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256" r:id="rId2"/>
    <p:sldId id="857" r:id="rId3"/>
    <p:sldId id="860" r:id="rId4"/>
    <p:sldId id="858" r:id="rId5"/>
    <p:sldId id="840" r:id="rId6"/>
    <p:sldId id="855" r:id="rId7"/>
    <p:sldId id="861" r:id="rId8"/>
    <p:sldId id="810" r:id="rId9"/>
    <p:sldId id="742" r:id="rId10"/>
    <p:sldId id="750" r:id="rId11"/>
    <p:sldId id="852" r:id="rId12"/>
    <p:sldId id="853" r:id="rId13"/>
    <p:sldId id="864" r:id="rId14"/>
    <p:sldId id="848" r:id="rId15"/>
    <p:sldId id="745" r:id="rId16"/>
    <p:sldId id="809" r:id="rId17"/>
    <p:sldId id="854" r:id="rId18"/>
    <p:sldId id="773" r:id="rId19"/>
    <p:sldId id="785" r:id="rId20"/>
    <p:sldId id="790" r:id="rId21"/>
    <p:sldId id="801" r:id="rId22"/>
    <p:sldId id="798" r:id="rId23"/>
    <p:sldId id="799" r:id="rId24"/>
    <p:sldId id="805" r:id="rId25"/>
    <p:sldId id="824" r:id="rId26"/>
    <p:sldId id="803" r:id="rId27"/>
    <p:sldId id="312" r:id="rId28"/>
    <p:sldId id="311" r:id="rId29"/>
    <p:sldId id="862" r:id="rId30"/>
    <p:sldId id="780" r:id="rId31"/>
    <p:sldId id="812" r:id="rId32"/>
    <p:sldId id="777" r:id="rId33"/>
    <p:sldId id="821" r:id="rId34"/>
    <p:sldId id="834" r:id="rId35"/>
    <p:sldId id="845" r:id="rId36"/>
    <p:sldId id="767" r:id="rId37"/>
    <p:sldId id="788" r:id="rId38"/>
    <p:sldId id="786" r:id="rId39"/>
    <p:sldId id="768" r:id="rId40"/>
    <p:sldId id="806" r:id="rId41"/>
    <p:sldId id="832" r:id="rId42"/>
    <p:sldId id="444" r:id="rId43"/>
    <p:sldId id="863" r:id="rId44"/>
    <p:sldId id="868" r:id="rId45"/>
    <p:sldId id="865" r:id="rId46"/>
    <p:sldId id="866" r:id="rId47"/>
    <p:sldId id="867" r:id="rId4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3FF"/>
    <a:srgbClr val="003FFF"/>
    <a:srgbClr val="F9EBFF"/>
    <a:srgbClr val="CCB9DA"/>
    <a:srgbClr val="FCF7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64"/>
    <p:restoredTop sz="96296"/>
  </p:normalViewPr>
  <p:slideViewPr>
    <p:cSldViewPr snapToGrid="0" snapToObjects="1">
      <p:cViewPr>
        <p:scale>
          <a:sx n="119" d="100"/>
          <a:sy n="119" d="100"/>
        </p:scale>
        <p:origin x="216"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1A947-0172-CE4C-9D35-F0F6A50113ED}" type="datetimeFigureOut">
              <a:rPr kumimoji="1" lang="ja-JP" altLang="en-US" smtClean="0"/>
              <a:t>2023/2/17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19E285-6B3B-4345-8F82-F45CC3E770AA}" type="slidenum">
              <a:rPr kumimoji="1" lang="ja-JP" altLang="en-US" smtClean="0"/>
              <a:t>‹#›</a:t>
            </a:fld>
            <a:endParaRPr kumimoji="1" lang="ja-JP" altLang="en-US"/>
          </a:p>
        </p:txBody>
      </p:sp>
    </p:spTree>
    <p:extLst>
      <p:ext uri="{BB962C8B-B14F-4D97-AF65-F5344CB8AC3E}">
        <p14:creationId xmlns:p14="http://schemas.microsoft.com/office/powerpoint/2010/main" val="6140528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なぜ高輝度化するか</a:t>
            </a:r>
            <a:endParaRPr kumimoji="1" lang="en-US" altLang="ja-JP" dirty="0"/>
          </a:p>
          <a:p>
            <a:r>
              <a:rPr kumimoji="1" lang="ja-JP" altLang="en-US"/>
              <a:t>なぜ高輝度化によってトリガー増強が必要になるのか</a:t>
            </a:r>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7</a:t>
            </a:fld>
            <a:endParaRPr kumimoji="1" lang="ja-JP" altLang="en-US"/>
          </a:p>
        </p:txBody>
      </p:sp>
    </p:spTree>
    <p:extLst>
      <p:ext uri="{BB962C8B-B14F-4D97-AF65-F5344CB8AC3E}">
        <p14:creationId xmlns:p14="http://schemas.microsoft.com/office/powerpoint/2010/main" val="221534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自分が作ったパターンファイルであることをいう</a:t>
            </a:r>
            <a:endParaRPr kumimoji="1" lang="en-US" altLang="ja-JP" dirty="0"/>
          </a:p>
          <a:p>
            <a:r>
              <a:rPr kumimoji="1" lang="ja-JP" altLang="en-US"/>
              <a:t>ファームウェアシミュレーションの枠を作ってもらった</a:t>
            </a:r>
            <a:endParaRPr kumimoji="1" lang="en-US" altLang="ja-JP" dirty="0"/>
          </a:p>
          <a:p>
            <a:endParaRPr kumimoji="1" lang="en-US" altLang="ja-JP" dirty="0"/>
          </a:p>
          <a:p>
            <a:r>
              <a:rPr kumimoji="1" lang="ja-JP" altLang="en-US"/>
              <a:t>今は三島さんが実機・シミュレーションの橋渡しをしている</a:t>
            </a:r>
            <a:endParaRPr kumimoji="1" lang="en-US" altLang="ja-JP" dirty="0"/>
          </a:p>
          <a:p>
            <a:r>
              <a:rPr kumimoji="1" lang="ja-JP" altLang="en-US"/>
              <a:t>将来的に実機・ファームウェアシミュレーション・ソフトウェアシミュレーションを</a:t>
            </a:r>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26</a:t>
            </a:fld>
            <a:endParaRPr kumimoji="1" lang="ja-JP" altLang="en-US"/>
          </a:p>
        </p:txBody>
      </p:sp>
    </p:spTree>
    <p:extLst>
      <p:ext uri="{BB962C8B-B14F-4D97-AF65-F5344CB8AC3E}">
        <p14:creationId xmlns:p14="http://schemas.microsoft.com/office/powerpoint/2010/main" val="37847969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Phase2</a:t>
            </a:r>
            <a:r>
              <a:rPr kumimoji="1" lang="ja-JP" altLang="en-US"/>
              <a:t>に向けた開発が進んでいる</a:t>
            </a:r>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27</a:t>
            </a:fld>
            <a:endParaRPr kumimoji="1" lang="ja-JP" altLang="en-US"/>
          </a:p>
        </p:txBody>
      </p:sp>
    </p:spTree>
    <p:extLst>
      <p:ext uri="{BB962C8B-B14F-4D97-AF65-F5344CB8AC3E}">
        <p14:creationId xmlns:p14="http://schemas.microsoft.com/office/powerpoint/2010/main" val="28863188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ミューオンのラディエーションでヒットが増える？</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i="0">
                <a:effectLst/>
                <a:latin typeface="+mn-lt"/>
              </a:rPr>
              <a:t>検出器のレベルで落としているのか、あるいは、論理回路で落としているかは重要なポイント</a:t>
            </a:r>
            <a:endParaRPr lang="en-US" altLang="ja-JP" b="0" i="0" dirty="0">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pt-PT" altLang="ja-JP" b="0" i="0" dirty="0">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i="0">
                <a:effectLst/>
                <a:latin typeface="+mn-lt"/>
              </a:rPr>
              <a:t>（どんな解決が可能かを考えてみるとよいでしょう。単純には</a:t>
            </a:r>
            <a:r>
              <a:rPr lang="pt-PT" altLang="ja-JP" b="0" i="0" dirty="0" err="1">
                <a:effectLst/>
                <a:latin typeface="+mn-lt"/>
              </a:rPr>
              <a:t>pattern</a:t>
            </a:r>
            <a:r>
              <a:rPr lang="ja-JP" altLang="en-US" b="0" i="0">
                <a:effectLst/>
                <a:latin typeface="+mn-lt"/>
              </a:rPr>
              <a:t>を増やすことになるが、</a:t>
            </a:r>
            <a:r>
              <a:rPr lang="pt-PT" altLang="ja-JP" b="0" i="0" dirty="0" err="1">
                <a:effectLst/>
                <a:latin typeface="+mn-lt"/>
              </a:rPr>
              <a:t>pattern</a:t>
            </a:r>
            <a:r>
              <a:rPr lang="ja-JP" altLang="en-US" b="0" i="0">
                <a:effectLst/>
                <a:latin typeface="+mn-lt"/>
              </a:rPr>
              <a:t>を増やさずに、例えば少しの</a:t>
            </a:r>
            <a:r>
              <a:rPr lang="pt-PT" altLang="ja-JP" b="0" i="0" dirty="0" err="1">
                <a:effectLst/>
                <a:latin typeface="+mn-lt"/>
              </a:rPr>
              <a:t>resolution</a:t>
            </a:r>
            <a:r>
              <a:rPr lang="ja-JP" altLang="en-US" b="0" i="0">
                <a:effectLst/>
                <a:latin typeface="+mn-lt"/>
              </a:rPr>
              <a:t>の悪化は許して</a:t>
            </a:r>
            <a:r>
              <a:rPr lang="pt-PT" altLang="ja-JP" b="0" i="0" dirty="0" err="1">
                <a:effectLst/>
                <a:latin typeface="+mn-lt"/>
              </a:rPr>
              <a:t>efficiency</a:t>
            </a:r>
            <a:r>
              <a:rPr lang="ja-JP" altLang="en-US" b="0" i="0">
                <a:effectLst/>
                <a:latin typeface="+mn-lt"/>
              </a:rPr>
              <a:t>をロバストにするということができないか？）</a:t>
            </a:r>
            <a:endParaRPr lang="pt-PT" altLang="ja-JP" b="0" i="0" dirty="0">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pt-PT" altLang="ja-JP" b="0" i="0" dirty="0" err="1">
                <a:effectLst/>
                <a:latin typeface="+mn-lt"/>
              </a:rPr>
              <a:t>resolution</a:t>
            </a:r>
            <a:r>
              <a:rPr lang="ja-JP" altLang="en-US" b="0" i="0">
                <a:effectLst/>
                <a:latin typeface="+mn-lt"/>
              </a:rPr>
              <a:t>と</a:t>
            </a:r>
            <a:r>
              <a:rPr lang="pt-PT" altLang="ja-JP" b="0" i="0" dirty="0" err="1">
                <a:effectLst/>
                <a:latin typeface="+mn-lt"/>
              </a:rPr>
              <a:t>efficiency</a:t>
            </a:r>
            <a:r>
              <a:rPr lang="ja-JP" altLang="en-US" b="0" i="0">
                <a:effectLst/>
                <a:latin typeface="+mn-lt"/>
              </a:rPr>
              <a:t>の間でのトレードオフになるが、ノイズやアライメント等の影響に対してロバストになるように、精度良くチェックする価値がありそうである、というまとめは結構好きなまとめかたですです。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b="0" i="0">
              <a:effectLst/>
              <a:latin typeface="+mn-lt"/>
            </a:endParaRPr>
          </a:p>
          <a:p>
            <a:endParaRPr kumimoji="1" lang="ja-JP" altLang="en-US"/>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29</a:t>
            </a:fld>
            <a:endParaRPr kumimoji="1" lang="ja-JP" altLang="en-US"/>
          </a:p>
        </p:txBody>
      </p:sp>
    </p:spTree>
    <p:extLst>
      <p:ext uri="{BB962C8B-B14F-4D97-AF65-F5344CB8AC3E}">
        <p14:creationId xmlns:p14="http://schemas.microsoft.com/office/powerpoint/2010/main" val="130788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b="1" dirty="0">
                <a:solidFill>
                  <a:schemeClr val="accent1"/>
                </a:solidFill>
              </a:rPr>
              <a:t>128 bit × 58 link</a:t>
            </a:r>
            <a:r>
              <a:rPr kumimoji="1" lang="ja-JP" altLang="en-US" b="1">
                <a:solidFill>
                  <a:schemeClr val="accent1"/>
                </a:solidFill>
              </a:rPr>
              <a:t>が唐突すぎる</a:t>
            </a:r>
            <a:endParaRPr kumimoji="1" lang="ja-JP" altLang="en-US"/>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30</a:t>
            </a:fld>
            <a:endParaRPr kumimoji="1" lang="ja-JP" altLang="en-US"/>
          </a:p>
        </p:txBody>
      </p:sp>
    </p:spTree>
    <p:extLst>
      <p:ext uri="{BB962C8B-B14F-4D97-AF65-F5344CB8AC3E}">
        <p14:creationId xmlns:p14="http://schemas.microsoft.com/office/powerpoint/2010/main" val="2638936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前提の共有。ビーム軸を下側にした図</a:t>
            </a:r>
            <a:endParaRPr kumimoji="1" lang="en-US" altLang="ja-JP" dirty="0"/>
          </a:p>
          <a:p>
            <a:r>
              <a:rPr kumimoji="1" lang="en-US" altLang="ja-JP" dirty="0"/>
              <a:t>M3</a:t>
            </a:r>
            <a:r>
              <a:rPr kumimoji="1" lang="ja-JP" altLang="en-US"/>
              <a:t>のピボットが起点になっていることを明示</a:t>
            </a:r>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32</a:t>
            </a:fld>
            <a:endParaRPr kumimoji="1" lang="ja-JP" altLang="en-US"/>
          </a:p>
        </p:txBody>
      </p:sp>
    </p:spTree>
    <p:extLst>
      <p:ext uri="{BB962C8B-B14F-4D97-AF65-F5344CB8AC3E}">
        <p14:creationId xmlns:p14="http://schemas.microsoft.com/office/powerpoint/2010/main" val="23653130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右下の図について詳しく話す</a:t>
            </a:r>
            <a:endParaRPr kumimoji="1" lang="en-US" altLang="ja-JP" dirty="0"/>
          </a:p>
          <a:p>
            <a:r>
              <a:rPr kumimoji="1" lang="ja-JP" altLang="en-US"/>
              <a:t>・コインシデンスを取ることによって、全</a:t>
            </a:r>
            <a:r>
              <a:rPr kumimoji="1" lang="en-US" altLang="ja-JP" dirty="0"/>
              <a:t>granularity</a:t>
            </a:r>
            <a:r>
              <a:rPr kumimoji="1" lang="ja-JP" altLang="en-US"/>
              <a:t>が向上する</a:t>
            </a:r>
            <a:endParaRPr kumimoji="1" lang="en-US" altLang="ja-JP" dirty="0"/>
          </a:p>
          <a:p>
            <a:r>
              <a:rPr kumimoji="1" lang="ja-JP" altLang="en-US"/>
              <a:t>・簡単なロジックでコインシデンスが取れる</a:t>
            </a:r>
            <a:endParaRPr kumimoji="1" lang="en-US" altLang="ja-JP" dirty="0"/>
          </a:p>
          <a:p>
            <a:r>
              <a:rPr kumimoji="1" lang="ja-JP" altLang="en-US"/>
              <a:t>設計。</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トリガーで使用する位置情報が</a:t>
            </a:r>
            <a:br>
              <a:rPr kumimoji="1" lang="ja-JP" altLang="en-US"/>
            </a:br>
            <a:r>
              <a:rPr kumimoji="1" lang="ja-JP" altLang="en-US"/>
              <a:t>同じ𝜂の</a:t>
            </a:r>
            <a:r>
              <a:rPr kumimoji="1" lang="en-US" altLang="ja-JP" dirty="0"/>
              <a:t>granularity</a:t>
            </a:r>
            <a:r>
              <a:rPr kumimoji="1" lang="ja-JP" altLang="en-US"/>
              <a:t>になるように</a:t>
            </a:r>
            <a:br>
              <a:rPr kumimoji="1" lang="ja-JP" altLang="en-US"/>
            </a:br>
            <a:r>
              <a:rPr kumimoji="1" lang="ja-JP" altLang="en-US"/>
              <a:t>検出器内のチャンネル幅が設計されているので</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無限運動量飛跡と良い対応付</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無限運動量飛跡が</a:t>
            </a:r>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35</a:t>
            </a:fld>
            <a:endParaRPr kumimoji="1" lang="ja-JP" altLang="en-US"/>
          </a:p>
        </p:txBody>
      </p:sp>
    </p:spTree>
    <p:extLst>
      <p:ext uri="{BB962C8B-B14F-4D97-AF65-F5344CB8AC3E}">
        <p14:creationId xmlns:p14="http://schemas.microsoft.com/office/powerpoint/2010/main" val="6538031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右下の絵、出すなら話す</a:t>
            </a:r>
            <a:endParaRPr kumimoji="1" lang="en-US" altLang="ja-JP" dirty="0"/>
          </a:p>
          <a:p>
            <a:endParaRPr kumimoji="1" lang="en-US" altLang="ja-JP" dirty="0"/>
          </a:p>
          <a:p>
            <a:r>
              <a:rPr kumimoji="1" lang="ja-JP" altLang="en-US"/>
              <a:t>かなり忠実に</a:t>
            </a:r>
            <a:endParaRPr kumimoji="1" lang="en-US" altLang="ja-JP" dirty="0"/>
          </a:p>
          <a:p>
            <a:r>
              <a:rPr kumimoji="1" lang="ja-JP" altLang="en-US"/>
              <a:t>・ロジックの構造</a:t>
            </a:r>
            <a:endParaRPr kumimoji="1" lang="en-US" altLang="ja-JP" dirty="0"/>
          </a:p>
          <a:p>
            <a:r>
              <a:rPr kumimoji="1" lang="ja-JP" altLang="en-US"/>
              <a:t>・</a:t>
            </a:r>
            <a:endParaRPr kumimoji="1" lang="en-US" altLang="ja-JP" dirty="0"/>
          </a:p>
          <a:p>
            <a:r>
              <a:rPr kumimoji="1" lang="ja-JP" altLang="en-US"/>
              <a:t>・セレクター</a:t>
            </a:r>
            <a:endParaRPr kumimoji="1" lang="en-US" altLang="ja-JP" dirty="0"/>
          </a:p>
          <a:p>
            <a:endParaRPr kumimoji="1" lang="en-US" altLang="ja-JP" dirty="0"/>
          </a:p>
          <a:p>
            <a:r>
              <a:rPr kumimoji="1" lang="ja-JP" altLang="en-US"/>
              <a:t>複雑前の二つのと比べて複雑。どう複雑なのか？なぜ複雑なのか？</a:t>
            </a:r>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37</a:t>
            </a:fld>
            <a:endParaRPr kumimoji="1" lang="ja-JP" altLang="en-US"/>
          </a:p>
        </p:txBody>
      </p:sp>
    </p:spTree>
    <p:extLst>
      <p:ext uri="{BB962C8B-B14F-4D97-AF65-F5344CB8AC3E}">
        <p14:creationId xmlns:p14="http://schemas.microsoft.com/office/powerpoint/2010/main" val="39607106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39</a:t>
            </a:fld>
            <a:endParaRPr kumimoji="1" lang="ja-JP" altLang="en-US"/>
          </a:p>
        </p:txBody>
      </p:sp>
    </p:spTree>
    <p:extLst>
      <p:ext uri="{BB962C8B-B14F-4D97-AF65-F5344CB8AC3E}">
        <p14:creationId xmlns:p14="http://schemas.microsoft.com/office/powerpoint/2010/main" val="3658073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PS</a:t>
            </a:r>
            <a:r>
              <a:rPr kumimoji="1" lang="ja-JP" altLang="en-US"/>
              <a:t>ボード以降</a:t>
            </a:r>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8</a:t>
            </a:fld>
            <a:endParaRPr kumimoji="1" lang="ja-JP" altLang="en-US"/>
          </a:p>
        </p:txBody>
      </p:sp>
    </p:spTree>
    <p:extLst>
      <p:ext uri="{BB962C8B-B14F-4D97-AF65-F5344CB8AC3E}">
        <p14:creationId xmlns:p14="http://schemas.microsoft.com/office/powerpoint/2010/main" val="550172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9</a:t>
            </a:fld>
            <a:endParaRPr kumimoji="1" lang="ja-JP" altLang="en-US"/>
          </a:p>
        </p:txBody>
      </p:sp>
    </p:spTree>
    <p:extLst>
      <p:ext uri="{BB962C8B-B14F-4D97-AF65-F5344CB8AC3E}">
        <p14:creationId xmlns:p14="http://schemas.microsoft.com/office/powerpoint/2010/main" val="1360840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4</a:t>
            </a:r>
            <a:r>
              <a:rPr kumimoji="1" lang="ja-JP" altLang="en-US"/>
              <a:t>段階についてこの章で話し切る</a:t>
            </a:r>
            <a:endParaRPr kumimoji="1" lang="en-US" altLang="ja-JP" dirty="0"/>
          </a:p>
          <a:p>
            <a:r>
              <a:rPr kumimoji="1" lang="ja-JP" altLang="en-US"/>
              <a:t>→ちなみにサブセクターごとに分割されていて、</a:t>
            </a:r>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11</a:t>
            </a:fld>
            <a:endParaRPr kumimoji="1" lang="ja-JP" altLang="en-US"/>
          </a:p>
        </p:txBody>
      </p:sp>
    </p:spTree>
    <p:extLst>
      <p:ext uri="{BB962C8B-B14F-4D97-AF65-F5344CB8AC3E}">
        <p14:creationId xmlns:p14="http://schemas.microsoft.com/office/powerpoint/2010/main" val="12354543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4</a:t>
            </a:r>
            <a:r>
              <a:rPr kumimoji="1" lang="ja-JP" altLang="en-US"/>
              <a:t>段階についてこの章で話し切る</a:t>
            </a:r>
            <a:endParaRPr kumimoji="1" lang="en-US" altLang="ja-JP" dirty="0"/>
          </a:p>
          <a:p>
            <a:r>
              <a:rPr kumimoji="1" lang="ja-JP" altLang="en-US"/>
              <a:t>→ちなみにサブセクターごとに分割されていて、</a:t>
            </a:r>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12</a:t>
            </a:fld>
            <a:endParaRPr kumimoji="1" lang="ja-JP" altLang="en-US"/>
          </a:p>
        </p:txBody>
      </p:sp>
    </p:spTree>
    <p:extLst>
      <p:ext uri="{BB962C8B-B14F-4D97-AF65-F5344CB8AC3E}">
        <p14:creationId xmlns:p14="http://schemas.microsoft.com/office/powerpoint/2010/main" val="1169812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4</a:t>
            </a:r>
            <a:r>
              <a:rPr kumimoji="1" lang="ja-JP" altLang="en-US"/>
              <a:t>段階についてこの章で話し切る</a:t>
            </a:r>
            <a:endParaRPr kumimoji="1" lang="en-US" altLang="ja-JP" dirty="0"/>
          </a:p>
          <a:p>
            <a:r>
              <a:rPr kumimoji="1" lang="ja-JP" altLang="en-US"/>
              <a:t>→ちなみにサブセクターごとに分割されていて、</a:t>
            </a:r>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13</a:t>
            </a:fld>
            <a:endParaRPr kumimoji="1" lang="ja-JP" altLang="en-US"/>
          </a:p>
        </p:txBody>
      </p:sp>
    </p:spTree>
    <p:extLst>
      <p:ext uri="{BB962C8B-B14F-4D97-AF65-F5344CB8AC3E}">
        <p14:creationId xmlns:p14="http://schemas.microsoft.com/office/powerpoint/2010/main" val="1454820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4</a:t>
            </a:r>
            <a:r>
              <a:rPr kumimoji="1" lang="ja-JP" altLang="en-US"/>
              <a:t>段階についてこの章で話し切る</a:t>
            </a:r>
            <a:endParaRPr kumimoji="1" lang="en-US" altLang="ja-JP" dirty="0"/>
          </a:p>
          <a:p>
            <a:r>
              <a:rPr kumimoji="1" lang="ja-JP" altLang="en-US"/>
              <a:t>→ちなみにサブセクターごとに分割されていて、</a:t>
            </a:r>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14</a:t>
            </a:fld>
            <a:endParaRPr kumimoji="1" lang="ja-JP" altLang="en-US"/>
          </a:p>
        </p:txBody>
      </p:sp>
    </p:spTree>
    <p:extLst>
      <p:ext uri="{BB962C8B-B14F-4D97-AF65-F5344CB8AC3E}">
        <p14:creationId xmlns:p14="http://schemas.microsoft.com/office/powerpoint/2010/main" val="15873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r>
              <a:rPr kumimoji="1" lang="en-US" altLang="ja-JP" dirty="0"/>
              <a:t>Float</a:t>
            </a:r>
            <a:r>
              <a:rPr kumimoji="1" lang="ja-JP" altLang="en-US"/>
              <a:t>ベースのシミュレーションと一致する</a:t>
            </a:r>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24</a:t>
            </a:fld>
            <a:endParaRPr kumimoji="1" lang="ja-JP" altLang="en-US"/>
          </a:p>
        </p:txBody>
      </p:sp>
    </p:spTree>
    <p:extLst>
      <p:ext uri="{BB962C8B-B14F-4D97-AF65-F5344CB8AC3E}">
        <p14:creationId xmlns:p14="http://schemas.microsoft.com/office/powerpoint/2010/main" val="2048679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ミューオンのラディエーションでヒットが増える？</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i="0">
                <a:effectLst/>
                <a:latin typeface="+mn-lt"/>
              </a:rPr>
              <a:t>検出器のレベルで落としているのか、あるいは、論理回路で落としているかは重要なポイント</a:t>
            </a:r>
            <a:endParaRPr lang="en-US" altLang="ja-JP" b="0" i="0" dirty="0">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pt-PT" altLang="ja-JP" b="0" i="0" dirty="0">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i="0">
                <a:effectLst/>
                <a:latin typeface="+mn-lt"/>
              </a:rPr>
              <a:t>（どんな解決が可能かを考えてみるとよいでしょう。単純には</a:t>
            </a:r>
            <a:r>
              <a:rPr lang="pt-PT" altLang="ja-JP" b="0" i="0" dirty="0" err="1">
                <a:effectLst/>
                <a:latin typeface="+mn-lt"/>
              </a:rPr>
              <a:t>pattern</a:t>
            </a:r>
            <a:r>
              <a:rPr lang="ja-JP" altLang="en-US" b="0" i="0">
                <a:effectLst/>
                <a:latin typeface="+mn-lt"/>
              </a:rPr>
              <a:t>を増やすことになるが、</a:t>
            </a:r>
            <a:r>
              <a:rPr lang="pt-PT" altLang="ja-JP" b="0" i="0" dirty="0" err="1">
                <a:effectLst/>
                <a:latin typeface="+mn-lt"/>
              </a:rPr>
              <a:t>pattern</a:t>
            </a:r>
            <a:r>
              <a:rPr lang="ja-JP" altLang="en-US" b="0" i="0">
                <a:effectLst/>
                <a:latin typeface="+mn-lt"/>
              </a:rPr>
              <a:t>を増やさずに、例えば少しの</a:t>
            </a:r>
            <a:r>
              <a:rPr lang="pt-PT" altLang="ja-JP" b="0" i="0" dirty="0" err="1">
                <a:effectLst/>
                <a:latin typeface="+mn-lt"/>
              </a:rPr>
              <a:t>resolution</a:t>
            </a:r>
            <a:r>
              <a:rPr lang="ja-JP" altLang="en-US" b="0" i="0">
                <a:effectLst/>
                <a:latin typeface="+mn-lt"/>
              </a:rPr>
              <a:t>の悪化は許して</a:t>
            </a:r>
            <a:r>
              <a:rPr lang="pt-PT" altLang="ja-JP" b="0" i="0" dirty="0" err="1">
                <a:effectLst/>
                <a:latin typeface="+mn-lt"/>
              </a:rPr>
              <a:t>efficiency</a:t>
            </a:r>
            <a:r>
              <a:rPr lang="ja-JP" altLang="en-US" b="0" i="0">
                <a:effectLst/>
                <a:latin typeface="+mn-lt"/>
              </a:rPr>
              <a:t>をロバストにするということができないか？）</a:t>
            </a:r>
            <a:endParaRPr lang="pt-PT" altLang="ja-JP" b="0" i="0" dirty="0">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pt-PT" altLang="ja-JP" b="0" i="0" dirty="0" err="1">
                <a:effectLst/>
                <a:latin typeface="+mn-lt"/>
              </a:rPr>
              <a:t>resolution</a:t>
            </a:r>
            <a:r>
              <a:rPr lang="ja-JP" altLang="en-US" b="0" i="0">
                <a:effectLst/>
                <a:latin typeface="+mn-lt"/>
              </a:rPr>
              <a:t>と</a:t>
            </a:r>
            <a:r>
              <a:rPr lang="pt-PT" altLang="ja-JP" b="0" i="0" dirty="0" err="1">
                <a:effectLst/>
                <a:latin typeface="+mn-lt"/>
              </a:rPr>
              <a:t>efficiency</a:t>
            </a:r>
            <a:r>
              <a:rPr lang="ja-JP" altLang="en-US" b="0" i="0">
                <a:effectLst/>
                <a:latin typeface="+mn-lt"/>
              </a:rPr>
              <a:t>の間でのトレードオフになるが、ノイズやアライメント等の影響に対してロバストになるように、精度良くチェックする価値がありそうである、というまとめは結構好きなまとめかたですです。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b="0" i="0">
              <a:effectLst/>
              <a:latin typeface="+mn-lt"/>
            </a:endParaRPr>
          </a:p>
          <a:p>
            <a:endParaRPr kumimoji="1" lang="ja-JP" altLang="en-US"/>
          </a:p>
        </p:txBody>
      </p:sp>
      <p:sp>
        <p:nvSpPr>
          <p:cNvPr id="4" name="スライド番号プレースホルダー 3"/>
          <p:cNvSpPr>
            <a:spLocks noGrp="1"/>
          </p:cNvSpPr>
          <p:nvPr>
            <p:ph type="sldNum" sz="quarter" idx="5"/>
          </p:nvPr>
        </p:nvSpPr>
        <p:spPr/>
        <p:txBody>
          <a:bodyPr/>
          <a:lstStyle/>
          <a:p>
            <a:fld id="{2519E285-6B3B-4345-8F82-F45CC3E770AA}" type="slidenum">
              <a:rPr kumimoji="1" lang="ja-JP" altLang="en-US" smtClean="0"/>
              <a:t>25</a:t>
            </a:fld>
            <a:endParaRPr kumimoji="1" lang="ja-JP" altLang="en-US"/>
          </a:p>
        </p:txBody>
      </p:sp>
    </p:spTree>
    <p:extLst>
      <p:ext uri="{BB962C8B-B14F-4D97-AF65-F5344CB8AC3E}">
        <p14:creationId xmlns:p14="http://schemas.microsoft.com/office/powerpoint/2010/main" val="40603959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628138-0AD0-3E4B-9878-9247771F9AB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7A9EE6E-64DC-0B46-9554-B791ED516D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6988C88-F30D-D643-B4A6-46D2A1ECAA32}"/>
              </a:ext>
            </a:extLst>
          </p:cNvPr>
          <p:cNvSpPr>
            <a:spLocks noGrp="1"/>
          </p:cNvSpPr>
          <p:nvPr>
            <p:ph type="dt" sz="half" idx="10"/>
          </p:nvPr>
        </p:nvSpPr>
        <p:spPr/>
        <p:txBody>
          <a:bodyPr/>
          <a:lstStyle>
            <a:lvl1pPr>
              <a:defRPr>
                <a:solidFill>
                  <a:schemeClr val="accent1">
                    <a:lumMod val="75000"/>
                  </a:schemeClr>
                </a:solidFill>
              </a:defRPr>
            </a:lvl1pPr>
          </a:lstStyle>
          <a:p>
            <a:fld id="{8F3D2BEE-AD0C-2843-958D-83DF97F06D27}" type="datetime1">
              <a:rPr lang="ja-JP" altLang="en-US" smtClean="0"/>
              <a:t>2023/2/17</a:t>
            </a:fld>
            <a:endParaRPr lang="ja-JP" altLang="en-US"/>
          </a:p>
        </p:txBody>
      </p:sp>
      <p:sp>
        <p:nvSpPr>
          <p:cNvPr id="5" name="フッター プレースホルダー 4">
            <a:extLst>
              <a:ext uri="{FF2B5EF4-FFF2-40B4-BE49-F238E27FC236}">
                <a16:creationId xmlns:a16="http://schemas.microsoft.com/office/drawing/2014/main" id="{25C1C836-7533-B442-8E78-AF817364039F}"/>
              </a:ext>
            </a:extLst>
          </p:cNvPr>
          <p:cNvSpPr>
            <a:spLocks noGrp="1"/>
          </p:cNvSpPr>
          <p:nvPr>
            <p:ph type="ftr" sz="quarter" idx="11"/>
          </p:nvPr>
        </p:nvSpPr>
        <p:spPr/>
        <p:txBody>
          <a:bodyPr/>
          <a:lstStyle>
            <a:lvl1pPr>
              <a:defRPr>
                <a:solidFill>
                  <a:schemeClr val="accent1">
                    <a:lumMod val="75000"/>
                  </a:schemeClr>
                </a:solidFill>
              </a:defRPr>
            </a:lvl1pPr>
          </a:lstStyle>
          <a:p>
            <a:r>
              <a:rPr lang="en-US" altLang="ja-JP"/>
              <a:t>2022</a:t>
            </a:r>
            <a:r>
              <a:rPr lang="ja-JP" altLang="en-US"/>
              <a:t>年度　</a:t>
            </a:r>
            <a:r>
              <a:rPr lang="en-US" altLang="ja-JP"/>
              <a:t>ICEPP</a:t>
            </a:r>
            <a:r>
              <a:rPr lang="ja-JP" altLang="en-US"/>
              <a:t>シンポジウム</a:t>
            </a:r>
          </a:p>
        </p:txBody>
      </p:sp>
      <p:sp>
        <p:nvSpPr>
          <p:cNvPr id="6" name="スライド番号プレースホルダー 5">
            <a:extLst>
              <a:ext uri="{FF2B5EF4-FFF2-40B4-BE49-F238E27FC236}">
                <a16:creationId xmlns:a16="http://schemas.microsoft.com/office/drawing/2014/main" id="{B2DCCA81-D8B6-9C44-A3E9-558346AFEF85}"/>
              </a:ext>
            </a:extLst>
          </p:cNvPr>
          <p:cNvSpPr>
            <a:spLocks noGrp="1"/>
          </p:cNvSpPr>
          <p:nvPr>
            <p:ph type="sldNum" sz="quarter" idx="12"/>
          </p:nvPr>
        </p:nvSpPr>
        <p:spPr/>
        <p:txBody>
          <a:bodyPr/>
          <a:lstStyle>
            <a:lvl1pPr>
              <a:defRPr>
                <a:solidFill>
                  <a:schemeClr val="accent1">
                    <a:lumMod val="75000"/>
                  </a:schemeClr>
                </a:solidFill>
              </a:defRPr>
            </a:lvl1pPr>
          </a:lstStyle>
          <a:p>
            <a:fld id="{B1A13AED-BBC1-DB48-95E1-36D836C4ECBB}" type="slidenum">
              <a:rPr lang="ja-JP" altLang="en-US" smtClean="0"/>
              <a:pPr/>
              <a:t>‹#›</a:t>
            </a:fld>
            <a:endParaRPr lang="ja-JP" altLang="en-US"/>
          </a:p>
        </p:txBody>
      </p:sp>
      <p:cxnSp>
        <p:nvCxnSpPr>
          <p:cNvPr id="7" name="直線コネクタ 6">
            <a:extLst>
              <a:ext uri="{FF2B5EF4-FFF2-40B4-BE49-F238E27FC236}">
                <a16:creationId xmlns:a16="http://schemas.microsoft.com/office/drawing/2014/main" id="{676A097C-1AA0-AD4F-9DF3-F1BBF3F30CB3}"/>
              </a:ext>
            </a:extLst>
          </p:cNvPr>
          <p:cNvCxnSpPr>
            <a:cxnSpLocks/>
          </p:cNvCxnSpPr>
          <p:nvPr userDrawn="1"/>
        </p:nvCxnSpPr>
        <p:spPr>
          <a:xfrm>
            <a:off x="1524000" y="3551718"/>
            <a:ext cx="9144000"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5428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5FAFA8-E90F-C644-B7A0-DA5DC2112B0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9BC653B-9797-1442-932A-5AAF4647C49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83C6D1F-2757-A64A-8B2A-7345A1C85210}"/>
              </a:ext>
            </a:extLst>
          </p:cNvPr>
          <p:cNvSpPr>
            <a:spLocks noGrp="1"/>
          </p:cNvSpPr>
          <p:nvPr>
            <p:ph type="dt" sz="half" idx="10"/>
          </p:nvPr>
        </p:nvSpPr>
        <p:spPr/>
        <p:txBody>
          <a:bodyPr/>
          <a:lstStyle/>
          <a:p>
            <a:fld id="{95DB74F6-D900-D547-9378-A79E7F01B32E}"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FD936859-0C39-684B-8D37-96165313B24B}"/>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31426053-5C60-B54E-B198-E3843237B09B}"/>
              </a:ext>
            </a:extLst>
          </p:cNvPr>
          <p:cNvSpPr>
            <a:spLocks noGrp="1"/>
          </p:cNvSpPr>
          <p:nvPr>
            <p:ph type="sldNum" sz="quarter" idx="12"/>
          </p:nvPr>
        </p:nvSpPr>
        <p:spPr/>
        <p:txBody>
          <a:bodyPr/>
          <a:lstStyle/>
          <a:p>
            <a:fld id="{B1A13AED-BBC1-DB48-95E1-36D836C4ECBB}" type="slidenum">
              <a:rPr kumimoji="1" lang="ja-JP" altLang="en-US" smtClean="0"/>
              <a:t>‹#›</a:t>
            </a:fld>
            <a:endParaRPr kumimoji="1" lang="ja-JP" altLang="en-US"/>
          </a:p>
        </p:txBody>
      </p:sp>
    </p:spTree>
    <p:extLst>
      <p:ext uri="{BB962C8B-B14F-4D97-AF65-F5344CB8AC3E}">
        <p14:creationId xmlns:p14="http://schemas.microsoft.com/office/powerpoint/2010/main" val="1865029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51A77C1-FD86-0646-8DFA-A8B99623BB9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97C0525-C7B9-7747-9BDF-9B350A12565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35F7463-86BD-6D46-BF78-482F8DD38921}"/>
              </a:ext>
            </a:extLst>
          </p:cNvPr>
          <p:cNvSpPr>
            <a:spLocks noGrp="1"/>
          </p:cNvSpPr>
          <p:nvPr>
            <p:ph type="dt" sz="half" idx="10"/>
          </p:nvPr>
        </p:nvSpPr>
        <p:spPr/>
        <p:txBody>
          <a:bodyPr/>
          <a:lstStyle/>
          <a:p>
            <a:fld id="{FBCB1A9D-D416-DE40-B0BB-41D23C00B9CF}"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41A6FAEA-F13A-084C-9CED-C069BF70EB3B}"/>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42400B1E-68E1-354A-8C1D-1F9BC7E28C4B}"/>
              </a:ext>
            </a:extLst>
          </p:cNvPr>
          <p:cNvSpPr>
            <a:spLocks noGrp="1"/>
          </p:cNvSpPr>
          <p:nvPr>
            <p:ph type="sldNum" sz="quarter" idx="12"/>
          </p:nvPr>
        </p:nvSpPr>
        <p:spPr/>
        <p:txBody>
          <a:bodyPr/>
          <a:lstStyle/>
          <a:p>
            <a:fld id="{B1A13AED-BBC1-DB48-95E1-36D836C4ECBB}" type="slidenum">
              <a:rPr kumimoji="1" lang="ja-JP" altLang="en-US" smtClean="0"/>
              <a:t>‹#›</a:t>
            </a:fld>
            <a:endParaRPr kumimoji="1" lang="ja-JP" altLang="en-US"/>
          </a:p>
        </p:txBody>
      </p:sp>
    </p:spTree>
    <p:extLst>
      <p:ext uri="{BB962C8B-B14F-4D97-AF65-F5344CB8AC3E}">
        <p14:creationId xmlns:p14="http://schemas.microsoft.com/office/powerpoint/2010/main" val="261198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306DF-1185-0544-BFAF-AC306792AB8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D02BBBB-372D-D745-BC09-63EF7069547A}"/>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DB83462-5A0A-8549-B83A-54D33D6F9A10}"/>
              </a:ext>
            </a:extLst>
          </p:cNvPr>
          <p:cNvSpPr>
            <a:spLocks noGrp="1"/>
          </p:cNvSpPr>
          <p:nvPr>
            <p:ph type="dt" sz="half" idx="10"/>
          </p:nvPr>
        </p:nvSpPr>
        <p:spPr/>
        <p:txBody>
          <a:bodyPr/>
          <a:lstStyle/>
          <a:p>
            <a:fld id="{58D31328-DBC6-2949-AF0D-E53C35D1BAF1}"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2CC1DBAF-D53E-F54C-BD7A-29F6208AF388}"/>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1CA29B00-F65E-F447-BA5B-7F0D459BA132}"/>
              </a:ext>
            </a:extLst>
          </p:cNvPr>
          <p:cNvSpPr>
            <a:spLocks noGrp="1"/>
          </p:cNvSpPr>
          <p:nvPr>
            <p:ph type="sldNum" sz="quarter" idx="12"/>
          </p:nvPr>
        </p:nvSpPr>
        <p:spPr/>
        <p:txBody>
          <a:bodyPr/>
          <a:lstStyle/>
          <a:p>
            <a:fld id="{B1A13AED-BBC1-DB48-95E1-36D836C4ECBB}" type="slidenum">
              <a:rPr kumimoji="1" lang="ja-JP" altLang="en-US" smtClean="0"/>
              <a:t>‹#›</a:t>
            </a:fld>
            <a:endParaRPr kumimoji="1" lang="ja-JP" altLang="en-US"/>
          </a:p>
        </p:txBody>
      </p:sp>
    </p:spTree>
    <p:extLst>
      <p:ext uri="{BB962C8B-B14F-4D97-AF65-F5344CB8AC3E}">
        <p14:creationId xmlns:p14="http://schemas.microsoft.com/office/powerpoint/2010/main" val="3163530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09B8E5-EF62-7941-97C7-B8736E4D49E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15E031C-EB3F-0040-A9B5-7AB2652B074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DCB317E-CB9B-4C46-882E-7BB29E575FDD}"/>
              </a:ext>
            </a:extLst>
          </p:cNvPr>
          <p:cNvSpPr>
            <a:spLocks noGrp="1"/>
          </p:cNvSpPr>
          <p:nvPr>
            <p:ph type="dt" sz="half" idx="10"/>
          </p:nvPr>
        </p:nvSpPr>
        <p:spPr/>
        <p:txBody>
          <a:bodyPr/>
          <a:lstStyle/>
          <a:p>
            <a:fld id="{698928B6-E289-1E4D-BC28-89EE2099EC69}"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3D51F4A8-CCAB-4F4B-AD5D-ECB214D4E6E4}"/>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97CDF4F8-F1FA-6747-9E23-417B28E0ABA5}"/>
              </a:ext>
            </a:extLst>
          </p:cNvPr>
          <p:cNvSpPr>
            <a:spLocks noGrp="1"/>
          </p:cNvSpPr>
          <p:nvPr>
            <p:ph type="sldNum" sz="quarter" idx="12"/>
          </p:nvPr>
        </p:nvSpPr>
        <p:spPr/>
        <p:txBody>
          <a:bodyPr/>
          <a:lstStyle/>
          <a:p>
            <a:fld id="{B1A13AED-BBC1-DB48-95E1-36D836C4ECBB}" type="slidenum">
              <a:rPr kumimoji="1" lang="ja-JP" altLang="en-US" smtClean="0"/>
              <a:t>‹#›</a:t>
            </a:fld>
            <a:endParaRPr kumimoji="1" lang="ja-JP" altLang="en-US"/>
          </a:p>
        </p:txBody>
      </p:sp>
    </p:spTree>
    <p:extLst>
      <p:ext uri="{BB962C8B-B14F-4D97-AF65-F5344CB8AC3E}">
        <p14:creationId xmlns:p14="http://schemas.microsoft.com/office/powerpoint/2010/main" val="2973346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ABBD8E-A08F-9048-97FE-ED05D234E57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002EBD5-042A-4A4C-BBAC-22F56F5ECEC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12ADCF3-AF60-004C-A53C-689D0BFCF571}"/>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920C3A7-8D46-8E4A-A856-F90A2517C6D0}"/>
              </a:ext>
            </a:extLst>
          </p:cNvPr>
          <p:cNvSpPr>
            <a:spLocks noGrp="1"/>
          </p:cNvSpPr>
          <p:nvPr>
            <p:ph type="dt" sz="half" idx="10"/>
          </p:nvPr>
        </p:nvSpPr>
        <p:spPr/>
        <p:txBody>
          <a:bodyPr/>
          <a:lstStyle/>
          <a:p>
            <a:fld id="{84C29B5E-EC55-2C40-98AE-EE0DF08F3B3A}" type="datetime1">
              <a:rPr kumimoji="1" lang="ja-JP" altLang="en-US" smtClean="0"/>
              <a:t>2023/2/17</a:t>
            </a:fld>
            <a:endParaRPr kumimoji="1" lang="ja-JP" altLang="en-US"/>
          </a:p>
        </p:txBody>
      </p:sp>
      <p:sp>
        <p:nvSpPr>
          <p:cNvPr id="6" name="フッター プレースホルダー 5">
            <a:extLst>
              <a:ext uri="{FF2B5EF4-FFF2-40B4-BE49-F238E27FC236}">
                <a16:creationId xmlns:a16="http://schemas.microsoft.com/office/drawing/2014/main" id="{093B24F2-A179-9347-A779-93B07AAE562D}"/>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7" name="スライド番号プレースホルダー 6">
            <a:extLst>
              <a:ext uri="{FF2B5EF4-FFF2-40B4-BE49-F238E27FC236}">
                <a16:creationId xmlns:a16="http://schemas.microsoft.com/office/drawing/2014/main" id="{1E7C84B0-6A12-354A-9B23-7123AE17DA70}"/>
              </a:ext>
            </a:extLst>
          </p:cNvPr>
          <p:cNvSpPr>
            <a:spLocks noGrp="1"/>
          </p:cNvSpPr>
          <p:nvPr>
            <p:ph type="sldNum" sz="quarter" idx="12"/>
          </p:nvPr>
        </p:nvSpPr>
        <p:spPr/>
        <p:txBody>
          <a:bodyPr/>
          <a:lstStyle/>
          <a:p>
            <a:fld id="{B1A13AED-BBC1-DB48-95E1-36D836C4ECBB}" type="slidenum">
              <a:rPr kumimoji="1" lang="ja-JP" altLang="en-US" smtClean="0"/>
              <a:t>‹#›</a:t>
            </a:fld>
            <a:endParaRPr kumimoji="1" lang="ja-JP" altLang="en-US"/>
          </a:p>
        </p:txBody>
      </p:sp>
    </p:spTree>
    <p:extLst>
      <p:ext uri="{BB962C8B-B14F-4D97-AF65-F5344CB8AC3E}">
        <p14:creationId xmlns:p14="http://schemas.microsoft.com/office/powerpoint/2010/main" val="1822094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559EEF-9694-4D4B-92E2-C6E1207DBCC3}"/>
              </a:ext>
            </a:extLst>
          </p:cNvPr>
          <p:cNvSpPr>
            <a:spLocks noGrp="1"/>
          </p:cNvSpPr>
          <p:nvPr>
            <p:ph type="title"/>
          </p:nvPr>
        </p:nvSpPr>
        <p:spPr>
          <a:xfrm>
            <a:off x="838199" y="104776"/>
            <a:ext cx="10515600" cy="823912"/>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52243E1-966B-B64E-B19E-184CCE69F201}"/>
              </a:ext>
            </a:extLst>
          </p:cNvPr>
          <p:cNvSpPr>
            <a:spLocks noGrp="1"/>
          </p:cNvSpPr>
          <p:nvPr>
            <p:ph type="body" idx="1"/>
          </p:nvPr>
        </p:nvSpPr>
        <p:spPr>
          <a:xfrm>
            <a:off x="839788" y="1032980"/>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521469E-7B34-1A42-94AD-D764E0BB19C1}"/>
              </a:ext>
            </a:extLst>
          </p:cNvPr>
          <p:cNvSpPr>
            <a:spLocks noGrp="1"/>
          </p:cNvSpPr>
          <p:nvPr>
            <p:ph sz="half" idx="2"/>
          </p:nvPr>
        </p:nvSpPr>
        <p:spPr>
          <a:xfrm>
            <a:off x="839788" y="1961184"/>
            <a:ext cx="5157787" cy="4228479"/>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78B1349-B461-A24B-B756-2E74811B5450}"/>
              </a:ext>
            </a:extLst>
          </p:cNvPr>
          <p:cNvSpPr>
            <a:spLocks noGrp="1"/>
          </p:cNvSpPr>
          <p:nvPr>
            <p:ph type="body" sz="quarter" idx="3"/>
          </p:nvPr>
        </p:nvSpPr>
        <p:spPr>
          <a:xfrm>
            <a:off x="6172200" y="1032980"/>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7B3C09C3-55E2-A04B-BE44-50C0CF73ACCA}"/>
              </a:ext>
            </a:extLst>
          </p:cNvPr>
          <p:cNvSpPr>
            <a:spLocks noGrp="1"/>
          </p:cNvSpPr>
          <p:nvPr>
            <p:ph sz="quarter" idx="4"/>
          </p:nvPr>
        </p:nvSpPr>
        <p:spPr>
          <a:xfrm>
            <a:off x="6172200" y="1961184"/>
            <a:ext cx="5183188" cy="4228479"/>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F446276-4057-1A47-9D32-0349A49A17D3}"/>
              </a:ext>
            </a:extLst>
          </p:cNvPr>
          <p:cNvSpPr>
            <a:spLocks noGrp="1"/>
          </p:cNvSpPr>
          <p:nvPr>
            <p:ph type="dt" sz="half" idx="10"/>
          </p:nvPr>
        </p:nvSpPr>
        <p:spPr/>
        <p:txBody>
          <a:bodyPr/>
          <a:lstStyle/>
          <a:p>
            <a:fld id="{33101F5F-3CCE-8048-B35E-B419ADCBF172}" type="datetime1">
              <a:rPr kumimoji="1" lang="ja-JP" altLang="en-US" smtClean="0"/>
              <a:t>2023/2/17</a:t>
            </a:fld>
            <a:endParaRPr kumimoji="1" lang="ja-JP" altLang="en-US"/>
          </a:p>
        </p:txBody>
      </p:sp>
      <p:sp>
        <p:nvSpPr>
          <p:cNvPr id="8" name="フッター プレースホルダー 7">
            <a:extLst>
              <a:ext uri="{FF2B5EF4-FFF2-40B4-BE49-F238E27FC236}">
                <a16:creationId xmlns:a16="http://schemas.microsoft.com/office/drawing/2014/main" id="{059324E4-7ADE-4B49-A6EA-8AE3D7B6D5A9}"/>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9" name="スライド番号プレースホルダー 8">
            <a:extLst>
              <a:ext uri="{FF2B5EF4-FFF2-40B4-BE49-F238E27FC236}">
                <a16:creationId xmlns:a16="http://schemas.microsoft.com/office/drawing/2014/main" id="{D7184E9B-7239-A941-A947-042C9E610B48}"/>
              </a:ext>
            </a:extLst>
          </p:cNvPr>
          <p:cNvSpPr>
            <a:spLocks noGrp="1"/>
          </p:cNvSpPr>
          <p:nvPr>
            <p:ph type="sldNum" sz="quarter" idx="12"/>
          </p:nvPr>
        </p:nvSpPr>
        <p:spPr/>
        <p:txBody>
          <a:bodyPr/>
          <a:lstStyle/>
          <a:p>
            <a:fld id="{B1A13AED-BBC1-DB48-95E1-36D836C4ECBB}" type="slidenum">
              <a:rPr kumimoji="1" lang="ja-JP" altLang="en-US" smtClean="0"/>
              <a:t>‹#›</a:t>
            </a:fld>
            <a:endParaRPr kumimoji="1" lang="ja-JP" altLang="en-US"/>
          </a:p>
        </p:txBody>
      </p:sp>
    </p:spTree>
    <p:extLst>
      <p:ext uri="{BB962C8B-B14F-4D97-AF65-F5344CB8AC3E}">
        <p14:creationId xmlns:p14="http://schemas.microsoft.com/office/powerpoint/2010/main" val="2113274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70BA91-F629-5B4A-B034-2282C8C9318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889EC07-3886-364E-8365-2E1A1F8A6D97}"/>
              </a:ext>
            </a:extLst>
          </p:cNvPr>
          <p:cNvSpPr>
            <a:spLocks noGrp="1"/>
          </p:cNvSpPr>
          <p:nvPr>
            <p:ph type="dt" sz="half" idx="10"/>
          </p:nvPr>
        </p:nvSpPr>
        <p:spPr/>
        <p:txBody>
          <a:bodyPr/>
          <a:lstStyle/>
          <a:p>
            <a:fld id="{591184E2-F0F5-EB48-A8B7-908D255D558E}" type="datetime1">
              <a:rPr kumimoji="1" lang="ja-JP" altLang="en-US" smtClean="0"/>
              <a:t>2023/2/17</a:t>
            </a:fld>
            <a:endParaRPr kumimoji="1" lang="ja-JP" altLang="en-US"/>
          </a:p>
        </p:txBody>
      </p:sp>
      <p:sp>
        <p:nvSpPr>
          <p:cNvPr id="4" name="フッター プレースホルダー 3">
            <a:extLst>
              <a:ext uri="{FF2B5EF4-FFF2-40B4-BE49-F238E27FC236}">
                <a16:creationId xmlns:a16="http://schemas.microsoft.com/office/drawing/2014/main" id="{001963EE-F40E-8047-B85E-64A16135989A}"/>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5" name="スライド番号プレースホルダー 4">
            <a:extLst>
              <a:ext uri="{FF2B5EF4-FFF2-40B4-BE49-F238E27FC236}">
                <a16:creationId xmlns:a16="http://schemas.microsoft.com/office/drawing/2014/main" id="{DC6F7F9D-509E-3C41-8DAF-3B3969B4FB93}"/>
              </a:ext>
            </a:extLst>
          </p:cNvPr>
          <p:cNvSpPr>
            <a:spLocks noGrp="1"/>
          </p:cNvSpPr>
          <p:nvPr>
            <p:ph type="sldNum" sz="quarter" idx="12"/>
          </p:nvPr>
        </p:nvSpPr>
        <p:spPr/>
        <p:txBody>
          <a:bodyPr/>
          <a:lstStyle/>
          <a:p>
            <a:fld id="{B1A13AED-BBC1-DB48-95E1-36D836C4ECBB}" type="slidenum">
              <a:rPr kumimoji="1" lang="ja-JP" altLang="en-US" smtClean="0"/>
              <a:t>‹#›</a:t>
            </a:fld>
            <a:endParaRPr kumimoji="1" lang="ja-JP" altLang="en-US"/>
          </a:p>
        </p:txBody>
      </p:sp>
    </p:spTree>
    <p:extLst>
      <p:ext uri="{BB962C8B-B14F-4D97-AF65-F5344CB8AC3E}">
        <p14:creationId xmlns:p14="http://schemas.microsoft.com/office/powerpoint/2010/main" val="2002245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8C50056-2928-AE4B-9801-ED0C7AE4EED0}"/>
              </a:ext>
            </a:extLst>
          </p:cNvPr>
          <p:cNvSpPr>
            <a:spLocks noGrp="1"/>
          </p:cNvSpPr>
          <p:nvPr>
            <p:ph type="dt" sz="half" idx="10"/>
          </p:nvPr>
        </p:nvSpPr>
        <p:spPr/>
        <p:txBody>
          <a:bodyPr/>
          <a:lstStyle/>
          <a:p>
            <a:fld id="{A91AE219-BD2F-234C-A7C1-7E0A74E1BA5C}" type="datetime1">
              <a:rPr kumimoji="1" lang="ja-JP" altLang="en-US" smtClean="0"/>
              <a:t>2023/2/17</a:t>
            </a:fld>
            <a:endParaRPr kumimoji="1" lang="ja-JP" altLang="en-US"/>
          </a:p>
        </p:txBody>
      </p:sp>
      <p:sp>
        <p:nvSpPr>
          <p:cNvPr id="3" name="フッター プレースホルダー 2">
            <a:extLst>
              <a:ext uri="{FF2B5EF4-FFF2-40B4-BE49-F238E27FC236}">
                <a16:creationId xmlns:a16="http://schemas.microsoft.com/office/drawing/2014/main" id="{C469FB0B-C5D1-C24B-973B-06D5B2195BB8}"/>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4" name="スライド番号プレースホルダー 3">
            <a:extLst>
              <a:ext uri="{FF2B5EF4-FFF2-40B4-BE49-F238E27FC236}">
                <a16:creationId xmlns:a16="http://schemas.microsoft.com/office/drawing/2014/main" id="{C28AB0B9-6860-E444-9210-0BE4E2CA6C4A}"/>
              </a:ext>
            </a:extLst>
          </p:cNvPr>
          <p:cNvSpPr>
            <a:spLocks noGrp="1"/>
          </p:cNvSpPr>
          <p:nvPr>
            <p:ph type="sldNum" sz="quarter" idx="12"/>
          </p:nvPr>
        </p:nvSpPr>
        <p:spPr/>
        <p:txBody>
          <a:bodyPr/>
          <a:lstStyle/>
          <a:p>
            <a:fld id="{B1A13AED-BBC1-DB48-95E1-36D836C4ECBB}" type="slidenum">
              <a:rPr kumimoji="1" lang="ja-JP" altLang="en-US" smtClean="0"/>
              <a:t>‹#›</a:t>
            </a:fld>
            <a:endParaRPr kumimoji="1" lang="ja-JP" altLang="en-US"/>
          </a:p>
        </p:txBody>
      </p:sp>
    </p:spTree>
    <p:extLst>
      <p:ext uri="{BB962C8B-B14F-4D97-AF65-F5344CB8AC3E}">
        <p14:creationId xmlns:p14="http://schemas.microsoft.com/office/powerpoint/2010/main" val="2493312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F232CC-9313-C14B-A02C-C9E51041E0E4}"/>
              </a:ext>
            </a:extLst>
          </p:cNvPr>
          <p:cNvSpPr>
            <a:spLocks noGrp="1"/>
          </p:cNvSpPr>
          <p:nvPr>
            <p:ph type="title"/>
          </p:nvPr>
        </p:nvSpPr>
        <p:spPr>
          <a:xfrm>
            <a:off x="839787" y="118269"/>
            <a:ext cx="10862217" cy="738258"/>
          </a:xfrm>
        </p:spPr>
        <p:txBody>
          <a:bodyPr anchor="b"/>
          <a:lstStyle>
            <a:lvl1pPr algn="l">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F129D6C-E76E-E848-8EED-2ECA7A2974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BBF90DB-6665-B54D-ADD6-085BF9A48345}"/>
              </a:ext>
            </a:extLst>
          </p:cNvPr>
          <p:cNvSpPr>
            <a:spLocks noGrp="1"/>
          </p:cNvSpPr>
          <p:nvPr>
            <p:ph type="body" sz="half" idx="2"/>
          </p:nvPr>
        </p:nvSpPr>
        <p:spPr>
          <a:xfrm>
            <a:off x="839788" y="987425"/>
            <a:ext cx="3932237" cy="488156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C63499C-9BEC-F54E-9A38-976641D42B1C}"/>
              </a:ext>
            </a:extLst>
          </p:cNvPr>
          <p:cNvSpPr>
            <a:spLocks noGrp="1"/>
          </p:cNvSpPr>
          <p:nvPr>
            <p:ph type="dt" sz="half" idx="10"/>
          </p:nvPr>
        </p:nvSpPr>
        <p:spPr/>
        <p:txBody>
          <a:bodyPr/>
          <a:lstStyle/>
          <a:p>
            <a:fld id="{049F34EF-489F-F449-8460-AA38B4505663}" type="datetime1">
              <a:rPr kumimoji="1" lang="ja-JP" altLang="en-US" smtClean="0"/>
              <a:t>2023/2/17</a:t>
            </a:fld>
            <a:endParaRPr kumimoji="1" lang="ja-JP" altLang="en-US"/>
          </a:p>
        </p:txBody>
      </p:sp>
      <p:sp>
        <p:nvSpPr>
          <p:cNvPr id="6" name="フッター プレースホルダー 5">
            <a:extLst>
              <a:ext uri="{FF2B5EF4-FFF2-40B4-BE49-F238E27FC236}">
                <a16:creationId xmlns:a16="http://schemas.microsoft.com/office/drawing/2014/main" id="{F28A26C7-3700-F046-BDA8-A1BDD9420F76}"/>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7" name="スライド番号プレースホルダー 6">
            <a:extLst>
              <a:ext uri="{FF2B5EF4-FFF2-40B4-BE49-F238E27FC236}">
                <a16:creationId xmlns:a16="http://schemas.microsoft.com/office/drawing/2014/main" id="{EC3BDEDA-37E6-FB40-AEDF-187973D5EE27}"/>
              </a:ext>
            </a:extLst>
          </p:cNvPr>
          <p:cNvSpPr>
            <a:spLocks noGrp="1"/>
          </p:cNvSpPr>
          <p:nvPr>
            <p:ph type="sldNum" sz="quarter" idx="12"/>
          </p:nvPr>
        </p:nvSpPr>
        <p:spPr/>
        <p:txBody>
          <a:bodyPr/>
          <a:lstStyle/>
          <a:p>
            <a:fld id="{B1A13AED-BBC1-DB48-95E1-36D836C4ECBB}" type="slidenum">
              <a:rPr kumimoji="1" lang="ja-JP" altLang="en-US" smtClean="0"/>
              <a:t>‹#›</a:t>
            </a:fld>
            <a:endParaRPr kumimoji="1" lang="ja-JP" altLang="en-US"/>
          </a:p>
        </p:txBody>
      </p:sp>
    </p:spTree>
    <p:extLst>
      <p:ext uri="{BB962C8B-B14F-4D97-AF65-F5344CB8AC3E}">
        <p14:creationId xmlns:p14="http://schemas.microsoft.com/office/powerpoint/2010/main" val="2762994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EABD68-9C48-5048-98C3-29ECFDC240C2}"/>
              </a:ext>
            </a:extLst>
          </p:cNvPr>
          <p:cNvSpPr>
            <a:spLocks noGrp="1"/>
          </p:cNvSpPr>
          <p:nvPr>
            <p:ph type="title"/>
          </p:nvPr>
        </p:nvSpPr>
        <p:spPr>
          <a:xfrm>
            <a:off x="839788" y="150471"/>
            <a:ext cx="3932237" cy="1906929"/>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090DC21D-E3C1-3A4C-9440-7E5CBF71FA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648AFFC3-C14C-5449-A64D-0CF7FDEB83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B36CBB4-0994-B445-8430-3D55BE45B9F8}"/>
              </a:ext>
            </a:extLst>
          </p:cNvPr>
          <p:cNvSpPr>
            <a:spLocks noGrp="1"/>
          </p:cNvSpPr>
          <p:nvPr>
            <p:ph type="dt" sz="half" idx="10"/>
          </p:nvPr>
        </p:nvSpPr>
        <p:spPr/>
        <p:txBody>
          <a:bodyPr/>
          <a:lstStyle/>
          <a:p>
            <a:fld id="{E8DEBA44-1002-034D-89E5-01D56A49BAF0}" type="datetime1">
              <a:rPr kumimoji="1" lang="ja-JP" altLang="en-US" smtClean="0"/>
              <a:t>2023/2/17</a:t>
            </a:fld>
            <a:endParaRPr kumimoji="1" lang="ja-JP" altLang="en-US"/>
          </a:p>
        </p:txBody>
      </p:sp>
      <p:sp>
        <p:nvSpPr>
          <p:cNvPr id="6" name="フッター プレースホルダー 5">
            <a:extLst>
              <a:ext uri="{FF2B5EF4-FFF2-40B4-BE49-F238E27FC236}">
                <a16:creationId xmlns:a16="http://schemas.microsoft.com/office/drawing/2014/main" id="{2F285302-941D-AB4B-AE0A-7E9ECA4E8FE9}"/>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7" name="スライド番号プレースホルダー 6">
            <a:extLst>
              <a:ext uri="{FF2B5EF4-FFF2-40B4-BE49-F238E27FC236}">
                <a16:creationId xmlns:a16="http://schemas.microsoft.com/office/drawing/2014/main" id="{3E23BA71-5B98-4C43-8A4F-179BF2C6EAC9}"/>
              </a:ext>
            </a:extLst>
          </p:cNvPr>
          <p:cNvSpPr>
            <a:spLocks noGrp="1"/>
          </p:cNvSpPr>
          <p:nvPr>
            <p:ph type="sldNum" sz="quarter" idx="12"/>
          </p:nvPr>
        </p:nvSpPr>
        <p:spPr/>
        <p:txBody>
          <a:bodyPr/>
          <a:lstStyle/>
          <a:p>
            <a:fld id="{B1A13AED-BBC1-DB48-95E1-36D836C4ECBB}" type="slidenum">
              <a:rPr kumimoji="1" lang="ja-JP" altLang="en-US" smtClean="0"/>
              <a:t>‹#›</a:t>
            </a:fld>
            <a:endParaRPr kumimoji="1" lang="ja-JP" altLang="en-US"/>
          </a:p>
        </p:txBody>
      </p:sp>
    </p:spTree>
    <p:extLst>
      <p:ext uri="{BB962C8B-B14F-4D97-AF65-F5344CB8AC3E}">
        <p14:creationId xmlns:p14="http://schemas.microsoft.com/office/powerpoint/2010/main" val="2240911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9" name="直線コネクタ 8">
            <a:extLst>
              <a:ext uri="{FF2B5EF4-FFF2-40B4-BE49-F238E27FC236}">
                <a16:creationId xmlns:a16="http://schemas.microsoft.com/office/drawing/2014/main" id="{81B15414-81AA-A14A-8A16-6540C529B038}"/>
              </a:ext>
            </a:extLst>
          </p:cNvPr>
          <p:cNvCxnSpPr/>
          <p:nvPr userDrawn="1"/>
        </p:nvCxnSpPr>
        <p:spPr>
          <a:xfrm>
            <a:off x="0" y="6721475"/>
            <a:ext cx="12192000" cy="0"/>
          </a:xfrm>
          <a:prstGeom prst="line">
            <a:avLst/>
          </a:prstGeom>
          <a:ln w="279400">
            <a:solidFill>
              <a:srgbClr val="002060"/>
            </a:solidFill>
          </a:ln>
        </p:spPr>
        <p:style>
          <a:lnRef idx="1">
            <a:schemeClr val="accent1"/>
          </a:lnRef>
          <a:fillRef idx="0">
            <a:schemeClr val="accent1"/>
          </a:fillRef>
          <a:effectRef idx="0">
            <a:schemeClr val="accent1"/>
          </a:effectRef>
          <a:fontRef idx="minor">
            <a:schemeClr val="tx1"/>
          </a:fontRef>
        </p:style>
      </p:cxnSp>
      <p:sp>
        <p:nvSpPr>
          <p:cNvPr id="2" name="タイトル プレースホルダー 1">
            <a:extLst>
              <a:ext uri="{FF2B5EF4-FFF2-40B4-BE49-F238E27FC236}">
                <a16:creationId xmlns:a16="http://schemas.microsoft.com/office/drawing/2014/main" id="{4C2D14DA-32D1-AB41-81AC-A2619E2CE4F5}"/>
              </a:ext>
            </a:extLst>
          </p:cNvPr>
          <p:cNvSpPr>
            <a:spLocks noGrp="1"/>
          </p:cNvSpPr>
          <p:nvPr>
            <p:ph type="title"/>
          </p:nvPr>
        </p:nvSpPr>
        <p:spPr>
          <a:xfrm>
            <a:off x="0" y="101602"/>
            <a:ext cx="12191999" cy="777874"/>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964D840-3A81-BE4C-BE2E-1B7AE93B1B45}"/>
              </a:ext>
            </a:extLst>
          </p:cNvPr>
          <p:cNvSpPr>
            <a:spLocks noGrp="1"/>
          </p:cNvSpPr>
          <p:nvPr>
            <p:ph type="body" idx="1"/>
          </p:nvPr>
        </p:nvSpPr>
        <p:spPr>
          <a:xfrm>
            <a:off x="146685" y="1177925"/>
            <a:ext cx="11898630" cy="50212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a:p>
            <a:pPr lvl="2"/>
            <a:r>
              <a:rPr kumimoji="1" lang="ja-JP" altLang="en-US"/>
              <a:t>第 </a:t>
            </a:r>
            <a:r>
              <a:rPr kumimoji="1" lang="en-US" altLang="ja-JP" dirty="0"/>
              <a:t>3 </a:t>
            </a:r>
            <a:r>
              <a:rPr kumimoji="1" lang="ja-JP" altLang="en-US"/>
              <a:t>レベル</a:t>
            </a:r>
          </a:p>
          <a:p>
            <a:pPr lvl="3"/>
            <a:r>
              <a:rPr kumimoji="1" lang="ja-JP" altLang="en-US"/>
              <a:t>第 </a:t>
            </a:r>
            <a:r>
              <a:rPr kumimoji="1" lang="en-US" altLang="ja-JP" dirty="0"/>
              <a:t>4 </a:t>
            </a:r>
            <a:r>
              <a:rPr kumimoji="1" lang="ja-JP" altLang="en-US"/>
              <a:t>レベル</a:t>
            </a:r>
          </a:p>
          <a:p>
            <a:pPr lvl="4"/>
            <a:r>
              <a:rPr kumimoji="1" lang="ja-JP" altLang="en-US"/>
              <a:t>第 </a:t>
            </a:r>
            <a:r>
              <a:rPr kumimoji="1" lang="en-US" altLang="ja-JP" dirty="0"/>
              <a:t>5 </a:t>
            </a:r>
            <a:r>
              <a:rPr kumimoji="1" lang="ja-JP" altLang="en-US"/>
              <a:t>レベル</a:t>
            </a:r>
            <a:r>
              <a:rPr kumimoji="1" lang="en-US" altLang="ja-JP" dirty="0"/>
              <a:t>z</a:t>
            </a:r>
            <a:endParaRPr kumimoji="1" lang="ja-JP" altLang="en-US"/>
          </a:p>
        </p:txBody>
      </p:sp>
      <p:sp>
        <p:nvSpPr>
          <p:cNvPr id="4" name="日付プレースホルダー 3">
            <a:extLst>
              <a:ext uri="{FF2B5EF4-FFF2-40B4-BE49-F238E27FC236}">
                <a16:creationId xmlns:a16="http://schemas.microsoft.com/office/drawing/2014/main" id="{9B16B400-8E4A-2C44-8D46-72D4765CBD42}"/>
              </a:ext>
            </a:extLst>
          </p:cNvPr>
          <p:cNvSpPr>
            <a:spLocks noGrp="1"/>
          </p:cNvSpPr>
          <p:nvPr>
            <p:ph type="dt" sz="half" idx="2"/>
          </p:nvPr>
        </p:nvSpPr>
        <p:spPr>
          <a:xfrm>
            <a:off x="-1" y="6538913"/>
            <a:ext cx="2743200" cy="365125"/>
          </a:xfrm>
          <a:prstGeom prst="rect">
            <a:avLst/>
          </a:prstGeom>
        </p:spPr>
        <p:txBody>
          <a:bodyPr vert="horz" lIns="91440" tIns="45720" rIns="91440" bIns="45720" rtlCol="0" anchor="ctr"/>
          <a:lstStyle>
            <a:lvl1pPr algn="l">
              <a:defRPr sz="1200">
                <a:solidFill>
                  <a:schemeClr val="bg1"/>
                </a:solidFill>
              </a:defRPr>
            </a:lvl1pPr>
          </a:lstStyle>
          <a:p>
            <a:fld id="{FFDD1D9D-7B97-4045-82BB-1F6A361FD723}" type="datetime1">
              <a:rPr lang="ja-JP" altLang="en-US" smtClean="0"/>
              <a:t>2023/2/17</a:t>
            </a:fld>
            <a:endParaRPr lang="ja-JP" altLang="en-US"/>
          </a:p>
        </p:txBody>
      </p:sp>
      <p:sp>
        <p:nvSpPr>
          <p:cNvPr id="5" name="フッター プレースホルダー 4">
            <a:extLst>
              <a:ext uri="{FF2B5EF4-FFF2-40B4-BE49-F238E27FC236}">
                <a16:creationId xmlns:a16="http://schemas.microsoft.com/office/drawing/2014/main" id="{A0F5E35E-834C-C54E-8CA7-0FCC7D642157}"/>
              </a:ext>
            </a:extLst>
          </p:cNvPr>
          <p:cNvSpPr>
            <a:spLocks noGrp="1"/>
          </p:cNvSpPr>
          <p:nvPr>
            <p:ph type="ftr" sz="quarter" idx="3"/>
          </p:nvPr>
        </p:nvSpPr>
        <p:spPr>
          <a:xfrm>
            <a:off x="4038599" y="6538913"/>
            <a:ext cx="4114800" cy="365125"/>
          </a:xfrm>
          <a:prstGeom prst="rect">
            <a:avLst/>
          </a:prstGeom>
        </p:spPr>
        <p:txBody>
          <a:bodyPr vert="horz" lIns="91440" tIns="45720" rIns="91440" bIns="45720" rtlCol="0" anchor="ctr"/>
          <a:lstStyle>
            <a:lvl1pPr algn="ctr">
              <a:defRPr sz="1200">
                <a:solidFill>
                  <a:schemeClr val="bg1"/>
                </a:solidFill>
              </a:defRPr>
            </a:lvl1pPr>
          </a:lstStyle>
          <a:p>
            <a:r>
              <a:rPr lang="en-US" altLang="ja-JP"/>
              <a:t>2022</a:t>
            </a:r>
            <a:r>
              <a:rPr lang="ja-JP" altLang="en-US"/>
              <a:t>年度　</a:t>
            </a:r>
            <a:r>
              <a:rPr lang="en-US" altLang="ja-JP"/>
              <a:t>ICEPP</a:t>
            </a:r>
            <a:r>
              <a:rPr lang="ja-JP" altLang="en-US"/>
              <a:t>シンポジウム</a:t>
            </a:r>
          </a:p>
        </p:txBody>
      </p:sp>
      <p:sp>
        <p:nvSpPr>
          <p:cNvPr id="6" name="スライド番号プレースホルダー 5">
            <a:extLst>
              <a:ext uri="{FF2B5EF4-FFF2-40B4-BE49-F238E27FC236}">
                <a16:creationId xmlns:a16="http://schemas.microsoft.com/office/drawing/2014/main" id="{6DAF1416-9C08-A543-A563-CB9E8B70DED5}"/>
              </a:ext>
            </a:extLst>
          </p:cNvPr>
          <p:cNvSpPr>
            <a:spLocks noGrp="1"/>
          </p:cNvSpPr>
          <p:nvPr>
            <p:ph type="sldNum" sz="quarter" idx="4"/>
          </p:nvPr>
        </p:nvSpPr>
        <p:spPr>
          <a:xfrm>
            <a:off x="9448800" y="6538913"/>
            <a:ext cx="2743200" cy="365125"/>
          </a:xfrm>
          <a:prstGeom prst="rect">
            <a:avLst/>
          </a:prstGeom>
        </p:spPr>
        <p:txBody>
          <a:bodyPr vert="horz" lIns="91440" tIns="45720" rIns="91440" bIns="45720" rtlCol="0" anchor="ctr"/>
          <a:lstStyle>
            <a:lvl1pPr algn="r">
              <a:defRPr sz="1200">
                <a:solidFill>
                  <a:schemeClr val="bg1"/>
                </a:solidFill>
              </a:defRPr>
            </a:lvl1pPr>
          </a:lstStyle>
          <a:p>
            <a:fld id="{B1A13AED-BBC1-DB48-95E1-36D836C4ECBB}"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7008514A-EFC2-C741-9DFC-37A5027DA4BF}"/>
              </a:ext>
            </a:extLst>
          </p:cNvPr>
          <p:cNvCxnSpPr>
            <a:cxnSpLocks/>
          </p:cNvCxnSpPr>
          <p:nvPr userDrawn="1"/>
        </p:nvCxnSpPr>
        <p:spPr>
          <a:xfrm>
            <a:off x="411192" y="788717"/>
            <a:ext cx="11369616"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99414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lnSpc>
          <a:spcPct val="90000"/>
        </a:lnSpc>
        <a:spcBef>
          <a:spcPct val="0"/>
        </a:spcBef>
        <a:buNone/>
        <a:defRPr kumimoji="1" sz="4400" b="1" i="0" kern="1200">
          <a:solidFill>
            <a:schemeClr val="tx1"/>
          </a:solidFill>
          <a:latin typeface="Hiragino Sans W7" panose="020B0400000000000000" pitchFamily="34" charset="-128"/>
          <a:ea typeface="Hiragino Sans W7" panose="020B0400000000000000" pitchFamily="34" charset="-128"/>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kumimoji="1" sz="2800" b="0" i="0" kern="1200">
          <a:solidFill>
            <a:schemeClr val="tx1"/>
          </a:solidFill>
          <a:latin typeface="Hiragino Sans W3" panose="020B0400000000000000" pitchFamily="34" charset="-128"/>
          <a:ea typeface="Hiragino Sans W3" panose="020B0400000000000000" pitchFamily="34" charset="-128"/>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b="0" i="0" kern="1200">
          <a:solidFill>
            <a:schemeClr val="tx1"/>
          </a:solidFill>
          <a:latin typeface="Hiragino Sans W3" panose="020B0400000000000000" pitchFamily="34" charset="-128"/>
          <a:ea typeface="Hiragino Sans W3" panose="020B0400000000000000" pitchFamily="34" charset="-128"/>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b="0" i="0" kern="1200">
          <a:solidFill>
            <a:schemeClr val="tx1"/>
          </a:solidFill>
          <a:latin typeface="Hiragino Sans W3" panose="020B0400000000000000" pitchFamily="34" charset="-128"/>
          <a:ea typeface="Hiragino Sans W3" panose="020B0400000000000000" pitchFamily="34" charset="-128"/>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b="0" i="0" kern="1200">
          <a:solidFill>
            <a:schemeClr val="tx1"/>
          </a:solidFill>
          <a:latin typeface="Hiragino Sans W3" panose="020B0400000000000000" pitchFamily="34" charset="-128"/>
          <a:ea typeface="Hiragino Sans W3" panose="020B0400000000000000" pitchFamily="34" charset="-128"/>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b="0" i="0" kern="1200">
          <a:solidFill>
            <a:schemeClr val="tx1"/>
          </a:solidFill>
          <a:latin typeface="Hiragino Sans W3" panose="020B0400000000000000" pitchFamily="34" charset="-128"/>
          <a:ea typeface="Hiragino Sans W3"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3.jp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5.emf"/><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emf"/><Relationship Id="rId4" Type="http://schemas.openxmlformats.org/officeDocument/2006/relationships/image" Target="../media/image15.emf"/></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190.png"/><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30.png"/><Relationship Id="rId4" Type="http://schemas.openxmlformats.org/officeDocument/2006/relationships/image" Target="../media/image2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28.png"/><Relationship Id="rId7" Type="http://schemas.openxmlformats.org/officeDocument/2006/relationships/image" Target="../media/image31.e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30.png"/><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191.png"/><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30.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2.emf"/><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40.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0.png"/></Relationships>
</file>

<file path=ppt/slides/_rels/slide4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0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100.png"/><Relationship Id="rId2" Type="http://schemas.openxmlformats.org/officeDocument/2006/relationships/image" Target="../media/image290.png"/><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300.png"/><Relationship Id="rId4" Type="http://schemas.openxmlformats.org/officeDocument/2006/relationships/image" Target="../media/image2200.png"/></Relationships>
</file>

<file path=ppt/slides/_rels/slide5.xml.rels><?xml version="1.0" encoding="UTF-8" standalone="yes"?>
<Relationships xmlns="http://schemas.openxmlformats.org/package/2006/relationships"><Relationship Id="rId8" Type="http://schemas.openxmlformats.org/officeDocument/2006/relationships/image" Target="../media/image2.jpg"/><Relationship Id="rId7"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3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173DE2-FE65-6540-A303-9E5B0D5DDD48}"/>
              </a:ext>
            </a:extLst>
          </p:cNvPr>
          <p:cNvSpPr>
            <a:spLocks noGrp="1"/>
          </p:cNvSpPr>
          <p:nvPr>
            <p:ph type="ctrTitle"/>
          </p:nvPr>
        </p:nvSpPr>
        <p:spPr>
          <a:xfrm>
            <a:off x="-1" y="1168725"/>
            <a:ext cx="12192001" cy="2387600"/>
          </a:xfrm>
        </p:spPr>
        <p:txBody>
          <a:bodyPr>
            <a:normAutofit/>
          </a:bodyPr>
          <a:lstStyle/>
          <a:p>
            <a:r>
              <a:rPr kumimoji="1" lang="pt-PT" altLang="ja-JP" sz="5000" dirty="0">
                <a:latin typeface="Hiragino Sans W3" panose="020B0400000000000000" pitchFamily="34" charset="-128"/>
                <a:ea typeface="Hiragino Sans W3" panose="020B0400000000000000" pitchFamily="34" charset="-128"/>
              </a:rPr>
              <a:t>HL-LHC ATLAS</a:t>
            </a:r>
            <a:r>
              <a:rPr kumimoji="1" lang="ja-JP" altLang="en-US" sz="5000">
                <a:latin typeface="Hiragino Sans W3" panose="020B0400000000000000" pitchFamily="34" charset="-128"/>
                <a:ea typeface="Hiragino Sans W3" panose="020B0400000000000000" pitchFamily="34" charset="-128"/>
              </a:rPr>
              <a:t>ミューオントリガー</a:t>
            </a:r>
            <a:br>
              <a:rPr kumimoji="1" lang="en-US" altLang="ja-JP" sz="5000" dirty="0">
                <a:latin typeface="Hiragino Sans W3" panose="020B0400000000000000" pitchFamily="34" charset="-128"/>
                <a:ea typeface="Hiragino Sans W3" panose="020B0400000000000000" pitchFamily="34" charset="-128"/>
              </a:rPr>
            </a:br>
            <a:r>
              <a:rPr kumimoji="1" lang="ja-JP" altLang="en-US" sz="5000">
                <a:latin typeface="Hiragino Sans W3" panose="020B0400000000000000" pitchFamily="34" charset="-128"/>
                <a:ea typeface="Hiragino Sans W3" panose="020B0400000000000000" pitchFamily="34" charset="-128"/>
              </a:rPr>
              <a:t>シミュレータの開発及び、</a:t>
            </a:r>
            <a:br>
              <a:rPr kumimoji="1" lang="en-US" altLang="ja-JP" sz="5000" dirty="0">
                <a:latin typeface="Hiragino Sans W3" panose="020B0400000000000000" pitchFamily="34" charset="-128"/>
                <a:ea typeface="Hiragino Sans W3" panose="020B0400000000000000" pitchFamily="34" charset="-128"/>
              </a:rPr>
            </a:br>
            <a:r>
              <a:rPr kumimoji="1" lang="ja-JP" altLang="en-US" sz="5000">
                <a:latin typeface="Hiragino Sans W3" panose="020B0400000000000000" pitchFamily="34" charset="-128"/>
                <a:ea typeface="Hiragino Sans W3" panose="020B0400000000000000" pitchFamily="34" charset="-128"/>
              </a:rPr>
              <a:t>それを用いた性能評価と実機の検証</a:t>
            </a:r>
          </a:p>
        </p:txBody>
      </p:sp>
      <p:sp>
        <p:nvSpPr>
          <p:cNvPr id="3" name="字幕 2">
            <a:extLst>
              <a:ext uri="{FF2B5EF4-FFF2-40B4-BE49-F238E27FC236}">
                <a16:creationId xmlns:a16="http://schemas.microsoft.com/office/drawing/2014/main" id="{1E589957-7889-7D4A-9F82-880A51BEAC1F}"/>
              </a:ext>
            </a:extLst>
          </p:cNvPr>
          <p:cNvSpPr>
            <a:spLocks noGrp="1"/>
          </p:cNvSpPr>
          <p:nvPr>
            <p:ph type="subTitle" idx="1"/>
          </p:nvPr>
        </p:nvSpPr>
        <p:spPr/>
        <p:txBody>
          <a:bodyPr/>
          <a:lstStyle/>
          <a:p>
            <a:endParaRPr kumimoji="1" lang="en-US" altLang="ja-JP" dirty="0"/>
          </a:p>
          <a:p>
            <a:r>
              <a:rPr lang="ja-JP" altLang="en-US"/>
              <a:t>浅井研究室</a:t>
            </a:r>
            <a:r>
              <a:rPr lang="en-US" altLang="ja-JP" dirty="0"/>
              <a:t> </a:t>
            </a:r>
            <a:r>
              <a:rPr lang="ja-JP" altLang="en-US"/>
              <a:t>修士課程</a:t>
            </a:r>
            <a:r>
              <a:rPr lang="en-US" altLang="ja-JP" dirty="0"/>
              <a:t>2</a:t>
            </a:r>
            <a:r>
              <a:rPr lang="ja-JP" altLang="en-US"/>
              <a:t>年</a:t>
            </a:r>
            <a:r>
              <a:rPr lang="en-US" altLang="ja-JP" dirty="0"/>
              <a:t> </a:t>
            </a:r>
            <a:r>
              <a:rPr kumimoji="1" lang="ja-JP" altLang="en-US"/>
              <a:t>山下恵理香</a:t>
            </a:r>
            <a:endParaRPr kumimoji="1" lang="en-US" altLang="ja-JP" dirty="0"/>
          </a:p>
        </p:txBody>
      </p:sp>
      <p:sp>
        <p:nvSpPr>
          <p:cNvPr id="4" name="日付プレースホルダー 3">
            <a:extLst>
              <a:ext uri="{FF2B5EF4-FFF2-40B4-BE49-F238E27FC236}">
                <a16:creationId xmlns:a16="http://schemas.microsoft.com/office/drawing/2014/main" id="{DA60FC84-EBBB-C14F-9203-A92FBD65E8BC}"/>
              </a:ext>
            </a:extLst>
          </p:cNvPr>
          <p:cNvSpPr>
            <a:spLocks noGrp="1"/>
          </p:cNvSpPr>
          <p:nvPr>
            <p:ph type="dt" sz="half" idx="10"/>
          </p:nvPr>
        </p:nvSpPr>
        <p:spPr/>
        <p:txBody>
          <a:bodyPr/>
          <a:lstStyle/>
          <a:p>
            <a:fld id="{8C0700DF-9861-FA44-98CE-97A42DE4B388}" type="datetime1">
              <a:rPr kumimoji="1" lang="ja-JP" altLang="en-US" smtClean="0"/>
              <a:t>2023/2/17</a:t>
            </a:fld>
            <a:endParaRPr kumimoji="1" lang="ja-JP" altLang="en-US"/>
          </a:p>
        </p:txBody>
      </p:sp>
      <p:sp>
        <p:nvSpPr>
          <p:cNvPr id="5" name="スライド番号プレースホルダー 4">
            <a:extLst>
              <a:ext uri="{FF2B5EF4-FFF2-40B4-BE49-F238E27FC236}">
                <a16:creationId xmlns:a16="http://schemas.microsoft.com/office/drawing/2014/main" id="{B08C8DD9-1B03-6746-A7D0-FE2C1931DD39}"/>
              </a:ext>
            </a:extLst>
          </p:cNvPr>
          <p:cNvSpPr>
            <a:spLocks noGrp="1"/>
          </p:cNvSpPr>
          <p:nvPr>
            <p:ph type="sldNum" sz="quarter" idx="12"/>
          </p:nvPr>
        </p:nvSpPr>
        <p:spPr/>
        <p:txBody>
          <a:bodyPr/>
          <a:lstStyle/>
          <a:p>
            <a:fld id="{B1A13AED-BBC1-DB48-95E1-36D836C4ECBB}" type="slidenum">
              <a:rPr kumimoji="1" lang="ja-JP" altLang="en-US" smtClean="0"/>
              <a:t>1</a:t>
            </a:fld>
            <a:endParaRPr kumimoji="1" lang="ja-JP" altLang="en-US"/>
          </a:p>
        </p:txBody>
      </p:sp>
      <p:sp>
        <p:nvSpPr>
          <p:cNvPr id="7" name="フッター プレースホルダー 6">
            <a:extLst>
              <a:ext uri="{FF2B5EF4-FFF2-40B4-BE49-F238E27FC236}">
                <a16:creationId xmlns:a16="http://schemas.microsoft.com/office/drawing/2014/main" id="{943C79C7-51FC-505C-2D73-49AABC0E0E53}"/>
              </a:ext>
            </a:extLst>
          </p:cNvPr>
          <p:cNvSpPr>
            <a:spLocks noGrp="1"/>
          </p:cNvSpPr>
          <p:nvPr>
            <p:ph type="ftr" sz="quarter" idx="11"/>
          </p:nvPr>
        </p:nvSpPr>
        <p:spPr/>
        <p:txBody>
          <a:bodyPr/>
          <a:lstStyle/>
          <a:p>
            <a:r>
              <a:rPr lang="en-US" altLang="ja-JP"/>
              <a:t>2022</a:t>
            </a:r>
            <a:r>
              <a:rPr lang="ja-JP" altLang="en-US"/>
              <a:t>年度　</a:t>
            </a:r>
            <a:r>
              <a:rPr lang="en-US" altLang="ja-JP"/>
              <a:t>ICEPP</a:t>
            </a:r>
            <a:r>
              <a:rPr lang="ja-JP" altLang="en-US"/>
              <a:t>シンポジウム</a:t>
            </a:r>
          </a:p>
        </p:txBody>
      </p:sp>
    </p:spTree>
    <p:extLst>
      <p:ext uri="{BB962C8B-B14F-4D97-AF65-F5344CB8AC3E}">
        <p14:creationId xmlns:p14="http://schemas.microsoft.com/office/powerpoint/2010/main" val="27282757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3F114A-B7B9-4715-295E-61323F47B66A}"/>
              </a:ext>
            </a:extLst>
          </p:cNvPr>
          <p:cNvSpPr>
            <a:spLocks noGrp="1"/>
          </p:cNvSpPr>
          <p:nvPr>
            <p:ph type="title"/>
          </p:nvPr>
        </p:nvSpPr>
        <p:spPr>
          <a:xfrm>
            <a:off x="150019" y="19756"/>
            <a:ext cx="11891962" cy="2020887"/>
          </a:xfrm>
        </p:spPr>
        <p:txBody>
          <a:bodyPr/>
          <a:lstStyle/>
          <a:p>
            <a:r>
              <a:rPr kumimoji="1" lang="ja-JP" altLang="en-US"/>
              <a:t>セクターロジックトリガー系のビットワイズシミュレータの開発</a:t>
            </a:r>
          </a:p>
        </p:txBody>
      </p:sp>
      <p:sp>
        <p:nvSpPr>
          <p:cNvPr id="4" name="日付プレースホルダー 3">
            <a:extLst>
              <a:ext uri="{FF2B5EF4-FFF2-40B4-BE49-F238E27FC236}">
                <a16:creationId xmlns:a16="http://schemas.microsoft.com/office/drawing/2014/main" id="{57A8B435-F628-B533-1FB5-794DA2A558F1}"/>
              </a:ext>
            </a:extLst>
          </p:cNvPr>
          <p:cNvSpPr>
            <a:spLocks noGrp="1"/>
          </p:cNvSpPr>
          <p:nvPr>
            <p:ph type="dt" sz="half" idx="10"/>
          </p:nvPr>
        </p:nvSpPr>
        <p:spPr/>
        <p:txBody>
          <a:bodyPr/>
          <a:lstStyle/>
          <a:p>
            <a:fld id="{6E47575A-FE9F-0E43-9DC3-1A8681649C5C}"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C9A625C1-F114-5C1F-138A-338385BD7D69}"/>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58696D70-B694-62DF-4CEB-56BB06908EC3}"/>
              </a:ext>
            </a:extLst>
          </p:cNvPr>
          <p:cNvSpPr>
            <a:spLocks noGrp="1"/>
          </p:cNvSpPr>
          <p:nvPr>
            <p:ph type="sldNum" sz="quarter" idx="12"/>
          </p:nvPr>
        </p:nvSpPr>
        <p:spPr/>
        <p:txBody>
          <a:bodyPr/>
          <a:lstStyle/>
          <a:p>
            <a:fld id="{B1A13AED-BBC1-DB48-95E1-36D836C4ECBB}" type="slidenum">
              <a:rPr kumimoji="1" lang="ja-JP" altLang="en-US" smtClean="0"/>
              <a:t>10</a:t>
            </a:fld>
            <a:endParaRPr kumimoji="1" lang="ja-JP" altLang="en-US"/>
          </a:p>
        </p:txBody>
      </p:sp>
      <p:grpSp>
        <p:nvGrpSpPr>
          <p:cNvPr id="3" name="グループ化 2">
            <a:extLst>
              <a:ext uri="{FF2B5EF4-FFF2-40B4-BE49-F238E27FC236}">
                <a16:creationId xmlns:a16="http://schemas.microsoft.com/office/drawing/2014/main" id="{F4D8B014-E1C7-4F3F-6FA1-F6C678B878C6}"/>
              </a:ext>
            </a:extLst>
          </p:cNvPr>
          <p:cNvGrpSpPr/>
          <p:nvPr/>
        </p:nvGrpSpPr>
        <p:grpSpPr>
          <a:xfrm>
            <a:off x="3454784" y="2631456"/>
            <a:ext cx="5282430" cy="3532467"/>
            <a:chOff x="721955" y="2400400"/>
            <a:chExt cx="5821238" cy="3892775"/>
          </a:xfrm>
        </p:grpSpPr>
        <p:sp>
          <p:nvSpPr>
            <p:cNvPr id="7" name="正方形/長方形 6">
              <a:extLst>
                <a:ext uri="{FF2B5EF4-FFF2-40B4-BE49-F238E27FC236}">
                  <a16:creationId xmlns:a16="http://schemas.microsoft.com/office/drawing/2014/main" id="{9426D0D3-322E-3F3B-B5E8-2FDFCFD572F7}"/>
                </a:ext>
              </a:extLst>
            </p:cNvPr>
            <p:cNvSpPr/>
            <p:nvPr/>
          </p:nvSpPr>
          <p:spPr>
            <a:xfrm>
              <a:off x="721955" y="2424896"/>
              <a:ext cx="5291148" cy="1203946"/>
            </a:xfrm>
            <a:prstGeom prst="rect">
              <a:avLst/>
            </a:prstGeom>
            <a:noFill/>
            <a:ln w="381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a:extLst>
                <a:ext uri="{FF2B5EF4-FFF2-40B4-BE49-F238E27FC236}">
                  <a16:creationId xmlns:a16="http://schemas.microsoft.com/office/drawing/2014/main" id="{A7625B48-2B5A-BEAF-DC0A-92BD1ECF066E}"/>
                </a:ext>
              </a:extLst>
            </p:cNvPr>
            <p:cNvGrpSpPr/>
            <p:nvPr/>
          </p:nvGrpSpPr>
          <p:grpSpPr>
            <a:xfrm>
              <a:off x="721956" y="2907178"/>
              <a:ext cx="5821237" cy="3385997"/>
              <a:chOff x="1052157" y="2044164"/>
              <a:chExt cx="5821237" cy="3385997"/>
            </a:xfrm>
          </p:grpSpPr>
          <p:sp>
            <p:nvSpPr>
              <p:cNvPr id="10" name="下矢印 9">
                <a:extLst>
                  <a:ext uri="{FF2B5EF4-FFF2-40B4-BE49-F238E27FC236}">
                    <a16:creationId xmlns:a16="http://schemas.microsoft.com/office/drawing/2014/main" id="{D87717D8-34DE-E0D0-7F05-9FA6FD8772ED}"/>
                  </a:ext>
                </a:extLst>
              </p:cNvPr>
              <p:cNvSpPr/>
              <p:nvPr/>
            </p:nvSpPr>
            <p:spPr>
              <a:xfrm>
                <a:off x="3569628" y="2365119"/>
                <a:ext cx="244639" cy="606467"/>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grpSp>
            <p:nvGrpSpPr>
              <p:cNvPr id="11" name="グループ化 10">
                <a:extLst>
                  <a:ext uri="{FF2B5EF4-FFF2-40B4-BE49-F238E27FC236}">
                    <a16:creationId xmlns:a16="http://schemas.microsoft.com/office/drawing/2014/main" id="{1ABEC5CE-21B2-A060-1AF2-4CEA3ED31BDC}"/>
                  </a:ext>
                </a:extLst>
              </p:cNvPr>
              <p:cNvGrpSpPr/>
              <p:nvPr/>
            </p:nvGrpSpPr>
            <p:grpSpPr>
              <a:xfrm>
                <a:off x="1052157" y="2044164"/>
                <a:ext cx="5821237" cy="3385997"/>
                <a:chOff x="997930" y="2381108"/>
                <a:chExt cx="5821237" cy="3385997"/>
              </a:xfrm>
            </p:grpSpPr>
            <p:grpSp>
              <p:nvGrpSpPr>
                <p:cNvPr id="15" name="グループ化 14">
                  <a:extLst>
                    <a:ext uri="{FF2B5EF4-FFF2-40B4-BE49-F238E27FC236}">
                      <a16:creationId xmlns:a16="http://schemas.microsoft.com/office/drawing/2014/main" id="{C29C219E-7D3B-B674-B8F1-66D1BB050255}"/>
                    </a:ext>
                  </a:extLst>
                </p:cNvPr>
                <p:cNvGrpSpPr/>
                <p:nvPr/>
              </p:nvGrpSpPr>
              <p:grpSpPr>
                <a:xfrm>
                  <a:off x="997930" y="2381108"/>
                  <a:ext cx="4997166" cy="3385997"/>
                  <a:chOff x="819702" y="4580836"/>
                  <a:chExt cx="4997166" cy="3385997"/>
                </a:xfrm>
              </p:grpSpPr>
              <p:sp>
                <p:nvSpPr>
                  <p:cNvPr id="21" name="下矢印 20">
                    <a:extLst>
                      <a:ext uri="{FF2B5EF4-FFF2-40B4-BE49-F238E27FC236}">
                        <a16:creationId xmlns:a16="http://schemas.microsoft.com/office/drawing/2014/main" id="{B6690CB5-F70D-13CE-48DD-260208E86576}"/>
                      </a:ext>
                    </a:extLst>
                  </p:cNvPr>
                  <p:cNvSpPr/>
                  <p:nvPr/>
                </p:nvSpPr>
                <p:spPr>
                  <a:xfrm>
                    <a:off x="2327544" y="4913081"/>
                    <a:ext cx="244639" cy="606467"/>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sp>
                <p:nvSpPr>
                  <p:cNvPr id="23" name="正方形/長方形 22">
                    <a:extLst>
                      <a:ext uri="{FF2B5EF4-FFF2-40B4-BE49-F238E27FC236}">
                        <a16:creationId xmlns:a16="http://schemas.microsoft.com/office/drawing/2014/main" id="{231D07D7-2549-AE4C-6292-022036D94A78}"/>
                      </a:ext>
                    </a:extLst>
                  </p:cNvPr>
                  <p:cNvSpPr/>
                  <p:nvPr/>
                </p:nvSpPr>
                <p:spPr>
                  <a:xfrm>
                    <a:off x="819702" y="6276571"/>
                    <a:ext cx="1793561" cy="583557"/>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600" b="1" dirty="0">
                        <a:solidFill>
                          <a:schemeClr val="bg1"/>
                        </a:solidFill>
                        <a:latin typeface="Times New Roman" panose="02020603050405020304" pitchFamily="18" charset="0"/>
                        <a:cs typeface="Times New Roman" panose="02020603050405020304" pitchFamily="18" charset="0"/>
                      </a:rPr>
                      <a:t>Bit-wise Simulator(C++)</a:t>
                    </a:r>
                    <a:endParaRPr lang="ja-JP" altLang="en-US" sz="1600" b="1">
                      <a:solidFill>
                        <a:schemeClr val="bg1"/>
                      </a:solidFill>
                      <a:latin typeface="Times New Roman" panose="02020603050405020304" pitchFamily="18" charset="0"/>
                      <a:cs typeface="Times New Roman" panose="02020603050405020304" pitchFamily="18" charset="0"/>
                    </a:endParaRPr>
                  </a:p>
                </p:txBody>
              </p:sp>
              <p:sp>
                <p:nvSpPr>
                  <p:cNvPr id="24" name="正方形/長方形 23">
                    <a:extLst>
                      <a:ext uri="{FF2B5EF4-FFF2-40B4-BE49-F238E27FC236}">
                        <a16:creationId xmlns:a16="http://schemas.microsoft.com/office/drawing/2014/main" id="{673AEADB-2001-48E0-390E-31EACF93C9E5}"/>
                      </a:ext>
                    </a:extLst>
                  </p:cNvPr>
                  <p:cNvSpPr/>
                  <p:nvPr/>
                </p:nvSpPr>
                <p:spPr>
                  <a:xfrm>
                    <a:off x="2694823" y="6276572"/>
                    <a:ext cx="1429648" cy="58355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Xilinx </a:t>
                    </a:r>
                    <a:r>
                      <a:rPr lang="en-US" altLang="ja-JP" sz="1200" dirty="0" err="1">
                        <a:solidFill>
                          <a:schemeClr val="tx1"/>
                        </a:solidFill>
                        <a:latin typeface="Times New Roman" panose="02020603050405020304" pitchFamily="18" charset="0"/>
                        <a:cs typeface="Times New Roman" panose="02020603050405020304" pitchFamily="18" charset="0"/>
                      </a:rPr>
                      <a:t>Vivado</a:t>
                    </a:r>
                    <a:r>
                      <a:rPr lang="en-US" altLang="ja-JP" sz="1200" dirty="0">
                        <a:solidFill>
                          <a:schemeClr val="tx1"/>
                        </a:solidFill>
                        <a:latin typeface="Times New Roman" panose="02020603050405020304" pitchFamily="18" charset="0"/>
                        <a:cs typeface="Times New Roman" panose="02020603050405020304" pitchFamily="18" charset="0"/>
                      </a:rPr>
                      <a:t> Simulator</a:t>
                    </a:r>
                  </a:p>
                </p:txBody>
              </p:sp>
              <p:sp>
                <p:nvSpPr>
                  <p:cNvPr id="25" name="正方形/長方形 24">
                    <a:extLst>
                      <a:ext uri="{FF2B5EF4-FFF2-40B4-BE49-F238E27FC236}">
                        <a16:creationId xmlns:a16="http://schemas.microsoft.com/office/drawing/2014/main" id="{B2676CC9-F9A4-703E-3F2D-AE63326B7585}"/>
                      </a:ext>
                    </a:extLst>
                  </p:cNvPr>
                  <p:cNvSpPr/>
                  <p:nvPr/>
                </p:nvSpPr>
                <p:spPr>
                  <a:xfrm>
                    <a:off x="4214984" y="6276571"/>
                    <a:ext cx="1601884" cy="58355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Sector Logic </a:t>
                    </a:r>
                  </a:p>
                  <a:p>
                    <a:pPr algn="ctr"/>
                    <a:r>
                      <a:rPr lang="ja-JP" altLang="en-US" sz="1200">
                        <a:solidFill>
                          <a:schemeClr val="tx1"/>
                        </a:solidFill>
                        <a:latin typeface="Times New Roman" panose="02020603050405020304" pitchFamily="18" charset="0"/>
                        <a:cs typeface="Times New Roman" panose="02020603050405020304" pitchFamily="18" charset="0"/>
                      </a:rPr>
                      <a:t>実機試験</a:t>
                    </a:r>
                    <a:endParaRPr lang="en-US" altLang="ja-JP" sz="1200" dirty="0">
                      <a:solidFill>
                        <a:schemeClr val="tx1"/>
                      </a:solidFill>
                      <a:latin typeface="Times New Roman" panose="02020603050405020304" pitchFamily="18" charset="0"/>
                      <a:cs typeface="Times New Roman" panose="02020603050405020304" pitchFamily="18" charset="0"/>
                    </a:endParaRPr>
                  </a:p>
                  <a:p>
                    <a:pPr algn="ctr"/>
                    <a:r>
                      <a:rPr lang="ja-JP" altLang="en-US" sz="1200">
                        <a:solidFill>
                          <a:schemeClr val="tx1"/>
                        </a:solidFill>
                        <a:latin typeface="Times New Roman" panose="02020603050405020304" pitchFamily="18" charset="0"/>
                        <a:cs typeface="Times New Roman" panose="02020603050405020304" pitchFamily="18" charset="0"/>
                      </a:rPr>
                      <a:t> </a:t>
                    </a:r>
                    <a:r>
                      <a:rPr lang="en-US" altLang="ja-JP" sz="1200" dirty="0">
                        <a:solidFill>
                          <a:schemeClr val="tx1"/>
                        </a:solidFill>
                        <a:latin typeface="Times New Roman" panose="02020603050405020304" pitchFamily="18" charset="0"/>
                        <a:cs typeface="Times New Roman" panose="02020603050405020304" pitchFamily="18" charset="0"/>
                      </a:rPr>
                      <a:t>(board-level</a:t>
                    </a:r>
                    <a:r>
                      <a:rPr lang="ja-JP" altLang="en-US" sz="1200">
                        <a:solidFill>
                          <a:schemeClr val="tx1"/>
                        </a:solidFill>
                        <a:latin typeface="Times New Roman" panose="02020603050405020304" pitchFamily="18" charset="0"/>
                        <a:cs typeface="Times New Roman" panose="02020603050405020304" pitchFamily="18" charset="0"/>
                      </a:rPr>
                      <a:t>試験</a:t>
                    </a:r>
                    <a:r>
                      <a:rPr lang="en-US" altLang="ja-JP" sz="1200" dirty="0">
                        <a:solidFill>
                          <a:schemeClr val="tx1"/>
                        </a:solidFill>
                        <a:latin typeface="Times New Roman" panose="02020603050405020304" pitchFamily="18" charset="0"/>
                        <a:cs typeface="Times New Roman" panose="02020603050405020304" pitchFamily="18" charset="0"/>
                      </a:rPr>
                      <a:t>)</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27" name="正方形/長方形 26">
                    <a:extLst>
                      <a:ext uri="{FF2B5EF4-FFF2-40B4-BE49-F238E27FC236}">
                        <a16:creationId xmlns:a16="http://schemas.microsoft.com/office/drawing/2014/main" id="{4F0FAAE3-EFF0-240C-177D-8C3E1376D86D}"/>
                      </a:ext>
                    </a:extLst>
                  </p:cNvPr>
                  <p:cNvSpPr/>
                  <p:nvPr/>
                </p:nvSpPr>
                <p:spPr>
                  <a:xfrm>
                    <a:off x="1152617"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1</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28" name="正方形/長方形 27">
                    <a:extLst>
                      <a:ext uri="{FF2B5EF4-FFF2-40B4-BE49-F238E27FC236}">
                        <a16:creationId xmlns:a16="http://schemas.microsoft.com/office/drawing/2014/main" id="{C3ADB26D-6DAF-8511-EE11-253F1A5F8DE5}"/>
                      </a:ext>
                    </a:extLst>
                  </p:cNvPr>
                  <p:cNvSpPr/>
                  <p:nvPr/>
                </p:nvSpPr>
                <p:spPr>
                  <a:xfrm>
                    <a:off x="2666651"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2</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29" name="正方形/長方形 28">
                    <a:extLst>
                      <a:ext uri="{FF2B5EF4-FFF2-40B4-BE49-F238E27FC236}">
                        <a16:creationId xmlns:a16="http://schemas.microsoft.com/office/drawing/2014/main" id="{2D8C6634-CDAE-3BE5-18A1-A5CF699D7959}"/>
                      </a:ext>
                    </a:extLst>
                  </p:cNvPr>
                  <p:cNvSpPr/>
                  <p:nvPr/>
                </p:nvSpPr>
                <p:spPr>
                  <a:xfrm>
                    <a:off x="4313685" y="7261700"/>
                    <a:ext cx="1416306"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3</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30" name="下矢印 29">
                    <a:extLst>
                      <a:ext uri="{FF2B5EF4-FFF2-40B4-BE49-F238E27FC236}">
                        <a16:creationId xmlns:a16="http://schemas.microsoft.com/office/drawing/2014/main" id="{C924E151-F53C-D401-6A72-645BBDCFEDA6}"/>
                      </a:ext>
                    </a:extLst>
                  </p:cNvPr>
                  <p:cNvSpPr/>
                  <p:nvPr/>
                </p:nvSpPr>
                <p:spPr>
                  <a:xfrm>
                    <a:off x="1670346" y="6892615"/>
                    <a:ext cx="283943" cy="343773"/>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31" name="下矢印 30">
                    <a:extLst>
                      <a:ext uri="{FF2B5EF4-FFF2-40B4-BE49-F238E27FC236}">
                        <a16:creationId xmlns:a16="http://schemas.microsoft.com/office/drawing/2014/main" id="{8BA1D441-04E9-7A60-E5F7-7A1B9338A8FC}"/>
                      </a:ext>
                    </a:extLst>
                  </p:cNvPr>
                  <p:cNvSpPr/>
                  <p:nvPr/>
                </p:nvSpPr>
                <p:spPr>
                  <a:xfrm>
                    <a:off x="3254378" y="6892434"/>
                    <a:ext cx="283943" cy="341909"/>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32" name="下矢印 31">
                    <a:extLst>
                      <a:ext uri="{FF2B5EF4-FFF2-40B4-BE49-F238E27FC236}">
                        <a16:creationId xmlns:a16="http://schemas.microsoft.com/office/drawing/2014/main" id="{849CC76D-248E-B249-7BE7-F7F4DFFF1D67}"/>
                      </a:ext>
                    </a:extLst>
                  </p:cNvPr>
                  <p:cNvSpPr/>
                  <p:nvPr/>
                </p:nvSpPr>
                <p:spPr>
                  <a:xfrm>
                    <a:off x="4899731" y="6876489"/>
                    <a:ext cx="283942" cy="380262"/>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33" name="左右矢印 32">
                    <a:extLst>
                      <a:ext uri="{FF2B5EF4-FFF2-40B4-BE49-F238E27FC236}">
                        <a16:creationId xmlns:a16="http://schemas.microsoft.com/office/drawing/2014/main" id="{96A521C1-B6D0-C246-D1FA-775798D06736}"/>
                      </a:ext>
                    </a:extLst>
                  </p:cNvPr>
                  <p:cNvSpPr/>
                  <p:nvPr/>
                </p:nvSpPr>
                <p:spPr>
                  <a:xfrm>
                    <a:off x="1575787" y="7708931"/>
                    <a:ext cx="3746451" cy="257902"/>
                  </a:xfrm>
                  <a:prstGeom prst="leftRightArrow">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50">
                      <a:solidFill>
                        <a:schemeClr val="tx1"/>
                      </a:solidFill>
                      <a:latin typeface="Times New Roman" panose="02020603050405020304" pitchFamily="18" charset="0"/>
                      <a:cs typeface="Times New Roman" panose="02020603050405020304" pitchFamily="18" charset="0"/>
                    </a:endParaRPr>
                  </a:p>
                </p:txBody>
              </p:sp>
              <p:sp>
                <p:nvSpPr>
                  <p:cNvPr id="34" name="正方形/長方形 33">
                    <a:extLst>
                      <a:ext uri="{FF2B5EF4-FFF2-40B4-BE49-F238E27FC236}">
                        <a16:creationId xmlns:a16="http://schemas.microsoft.com/office/drawing/2014/main" id="{B91D85F4-19B3-DC6A-EB2B-9F475CF1A06A}"/>
                      </a:ext>
                    </a:extLst>
                  </p:cNvPr>
                  <p:cNvSpPr/>
                  <p:nvPr/>
                </p:nvSpPr>
                <p:spPr>
                  <a:xfrm>
                    <a:off x="2679140" y="7706887"/>
                    <a:ext cx="1316065" cy="257902"/>
                  </a:xfrm>
                  <a:prstGeom prst="rect">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050" b="1">
                        <a:solidFill>
                          <a:schemeClr val="tx1"/>
                        </a:solidFill>
                        <a:latin typeface="Times New Roman" panose="02020603050405020304" pitchFamily="18" charset="0"/>
                        <a:cs typeface="Times New Roman" panose="02020603050405020304" pitchFamily="18" charset="0"/>
                      </a:rPr>
                      <a:t>出力同士の照合</a:t>
                    </a:r>
                  </a:p>
                </p:txBody>
              </p:sp>
              <p:sp>
                <p:nvSpPr>
                  <p:cNvPr id="36" name="正方形/長方形 35">
                    <a:extLst>
                      <a:ext uri="{FF2B5EF4-FFF2-40B4-BE49-F238E27FC236}">
                        <a16:creationId xmlns:a16="http://schemas.microsoft.com/office/drawing/2014/main" id="{6E3A76E4-77F4-D04E-DA28-932691E91550}"/>
                      </a:ext>
                    </a:extLst>
                  </p:cNvPr>
                  <p:cNvSpPr/>
                  <p:nvPr/>
                </p:nvSpPr>
                <p:spPr>
                  <a:xfrm>
                    <a:off x="1543862" y="4580836"/>
                    <a:ext cx="1609394" cy="59155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400" b="1">
                        <a:solidFill>
                          <a:schemeClr val="bg1"/>
                        </a:solidFill>
                        <a:latin typeface="Times New Roman" panose="02020603050405020304" pitchFamily="18" charset="0"/>
                        <a:cs typeface="Times New Roman" panose="02020603050405020304" pitchFamily="18" charset="0"/>
                      </a:rPr>
                      <a:t>現実的な飛跡</a:t>
                    </a:r>
                    <a:endParaRPr lang="en-US" altLang="ja-JP" sz="1400" b="1" dirty="0">
                      <a:solidFill>
                        <a:schemeClr val="bg1"/>
                      </a:solidFill>
                      <a:latin typeface="Times New Roman" panose="02020603050405020304" pitchFamily="18" charset="0"/>
                      <a:cs typeface="Times New Roman" panose="02020603050405020304" pitchFamily="18" charset="0"/>
                    </a:endParaRPr>
                  </a:p>
                  <a:p>
                    <a:pPr algn="ctr"/>
                    <a:r>
                      <a:rPr lang="en-US" altLang="ja-JP" sz="1400" b="1" dirty="0">
                        <a:solidFill>
                          <a:schemeClr val="bg1"/>
                        </a:solidFill>
                        <a:latin typeface="Times New Roman" panose="02020603050405020304" pitchFamily="18" charset="0"/>
                        <a:cs typeface="Times New Roman" panose="02020603050405020304" pitchFamily="18" charset="0"/>
                      </a:rPr>
                      <a:t>(MC/</a:t>
                    </a:r>
                    <a:r>
                      <a:rPr lang="ja-JP" altLang="en-US" sz="1400" b="1">
                        <a:solidFill>
                          <a:schemeClr val="bg1"/>
                        </a:solidFill>
                        <a:latin typeface="Times New Roman" panose="02020603050405020304" pitchFamily="18" charset="0"/>
                        <a:cs typeface="Times New Roman" panose="02020603050405020304" pitchFamily="18" charset="0"/>
                      </a:rPr>
                      <a:t>実データ</a:t>
                    </a:r>
                    <a:r>
                      <a:rPr lang="en-US" altLang="ja-JP" sz="1400" b="1" dirty="0">
                        <a:solidFill>
                          <a:schemeClr val="bg1"/>
                        </a:solidFill>
                        <a:latin typeface="Times New Roman" panose="02020603050405020304" pitchFamily="18" charset="0"/>
                        <a:cs typeface="Times New Roman" panose="02020603050405020304" pitchFamily="18" charset="0"/>
                      </a:rPr>
                      <a:t>)</a:t>
                    </a:r>
                    <a:endParaRPr lang="ja-JP" altLang="en-US" sz="1400" b="1">
                      <a:solidFill>
                        <a:schemeClr val="bg1"/>
                      </a:solidFill>
                      <a:latin typeface="Times New Roman" panose="02020603050405020304" pitchFamily="18" charset="0"/>
                      <a:cs typeface="Times New Roman" panose="02020603050405020304" pitchFamily="18" charset="0"/>
                    </a:endParaRPr>
                  </a:p>
                </p:txBody>
              </p:sp>
              <p:sp>
                <p:nvSpPr>
                  <p:cNvPr id="37" name="正方形/長方形 36">
                    <a:extLst>
                      <a:ext uri="{FF2B5EF4-FFF2-40B4-BE49-F238E27FC236}">
                        <a16:creationId xmlns:a16="http://schemas.microsoft.com/office/drawing/2014/main" id="{D36A8B00-0608-F763-A110-DD326AD636FD}"/>
                      </a:ext>
                    </a:extLst>
                  </p:cNvPr>
                  <p:cNvSpPr/>
                  <p:nvPr/>
                </p:nvSpPr>
                <p:spPr>
                  <a:xfrm>
                    <a:off x="1433817" y="5564063"/>
                    <a:ext cx="3684212" cy="38026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500" b="1" dirty="0">
                        <a:solidFill>
                          <a:schemeClr val="tx1"/>
                        </a:solidFill>
                        <a:latin typeface="Times New Roman" panose="02020603050405020304" pitchFamily="18" charset="0"/>
                        <a:cs typeface="Times New Roman" panose="02020603050405020304" pitchFamily="18" charset="0"/>
                      </a:rPr>
                      <a:t>Test Pulse Pattern</a:t>
                    </a:r>
                    <a:r>
                      <a:rPr lang="ja-JP" altLang="en-US" sz="1500" b="1">
                        <a:solidFill>
                          <a:schemeClr val="tx1"/>
                        </a:solidFill>
                        <a:latin typeface="Times New Roman" panose="02020603050405020304" pitchFamily="18" charset="0"/>
                        <a:cs typeface="Times New Roman" panose="02020603050405020304" pitchFamily="18" charset="0"/>
                      </a:rPr>
                      <a:t>ファイル</a:t>
                    </a:r>
                  </a:p>
                </p:txBody>
              </p:sp>
            </p:grpSp>
            <p:sp>
              <p:nvSpPr>
                <p:cNvPr id="16" name="下矢印 15">
                  <a:extLst>
                    <a:ext uri="{FF2B5EF4-FFF2-40B4-BE49-F238E27FC236}">
                      <a16:creationId xmlns:a16="http://schemas.microsoft.com/office/drawing/2014/main" id="{2DB6F701-CE04-E336-00AD-5562E4AAC5AB}"/>
                    </a:ext>
                  </a:extLst>
                </p:cNvPr>
                <p:cNvSpPr/>
                <p:nvPr/>
              </p:nvSpPr>
              <p:spPr>
                <a:xfrm>
                  <a:off x="1880252" y="3778289"/>
                  <a:ext cx="283943"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17" name="下矢印 16">
                  <a:extLst>
                    <a:ext uri="{FF2B5EF4-FFF2-40B4-BE49-F238E27FC236}">
                      <a16:creationId xmlns:a16="http://schemas.microsoft.com/office/drawing/2014/main" id="{9FE19036-BA98-F040-AA6A-17D8B0C1D2C5}"/>
                    </a:ext>
                  </a:extLst>
                </p:cNvPr>
                <p:cNvSpPr/>
                <p:nvPr/>
              </p:nvSpPr>
              <p:spPr>
                <a:xfrm>
                  <a:off x="3411061" y="3779913"/>
                  <a:ext cx="283943"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18" name="下矢印 17">
                  <a:extLst>
                    <a:ext uri="{FF2B5EF4-FFF2-40B4-BE49-F238E27FC236}">
                      <a16:creationId xmlns:a16="http://schemas.microsoft.com/office/drawing/2014/main" id="{5752D20E-A121-24CC-54E4-B34A97DFE084}"/>
                    </a:ext>
                  </a:extLst>
                </p:cNvPr>
                <p:cNvSpPr/>
                <p:nvPr/>
              </p:nvSpPr>
              <p:spPr>
                <a:xfrm>
                  <a:off x="5077960" y="3779913"/>
                  <a:ext cx="283942"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19" name="四角形吹き出し 18">
                  <a:extLst>
                    <a:ext uri="{FF2B5EF4-FFF2-40B4-BE49-F238E27FC236}">
                      <a16:creationId xmlns:a16="http://schemas.microsoft.com/office/drawing/2014/main" id="{D9C49467-A2B1-D36B-48BD-73772BE3FD43}"/>
                    </a:ext>
                  </a:extLst>
                </p:cNvPr>
                <p:cNvSpPr/>
                <p:nvPr/>
              </p:nvSpPr>
              <p:spPr>
                <a:xfrm>
                  <a:off x="5498275" y="3324769"/>
                  <a:ext cx="1320892" cy="380263"/>
                </a:xfrm>
                <a:prstGeom prst="wedgeRectCallout">
                  <a:avLst>
                    <a:gd name="adj1" fmla="val -63927"/>
                    <a:gd name="adj2" fmla="val 6261"/>
                  </a:avLst>
                </a:prstGeom>
                <a:noFill/>
                <a:ln w="9525" cap="flat" cmpd="sng" algn="ctr">
                  <a:solidFill>
                    <a:schemeClr val="bg1">
                      <a:lumMod val="5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r>
                    <a:rPr lang="ja-JP" altLang="en-US" sz="1000" b="1">
                      <a:solidFill>
                        <a:schemeClr val="tx1"/>
                      </a:solidFill>
                      <a:latin typeface="Times New Roman" panose="02020603050405020304" pitchFamily="18" charset="0"/>
                      <a:cs typeface="Times New Roman" panose="02020603050405020304" pitchFamily="18" charset="0"/>
                    </a:rPr>
                    <a:t>光ファイバー</a:t>
                  </a:r>
                  <a:endParaRPr lang="en-US" altLang="ja-JP" sz="1000" b="1" dirty="0">
                    <a:solidFill>
                      <a:schemeClr val="tx1"/>
                    </a:solidFill>
                    <a:latin typeface="Times New Roman" panose="02020603050405020304" pitchFamily="18" charset="0"/>
                    <a:cs typeface="Times New Roman" panose="02020603050405020304" pitchFamily="18" charset="0"/>
                  </a:endParaRPr>
                </a:p>
                <a:p>
                  <a:pPr algn="ctr"/>
                  <a:r>
                    <a:rPr lang="en-US" altLang="ja-JP" sz="1000" b="1" dirty="0">
                      <a:solidFill>
                        <a:schemeClr val="tx1"/>
                      </a:solidFill>
                      <a:latin typeface="Times New Roman" panose="02020603050405020304" pitchFamily="18" charset="0"/>
                      <a:cs typeface="Times New Roman" panose="02020603050405020304" pitchFamily="18" charset="0"/>
                    </a:rPr>
                    <a:t>128 bit × 58 link</a:t>
                  </a:r>
                </a:p>
              </p:txBody>
            </p:sp>
            <p:sp>
              <p:nvSpPr>
                <p:cNvPr id="20" name="正方形/長方形 19">
                  <a:extLst>
                    <a:ext uri="{FF2B5EF4-FFF2-40B4-BE49-F238E27FC236}">
                      <a16:creationId xmlns:a16="http://schemas.microsoft.com/office/drawing/2014/main" id="{F0CF04A2-AD34-EAEF-49AB-C64BCD6F79F8}"/>
                    </a:ext>
                  </a:extLst>
                </p:cNvPr>
                <p:cNvSpPr/>
                <p:nvPr/>
              </p:nvSpPr>
              <p:spPr>
                <a:xfrm>
                  <a:off x="3408605" y="2385194"/>
                  <a:ext cx="2205266" cy="60199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b="1">
                      <a:latin typeface="Times New Roman" panose="02020603050405020304" pitchFamily="18" charset="0"/>
                      <a:cs typeface="Times New Roman" panose="02020603050405020304" pitchFamily="18" charset="0"/>
                    </a:rPr>
                    <a:t>無限運動量飛跡</a:t>
                  </a:r>
                  <a:endParaRPr kumimoji="1" lang="en-US" altLang="ja-JP" b="1" dirty="0">
                    <a:latin typeface="Times New Roman" panose="02020603050405020304" pitchFamily="18" charset="0"/>
                    <a:cs typeface="Times New Roman" panose="02020603050405020304" pitchFamily="18" charset="0"/>
                  </a:endParaRPr>
                </a:p>
              </p:txBody>
            </p:sp>
          </p:grpSp>
        </p:grpSp>
        <p:sp>
          <p:nvSpPr>
            <p:cNvPr id="9" name="テキスト ボックス 8">
              <a:extLst>
                <a:ext uri="{FF2B5EF4-FFF2-40B4-BE49-F238E27FC236}">
                  <a16:creationId xmlns:a16="http://schemas.microsoft.com/office/drawing/2014/main" id="{7BB2E63D-A716-6925-3EA5-CD99493C5BD2}"/>
                </a:ext>
              </a:extLst>
            </p:cNvPr>
            <p:cNvSpPr txBox="1"/>
            <p:nvPr/>
          </p:nvSpPr>
          <p:spPr>
            <a:xfrm>
              <a:off x="2515517" y="2400400"/>
              <a:ext cx="3519352" cy="407003"/>
            </a:xfrm>
            <a:prstGeom prst="rect">
              <a:avLst/>
            </a:prstGeom>
            <a:solidFill>
              <a:schemeClr val="bg1">
                <a:lumMod val="50000"/>
              </a:schemeClr>
            </a:solidFill>
          </p:spPr>
          <p:txBody>
            <a:bodyPr wrap="square" rtlCol="0">
              <a:spAutoFit/>
            </a:bodyPr>
            <a:lstStyle/>
            <a:p>
              <a:r>
                <a:rPr kumimoji="1" lang="ja-JP" altLang="en-US" b="1">
                  <a:solidFill>
                    <a:schemeClr val="bg1"/>
                  </a:solidFill>
                </a:rPr>
                <a:t>テストパターン生成システム</a:t>
              </a:r>
            </a:p>
          </p:txBody>
        </p:sp>
      </p:grpSp>
    </p:spTree>
    <p:extLst>
      <p:ext uri="{BB962C8B-B14F-4D97-AF65-F5344CB8AC3E}">
        <p14:creationId xmlns:p14="http://schemas.microsoft.com/office/powerpoint/2010/main" val="364092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6149F7-4B37-D14E-4732-73AFF254369A}"/>
              </a:ext>
            </a:extLst>
          </p:cNvPr>
          <p:cNvSpPr>
            <a:spLocks noGrp="1"/>
          </p:cNvSpPr>
          <p:nvPr>
            <p:ph type="title"/>
          </p:nvPr>
        </p:nvSpPr>
        <p:spPr/>
        <p:txBody>
          <a:bodyPr>
            <a:normAutofit/>
          </a:bodyPr>
          <a:lstStyle/>
          <a:p>
            <a:r>
              <a:rPr kumimoji="1" lang="en-US" altLang="ja-JP" dirty="0"/>
              <a:t>SL</a:t>
            </a:r>
            <a:r>
              <a:rPr kumimoji="1" lang="ja-JP" altLang="en-US"/>
              <a:t>のトリガー系の</a:t>
            </a:r>
            <a:r>
              <a:rPr kumimoji="1" lang="en-US" altLang="ja-JP" dirty="0"/>
              <a:t>7</a:t>
            </a:r>
            <a:r>
              <a:rPr kumimoji="1" lang="ja-JP" altLang="en-US"/>
              <a:t>層コインシデンスの</a:t>
            </a:r>
            <a:r>
              <a:rPr lang="ja-JP" altLang="en-US"/>
              <a:t>計算</a:t>
            </a:r>
            <a:endParaRPr kumimoji="1" lang="en-US" altLang="ja-JP"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74C974A7-A31C-23E8-4BAE-2E6FAE808A2F}"/>
                  </a:ext>
                </a:extLst>
              </p:cNvPr>
              <p:cNvSpPr>
                <a:spLocks noGrp="1"/>
              </p:cNvSpPr>
              <p:nvPr>
                <p:ph idx="1"/>
              </p:nvPr>
            </p:nvSpPr>
            <p:spPr>
              <a:xfrm>
                <a:off x="6767051" y="882111"/>
                <a:ext cx="5351605" cy="5656801"/>
              </a:xfrm>
            </p:spPr>
            <p:txBody>
              <a:bodyPr>
                <a:normAutofit fontScale="70000" lnSpcReduction="20000"/>
              </a:bodyPr>
              <a:lstStyle/>
              <a:p>
                <a:r>
                  <a:rPr lang="en-US" altLang="ja-JP" dirty="0"/>
                  <a:t>SL</a:t>
                </a:r>
                <a:r>
                  <a:rPr lang="ja-JP" altLang="en-US"/>
                  <a:t>トリガー系では多段の計算によって</a:t>
                </a:r>
                <a14:m>
                  <m:oMath xmlns:m="http://schemas.openxmlformats.org/officeDocument/2006/math">
                    <m:sSub>
                      <m:sSubPr>
                        <m:ctrlPr>
                          <a:rPr lang="en-US" altLang="ja-JP" i="1" smtClean="0">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𝑇</m:t>
                        </m:r>
                      </m:sub>
                    </m:sSub>
                  </m:oMath>
                </a14:m>
                <a:r>
                  <a:rPr lang="ja-JP" altLang="en-US"/>
                  <a:t>を得る</a:t>
                </a:r>
                <a:endParaRPr lang="en-US" altLang="ja-JP" dirty="0"/>
              </a:p>
              <a:p>
                <a:r>
                  <a:rPr lang="en-US" altLang="ja-JP" dirty="0"/>
                  <a:t>Channel Mapping</a:t>
                </a:r>
              </a:p>
              <a:p>
                <a:pPr lvl="1"/>
                <a:r>
                  <a:rPr lang="ja-JP" altLang="en-US"/>
                  <a:t>トリガーロジックで扱いやすいように下準備をする</a:t>
                </a:r>
                <a:endParaRPr lang="en-US" altLang="ja-JP" dirty="0"/>
              </a:p>
              <a:p>
                <a:pPr lvl="2"/>
                <a:r>
                  <a:rPr kumimoji="1" lang="en-US" altLang="ja-JP" b="1" dirty="0">
                    <a:solidFill>
                      <a:schemeClr val="accent2"/>
                    </a:solidFill>
                  </a:rPr>
                  <a:t>SL</a:t>
                </a:r>
                <a:r>
                  <a:rPr kumimoji="1" lang="ja-JP" altLang="en-US" b="1">
                    <a:solidFill>
                      <a:schemeClr val="accent2"/>
                    </a:solidFill>
                  </a:rPr>
                  <a:t>がシリアルリンクで受け取ったビットマップ</a:t>
                </a:r>
                <a:r>
                  <a:rPr kumimoji="1" lang="en-US" altLang="ja-JP" b="1" dirty="0">
                    <a:solidFill>
                      <a:schemeClr val="accent2"/>
                    </a:solidFill>
                  </a:rPr>
                  <a:t>(128 bit × 58 link)</a:t>
                </a:r>
                <a:r>
                  <a:rPr kumimoji="1" lang="en-US" altLang="ja-JP" dirty="0">
                    <a:solidFill>
                      <a:schemeClr val="accent2"/>
                    </a:solidFill>
                  </a:rPr>
                  <a:t> </a:t>
                </a:r>
                <a:r>
                  <a:rPr kumimoji="1" lang="ja-JP" altLang="en-US"/>
                  <a:t>を</a:t>
                </a:r>
                <a:r>
                  <a:rPr kumimoji="1" lang="en-US" altLang="ja-JP" dirty="0"/>
                  <a:t> </a:t>
                </a:r>
                <a:br>
                  <a:rPr kumimoji="1" lang="en-US" altLang="ja-JP" dirty="0"/>
                </a:br>
                <a:r>
                  <a:rPr lang="ja-JP" altLang="en-US" b="1">
                    <a:solidFill>
                      <a:schemeClr val="accent1"/>
                    </a:solidFill>
                  </a:rPr>
                  <a:t>コインシデンスのためのロジカルなチャンネル（各レイヤーで</a:t>
                </a:r>
                <a:r>
                  <a:rPr lang="en-US" altLang="ja-JP" b="1" dirty="0">
                    <a:solidFill>
                      <a:schemeClr val="accent1"/>
                    </a:solidFill>
                  </a:rPr>
                  <a:t>1</a:t>
                </a:r>
                <a:r>
                  <a:rPr lang="ja-JP" altLang="en-US" b="1">
                    <a:solidFill>
                      <a:schemeClr val="accent1"/>
                    </a:solidFill>
                  </a:rPr>
                  <a:t>次元配列）</a:t>
                </a:r>
                <a:r>
                  <a:rPr kumimoji="1" lang="ja-JP" altLang="en-US"/>
                  <a:t>に変換する</a:t>
                </a:r>
                <a:endParaRPr kumimoji="1" lang="en-US" altLang="ja-JP" dirty="0"/>
              </a:p>
              <a:p>
                <a:pPr lvl="1"/>
                <a:r>
                  <a:rPr lang="ja-JP" altLang="en-US"/>
                  <a:t>この部分のみ、ファームウェアの開発も行った</a:t>
                </a:r>
                <a:endParaRPr kumimoji="1" lang="en-US" altLang="ja-JP" dirty="0"/>
              </a:p>
              <a:p>
                <a:r>
                  <a:rPr lang="ja-JP" altLang="en-US">
                    <a:solidFill>
                      <a:schemeClr val="bg2"/>
                    </a:solidFill>
                  </a:rPr>
                  <a:t>ステーション内コインシデンス</a:t>
                </a:r>
                <a:endParaRPr lang="en-US" altLang="ja-JP" dirty="0">
                  <a:solidFill>
                    <a:schemeClr val="bg2"/>
                  </a:solidFill>
                </a:endParaRPr>
              </a:p>
              <a:p>
                <a:pPr lvl="1"/>
                <a:r>
                  <a:rPr lang="ja-JP" altLang="en-US">
                    <a:solidFill>
                      <a:schemeClr val="bg2"/>
                    </a:solidFill>
                  </a:rPr>
                  <a:t>各ステーションの代表点を得る</a:t>
                </a:r>
                <a:endParaRPr lang="en-US" altLang="ja-JP" dirty="0">
                  <a:solidFill>
                    <a:schemeClr val="bg2"/>
                  </a:solidFill>
                </a:endParaRPr>
              </a:p>
              <a:p>
                <a:pPr lvl="2"/>
                <a:r>
                  <a:rPr lang="ja-JP" altLang="en-US" b="1">
                    <a:solidFill>
                      <a:schemeClr val="bg2"/>
                    </a:solidFill>
                  </a:rPr>
                  <a:t>ロジカルなチャンネル</a:t>
                </a:r>
                <a:r>
                  <a:rPr lang="ja-JP" altLang="en-US">
                    <a:solidFill>
                      <a:schemeClr val="bg2"/>
                    </a:solidFill>
                  </a:rPr>
                  <a:t>に対して、</a:t>
                </a:r>
                <a:r>
                  <a:rPr kumimoji="1" lang="en-US" altLang="ja-JP" dirty="0">
                    <a:solidFill>
                      <a:schemeClr val="bg2"/>
                    </a:solidFill>
                  </a:rPr>
                  <a:t>AND</a:t>
                </a:r>
                <a:r>
                  <a:rPr kumimoji="1" lang="ja-JP" altLang="en-US">
                    <a:solidFill>
                      <a:schemeClr val="bg2"/>
                    </a:solidFill>
                  </a:rPr>
                  <a:t>、</a:t>
                </a:r>
                <a:r>
                  <a:rPr kumimoji="1" lang="en-US" altLang="ja-JP" dirty="0">
                    <a:solidFill>
                      <a:schemeClr val="bg2"/>
                    </a:solidFill>
                  </a:rPr>
                  <a:t>OR</a:t>
                </a:r>
                <a:r>
                  <a:rPr kumimoji="1" lang="ja-JP" altLang="en-US">
                    <a:solidFill>
                      <a:schemeClr val="bg2"/>
                    </a:solidFill>
                  </a:rPr>
                  <a:t>、</a:t>
                </a:r>
                <a:r>
                  <a:rPr kumimoji="1" lang="en-US" altLang="ja-JP" dirty="0">
                    <a:solidFill>
                      <a:schemeClr val="bg2"/>
                    </a:solidFill>
                  </a:rPr>
                  <a:t>NOT</a:t>
                </a:r>
                <a:r>
                  <a:rPr kumimoji="1" lang="ja-JP" altLang="en-US">
                    <a:solidFill>
                      <a:schemeClr val="bg2"/>
                    </a:solidFill>
                  </a:rPr>
                  <a:t>で記述されるコインシデンス論理をかける</a:t>
                </a:r>
                <a:endParaRPr lang="en-US" altLang="ja-JP" dirty="0">
                  <a:solidFill>
                    <a:schemeClr val="bg2"/>
                  </a:solidFill>
                </a:endParaRPr>
              </a:p>
              <a:p>
                <a:r>
                  <a:rPr lang="ja-JP" altLang="en-US">
                    <a:solidFill>
                      <a:schemeClr val="bg2"/>
                    </a:solidFill>
                  </a:rPr>
                  <a:t>ステーション間コインシデンス</a:t>
                </a:r>
                <a:endParaRPr lang="en-US" altLang="ja-JP" dirty="0">
                  <a:solidFill>
                    <a:schemeClr val="bg2"/>
                  </a:solidFill>
                </a:endParaRPr>
              </a:p>
              <a:p>
                <a:pPr lvl="1"/>
                <a:r>
                  <a:rPr lang="en-US" altLang="ja-JP" dirty="0">
                    <a:solidFill>
                      <a:schemeClr val="bg2"/>
                    </a:solidFill>
                  </a:rPr>
                  <a:t>M1</a:t>
                </a:r>
                <a:r>
                  <a:rPr lang="ja-JP" altLang="en-US">
                    <a:solidFill>
                      <a:schemeClr val="bg2"/>
                    </a:solidFill>
                  </a:rPr>
                  <a:t>・</a:t>
                </a:r>
                <a:r>
                  <a:rPr lang="en-US" altLang="ja-JP" dirty="0">
                    <a:solidFill>
                      <a:schemeClr val="bg2"/>
                    </a:solidFill>
                  </a:rPr>
                  <a:t>M2</a:t>
                </a:r>
                <a:r>
                  <a:rPr lang="ja-JP" altLang="en-US">
                    <a:solidFill>
                      <a:schemeClr val="bg2"/>
                    </a:solidFill>
                  </a:rPr>
                  <a:t>・</a:t>
                </a:r>
                <a:r>
                  <a:rPr lang="en-US" altLang="ja-JP" dirty="0">
                    <a:solidFill>
                      <a:schemeClr val="bg2"/>
                    </a:solidFill>
                  </a:rPr>
                  <a:t>M3</a:t>
                </a:r>
                <a:r>
                  <a:rPr lang="ja-JP" altLang="en-US">
                    <a:solidFill>
                      <a:schemeClr val="bg2"/>
                    </a:solidFill>
                  </a:rPr>
                  <a:t>の代表点の組み合わせから、</a:t>
                </a:r>
                <a:r>
                  <a:rPr lang="en-US" altLang="ja-JP" dirty="0">
                    <a:solidFill>
                      <a:schemeClr val="bg2"/>
                    </a:solidFill>
                  </a:rPr>
                  <a:t>LUT(Look up table)</a:t>
                </a:r>
                <a:r>
                  <a:rPr lang="ja-JP" altLang="en-US">
                    <a:solidFill>
                      <a:schemeClr val="bg2"/>
                    </a:solidFill>
                  </a:rPr>
                  <a:t>によって無限運動量飛跡との差分</a:t>
                </a:r>
                <a14:m>
                  <m:oMath xmlns:m="http://schemas.openxmlformats.org/officeDocument/2006/math">
                    <m:r>
                      <a:rPr kumimoji="1" lang="en-US" altLang="ja-JP" b="0" i="1" smtClean="0">
                        <a:solidFill>
                          <a:schemeClr val="bg2"/>
                        </a:solidFill>
                        <a:latin typeface="Cambria Math" panose="02040503050406030204" pitchFamily="18" charset="0"/>
                      </a:rPr>
                      <m:t>(</m:t>
                    </m:r>
                    <m:r>
                      <m:rPr>
                        <m:sty m:val="p"/>
                      </m:rPr>
                      <a:rPr lang="en-US" altLang="ja-JP">
                        <a:solidFill>
                          <a:schemeClr val="bg2"/>
                        </a:solidFill>
                        <a:latin typeface="Cambria Math" panose="02040503050406030204" pitchFamily="18" charset="0"/>
                      </a:rPr>
                      <m:t>Δ</m:t>
                    </m:r>
                    <m:r>
                      <a:rPr lang="en-US" altLang="ja-JP" i="1" dirty="0">
                        <a:solidFill>
                          <a:schemeClr val="bg2"/>
                        </a:solidFill>
                        <a:latin typeface="Cambria Math" panose="02040503050406030204" pitchFamily="18" charset="0"/>
                      </a:rPr>
                      <m:t>𝜂</m:t>
                    </m:r>
                    <m:r>
                      <a:rPr kumimoji="1" lang="en-US" altLang="ja-JP" b="0" i="1" smtClean="0">
                        <a:solidFill>
                          <a:schemeClr val="bg2"/>
                        </a:solidFill>
                        <a:latin typeface="Cambria Math" panose="02040503050406030204" pitchFamily="18" charset="0"/>
                      </a:rPr>
                      <m:t>,</m:t>
                    </m:r>
                    <m:r>
                      <m:rPr>
                        <m:sty m:val="p"/>
                      </m:rPr>
                      <a:rPr lang="en-US" altLang="ja-JP">
                        <a:solidFill>
                          <a:schemeClr val="bg2"/>
                        </a:solidFill>
                        <a:latin typeface="Cambria Math" panose="02040503050406030204" pitchFamily="18" charset="0"/>
                      </a:rPr>
                      <m:t>Δ</m:t>
                    </m:r>
                    <m:r>
                      <a:rPr kumimoji="1" lang="en-US" altLang="ja-JP" b="0" i="1" smtClean="0">
                        <a:solidFill>
                          <a:schemeClr val="bg2"/>
                        </a:solidFill>
                        <a:latin typeface="Cambria Math" panose="02040503050406030204" pitchFamily="18" charset="0"/>
                      </a:rPr>
                      <m:t>𝜙</m:t>
                    </m:r>
                    <m:r>
                      <a:rPr kumimoji="1" lang="en-US" altLang="ja-JP" b="0" i="1" smtClean="0">
                        <a:solidFill>
                          <a:schemeClr val="bg2"/>
                        </a:solidFill>
                        <a:latin typeface="Cambria Math" panose="02040503050406030204" pitchFamily="18" charset="0"/>
                      </a:rPr>
                      <m:t>)</m:t>
                    </m:r>
                  </m:oMath>
                </a14:m>
                <a:r>
                  <a:rPr kumimoji="1" lang="ja-JP" altLang="en-US">
                    <a:solidFill>
                      <a:schemeClr val="bg2"/>
                    </a:solidFill>
                  </a:rPr>
                  <a:t>を得る</a:t>
                </a:r>
                <a:endParaRPr kumimoji="1" lang="en-US" altLang="ja-JP" dirty="0">
                  <a:solidFill>
                    <a:schemeClr val="bg2"/>
                  </a:solidFill>
                </a:endParaRPr>
              </a:p>
              <a:p>
                <a:r>
                  <a:rPr lang="en-US" altLang="ja-JP" dirty="0">
                    <a:solidFill>
                      <a:schemeClr val="bg2"/>
                    </a:solidFill>
                  </a:rPr>
                  <a:t>Wire-Strip </a:t>
                </a:r>
                <a:r>
                  <a:rPr lang="ja-JP" altLang="en-US">
                    <a:solidFill>
                      <a:schemeClr val="bg2"/>
                    </a:solidFill>
                  </a:rPr>
                  <a:t>コインシデンス</a:t>
                </a:r>
                <a:endParaRPr lang="en-US" altLang="ja-JP" dirty="0">
                  <a:solidFill>
                    <a:schemeClr val="bg2"/>
                  </a:solidFill>
                </a:endParaRPr>
              </a:p>
              <a:p>
                <a:pPr lvl="1"/>
                <a14:m>
                  <m:oMath xmlns:m="http://schemas.openxmlformats.org/officeDocument/2006/math">
                    <m:r>
                      <a:rPr lang="en-US" altLang="ja-JP" i="1" smtClean="0">
                        <a:solidFill>
                          <a:schemeClr val="bg2"/>
                        </a:solidFill>
                        <a:latin typeface="Cambria Math" panose="02040503050406030204" pitchFamily="18" charset="0"/>
                      </a:rPr>
                      <m:t>(</m:t>
                    </m:r>
                    <m:r>
                      <m:rPr>
                        <m:sty m:val="p"/>
                      </m:rPr>
                      <a:rPr lang="en-US" altLang="ja-JP">
                        <a:solidFill>
                          <a:schemeClr val="bg2"/>
                        </a:solidFill>
                        <a:latin typeface="Cambria Math" panose="02040503050406030204" pitchFamily="18" charset="0"/>
                      </a:rPr>
                      <m:t>Δ</m:t>
                    </m:r>
                    <m:r>
                      <a:rPr lang="en-US" altLang="ja-JP" i="1" dirty="0">
                        <a:solidFill>
                          <a:schemeClr val="bg2"/>
                        </a:solidFill>
                        <a:latin typeface="Cambria Math" panose="02040503050406030204" pitchFamily="18" charset="0"/>
                      </a:rPr>
                      <m:t>𝜂</m:t>
                    </m:r>
                    <m:r>
                      <a:rPr lang="en-US" altLang="ja-JP" i="1">
                        <a:solidFill>
                          <a:schemeClr val="bg2"/>
                        </a:solidFill>
                        <a:latin typeface="Cambria Math" panose="02040503050406030204" pitchFamily="18" charset="0"/>
                      </a:rPr>
                      <m:t>,</m:t>
                    </m:r>
                    <m:r>
                      <m:rPr>
                        <m:sty m:val="p"/>
                      </m:rPr>
                      <a:rPr lang="en-US" altLang="ja-JP">
                        <a:solidFill>
                          <a:schemeClr val="bg2"/>
                        </a:solidFill>
                        <a:latin typeface="Cambria Math" panose="02040503050406030204" pitchFamily="18" charset="0"/>
                      </a:rPr>
                      <m:t>Δ</m:t>
                    </m:r>
                    <m:r>
                      <a:rPr lang="en-US" altLang="ja-JP" i="1">
                        <a:solidFill>
                          <a:schemeClr val="bg2"/>
                        </a:solidFill>
                        <a:latin typeface="Cambria Math" panose="02040503050406030204" pitchFamily="18" charset="0"/>
                      </a:rPr>
                      <m:t>𝜙</m:t>
                    </m:r>
                    <m:r>
                      <a:rPr lang="en-US" altLang="ja-JP" i="1">
                        <a:solidFill>
                          <a:schemeClr val="bg2"/>
                        </a:solidFill>
                        <a:latin typeface="Cambria Math" panose="02040503050406030204" pitchFamily="18" charset="0"/>
                      </a:rPr>
                      <m:t>)</m:t>
                    </m:r>
                  </m:oMath>
                </a14:m>
                <a:r>
                  <a:rPr lang="ja-JP" altLang="en-US">
                    <a:solidFill>
                      <a:schemeClr val="bg2"/>
                    </a:solidFill>
                  </a:rPr>
                  <a:t>から</a:t>
                </a:r>
                <a:r>
                  <a:rPr lang="en-US" altLang="ja-JP" dirty="0">
                    <a:solidFill>
                      <a:schemeClr val="bg2"/>
                    </a:solidFill>
                  </a:rPr>
                  <a:t>LUT</a:t>
                </a:r>
                <a:r>
                  <a:rPr lang="ja-JP" altLang="en-US">
                    <a:solidFill>
                      <a:schemeClr val="bg2"/>
                    </a:solidFill>
                  </a:rPr>
                  <a:t>によって</a:t>
                </a:r>
                <a14:m>
                  <m:oMath xmlns:m="http://schemas.openxmlformats.org/officeDocument/2006/math">
                    <m:sSub>
                      <m:sSubPr>
                        <m:ctrlPr>
                          <a:rPr lang="en-US" altLang="ja-JP" i="1">
                            <a:solidFill>
                              <a:schemeClr val="bg2"/>
                            </a:solidFill>
                            <a:latin typeface="Cambria Math" panose="02040503050406030204" pitchFamily="18" charset="0"/>
                          </a:rPr>
                        </m:ctrlPr>
                      </m:sSubPr>
                      <m:e>
                        <m:r>
                          <a:rPr lang="en-US" altLang="ja-JP" i="1">
                            <a:solidFill>
                              <a:schemeClr val="bg2"/>
                            </a:solidFill>
                            <a:latin typeface="Cambria Math" panose="02040503050406030204" pitchFamily="18" charset="0"/>
                          </a:rPr>
                          <m:t>𝑝</m:t>
                        </m:r>
                      </m:e>
                      <m:sub>
                        <m:r>
                          <a:rPr lang="en-US" altLang="ja-JP" i="1">
                            <a:solidFill>
                              <a:schemeClr val="bg2"/>
                            </a:solidFill>
                            <a:latin typeface="Cambria Math" panose="02040503050406030204" pitchFamily="18" charset="0"/>
                          </a:rPr>
                          <m:t>𝑇</m:t>
                        </m:r>
                      </m:sub>
                    </m:sSub>
                  </m:oMath>
                </a14:m>
                <a:r>
                  <a:rPr lang="ja-JP" altLang="en-US">
                    <a:solidFill>
                      <a:schemeClr val="bg2"/>
                    </a:solidFill>
                  </a:rPr>
                  <a:t>を得る</a:t>
                </a:r>
                <a:endParaRPr lang="en-US" altLang="ja-JP" dirty="0">
                  <a:solidFill>
                    <a:schemeClr val="bg2"/>
                  </a:solidFill>
                </a:endParaRPr>
              </a:p>
            </p:txBody>
          </p:sp>
        </mc:Choice>
        <mc:Fallback>
          <p:sp>
            <p:nvSpPr>
              <p:cNvPr id="3" name="コンテンツ プレースホルダー 2">
                <a:extLst>
                  <a:ext uri="{FF2B5EF4-FFF2-40B4-BE49-F238E27FC236}">
                    <a16:creationId xmlns:a16="http://schemas.microsoft.com/office/drawing/2014/main" id="{74C974A7-A31C-23E8-4BAE-2E6FAE808A2F}"/>
                  </a:ext>
                </a:extLst>
              </p:cNvPr>
              <p:cNvSpPr>
                <a:spLocks noGrp="1" noRot="1" noChangeAspect="1" noMove="1" noResize="1" noEditPoints="1" noAdjustHandles="1" noChangeArrowheads="1" noChangeShapeType="1" noTextEdit="1"/>
              </p:cNvSpPr>
              <p:nvPr>
                <p:ph idx="1"/>
              </p:nvPr>
            </p:nvSpPr>
            <p:spPr>
              <a:xfrm>
                <a:off x="6767051" y="882111"/>
                <a:ext cx="5351605" cy="5656801"/>
              </a:xfrm>
              <a:blipFill>
                <a:blip r:embed="rId3"/>
                <a:stretch>
                  <a:fillRect l="-946" t="-1566" r="-709"/>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72A77F3D-E3DB-82E0-01B4-1572D273FBC2}"/>
              </a:ext>
            </a:extLst>
          </p:cNvPr>
          <p:cNvSpPr>
            <a:spLocks noGrp="1"/>
          </p:cNvSpPr>
          <p:nvPr>
            <p:ph type="dt" sz="half" idx="10"/>
          </p:nvPr>
        </p:nvSpPr>
        <p:spPr/>
        <p:txBody>
          <a:bodyPr/>
          <a:lstStyle/>
          <a:p>
            <a:fld id="{C2260504-F63A-524F-B5E8-D2F84F2348DC}" type="datetime1">
              <a:rPr kumimoji="1" lang="ja-JP" altLang="en-US" smtClean="0"/>
              <a:t>2023/2/19</a:t>
            </a:fld>
            <a:endParaRPr kumimoji="1" lang="ja-JP" altLang="en-US"/>
          </a:p>
        </p:txBody>
      </p:sp>
      <p:sp>
        <p:nvSpPr>
          <p:cNvPr id="5" name="フッター プレースホルダー 4">
            <a:extLst>
              <a:ext uri="{FF2B5EF4-FFF2-40B4-BE49-F238E27FC236}">
                <a16:creationId xmlns:a16="http://schemas.microsoft.com/office/drawing/2014/main" id="{7B4ED8E5-C84C-083D-0665-A3E1FBA8BA92}"/>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8ADAA5E5-39E3-C46D-A6E7-69CC84B18CFD}"/>
              </a:ext>
            </a:extLst>
          </p:cNvPr>
          <p:cNvSpPr>
            <a:spLocks noGrp="1"/>
          </p:cNvSpPr>
          <p:nvPr>
            <p:ph type="sldNum" sz="quarter" idx="12"/>
          </p:nvPr>
        </p:nvSpPr>
        <p:spPr/>
        <p:txBody>
          <a:bodyPr/>
          <a:lstStyle/>
          <a:p>
            <a:fld id="{B1A13AED-BBC1-DB48-95E1-36D836C4ECBB}" type="slidenum">
              <a:rPr kumimoji="1" lang="ja-JP" altLang="en-US" smtClean="0"/>
              <a:t>11</a:t>
            </a:fld>
            <a:endParaRPr kumimoji="1" lang="ja-JP" altLang="en-US"/>
          </a:p>
        </p:txBody>
      </p:sp>
      <p:grpSp>
        <p:nvGrpSpPr>
          <p:cNvPr id="89" name="グループ化 88">
            <a:extLst>
              <a:ext uri="{FF2B5EF4-FFF2-40B4-BE49-F238E27FC236}">
                <a16:creationId xmlns:a16="http://schemas.microsoft.com/office/drawing/2014/main" id="{30065ADD-25D7-3788-B4BD-ECAD742F3536}"/>
              </a:ext>
            </a:extLst>
          </p:cNvPr>
          <p:cNvGrpSpPr/>
          <p:nvPr/>
        </p:nvGrpSpPr>
        <p:grpSpPr>
          <a:xfrm>
            <a:off x="1955" y="911045"/>
            <a:ext cx="6753629" cy="1322139"/>
            <a:chOff x="195910" y="1389058"/>
            <a:chExt cx="6753629" cy="1322139"/>
          </a:xfrm>
        </p:grpSpPr>
        <p:sp>
          <p:nvSpPr>
            <p:cNvPr id="110" name="正方形/長方形 109">
              <a:extLst>
                <a:ext uri="{FF2B5EF4-FFF2-40B4-BE49-F238E27FC236}">
                  <a16:creationId xmlns:a16="http://schemas.microsoft.com/office/drawing/2014/main" id="{BE1DC490-9A2B-3002-E69D-1D07DC8DB9C1}"/>
                </a:ext>
              </a:extLst>
            </p:cNvPr>
            <p:cNvSpPr/>
            <p:nvPr/>
          </p:nvSpPr>
          <p:spPr>
            <a:xfrm>
              <a:off x="348310" y="1389058"/>
              <a:ext cx="6601229" cy="1322139"/>
            </a:xfrm>
            <a:prstGeom prst="rect">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2000" b="1" dirty="0">
                  <a:solidFill>
                    <a:schemeClr val="accent1"/>
                  </a:solidFill>
                  <a:latin typeface="Times New Roman" panose="02020603050405020304" pitchFamily="18" charset="0"/>
                  <a:cs typeface="Times New Roman" panose="02020603050405020304" pitchFamily="18" charset="0"/>
                </a:rPr>
                <a:t>Firmware/ Simulator</a:t>
              </a:r>
              <a:endParaRPr kumimoji="1" lang="ja-JP" altLang="en-US" sz="2000" b="1">
                <a:solidFill>
                  <a:schemeClr val="accent1"/>
                </a:solidFill>
                <a:latin typeface="Times New Roman" panose="02020603050405020304" pitchFamily="18" charset="0"/>
                <a:cs typeface="Times New Roman" panose="02020603050405020304" pitchFamily="18" charset="0"/>
              </a:endParaRPr>
            </a:p>
          </p:txBody>
        </p:sp>
        <p:grpSp>
          <p:nvGrpSpPr>
            <p:cNvPr id="142" name="グループ化 141">
              <a:extLst>
                <a:ext uri="{FF2B5EF4-FFF2-40B4-BE49-F238E27FC236}">
                  <a16:creationId xmlns:a16="http://schemas.microsoft.com/office/drawing/2014/main" id="{89EC97F3-8468-999C-9509-6761B7F3CC19}"/>
                </a:ext>
              </a:extLst>
            </p:cNvPr>
            <p:cNvGrpSpPr/>
            <p:nvPr/>
          </p:nvGrpSpPr>
          <p:grpSpPr>
            <a:xfrm>
              <a:off x="195910" y="1728699"/>
              <a:ext cx="6647148" cy="882860"/>
              <a:chOff x="833290" y="3575909"/>
              <a:chExt cx="6647148" cy="882860"/>
            </a:xfrm>
          </p:grpSpPr>
          <p:sp>
            <p:nvSpPr>
              <p:cNvPr id="143" name="正方形/長方形 142">
                <a:extLst>
                  <a:ext uri="{FF2B5EF4-FFF2-40B4-BE49-F238E27FC236}">
                    <a16:creationId xmlns:a16="http://schemas.microsoft.com/office/drawing/2014/main" id="{F816DC8B-EDBC-123D-5603-0FEA8258E6CF}"/>
                  </a:ext>
                </a:extLst>
              </p:cNvPr>
              <p:cNvSpPr/>
              <p:nvPr/>
            </p:nvSpPr>
            <p:spPr>
              <a:xfrm>
                <a:off x="1203434" y="3598475"/>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Channel Mapping</a:t>
                </a:r>
              </a:p>
            </p:txBody>
          </p:sp>
          <p:sp>
            <p:nvSpPr>
              <p:cNvPr id="144" name="正方形/長方形 143">
                <a:extLst>
                  <a:ext uri="{FF2B5EF4-FFF2-40B4-BE49-F238E27FC236}">
                    <a16:creationId xmlns:a16="http://schemas.microsoft.com/office/drawing/2014/main" id="{1B118B7E-E0F4-37BF-8791-0635BC961790}"/>
                  </a:ext>
                </a:extLst>
              </p:cNvPr>
              <p:cNvSpPr/>
              <p:nvPr/>
            </p:nvSpPr>
            <p:spPr>
              <a:xfrm>
                <a:off x="2346479" y="3575909"/>
                <a:ext cx="1578480"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ステーション内</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45" name="直線矢印コネクタ 144">
                <a:extLst>
                  <a:ext uri="{FF2B5EF4-FFF2-40B4-BE49-F238E27FC236}">
                    <a16:creationId xmlns:a16="http://schemas.microsoft.com/office/drawing/2014/main" id="{4CB4A01F-7B0F-4FCE-B644-D3019B408D4E}"/>
                  </a:ext>
                </a:extLst>
              </p:cNvPr>
              <p:cNvCxnSpPr>
                <a:cxnSpLocks/>
              </p:cNvCxnSpPr>
              <p:nvPr/>
            </p:nvCxnSpPr>
            <p:spPr>
              <a:xfrm>
                <a:off x="2002052" y="3777726"/>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6" name="正方形/長方形 145">
                <a:extLst>
                  <a:ext uri="{FF2B5EF4-FFF2-40B4-BE49-F238E27FC236}">
                    <a16:creationId xmlns:a16="http://schemas.microsoft.com/office/drawing/2014/main" id="{D1D48154-4E8F-AA25-BA91-2907AD05ED09}"/>
                  </a:ext>
                </a:extLst>
              </p:cNvPr>
              <p:cNvSpPr/>
              <p:nvPr/>
            </p:nvSpPr>
            <p:spPr>
              <a:xfrm>
                <a:off x="2349732" y="4028339"/>
                <a:ext cx="1578480"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ステーション内</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(Strip)</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47" name="直線矢印コネクタ 146">
                <a:extLst>
                  <a:ext uri="{FF2B5EF4-FFF2-40B4-BE49-F238E27FC236}">
                    <a16:creationId xmlns:a16="http://schemas.microsoft.com/office/drawing/2014/main" id="{4ECE05C0-C872-443B-134C-F8FBF032F830}"/>
                  </a:ext>
                </a:extLst>
              </p:cNvPr>
              <p:cNvCxnSpPr>
                <a:cxnSpLocks/>
              </p:cNvCxnSpPr>
              <p:nvPr/>
            </p:nvCxnSpPr>
            <p:spPr>
              <a:xfrm>
                <a:off x="2019939" y="4230458"/>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直線矢印コネクタ 147">
                <a:extLst>
                  <a:ext uri="{FF2B5EF4-FFF2-40B4-BE49-F238E27FC236}">
                    <a16:creationId xmlns:a16="http://schemas.microsoft.com/office/drawing/2014/main" id="{C1DF33CA-1322-D0F4-2CBE-F0E11CE216DF}"/>
                  </a:ext>
                </a:extLst>
              </p:cNvPr>
              <p:cNvCxnSpPr>
                <a:cxnSpLocks/>
              </p:cNvCxnSpPr>
              <p:nvPr/>
            </p:nvCxnSpPr>
            <p:spPr>
              <a:xfrm>
                <a:off x="833290" y="4029349"/>
                <a:ext cx="37014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9" name="正方形/長方形 148">
                <a:extLst>
                  <a:ext uri="{FF2B5EF4-FFF2-40B4-BE49-F238E27FC236}">
                    <a16:creationId xmlns:a16="http://schemas.microsoft.com/office/drawing/2014/main" id="{CEC54A6D-46A2-1238-FE3C-58445CFFEC47}"/>
                  </a:ext>
                </a:extLst>
              </p:cNvPr>
              <p:cNvSpPr/>
              <p:nvPr/>
            </p:nvSpPr>
            <p:spPr>
              <a:xfrm>
                <a:off x="4269924" y="3575909"/>
                <a:ext cx="1578480"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50" name="直線矢印コネクタ 149">
                <a:extLst>
                  <a:ext uri="{FF2B5EF4-FFF2-40B4-BE49-F238E27FC236}">
                    <a16:creationId xmlns:a16="http://schemas.microsoft.com/office/drawing/2014/main" id="{786EDCE6-AEE3-BE9E-D76F-FDBA8C28B33F}"/>
                  </a:ext>
                </a:extLst>
              </p:cNvPr>
              <p:cNvCxnSpPr>
                <a:cxnSpLocks/>
              </p:cNvCxnSpPr>
              <p:nvPr/>
            </p:nvCxnSpPr>
            <p:spPr>
              <a:xfrm>
                <a:off x="3925497" y="3777726"/>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正方形/長方形 150">
                <a:extLst>
                  <a:ext uri="{FF2B5EF4-FFF2-40B4-BE49-F238E27FC236}">
                    <a16:creationId xmlns:a16="http://schemas.microsoft.com/office/drawing/2014/main" id="{F776F03D-72E8-C61D-13BB-729A01152570}"/>
                  </a:ext>
                </a:extLst>
              </p:cNvPr>
              <p:cNvSpPr/>
              <p:nvPr/>
            </p:nvSpPr>
            <p:spPr>
              <a:xfrm>
                <a:off x="4271157" y="4028340"/>
                <a:ext cx="1578480"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(Strip)</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52" name="直線矢印コネクタ 151">
                <a:extLst>
                  <a:ext uri="{FF2B5EF4-FFF2-40B4-BE49-F238E27FC236}">
                    <a16:creationId xmlns:a16="http://schemas.microsoft.com/office/drawing/2014/main" id="{A2256F9D-6932-DDEA-A04E-6BA410092E3A}"/>
                  </a:ext>
                </a:extLst>
              </p:cNvPr>
              <p:cNvCxnSpPr>
                <a:cxnSpLocks/>
              </p:cNvCxnSpPr>
              <p:nvPr/>
            </p:nvCxnSpPr>
            <p:spPr>
              <a:xfrm>
                <a:off x="3926730" y="4230157"/>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3" name="正方形/長方形 152">
                <a:extLst>
                  <a:ext uri="{FF2B5EF4-FFF2-40B4-BE49-F238E27FC236}">
                    <a16:creationId xmlns:a16="http://schemas.microsoft.com/office/drawing/2014/main" id="{A9995795-50DB-D645-D12B-15F252B87551}"/>
                  </a:ext>
                </a:extLst>
              </p:cNvPr>
              <p:cNvSpPr/>
              <p:nvPr/>
            </p:nvSpPr>
            <p:spPr>
              <a:xfrm>
                <a:off x="6185298" y="3598475"/>
                <a:ext cx="1295140"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Wire-Strip</a:t>
                </a:r>
              </a:p>
              <a:p>
                <a:pPr algn="ctr"/>
                <a:r>
                  <a:rPr lang="ja-JP" altLang="en-US" sz="1200">
                    <a:solidFill>
                      <a:schemeClr val="tx1"/>
                    </a:solidFill>
                    <a:latin typeface="Times New Roman" panose="02020603050405020304" pitchFamily="18" charset="0"/>
                    <a:cs typeface="Times New Roman" panose="02020603050405020304" pitchFamily="18" charset="0"/>
                  </a:rPr>
                  <a:t>コインシデンス</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cxnSp>
            <p:nvCxnSpPr>
              <p:cNvPr id="154" name="直線矢印コネクタ 153">
                <a:extLst>
                  <a:ext uri="{FF2B5EF4-FFF2-40B4-BE49-F238E27FC236}">
                    <a16:creationId xmlns:a16="http://schemas.microsoft.com/office/drawing/2014/main" id="{EB6DF9AA-47EA-143E-B270-6D91B0B3DB44}"/>
                  </a:ext>
                </a:extLst>
              </p:cNvPr>
              <p:cNvCxnSpPr>
                <a:cxnSpLocks/>
              </p:cNvCxnSpPr>
              <p:nvPr/>
            </p:nvCxnSpPr>
            <p:spPr>
              <a:xfrm>
                <a:off x="5848942" y="3777726"/>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5" name="直線矢印コネクタ 154">
                <a:extLst>
                  <a:ext uri="{FF2B5EF4-FFF2-40B4-BE49-F238E27FC236}">
                    <a16:creationId xmlns:a16="http://schemas.microsoft.com/office/drawing/2014/main" id="{75F58901-41CE-19BF-07DE-49CFAD4A6399}"/>
                  </a:ext>
                </a:extLst>
              </p:cNvPr>
              <p:cNvCxnSpPr>
                <a:cxnSpLocks/>
              </p:cNvCxnSpPr>
              <p:nvPr/>
            </p:nvCxnSpPr>
            <p:spPr>
              <a:xfrm>
                <a:off x="5850175" y="4230157"/>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pic>
        <p:nvPicPr>
          <p:cNvPr id="8" name="Picture 1" descr="page7image22397344">
            <a:extLst>
              <a:ext uri="{FF2B5EF4-FFF2-40B4-BE49-F238E27FC236}">
                <a16:creationId xmlns:a16="http://schemas.microsoft.com/office/drawing/2014/main" id="{6F1ED7E8-BB3D-67FF-5DC7-2676851994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9827" y="2592823"/>
            <a:ext cx="2092891" cy="1952515"/>
          </a:xfrm>
          <a:prstGeom prst="rect">
            <a:avLst/>
          </a:prstGeom>
          <a:noFill/>
          <a:extLst>
            <a:ext uri="{909E8E84-426E-40DD-AFC4-6F175D3DCCD1}">
              <a14:hiddenFill xmlns:a14="http://schemas.microsoft.com/office/drawing/2010/main">
                <a:solidFill>
                  <a:srgbClr val="FFFFFF"/>
                </a:solidFill>
              </a14:hiddenFill>
            </a:ext>
          </a:extLst>
        </p:spPr>
      </p:pic>
      <p:grpSp>
        <p:nvGrpSpPr>
          <p:cNvPr id="9" name="グループ化 8">
            <a:extLst>
              <a:ext uri="{FF2B5EF4-FFF2-40B4-BE49-F238E27FC236}">
                <a16:creationId xmlns:a16="http://schemas.microsoft.com/office/drawing/2014/main" id="{EA6FEFEB-B600-9C56-ABBB-C72C3AC0F77E}"/>
              </a:ext>
            </a:extLst>
          </p:cNvPr>
          <p:cNvGrpSpPr/>
          <p:nvPr/>
        </p:nvGrpSpPr>
        <p:grpSpPr>
          <a:xfrm>
            <a:off x="1872922" y="3513380"/>
            <a:ext cx="2092891" cy="125311"/>
            <a:chOff x="8849542" y="5362355"/>
            <a:chExt cx="1390523" cy="231042"/>
          </a:xfrm>
        </p:grpSpPr>
        <p:cxnSp>
          <p:nvCxnSpPr>
            <p:cNvPr id="12" name="直線矢印コネクタ 11">
              <a:extLst>
                <a:ext uri="{FF2B5EF4-FFF2-40B4-BE49-F238E27FC236}">
                  <a16:creationId xmlns:a16="http://schemas.microsoft.com/office/drawing/2014/main" id="{FD8837C7-4DE9-C38A-9B32-0812A6500DCE}"/>
                </a:ext>
              </a:extLst>
            </p:cNvPr>
            <p:cNvCxnSpPr>
              <a:cxnSpLocks/>
            </p:cNvCxnSpPr>
            <p:nvPr/>
          </p:nvCxnSpPr>
          <p:spPr>
            <a:xfrm>
              <a:off x="8851030" y="5362355"/>
              <a:ext cx="1389035" cy="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10AD948A-C205-A58F-4574-64A858145342}"/>
                </a:ext>
              </a:extLst>
            </p:cNvPr>
            <p:cNvCxnSpPr>
              <a:cxnSpLocks/>
            </p:cNvCxnSpPr>
            <p:nvPr/>
          </p:nvCxnSpPr>
          <p:spPr>
            <a:xfrm>
              <a:off x="8849542" y="5593397"/>
              <a:ext cx="1389036" cy="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pic>
        <p:nvPicPr>
          <p:cNvPr id="14" name="図 13">
            <a:extLst>
              <a:ext uri="{FF2B5EF4-FFF2-40B4-BE49-F238E27FC236}">
                <a16:creationId xmlns:a16="http://schemas.microsoft.com/office/drawing/2014/main" id="{F9FA8AF1-B636-237E-D87B-0293DBBC6F23}"/>
              </a:ext>
            </a:extLst>
          </p:cNvPr>
          <p:cNvPicPr>
            <a:picLocks noChangeAspect="1"/>
          </p:cNvPicPr>
          <p:nvPr/>
        </p:nvPicPr>
        <p:blipFill>
          <a:blip r:embed="rId5"/>
          <a:stretch>
            <a:fillRect/>
          </a:stretch>
        </p:blipFill>
        <p:spPr>
          <a:xfrm rot="5400000">
            <a:off x="164394" y="2933284"/>
            <a:ext cx="1961499" cy="1328122"/>
          </a:xfrm>
          <a:prstGeom prst="rect">
            <a:avLst/>
          </a:prstGeom>
        </p:spPr>
      </p:pic>
      <p:sp>
        <p:nvSpPr>
          <p:cNvPr id="16" name="テキスト ボックス 15">
            <a:extLst>
              <a:ext uri="{FF2B5EF4-FFF2-40B4-BE49-F238E27FC236}">
                <a16:creationId xmlns:a16="http://schemas.microsoft.com/office/drawing/2014/main" id="{6F51193C-45B6-354F-6CF2-A2E5C3989762}"/>
              </a:ext>
            </a:extLst>
          </p:cNvPr>
          <p:cNvSpPr txBox="1"/>
          <p:nvPr/>
        </p:nvSpPr>
        <p:spPr>
          <a:xfrm>
            <a:off x="580397" y="2403356"/>
            <a:ext cx="1089664" cy="338554"/>
          </a:xfrm>
          <a:prstGeom prst="rect">
            <a:avLst/>
          </a:prstGeom>
          <a:solidFill>
            <a:schemeClr val="accent6">
              <a:lumMod val="40000"/>
              <a:lumOff val="60000"/>
            </a:schemeClr>
          </a:solidFill>
          <a:ln>
            <a:noFill/>
          </a:ln>
        </p:spPr>
        <p:txBody>
          <a:bodyPr wrap="square" rtlCol="0">
            <a:spAutoFit/>
          </a:bodyPr>
          <a:lstStyle/>
          <a:p>
            <a:pPr algn="ctr"/>
            <a:r>
              <a:rPr lang="en-US" altLang="ja-JP" sz="1600" b="1" dirty="0"/>
              <a:t>PS</a:t>
            </a:r>
            <a:r>
              <a:rPr lang="ja-JP" altLang="en-US" sz="1600" b="1"/>
              <a:t>ボード</a:t>
            </a:r>
            <a:endParaRPr kumimoji="1" lang="ja-JP" altLang="en-US" sz="1600" b="1"/>
          </a:p>
        </p:txBody>
      </p:sp>
      <p:sp>
        <p:nvSpPr>
          <p:cNvPr id="17" name="テキスト ボックス 16">
            <a:extLst>
              <a:ext uri="{FF2B5EF4-FFF2-40B4-BE49-F238E27FC236}">
                <a16:creationId xmlns:a16="http://schemas.microsoft.com/office/drawing/2014/main" id="{FBA76ABA-4F21-FE2C-7677-166E679CE4CB}"/>
              </a:ext>
            </a:extLst>
          </p:cNvPr>
          <p:cNvSpPr txBox="1"/>
          <p:nvPr/>
        </p:nvSpPr>
        <p:spPr>
          <a:xfrm>
            <a:off x="4642382" y="2350629"/>
            <a:ext cx="908252" cy="338554"/>
          </a:xfrm>
          <a:prstGeom prst="rect">
            <a:avLst/>
          </a:prstGeom>
          <a:solidFill>
            <a:schemeClr val="accent5">
              <a:lumMod val="40000"/>
              <a:lumOff val="60000"/>
            </a:schemeClr>
          </a:solidFill>
          <a:ln>
            <a:noFill/>
          </a:ln>
        </p:spPr>
        <p:txBody>
          <a:bodyPr wrap="square" rtlCol="0">
            <a:spAutoFit/>
          </a:bodyPr>
          <a:lstStyle/>
          <a:p>
            <a:pPr algn="ctr"/>
            <a:r>
              <a:rPr kumimoji="1" lang="en-US" altLang="ja-JP" sz="1600" b="1" dirty="0"/>
              <a:t>SL</a:t>
            </a:r>
            <a:endParaRPr kumimoji="1" lang="ja-JP" altLang="en-US" sz="1600" b="1"/>
          </a:p>
        </p:txBody>
      </p:sp>
      <p:sp>
        <p:nvSpPr>
          <p:cNvPr id="18" name="テキスト ボックス 17">
            <a:extLst>
              <a:ext uri="{FF2B5EF4-FFF2-40B4-BE49-F238E27FC236}">
                <a16:creationId xmlns:a16="http://schemas.microsoft.com/office/drawing/2014/main" id="{9D3B57D5-2A1A-35E5-B206-AAC521EFC947}"/>
              </a:ext>
            </a:extLst>
          </p:cNvPr>
          <p:cNvSpPr txBox="1"/>
          <p:nvPr/>
        </p:nvSpPr>
        <p:spPr>
          <a:xfrm>
            <a:off x="2208759" y="3191972"/>
            <a:ext cx="1418978" cy="276999"/>
          </a:xfrm>
          <a:prstGeom prst="rect">
            <a:avLst/>
          </a:prstGeom>
          <a:noFill/>
        </p:spPr>
        <p:txBody>
          <a:bodyPr wrap="none" rtlCol="0">
            <a:spAutoFit/>
          </a:bodyPr>
          <a:lstStyle/>
          <a:p>
            <a:r>
              <a:rPr kumimoji="1" lang="en-US" altLang="ja-JP" sz="1200" b="1" dirty="0">
                <a:solidFill>
                  <a:schemeClr val="accent2"/>
                </a:solidFill>
              </a:rPr>
              <a:t>128 bit × 58 link</a:t>
            </a:r>
            <a:endParaRPr kumimoji="1" lang="ja-JP" altLang="en-US" sz="1200"/>
          </a:p>
        </p:txBody>
      </p:sp>
      <p:sp>
        <p:nvSpPr>
          <p:cNvPr id="7" name="テキスト ボックス 6">
            <a:extLst>
              <a:ext uri="{FF2B5EF4-FFF2-40B4-BE49-F238E27FC236}">
                <a16:creationId xmlns:a16="http://schemas.microsoft.com/office/drawing/2014/main" id="{BB815644-911E-A7E3-5D48-D67D3B27FF5F}"/>
              </a:ext>
            </a:extLst>
          </p:cNvPr>
          <p:cNvSpPr txBox="1"/>
          <p:nvPr/>
        </p:nvSpPr>
        <p:spPr>
          <a:xfrm>
            <a:off x="1785994" y="2483472"/>
            <a:ext cx="1391728" cy="430887"/>
          </a:xfrm>
          <a:prstGeom prst="rect">
            <a:avLst/>
          </a:prstGeom>
          <a:noFill/>
        </p:spPr>
        <p:txBody>
          <a:bodyPr wrap="none" rtlCol="0">
            <a:spAutoFit/>
          </a:bodyPr>
          <a:lstStyle/>
          <a:p>
            <a:r>
              <a:rPr kumimoji="1" lang="en-US" altLang="ja-JP" sz="1100" dirty="0"/>
              <a:t>29</a:t>
            </a:r>
            <a:r>
              <a:rPr kumimoji="1" lang="ja-JP" altLang="en-US" sz="1100"/>
              <a:t>枚のボードから</a:t>
            </a:r>
            <a:endParaRPr kumimoji="1" lang="en-US" altLang="ja-JP" sz="1100" dirty="0"/>
          </a:p>
          <a:p>
            <a:r>
              <a:rPr lang="ja-JP" altLang="en-US" sz="1100"/>
              <a:t>各</a:t>
            </a:r>
            <a:r>
              <a:rPr lang="en-US" altLang="ja-JP" sz="1100" dirty="0"/>
              <a:t>2</a:t>
            </a:r>
            <a:r>
              <a:rPr lang="ja-JP" altLang="en-US" sz="1100"/>
              <a:t>本のファイバー</a:t>
            </a:r>
            <a:endParaRPr kumimoji="1" lang="ja-JP" altLang="en-US" sz="1100"/>
          </a:p>
        </p:txBody>
      </p:sp>
      <p:pic>
        <p:nvPicPr>
          <p:cNvPr id="10" name="図 9">
            <a:extLst>
              <a:ext uri="{FF2B5EF4-FFF2-40B4-BE49-F238E27FC236}">
                <a16:creationId xmlns:a16="http://schemas.microsoft.com/office/drawing/2014/main" id="{DB451569-83F2-EC31-EB31-70E8272095E1}"/>
              </a:ext>
            </a:extLst>
          </p:cNvPr>
          <p:cNvPicPr>
            <a:picLocks noChangeAspect="1"/>
          </p:cNvPicPr>
          <p:nvPr/>
        </p:nvPicPr>
        <p:blipFill>
          <a:blip r:embed="rId6"/>
          <a:stretch>
            <a:fillRect/>
          </a:stretch>
        </p:blipFill>
        <p:spPr>
          <a:xfrm>
            <a:off x="550515" y="4534049"/>
            <a:ext cx="6467628" cy="2053027"/>
          </a:xfrm>
          <a:prstGeom prst="rect">
            <a:avLst/>
          </a:prstGeom>
        </p:spPr>
      </p:pic>
    </p:spTree>
    <p:extLst>
      <p:ext uri="{BB962C8B-B14F-4D97-AF65-F5344CB8AC3E}">
        <p14:creationId xmlns:p14="http://schemas.microsoft.com/office/powerpoint/2010/main" val="4007380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6149F7-4B37-D14E-4732-73AFF254369A}"/>
              </a:ext>
            </a:extLst>
          </p:cNvPr>
          <p:cNvSpPr>
            <a:spLocks noGrp="1"/>
          </p:cNvSpPr>
          <p:nvPr>
            <p:ph type="title"/>
          </p:nvPr>
        </p:nvSpPr>
        <p:spPr/>
        <p:txBody>
          <a:bodyPr>
            <a:normAutofit/>
          </a:bodyPr>
          <a:lstStyle/>
          <a:p>
            <a:r>
              <a:rPr kumimoji="1" lang="en-US" altLang="ja-JP" dirty="0"/>
              <a:t>SL</a:t>
            </a:r>
            <a:r>
              <a:rPr kumimoji="1" lang="ja-JP" altLang="en-US"/>
              <a:t>のトリガー系の</a:t>
            </a:r>
            <a:r>
              <a:rPr kumimoji="1" lang="en-US" altLang="ja-JP" dirty="0"/>
              <a:t>7</a:t>
            </a:r>
            <a:r>
              <a:rPr kumimoji="1" lang="ja-JP" altLang="en-US"/>
              <a:t>層コインシデンスの</a:t>
            </a:r>
            <a:r>
              <a:rPr lang="ja-JP" altLang="en-US"/>
              <a:t>計算</a:t>
            </a:r>
            <a:endParaRPr kumimoji="1" lang="en-US" altLang="ja-JP"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74C974A7-A31C-23E8-4BAE-2E6FAE808A2F}"/>
                  </a:ext>
                </a:extLst>
              </p:cNvPr>
              <p:cNvSpPr>
                <a:spLocks noGrp="1"/>
              </p:cNvSpPr>
              <p:nvPr>
                <p:ph idx="1"/>
              </p:nvPr>
            </p:nvSpPr>
            <p:spPr>
              <a:xfrm>
                <a:off x="6767051" y="882112"/>
                <a:ext cx="5351605" cy="5540990"/>
              </a:xfrm>
            </p:spPr>
            <p:txBody>
              <a:bodyPr>
                <a:normAutofit fontScale="70000" lnSpcReduction="20000"/>
              </a:bodyPr>
              <a:lstStyle/>
              <a:p>
                <a:r>
                  <a:rPr lang="en-US" altLang="ja-JP" dirty="0"/>
                  <a:t>SL</a:t>
                </a:r>
                <a:r>
                  <a:rPr lang="ja-JP" altLang="en-US"/>
                  <a:t>トリガー系では多段の計算によって</a:t>
                </a:r>
                <a14:m>
                  <m:oMath xmlns:m="http://schemas.openxmlformats.org/officeDocument/2006/math">
                    <m:sSub>
                      <m:sSubPr>
                        <m:ctrlPr>
                          <a:rPr lang="en-US" altLang="ja-JP" i="1" smtClean="0">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𝑇</m:t>
                        </m:r>
                      </m:sub>
                    </m:sSub>
                  </m:oMath>
                </a14:m>
                <a:r>
                  <a:rPr lang="ja-JP" altLang="en-US"/>
                  <a:t>を得る</a:t>
                </a:r>
                <a:endParaRPr lang="en-US" altLang="ja-JP" dirty="0"/>
              </a:p>
              <a:p>
                <a:r>
                  <a:rPr lang="en-US" altLang="ja-JP" dirty="0"/>
                  <a:t>Channel Mapping</a:t>
                </a:r>
              </a:p>
              <a:p>
                <a:pPr lvl="1"/>
                <a:r>
                  <a:rPr lang="ja-JP" altLang="en-US"/>
                  <a:t>トリガーロジックで扱いやすいように下準備をする</a:t>
                </a:r>
                <a:endParaRPr lang="en-US" altLang="ja-JP" dirty="0"/>
              </a:p>
              <a:p>
                <a:pPr lvl="2"/>
                <a:r>
                  <a:rPr kumimoji="1" lang="en-US" altLang="ja-JP" b="1" dirty="0">
                    <a:solidFill>
                      <a:schemeClr val="accent2"/>
                    </a:solidFill>
                  </a:rPr>
                  <a:t>SL</a:t>
                </a:r>
                <a:r>
                  <a:rPr kumimoji="1" lang="ja-JP" altLang="en-US" b="1">
                    <a:solidFill>
                      <a:schemeClr val="accent2"/>
                    </a:solidFill>
                  </a:rPr>
                  <a:t>がシリアルリンクで受け取ったビットマップ</a:t>
                </a:r>
                <a:r>
                  <a:rPr kumimoji="1" lang="en-US" altLang="ja-JP" b="1" dirty="0">
                    <a:solidFill>
                      <a:schemeClr val="accent2"/>
                    </a:solidFill>
                  </a:rPr>
                  <a:t>(128 bit × 58 link)</a:t>
                </a:r>
                <a:r>
                  <a:rPr kumimoji="1" lang="en-US" altLang="ja-JP" dirty="0">
                    <a:solidFill>
                      <a:schemeClr val="accent2"/>
                    </a:solidFill>
                  </a:rPr>
                  <a:t> </a:t>
                </a:r>
                <a:r>
                  <a:rPr kumimoji="1" lang="ja-JP" altLang="en-US"/>
                  <a:t>を</a:t>
                </a:r>
                <a:r>
                  <a:rPr kumimoji="1" lang="en-US" altLang="ja-JP" dirty="0"/>
                  <a:t> </a:t>
                </a:r>
                <a:br>
                  <a:rPr kumimoji="1" lang="en-US" altLang="ja-JP" dirty="0"/>
                </a:br>
                <a:r>
                  <a:rPr lang="ja-JP" altLang="en-US" b="1">
                    <a:solidFill>
                      <a:schemeClr val="accent1"/>
                    </a:solidFill>
                  </a:rPr>
                  <a:t>コインシデンスのためのロジカルなチャンネル（各レイヤーで</a:t>
                </a:r>
                <a:r>
                  <a:rPr lang="en-US" altLang="ja-JP" b="1" dirty="0">
                    <a:solidFill>
                      <a:schemeClr val="accent1"/>
                    </a:solidFill>
                  </a:rPr>
                  <a:t>1</a:t>
                </a:r>
                <a:r>
                  <a:rPr lang="ja-JP" altLang="en-US" b="1">
                    <a:solidFill>
                      <a:schemeClr val="accent1"/>
                    </a:solidFill>
                  </a:rPr>
                  <a:t>次元配列）</a:t>
                </a:r>
                <a:r>
                  <a:rPr kumimoji="1" lang="ja-JP" altLang="en-US"/>
                  <a:t>に変換する</a:t>
                </a:r>
                <a:endParaRPr kumimoji="1" lang="en-US" altLang="ja-JP" dirty="0"/>
              </a:p>
              <a:p>
                <a:pPr lvl="1"/>
                <a:r>
                  <a:rPr lang="ja-JP" altLang="en-US"/>
                  <a:t>この部分のみ、ファームウェアの開発も行った</a:t>
                </a:r>
                <a:endParaRPr kumimoji="1" lang="en-US" altLang="ja-JP" dirty="0"/>
              </a:p>
              <a:p>
                <a:r>
                  <a:rPr lang="ja-JP" altLang="en-US"/>
                  <a:t>ステーション内コインシデンス</a:t>
                </a:r>
                <a:endParaRPr lang="en-US" altLang="ja-JP" dirty="0"/>
              </a:p>
              <a:p>
                <a:pPr lvl="1"/>
                <a:r>
                  <a:rPr lang="ja-JP" altLang="en-US"/>
                  <a:t>各ステーションの代表点を得る</a:t>
                </a:r>
                <a:endParaRPr lang="en-US" altLang="ja-JP" dirty="0"/>
              </a:p>
              <a:p>
                <a:pPr lvl="2"/>
                <a:r>
                  <a:rPr lang="ja-JP" altLang="en-US" b="1">
                    <a:solidFill>
                      <a:schemeClr val="accent1"/>
                    </a:solidFill>
                  </a:rPr>
                  <a:t>ロジカルなチャンネル</a:t>
                </a:r>
                <a:r>
                  <a:rPr lang="ja-JP" altLang="en-US"/>
                  <a:t>に対して、</a:t>
                </a:r>
                <a:r>
                  <a:rPr kumimoji="1" lang="en-US" altLang="ja-JP" dirty="0"/>
                  <a:t>AND</a:t>
                </a:r>
                <a:r>
                  <a:rPr kumimoji="1" lang="ja-JP" altLang="en-US"/>
                  <a:t>、</a:t>
                </a:r>
                <a:r>
                  <a:rPr kumimoji="1" lang="en-US" altLang="ja-JP" dirty="0"/>
                  <a:t>OR</a:t>
                </a:r>
                <a:r>
                  <a:rPr kumimoji="1" lang="ja-JP" altLang="en-US"/>
                  <a:t>、</a:t>
                </a:r>
                <a:r>
                  <a:rPr kumimoji="1" lang="en-US" altLang="ja-JP" dirty="0"/>
                  <a:t>NOT</a:t>
                </a:r>
                <a:r>
                  <a:rPr kumimoji="1" lang="ja-JP" altLang="en-US"/>
                  <a:t>で記述されるコインシデンス論理をかける</a:t>
                </a:r>
                <a:endParaRPr lang="en-US" altLang="ja-JP" dirty="0">
                  <a:solidFill>
                    <a:schemeClr val="bg2">
                      <a:lumMod val="90000"/>
                    </a:schemeClr>
                  </a:solidFill>
                </a:endParaRPr>
              </a:p>
              <a:p>
                <a:r>
                  <a:rPr lang="ja-JP" altLang="en-US">
                    <a:solidFill>
                      <a:schemeClr val="bg2"/>
                    </a:solidFill>
                  </a:rPr>
                  <a:t>ステーション間コインシデンス</a:t>
                </a:r>
                <a:endParaRPr lang="en-US" altLang="ja-JP" dirty="0">
                  <a:solidFill>
                    <a:schemeClr val="bg2"/>
                  </a:solidFill>
                </a:endParaRPr>
              </a:p>
              <a:p>
                <a:pPr lvl="1"/>
                <a:r>
                  <a:rPr lang="en-US" altLang="ja-JP" dirty="0">
                    <a:solidFill>
                      <a:schemeClr val="bg2"/>
                    </a:solidFill>
                  </a:rPr>
                  <a:t>M1</a:t>
                </a:r>
                <a:r>
                  <a:rPr lang="ja-JP" altLang="en-US">
                    <a:solidFill>
                      <a:schemeClr val="bg2"/>
                    </a:solidFill>
                  </a:rPr>
                  <a:t>・</a:t>
                </a:r>
                <a:r>
                  <a:rPr lang="en-US" altLang="ja-JP" dirty="0">
                    <a:solidFill>
                      <a:schemeClr val="bg2"/>
                    </a:solidFill>
                  </a:rPr>
                  <a:t>M2</a:t>
                </a:r>
                <a:r>
                  <a:rPr lang="ja-JP" altLang="en-US">
                    <a:solidFill>
                      <a:schemeClr val="bg2"/>
                    </a:solidFill>
                  </a:rPr>
                  <a:t>・</a:t>
                </a:r>
                <a:r>
                  <a:rPr lang="en-US" altLang="ja-JP" dirty="0">
                    <a:solidFill>
                      <a:schemeClr val="bg2"/>
                    </a:solidFill>
                  </a:rPr>
                  <a:t>M3</a:t>
                </a:r>
                <a:r>
                  <a:rPr lang="ja-JP" altLang="en-US">
                    <a:solidFill>
                      <a:schemeClr val="bg2"/>
                    </a:solidFill>
                  </a:rPr>
                  <a:t>の代表点の組み合わせから、</a:t>
                </a:r>
                <a:r>
                  <a:rPr lang="en-US" altLang="ja-JP" b="1" dirty="0">
                    <a:solidFill>
                      <a:schemeClr val="bg2"/>
                    </a:solidFill>
                  </a:rPr>
                  <a:t>LUT</a:t>
                </a:r>
                <a:r>
                  <a:rPr lang="en-US" altLang="ja-JP" dirty="0">
                    <a:solidFill>
                      <a:schemeClr val="bg2"/>
                    </a:solidFill>
                  </a:rPr>
                  <a:t>(Look up table)</a:t>
                </a:r>
                <a:r>
                  <a:rPr lang="ja-JP" altLang="en-US">
                    <a:solidFill>
                      <a:schemeClr val="bg2"/>
                    </a:solidFill>
                  </a:rPr>
                  <a:t>によって無限運動量飛跡との差分</a:t>
                </a:r>
                <a14:m>
                  <m:oMath xmlns:m="http://schemas.openxmlformats.org/officeDocument/2006/math">
                    <m:r>
                      <a:rPr lang="en-US" altLang="ja-JP" i="1">
                        <a:solidFill>
                          <a:schemeClr val="bg2"/>
                        </a:solidFill>
                        <a:latin typeface="Cambria Math" panose="02040503050406030204" pitchFamily="18" charset="0"/>
                      </a:rPr>
                      <m:t>(</m:t>
                    </m:r>
                    <m:r>
                      <m:rPr>
                        <m:sty m:val="p"/>
                      </m:rPr>
                      <a:rPr lang="en-US" altLang="ja-JP">
                        <a:solidFill>
                          <a:schemeClr val="bg2"/>
                        </a:solidFill>
                        <a:latin typeface="Cambria Math" panose="02040503050406030204" pitchFamily="18" charset="0"/>
                      </a:rPr>
                      <m:t>Δ</m:t>
                    </m:r>
                    <m:r>
                      <a:rPr lang="en-US" altLang="ja-JP" i="1" dirty="0">
                        <a:solidFill>
                          <a:schemeClr val="bg2"/>
                        </a:solidFill>
                        <a:latin typeface="Cambria Math" panose="02040503050406030204" pitchFamily="18" charset="0"/>
                      </a:rPr>
                      <m:t>𝜂</m:t>
                    </m:r>
                    <m:r>
                      <a:rPr lang="en-US" altLang="ja-JP" i="1">
                        <a:solidFill>
                          <a:schemeClr val="bg2"/>
                        </a:solidFill>
                        <a:latin typeface="Cambria Math" panose="02040503050406030204" pitchFamily="18" charset="0"/>
                      </a:rPr>
                      <m:t>,</m:t>
                    </m:r>
                    <m:r>
                      <m:rPr>
                        <m:sty m:val="p"/>
                      </m:rPr>
                      <a:rPr lang="en-US" altLang="ja-JP">
                        <a:solidFill>
                          <a:schemeClr val="bg2"/>
                        </a:solidFill>
                        <a:latin typeface="Cambria Math" panose="02040503050406030204" pitchFamily="18" charset="0"/>
                      </a:rPr>
                      <m:t>Δ</m:t>
                    </m:r>
                    <m:r>
                      <a:rPr lang="en-US" altLang="ja-JP" i="1">
                        <a:solidFill>
                          <a:schemeClr val="bg2"/>
                        </a:solidFill>
                        <a:latin typeface="Cambria Math" panose="02040503050406030204" pitchFamily="18" charset="0"/>
                      </a:rPr>
                      <m:t>𝜙</m:t>
                    </m:r>
                    <m:r>
                      <a:rPr lang="en-US" altLang="ja-JP" i="1">
                        <a:solidFill>
                          <a:schemeClr val="bg2"/>
                        </a:solidFill>
                        <a:latin typeface="Cambria Math" panose="02040503050406030204" pitchFamily="18" charset="0"/>
                      </a:rPr>
                      <m:t>)</m:t>
                    </m:r>
                  </m:oMath>
                </a14:m>
                <a:r>
                  <a:rPr lang="ja-JP" altLang="en-US">
                    <a:solidFill>
                      <a:schemeClr val="bg2"/>
                    </a:solidFill>
                  </a:rPr>
                  <a:t>を得る</a:t>
                </a:r>
                <a:endParaRPr lang="en-US" altLang="ja-JP" dirty="0">
                  <a:solidFill>
                    <a:schemeClr val="bg2"/>
                  </a:solidFill>
                </a:endParaRPr>
              </a:p>
              <a:p>
                <a:r>
                  <a:rPr lang="en-US" altLang="ja-JP" dirty="0">
                    <a:solidFill>
                      <a:schemeClr val="bg2"/>
                    </a:solidFill>
                  </a:rPr>
                  <a:t>Wire-Strip </a:t>
                </a:r>
                <a:r>
                  <a:rPr lang="ja-JP" altLang="en-US">
                    <a:solidFill>
                      <a:schemeClr val="bg2"/>
                    </a:solidFill>
                  </a:rPr>
                  <a:t>コインシデンス</a:t>
                </a:r>
                <a:endParaRPr lang="en-US" altLang="ja-JP" dirty="0">
                  <a:solidFill>
                    <a:schemeClr val="bg2"/>
                  </a:solidFill>
                </a:endParaRPr>
              </a:p>
              <a:p>
                <a:pPr lvl="1"/>
                <a14:m>
                  <m:oMath xmlns:m="http://schemas.openxmlformats.org/officeDocument/2006/math">
                    <m:r>
                      <a:rPr lang="en-US" altLang="ja-JP" i="1">
                        <a:solidFill>
                          <a:schemeClr val="bg2"/>
                        </a:solidFill>
                        <a:latin typeface="Cambria Math" panose="02040503050406030204" pitchFamily="18" charset="0"/>
                      </a:rPr>
                      <m:t>(</m:t>
                    </m:r>
                    <m:r>
                      <m:rPr>
                        <m:sty m:val="p"/>
                      </m:rPr>
                      <a:rPr lang="en-US" altLang="ja-JP">
                        <a:solidFill>
                          <a:schemeClr val="bg2"/>
                        </a:solidFill>
                        <a:latin typeface="Cambria Math" panose="02040503050406030204" pitchFamily="18" charset="0"/>
                      </a:rPr>
                      <m:t>Δ</m:t>
                    </m:r>
                    <m:r>
                      <a:rPr lang="en-US" altLang="ja-JP" i="1" dirty="0">
                        <a:solidFill>
                          <a:schemeClr val="bg2"/>
                        </a:solidFill>
                        <a:latin typeface="Cambria Math" panose="02040503050406030204" pitchFamily="18" charset="0"/>
                      </a:rPr>
                      <m:t>𝜂</m:t>
                    </m:r>
                    <m:r>
                      <a:rPr lang="en-US" altLang="ja-JP" i="1">
                        <a:solidFill>
                          <a:schemeClr val="bg2"/>
                        </a:solidFill>
                        <a:latin typeface="Cambria Math" panose="02040503050406030204" pitchFamily="18" charset="0"/>
                      </a:rPr>
                      <m:t>,</m:t>
                    </m:r>
                    <m:r>
                      <m:rPr>
                        <m:sty m:val="p"/>
                      </m:rPr>
                      <a:rPr lang="en-US" altLang="ja-JP">
                        <a:solidFill>
                          <a:schemeClr val="bg2"/>
                        </a:solidFill>
                        <a:latin typeface="Cambria Math" panose="02040503050406030204" pitchFamily="18" charset="0"/>
                      </a:rPr>
                      <m:t>Δ</m:t>
                    </m:r>
                    <m:r>
                      <a:rPr lang="en-US" altLang="ja-JP" i="1">
                        <a:solidFill>
                          <a:schemeClr val="bg2"/>
                        </a:solidFill>
                        <a:latin typeface="Cambria Math" panose="02040503050406030204" pitchFamily="18" charset="0"/>
                      </a:rPr>
                      <m:t>𝜙</m:t>
                    </m:r>
                    <m:r>
                      <a:rPr lang="en-US" altLang="ja-JP" i="1">
                        <a:solidFill>
                          <a:schemeClr val="bg2"/>
                        </a:solidFill>
                        <a:latin typeface="Cambria Math" panose="02040503050406030204" pitchFamily="18" charset="0"/>
                      </a:rPr>
                      <m:t>)</m:t>
                    </m:r>
                  </m:oMath>
                </a14:m>
                <a:r>
                  <a:rPr lang="ja-JP" altLang="en-US">
                    <a:solidFill>
                      <a:schemeClr val="bg2"/>
                    </a:solidFill>
                  </a:rPr>
                  <a:t>から</a:t>
                </a:r>
                <a:r>
                  <a:rPr lang="en-US" altLang="ja-JP" b="1" dirty="0">
                    <a:solidFill>
                      <a:schemeClr val="bg2"/>
                    </a:solidFill>
                  </a:rPr>
                  <a:t>LUT</a:t>
                </a:r>
                <a:r>
                  <a:rPr lang="ja-JP" altLang="en-US">
                    <a:solidFill>
                      <a:schemeClr val="bg2"/>
                    </a:solidFill>
                  </a:rPr>
                  <a:t>によって</a:t>
                </a:r>
                <a14:m>
                  <m:oMath xmlns:m="http://schemas.openxmlformats.org/officeDocument/2006/math">
                    <m:sSub>
                      <m:sSubPr>
                        <m:ctrlPr>
                          <a:rPr lang="en-US" altLang="ja-JP" i="1">
                            <a:solidFill>
                              <a:schemeClr val="bg2"/>
                            </a:solidFill>
                            <a:latin typeface="Cambria Math" panose="02040503050406030204" pitchFamily="18" charset="0"/>
                          </a:rPr>
                        </m:ctrlPr>
                      </m:sSubPr>
                      <m:e>
                        <m:r>
                          <a:rPr lang="en-US" altLang="ja-JP" i="1">
                            <a:solidFill>
                              <a:schemeClr val="bg2"/>
                            </a:solidFill>
                            <a:latin typeface="Cambria Math" panose="02040503050406030204" pitchFamily="18" charset="0"/>
                          </a:rPr>
                          <m:t>𝑝</m:t>
                        </m:r>
                      </m:e>
                      <m:sub>
                        <m:r>
                          <a:rPr lang="en-US" altLang="ja-JP" i="1">
                            <a:solidFill>
                              <a:schemeClr val="bg2"/>
                            </a:solidFill>
                            <a:latin typeface="Cambria Math" panose="02040503050406030204" pitchFamily="18" charset="0"/>
                          </a:rPr>
                          <m:t>𝑇</m:t>
                        </m:r>
                      </m:sub>
                    </m:sSub>
                  </m:oMath>
                </a14:m>
                <a:r>
                  <a:rPr lang="ja-JP" altLang="en-US">
                    <a:solidFill>
                      <a:schemeClr val="bg2"/>
                    </a:solidFill>
                  </a:rPr>
                  <a:t>を得る</a:t>
                </a:r>
                <a:endParaRPr lang="en-US" altLang="ja-JP" dirty="0">
                  <a:solidFill>
                    <a:schemeClr val="bg2"/>
                  </a:solidFill>
                </a:endParaRPr>
              </a:p>
            </p:txBody>
          </p:sp>
        </mc:Choice>
        <mc:Fallback>
          <p:sp>
            <p:nvSpPr>
              <p:cNvPr id="3" name="コンテンツ プレースホルダー 2">
                <a:extLst>
                  <a:ext uri="{FF2B5EF4-FFF2-40B4-BE49-F238E27FC236}">
                    <a16:creationId xmlns:a16="http://schemas.microsoft.com/office/drawing/2014/main" id="{74C974A7-A31C-23E8-4BAE-2E6FAE808A2F}"/>
                  </a:ext>
                </a:extLst>
              </p:cNvPr>
              <p:cNvSpPr>
                <a:spLocks noGrp="1" noRot="1" noChangeAspect="1" noMove="1" noResize="1" noEditPoints="1" noAdjustHandles="1" noChangeArrowheads="1" noChangeShapeType="1" noTextEdit="1"/>
              </p:cNvSpPr>
              <p:nvPr>
                <p:ph idx="1"/>
              </p:nvPr>
            </p:nvSpPr>
            <p:spPr>
              <a:xfrm>
                <a:off x="6767051" y="882112"/>
                <a:ext cx="5351605" cy="5540990"/>
              </a:xfrm>
              <a:blipFill>
                <a:blip r:embed="rId3"/>
                <a:stretch>
                  <a:fillRect l="-946" t="-1602" r="-709"/>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72A77F3D-E3DB-82E0-01B4-1572D273FBC2}"/>
              </a:ext>
            </a:extLst>
          </p:cNvPr>
          <p:cNvSpPr>
            <a:spLocks noGrp="1"/>
          </p:cNvSpPr>
          <p:nvPr>
            <p:ph type="dt" sz="half" idx="10"/>
          </p:nvPr>
        </p:nvSpPr>
        <p:spPr/>
        <p:txBody>
          <a:bodyPr/>
          <a:lstStyle/>
          <a:p>
            <a:fld id="{C2260504-F63A-524F-B5E8-D2F84F2348DC}" type="datetime1">
              <a:rPr kumimoji="1" lang="ja-JP" altLang="en-US" smtClean="0"/>
              <a:t>2023/2/19</a:t>
            </a:fld>
            <a:endParaRPr kumimoji="1" lang="ja-JP" altLang="en-US"/>
          </a:p>
        </p:txBody>
      </p:sp>
      <p:sp>
        <p:nvSpPr>
          <p:cNvPr id="5" name="フッター プレースホルダー 4">
            <a:extLst>
              <a:ext uri="{FF2B5EF4-FFF2-40B4-BE49-F238E27FC236}">
                <a16:creationId xmlns:a16="http://schemas.microsoft.com/office/drawing/2014/main" id="{7B4ED8E5-C84C-083D-0665-A3E1FBA8BA92}"/>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8ADAA5E5-39E3-C46D-A6E7-69CC84B18CFD}"/>
              </a:ext>
            </a:extLst>
          </p:cNvPr>
          <p:cNvSpPr>
            <a:spLocks noGrp="1"/>
          </p:cNvSpPr>
          <p:nvPr>
            <p:ph type="sldNum" sz="quarter" idx="12"/>
          </p:nvPr>
        </p:nvSpPr>
        <p:spPr/>
        <p:txBody>
          <a:bodyPr/>
          <a:lstStyle/>
          <a:p>
            <a:fld id="{B1A13AED-BBC1-DB48-95E1-36D836C4ECBB}" type="slidenum">
              <a:rPr kumimoji="1" lang="ja-JP" altLang="en-US" smtClean="0"/>
              <a:t>12</a:t>
            </a:fld>
            <a:endParaRPr kumimoji="1" lang="ja-JP" altLang="en-US"/>
          </a:p>
        </p:txBody>
      </p:sp>
      <p:grpSp>
        <p:nvGrpSpPr>
          <p:cNvPr id="7" name="グループ化 6">
            <a:extLst>
              <a:ext uri="{FF2B5EF4-FFF2-40B4-BE49-F238E27FC236}">
                <a16:creationId xmlns:a16="http://schemas.microsoft.com/office/drawing/2014/main" id="{837888A9-CA33-C12E-7456-154742BE5ACE}"/>
              </a:ext>
            </a:extLst>
          </p:cNvPr>
          <p:cNvGrpSpPr/>
          <p:nvPr/>
        </p:nvGrpSpPr>
        <p:grpSpPr>
          <a:xfrm>
            <a:off x="350268" y="995287"/>
            <a:ext cx="2014092" cy="1157451"/>
            <a:chOff x="4647156" y="2271549"/>
            <a:chExt cx="3987032" cy="2291253"/>
          </a:xfrm>
        </p:grpSpPr>
        <p:grpSp>
          <p:nvGrpSpPr>
            <p:cNvPr id="8" name="グループ化 7">
              <a:extLst>
                <a:ext uri="{FF2B5EF4-FFF2-40B4-BE49-F238E27FC236}">
                  <a16:creationId xmlns:a16="http://schemas.microsoft.com/office/drawing/2014/main" id="{149B681B-6B74-4797-4BD9-3C90F24425DD}"/>
                </a:ext>
              </a:extLst>
            </p:cNvPr>
            <p:cNvGrpSpPr/>
            <p:nvPr/>
          </p:nvGrpSpPr>
          <p:grpSpPr>
            <a:xfrm>
              <a:off x="4647156" y="2590497"/>
              <a:ext cx="3806737" cy="1670747"/>
              <a:chOff x="529542" y="3256397"/>
              <a:chExt cx="5383578" cy="1913615"/>
            </a:xfrm>
          </p:grpSpPr>
          <p:cxnSp>
            <p:nvCxnSpPr>
              <p:cNvPr id="44" name="直線コネクタ 43">
                <a:extLst>
                  <a:ext uri="{FF2B5EF4-FFF2-40B4-BE49-F238E27FC236}">
                    <a16:creationId xmlns:a16="http://schemas.microsoft.com/office/drawing/2014/main" id="{8E3CEDC9-F9B0-598F-8F27-C135095FFDA6}"/>
                  </a:ext>
                </a:extLst>
              </p:cNvPr>
              <p:cNvCxnSpPr/>
              <p:nvPr/>
            </p:nvCxnSpPr>
            <p:spPr>
              <a:xfrm flipV="1">
                <a:off x="529542" y="3256397"/>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2E7D9B10-CA2F-3395-1EDC-9AF3592D2D16}"/>
                  </a:ext>
                </a:extLst>
              </p:cNvPr>
              <p:cNvCxnSpPr/>
              <p:nvPr/>
            </p:nvCxnSpPr>
            <p:spPr>
              <a:xfrm flipV="1">
                <a:off x="529542" y="3617460"/>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04F3E0CA-A4E2-64D4-A519-305C5AA6B3F2}"/>
                  </a:ext>
                </a:extLst>
              </p:cNvPr>
              <p:cNvCxnSpPr/>
              <p:nvPr/>
            </p:nvCxnSpPr>
            <p:spPr>
              <a:xfrm flipV="1">
                <a:off x="548640" y="4024613"/>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64264E76-A02C-B1F3-21ED-022F96979F10}"/>
                  </a:ext>
                </a:extLst>
              </p:cNvPr>
              <p:cNvCxnSpPr/>
              <p:nvPr/>
            </p:nvCxnSpPr>
            <p:spPr>
              <a:xfrm flipV="1">
                <a:off x="548640" y="4401770"/>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a:extLst>
                  <a:ext uri="{FF2B5EF4-FFF2-40B4-BE49-F238E27FC236}">
                    <a16:creationId xmlns:a16="http://schemas.microsoft.com/office/drawing/2014/main" id="{25EB7EE1-A37E-7D3E-0EF0-E74434807BA5}"/>
                  </a:ext>
                </a:extLst>
              </p:cNvPr>
              <p:cNvCxnSpPr/>
              <p:nvPr/>
            </p:nvCxnSpPr>
            <p:spPr>
              <a:xfrm flipV="1">
                <a:off x="548640" y="4792829"/>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0C9D7FA3-246D-6CA1-9C74-6F04AC6E76B1}"/>
                  </a:ext>
                </a:extLst>
              </p:cNvPr>
              <p:cNvCxnSpPr/>
              <p:nvPr/>
            </p:nvCxnSpPr>
            <p:spPr>
              <a:xfrm flipV="1">
                <a:off x="548640" y="5138172"/>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8985CEAE-3D37-1E82-99D2-3BC20516B9BE}"/>
                </a:ext>
              </a:extLst>
            </p:cNvPr>
            <p:cNvGrpSpPr/>
            <p:nvPr/>
          </p:nvGrpSpPr>
          <p:grpSpPr>
            <a:xfrm>
              <a:off x="5042416" y="2620047"/>
              <a:ext cx="269228" cy="1610586"/>
              <a:chOff x="2750551" y="3310019"/>
              <a:chExt cx="418352" cy="1844706"/>
            </a:xfrm>
            <a:solidFill>
              <a:schemeClr val="accent1">
                <a:lumMod val="20000"/>
                <a:lumOff val="80000"/>
              </a:schemeClr>
            </a:solidFill>
          </p:grpSpPr>
          <p:sp>
            <p:nvSpPr>
              <p:cNvPr id="23" name="正方形/長方形 22">
                <a:extLst>
                  <a:ext uri="{FF2B5EF4-FFF2-40B4-BE49-F238E27FC236}">
                    <a16:creationId xmlns:a16="http://schemas.microsoft.com/office/drawing/2014/main" id="{CDE11E66-792E-021F-3AC6-3BAAD885CC37}"/>
                  </a:ext>
                </a:extLst>
              </p:cNvPr>
              <p:cNvSpPr/>
              <p:nvPr/>
            </p:nvSpPr>
            <p:spPr>
              <a:xfrm>
                <a:off x="2750552" y="3310019"/>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4" name="正方形/長方形 23">
                <a:extLst>
                  <a:ext uri="{FF2B5EF4-FFF2-40B4-BE49-F238E27FC236}">
                    <a16:creationId xmlns:a16="http://schemas.microsoft.com/office/drawing/2014/main" id="{5115BF74-3D5D-F338-2DCA-BF67AEB7507D}"/>
                  </a:ext>
                </a:extLst>
              </p:cNvPr>
              <p:cNvSpPr/>
              <p:nvPr/>
            </p:nvSpPr>
            <p:spPr>
              <a:xfrm>
                <a:off x="2750552" y="3698454"/>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5" name="正方形/長方形 24">
                <a:extLst>
                  <a:ext uri="{FF2B5EF4-FFF2-40B4-BE49-F238E27FC236}">
                    <a16:creationId xmlns:a16="http://schemas.microsoft.com/office/drawing/2014/main" id="{1051B2D9-F413-E987-22DA-FCC3918DA0B5}"/>
                  </a:ext>
                </a:extLst>
              </p:cNvPr>
              <p:cNvSpPr/>
              <p:nvPr/>
            </p:nvSpPr>
            <p:spPr>
              <a:xfrm>
                <a:off x="2750552" y="4082255"/>
                <a:ext cx="418351" cy="3171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6" name="正方形/長方形 25">
                <a:extLst>
                  <a:ext uri="{FF2B5EF4-FFF2-40B4-BE49-F238E27FC236}">
                    <a16:creationId xmlns:a16="http://schemas.microsoft.com/office/drawing/2014/main" id="{35053111-2ADD-7E34-7DC7-387FA022BEC5}"/>
                  </a:ext>
                </a:extLst>
              </p:cNvPr>
              <p:cNvSpPr/>
              <p:nvPr/>
            </p:nvSpPr>
            <p:spPr>
              <a:xfrm>
                <a:off x="2750551" y="4466083"/>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43" name="正方形/長方形 42">
                <a:extLst>
                  <a:ext uri="{FF2B5EF4-FFF2-40B4-BE49-F238E27FC236}">
                    <a16:creationId xmlns:a16="http://schemas.microsoft.com/office/drawing/2014/main" id="{930EEA53-E647-9807-C8F8-849E5B003B11}"/>
                  </a:ext>
                </a:extLst>
              </p:cNvPr>
              <p:cNvSpPr/>
              <p:nvPr/>
            </p:nvSpPr>
            <p:spPr>
              <a:xfrm>
                <a:off x="2750551" y="4837536"/>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grpSp>
        <p:grpSp>
          <p:nvGrpSpPr>
            <p:cNvPr id="10" name="グループ化 9">
              <a:extLst>
                <a:ext uri="{FF2B5EF4-FFF2-40B4-BE49-F238E27FC236}">
                  <a16:creationId xmlns:a16="http://schemas.microsoft.com/office/drawing/2014/main" id="{93977323-FEEA-459D-23AD-934CAEAC46A4}"/>
                </a:ext>
              </a:extLst>
            </p:cNvPr>
            <p:cNvGrpSpPr/>
            <p:nvPr/>
          </p:nvGrpSpPr>
          <p:grpSpPr>
            <a:xfrm>
              <a:off x="6086544" y="2271549"/>
              <a:ext cx="1798005" cy="2291253"/>
              <a:chOff x="1717040" y="2143760"/>
              <a:chExt cx="493998" cy="2624320"/>
            </a:xfrm>
          </p:grpSpPr>
          <p:grpSp>
            <p:nvGrpSpPr>
              <p:cNvPr id="16" name="グループ化 15">
                <a:extLst>
                  <a:ext uri="{FF2B5EF4-FFF2-40B4-BE49-F238E27FC236}">
                    <a16:creationId xmlns:a16="http://schemas.microsoft.com/office/drawing/2014/main" id="{D427B9B0-D3B7-2C1B-5E07-C84DB0C47539}"/>
                  </a:ext>
                </a:extLst>
              </p:cNvPr>
              <p:cNvGrpSpPr/>
              <p:nvPr/>
            </p:nvGrpSpPr>
            <p:grpSpPr>
              <a:xfrm>
                <a:off x="1717040" y="2143760"/>
                <a:ext cx="0" cy="2228080"/>
                <a:chOff x="2357120" y="2042160"/>
                <a:chExt cx="0" cy="2228080"/>
              </a:xfrm>
            </p:grpSpPr>
            <p:cxnSp>
              <p:nvCxnSpPr>
                <p:cNvPr id="21" name="直線コネクタ 20">
                  <a:extLst>
                    <a:ext uri="{FF2B5EF4-FFF2-40B4-BE49-F238E27FC236}">
                      <a16:creationId xmlns:a16="http://schemas.microsoft.com/office/drawing/2014/main" id="{94756094-2854-AABC-4D09-D50F380F76DA}"/>
                    </a:ext>
                  </a:extLst>
                </p:cNvPr>
                <p:cNvCxnSpPr>
                  <a:cxnSpLocks/>
                </p:cNvCxnSpPr>
                <p:nvPr/>
              </p:nvCxnSpPr>
              <p:spPr>
                <a:xfrm>
                  <a:off x="2357120" y="2042160"/>
                  <a:ext cx="0" cy="108000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10234272-780F-7335-15CA-B612783E75EA}"/>
                    </a:ext>
                  </a:extLst>
                </p:cNvPr>
                <p:cNvCxnSpPr>
                  <a:cxnSpLocks/>
                </p:cNvCxnSpPr>
                <p:nvPr/>
              </p:nvCxnSpPr>
              <p:spPr>
                <a:xfrm>
                  <a:off x="2357120" y="3190240"/>
                  <a:ext cx="0" cy="1080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9537B792-9C16-B0DD-3AD3-93516834189D}"/>
                  </a:ext>
                </a:extLst>
              </p:cNvPr>
              <p:cNvGrpSpPr/>
              <p:nvPr/>
            </p:nvGrpSpPr>
            <p:grpSpPr>
              <a:xfrm>
                <a:off x="1950720" y="2540000"/>
                <a:ext cx="0" cy="2228080"/>
                <a:chOff x="2357120" y="2042160"/>
                <a:chExt cx="0" cy="2228080"/>
              </a:xfrm>
            </p:grpSpPr>
            <p:cxnSp>
              <p:nvCxnSpPr>
                <p:cNvPr id="19" name="直線コネクタ 18">
                  <a:extLst>
                    <a:ext uri="{FF2B5EF4-FFF2-40B4-BE49-F238E27FC236}">
                      <a16:creationId xmlns:a16="http://schemas.microsoft.com/office/drawing/2014/main" id="{D5555D8E-ABF5-941E-6CA7-53439619F548}"/>
                    </a:ext>
                  </a:extLst>
                </p:cNvPr>
                <p:cNvCxnSpPr>
                  <a:cxnSpLocks/>
                </p:cNvCxnSpPr>
                <p:nvPr/>
              </p:nvCxnSpPr>
              <p:spPr>
                <a:xfrm>
                  <a:off x="2357120" y="2042160"/>
                  <a:ext cx="0" cy="1080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91A0330C-E7D2-B010-3E3A-409EDA616BA3}"/>
                    </a:ext>
                  </a:extLst>
                </p:cNvPr>
                <p:cNvCxnSpPr>
                  <a:cxnSpLocks/>
                </p:cNvCxnSpPr>
                <p:nvPr/>
              </p:nvCxnSpPr>
              <p:spPr>
                <a:xfrm>
                  <a:off x="2357120" y="3190240"/>
                  <a:ext cx="0" cy="108000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18" name="直線コネクタ 17">
                <a:extLst>
                  <a:ext uri="{FF2B5EF4-FFF2-40B4-BE49-F238E27FC236}">
                    <a16:creationId xmlns:a16="http://schemas.microsoft.com/office/drawing/2014/main" id="{FAEC1AB0-C108-1133-A2C0-B9582A63B1FE}"/>
                  </a:ext>
                </a:extLst>
              </p:cNvPr>
              <p:cNvCxnSpPr>
                <a:cxnSpLocks/>
              </p:cNvCxnSpPr>
              <p:nvPr/>
            </p:nvCxnSpPr>
            <p:spPr>
              <a:xfrm>
                <a:off x="2211038" y="2931840"/>
                <a:ext cx="0" cy="1080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11" name="テキスト ボックス 10">
              <a:extLst>
                <a:ext uri="{FF2B5EF4-FFF2-40B4-BE49-F238E27FC236}">
                  <a16:creationId xmlns:a16="http://schemas.microsoft.com/office/drawing/2014/main" id="{BAF22657-26B0-FF7B-DE41-B9D7AF985B8C}"/>
                </a:ext>
              </a:extLst>
            </p:cNvPr>
            <p:cNvSpPr txBox="1"/>
            <p:nvPr/>
          </p:nvSpPr>
          <p:spPr>
            <a:xfrm>
              <a:off x="7884549" y="3185038"/>
              <a:ext cx="749639" cy="548338"/>
            </a:xfrm>
            <a:prstGeom prst="rect">
              <a:avLst/>
            </a:prstGeom>
            <a:noFill/>
          </p:spPr>
          <p:txBody>
            <a:bodyPr wrap="square" rtlCol="0">
              <a:spAutoFit/>
            </a:bodyPr>
            <a:lstStyle/>
            <a:p>
              <a:r>
                <a:rPr kumimoji="1" lang="en-US" altLang="ja-JP" sz="1200" dirty="0"/>
                <a:t>A1</a:t>
              </a:r>
              <a:endParaRPr kumimoji="1" lang="ja-JP" altLang="en-US" sz="1200"/>
            </a:p>
          </p:txBody>
        </p:sp>
        <p:sp>
          <p:nvSpPr>
            <p:cNvPr id="12" name="テキスト ボックス 11">
              <a:extLst>
                <a:ext uri="{FF2B5EF4-FFF2-40B4-BE49-F238E27FC236}">
                  <a16:creationId xmlns:a16="http://schemas.microsoft.com/office/drawing/2014/main" id="{DC27BCA0-568B-D7DA-11F2-FAAD2708AEE9}"/>
                </a:ext>
              </a:extLst>
            </p:cNvPr>
            <p:cNvSpPr txBox="1"/>
            <p:nvPr/>
          </p:nvSpPr>
          <p:spPr>
            <a:xfrm>
              <a:off x="6952565" y="2846182"/>
              <a:ext cx="759406" cy="548338"/>
            </a:xfrm>
            <a:prstGeom prst="rect">
              <a:avLst/>
            </a:prstGeom>
            <a:noFill/>
          </p:spPr>
          <p:txBody>
            <a:bodyPr wrap="square" rtlCol="0">
              <a:spAutoFit/>
            </a:bodyPr>
            <a:lstStyle/>
            <a:p>
              <a:r>
                <a:rPr kumimoji="1" lang="en-US" altLang="ja-JP" sz="1200" dirty="0"/>
                <a:t>B1</a:t>
              </a:r>
              <a:endParaRPr kumimoji="1" lang="ja-JP" altLang="en-US" sz="1200"/>
            </a:p>
          </p:txBody>
        </p:sp>
        <p:sp>
          <p:nvSpPr>
            <p:cNvPr id="13" name="テキスト ボックス 12">
              <a:extLst>
                <a:ext uri="{FF2B5EF4-FFF2-40B4-BE49-F238E27FC236}">
                  <a16:creationId xmlns:a16="http://schemas.microsoft.com/office/drawing/2014/main" id="{C638D341-647D-7991-4193-5C4FE4538E24}"/>
                </a:ext>
              </a:extLst>
            </p:cNvPr>
            <p:cNvSpPr txBox="1"/>
            <p:nvPr/>
          </p:nvSpPr>
          <p:spPr>
            <a:xfrm>
              <a:off x="6952565" y="3841160"/>
              <a:ext cx="759406" cy="548338"/>
            </a:xfrm>
            <a:prstGeom prst="rect">
              <a:avLst/>
            </a:prstGeom>
            <a:noFill/>
          </p:spPr>
          <p:txBody>
            <a:bodyPr wrap="square" rtlCol="0">
              <a:spAutoFit/>
            </a:bodyPr>
            <a:lstStyle/>
            <a:p>
              <a:r>
                <a:rPr kumimoji="1" lang="en-US" altLang="ja-JP" sz="1200" dirty="0"/>
                <a:t>B2</a:t>
              </a:r>
              <a:endParaRPr kumimoji="1" lang="ja-JP" altLang="en-US" sz="1200"/>
            </a:p>
          </p:txBody>
        </p:sp>
        <p:sp>
          <p:nvSpPr>
            <p:cNvPr id="14" name="テキスト ボックス 13">
              <a:extLst>
                <a:ext uri="{FF2B5EF4-FFF2-40B4-BE49-F238E27FC236}">
                  <a16:creationId xmlns:a16="http://schemas.microsoft.com/office/drawing/2014/main" id="{D9F8E3E8-933F-F7B9-46F5-4A412FD62800}"/>
                </a:ext>
              </a:extLst>
            </p:cNvPr>
            <p:cNvSpPr txBox="1"/>
            <p:nvPr/>
          </p:nvSpPr>
          <p:spPr>
            <a:xfrm>
              <a:off x="6071049" y="2526749"/>
              <a:ext cx="759406" cy="548338"/>
            </a:xfrm>
            <a:prstGeom prst="rect">
              <a:avLst/>
            </a:prstGeom>
            <a:noFill/>
          </p:spPr>
          <p:txBody>
            <a:bodyPr wrap="square" rtlCol="0">
              <a:spAutoFit/>
            </a:bodyPr>
            <a:lstStyle/>
            <a:p>
              <a:r>
                <a:rPr lang="en-US" altLang="ja-JP" sz="1200" dirty="0"/>
                <a:t>C</a:t>
              </a:r>
              <a:r>
                <a:rPr kumimoji="1" lang="en-US" altLang="ja-JP" sz="1200" dirty="0"/>
                <a:t>1</a:t>
              </a:r>
              <a:endParaRPr kumimoji="1" lang="ja-JP" altLang="en-US" sz="1200"/>
            </a:p>
          </p:txBody>
        </p:sp>
        <p:sp>
          <p:nvSpPr>
            <p:cNvPr id="15" name="テキスト ボックス 14">
              <a:extLst>
                <a:ext uri="{FF2B5EF4-FFF2-40B4-BE49-F238E27FC236}">
                  <a16:creationId xmlns:a16="http://schemas.microsoft.com/office/drawing/2014/main" id="{35BF2D73-343A-C4FA-A89E-B99CEB04ED3F}"/>
                </a:ext>
              </a:extLst>
            </p:cNvPr>
            <p:cNvSpPr txBox="1"/>
            <p:nvPr/>
          </p:nvSpPr>
          <p:spPr>
            <a:xfrm>
              <a:off x="6071049" y="3521725"/>
              <a:ext cx="759406" cy="548338"/>
            </a:xfrm>
            <a:prstGeom prst="rect">
              <a:avLst/>
            </a:prstGeom>
            <a:noFill/>
          </p:spPr>
          <p:txBody>
            <a:bodyPr wrap="square" rtlCol="0">
              <a:spAutoFit/>
            </a:bodyPr>
            <a:lstStyle/>
            <a:p>
              <a:r>
                <a:rPr lang="en-US" altLang="ja-JP" sz="1200" dirty="0"/>
                <a:t>C</a:t>
              </a:r>
              <a:r>
                <a:rPr kumimoji="1" lang="en-US" altLang="ja-JP" sz="1200" dirty="0"/>
                <a:t>2</a:t>
              </a:r>
              <a:endParaRPr kumimoji="1" lang="ja-JP" altLang="en-US" sz="1200"/>
            </a:p>
          </p:txBody>
        </p:sp>
      </p:grpSp>
      <mc:AlternateContent xmlns:mc="http://schemas.openxmlformats.org/markup-compatibility/2006">
        <mc:Choice xmlns:a14="http://schemas.microsoft.com/office/drawing/2010/main" Requires="a14">
          <p:sp>
            <p:nvSpPr>
              <p:cNvPr id="50" name="テキスト ボックス 49">
                <a:extLst>
                  <a:ext uri="{FF2B5EF4-FFF2-40B4-BE49-F238E27FC236}">
                    <a16:creationId xmlns:a16="http://schemas.microsoft.com/office/drawing/2014/main" id="{044C0D38-93EE-1F72-F025-5693B683344A}"/>
                  </a:ext>
                </a:extLst>
              </p:cNvPr>
              <p:cNvSpPr txBox="1"/>
              <p:nvPr/>
            </p:nvSpPr>
            <p:spPr>
              <a:xfrm>
                <a:off x="2472953" y="995287"/>
                <a:ext cx="4398158" cy="107895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kumimoji="1" lang="en-US" altLang="ja-JP" sz="1600" i="1" dirty="0" smtClean="0">
                          <a:latin typeface="Cambria Math" panose="02040503050406030204" pitchFamily="18" charset="0"/>
                        </a:rPr>
                        <m:t>3/3 = </m:t>
                      </m:r>
                      <m:r>
                        <a:rPr kumimoji="1" lang="en-US" altLang="ja-JP" sz="1600" i="1" dirty="0" smtClean="0">
                          <a:latin typeface="Cambria Math" panose="02040503050406030204" pitchFamily="18" charset="0"/>
                        </a:rPr>
                        <m:t>𝐴</m:t>
                      </m:r>
                      <m:r>
                        <a:rPr kumimoji="1" lang="en-US" altLang="ja-JP" sz="1600" i="1" dirty="0" smtClean="0">
                          <a:latin typeface="Cambria Math" panose="02040503050406030204" pitchFamily="18" charset="0"/>
                        </a:rPr>
                        <m:t>1 &amp; </m:t>
                      </m:r>
                      <m:r>
                        <a:rPr kumimoji="1" lang="en-US" altLang="ja-JP" sz="1600" i="1" dirty="0" smtClean="0">
                          <a:latin typeface="Cambria Math" panose="02040503050406030204" pitchFamily="18" charset="0"/>
                        </a:rPr>
                        <m:t>𝐵</m:t>
                      </m:r>
                      <m:r>
                        <a:rPr kumimoji="1" lang="en-US" altLang="ja-JP" sz="1600" i="1" dirty="0" smtClean="0">
                          <a:latin typeface="Cambria Math" panose="02040503050406030204" pitchFamily="18" charset="0"/>
                        </a:rPr>
                        <m:t>1 &amp; </m:t>
                      </m:r>
                      <m:r>
                        <a:rPr kumimoji="1" lang="en-US" altLang="ja-JP" sz="1600" i="1" dirty="0" smtClean="0">
                          <a:latin typeface="Cambria Math" panose="02040503050406030204" pitchFamily="18" charset="0"/>
                        </a:rPr>
                        <m:t>𝐶</m:t>
                      </m:r>
                      <m:r>
                        <a:rPr kumimoji="1" lang="en-US" altLang="ja-JP" sz="1600" i="1" dirty="0" smtClean="0">
                          <a:latin typeface="Cambria Math" panose="02040503050406030204" pitchFamily="18" charset="0"/>
                        </a:rPr>
                        <m:t>2</m:t>
                      </m:r>
                    </m:oMath>
                  </m:oMathPara>
                </a14:m>
                <a:endParaRPr kumimoji="1" lang="en-US" altLang="ja-JP" sz="1600" dirty="0"/>
              </a:p>
              <a:p>
                <a:pPr/>
                <a14:m>
                  <m:oMathPara xmlns:m="http://schemas.openxmlformats.org/officeDocument/2006/math">
                    <m:oMathParaPr>
                      <m:jc m:val="left"/>
                    </m:oMathParaPr>
                    <m:oMath xmlns:m="http://schemas.openxmlformats.org/officeDocument/2006/math">
                      <m:r>
                        <a:rPr lang="en-US" altLang="ja-JP" sz="1600" i="1" dirty="0" smtClean="0">
                          <a:latin typeface="Cambria Math" panose="02040503050406030204" pitchFamily="18" charset="0"/>
                        </a:rPr>
                        <m:t>2/3 = </m:t>
                      </m:r>
                      <m:r>
                        <a:rPr lang="en-US" altLang="ja-JP" sz="1600" i="1" dirty="0" smtClean="0">
                          <a:latin typeface="Cambria Math" panose="02040503050406030204" pitchFamily="18" charset="0"/>
                        </a:rPr>
                        <m:t>𝐴</m:t>
                      </m:r>
                      <m:r>
                        <a:rPr lang="en-US" altLang="ja-JP" sz="1600" i="1" dirty="0" smtClean="0">
                          <a:latin typeface="Cambria Math" panose="02040503050406030204" pitchFamily="18" charset="0"/>
                        </a:rPr>
                        <m:t>1 &amp; </m:t>
                      </m:r>
                      <m:r>
                        <a:rPr lang="en-US" altLang="ja-JP" sz="1600" i="1" dirty="0" smtClean="0">
                          <a:latin typeface="Cambria Math" panose="02040503050406030204" pitchFamily="18" charset="0"/>
                        </a:rPr>
                        <m:t>𝐵</m:t>
                      </m:r>
                      <m:r>
                        <a:rPr lang="en-US" altLang="ja-JP" sz="1600" i="1" dirty="0" smtClean="0">
                          <a:latin typeface="Cambria Math" panose="02040503050406030204" pitchFamily="18" charset="0"/>
                        </a:rPr>
                        <m:t>1 &amp; </m:t>
                      </m:r>
                      <m:acc>
                        <m:accPr>
                          <m:chr m:val="̅"/>
                          <m:ctrlPr>
                            <a:rPr lang="en-US" altLang="ja-JP" sz="1600" i="1" dirty="0" smtClean="0">
                              <a:latin typeface="Cambria Math" panose="02040503050406030204" pitchFamily="18" charset="0"/>
                            </a:rPr>
                          </m:ctrlPr>
                        </m:accPr>
                        <m:e>
                          <m:r>
                            <a:rPr lang="en-US" altLang="ja-JP" sz="1600" b="0" i="1" dirty="0" smtClean="0">
                              <a:latin typeface="Cambria Math" panose="02040503050406030204" pitchFamily="18" charset="0"/>
                            </a:rPr>
                            <m:t>𝐶</m:t>
                          </m:r>
                          <m:r>
                            <a:rPr lang="en-US" altLang="ja-JP" sz="1600" b="0" i="1" dirty="0" smtClean="0">
                              <a:latin typeface="Cambria Math" panose="02040503050406030204" pitchFamily="18" charset="0"/>
                            </a:rPr>
                            <m:t>1</m:t>
                          </m:r>
                        </m:e>
                      </m:acc>
                      <m:r>
                        <a:rPr lang="en-US" altLang="ja-JP" sz="1600" i="1" dirty="0" smtClean="0">
                          <a:latin typeface="Cambria Math" panose="02040503050406030204" pitchFamily="18" charset="0"/>
                        </a:rPr>
                        <m:t> </m:t>
                      </m:r>
                      <m:r>
                        <a:rPr lang="en-US" altLang="ja-JP" sz="1600" b="0" i="1" dirty="0" smtClean="0">
                          <a:latin typeface="Cambria Math" panose="02040503050406030204" pitchFamily="18" charset="0"/>
                        </a:rPr>
                        <m:t>&amp;</m:t>
                      </m:r>
                      <m:r>
                        <a:rPr lang="en-US" altLang="ja-JP" sz="1600" i="1" dirty="0" smtClean="0">
                          <a:latin typeface="Cambria Math" panose="02040503050406030204" pitchFamily="18" charset="0"/>
                        </a:rPr>
                        <m:t> </m:t>
                      </m:r>
                      <m:acc>
                        <m:accPr>
                          <m:chr m:val="̅"/>
                          <m:ctrlPr>
                            <a:rPr lang="en-US" altLang="ja-JP" sz="1600" i="1" dirty="0" smtClean="0">
                              <a:latin typeface="Cambria Math" panose="02040503050406030204" pitchFamily="18" charset="0"/>
                            </a:rPr>
                          </m:ctrlPr>
                        </m:accPr>
                        <m:e>
                          <m:r>
                            <a:rPr lang="en-US" altLang="ja-JP" sz="1600" b="0" i="1" dirty="0" smtClean="0">
                              <a:latin typeface="Cambria Math" panose="02040503050406030204" pitchFamily="18" charset="0"/>
                            </a:rPr>
                            <m:t>𝐶</m:t>
                          </m:r>
                          <m:r>
                            <a:rPr lang="en-US" altLang="ja-JP" sz="1600" b="0" i="1" dirty="0" smtClean="0">
                              <a:latin typeface="Cambria Math" panose="02040503050406030204" pitchFamily="18" charset="0"/>
                            </a:rPr>
                            <m:t>2</m:t>
                          </m:r>
                        </m:e>
                      </m:acc>
                    </m:oMath>
                  </m:oMathPara>
                </a14:m>
                <a:endParaRPr lang="en-US" altLang="ja-JP" sz="1600" i="1" dirty="0">
                  <a:latin typeface="Cambria Math" panose="02040503050406030204" pitchFamily="18" charset="0"/>
                </a:endParaRPr>
              </a:p>
              <a:p>
                <a:r>
                  <a:rPr lang="ja-JP" altLang="en-US" sz="1600" b="0" dirty="0"/>
                  <a:t>　　　</a:t>
                </a:r>
                <a14:m>
                  <m:oMath xmlns:m="http://schemas.openxmlformats.org/officeDocument/2006/math">
                    <m:r>
                      <a:rPr lang="en-US" altLang="ja-JP" sz="1600" b="0" i="1" dirty="0" smtClean="0">
                        <a:latin typeface="Cambria Math" panose="02040503050406030204" pitchFamily="18" charset="0"/>
                      </a:rPr>
                      <m:t>+ </m:t>
                    </m:r>
                    <m:r>
                      <a:rPr lang="en-US" altLang="ja-JP" sz="1600" i="1" dirty="0" smtClean="0">
                        <a:latin typeface="Cambria Math" panose="02040503050406030204" pitchFamily="18" charset="0"/>
                      </a:rPr>
                      <m:t>𝐴</m:t>
                    </m:r>
                    <m:r>
                      <a:rPr lang="en-US" altLang="ja-JP" sz="1600" i="1" dirty="0" smtClean="0">
                        <a:latin typeface="Cambria Math" panose="02040503050406030204" pitchFamily="18" charset="0"/>
                      </a:rPr>
                      <m:t>1 &amp; </m:t>
                    </m:r>
                    <m:acc>
                      <m:accPr>
                        <m:chr m:val="̅"/>
                        <m:ctrlPr>
                          <a:rPr lang="en-US" altLang="ja-JP" sz="1600" i="1" dirty="0">
                            <a:latin typeface="Cambria Math" panose="02040503050406030204" pitchFamily="18" charset="0"/>
                          </a:rPr>
                        </m:ctrlPr>
                      </m:accPr>
                      <m:e>
                        <m:r>
                          <a:rPr lang="en-US" altLang="ja-JP" sz="1600" b="0" i="1" dirty="0" smtClean="0">
                            <a:latin typeface="Cambria Math" panose="02040503050406030204" pitchFamily="18" charset="0"/>
                          </a:rPr>
                          <m:t>𝐵</m:t>
                        </m:r>
                        <m:r>
                          <a:rPr lang="en-US" altLang="ja-JP" sz="1600" b="0" i="1" dirty="0" smtClean="0">
                            <a:latin typeface="Cambria Math" panose="02040503050406030204" pitchFamily="18" charset="0"/>
                          </a:rPr>
                          <m:t>1</m:t>
                        </m:r>
                      </m:e>
                    </m:acc>
                    <m:r>
                      <a:rPr lang="en-US" altLang="ja-JP" sz="1600" i="1" dirty="0" smtClean="0">
                        <a:latin typeface="Cambria Math" panose="02040503050406030204" pitchFamily="18" charset="0"/>
                      </a:rPr>
                      <m:t> </m:t>
                    </m:r>
                    <m:r>
                      <a:rPr lang="en-US" altLang="ja-JP" sz="1600" b="0" i="1" dirty="0" smtClean="0">
                        <a:latin typeface="Cambria Math" panose="02040503050406030204" pitchFamily="18" charset="0"/>
                      </a:rPr>
                      <m:t>&amp; </m:t>
                    </m:r>
                    <m:acc>
                      <m:accPr>
                        <m:chr m:val="̅"/>
                        <m:ctrlPr>
                          <a:rPr lang="en-US" altLang="ja-JP" sz="1600" i="1" dirty="0">
                            <a:latin typeface="Cambria Math" panose="02040503050406030204" pitchFamily="18" charset="0"/>
                          </a:rPr>
                        </m:ctrlPr>
                      </m:accPr>
                      <m:e>
                        <m:r>
                          <a:rPr lang="en-US" altLang="ja-JP" sz="1600" b="0" i="1" dirty="0" smtClean="0">
                            <a:latin typeface="Cambria Math" panose="02040503050406030204" pitchFamily="18" charset="0"/>
                          </a:rPr>
                          <m:t>𝐵</m:t>
                        </m:r>
                        <m:r>
                          <a:rPr lang="en-US" altLang="ja-JP" sz="1600" b="0" i="1" dirty="0" smtClean="0">
                            <a:latin typeface="Cambria Math" panose="02040503050406030204" pitchFamily="18" charset="0"/>
                          </a:rPr>
                          <m:t>2</m:t>
                        </m:r>
                      </m:e>
                    </m:acc>
                    <m:r>
                      <a:rPr lang="en-US" altLang="ja-JP" sz="1600" i="1" dirty="0" smtClean="0">
                        <a:latin typeface="Cambria Math" panose="02040503050406030204" pitchFamily="18" charset="0"/>
                      </a:rPr>
                      <m:t> </m:t>
                    </m:r>
                    <m:r>
                      <a:rPr lang="en-US" altLang="ja-JP" sz="1600" b="0" i="1" dirty="0" smtClean="0">
                        <a:latin typeface="Cambria Math" panose="02040503050406030204" pitchFamily="18" charset="0"/>
                      </a:rPr>
                      <m:t>&amp;</m:t>
                    </m:r>
                    <m:r>
                      <a:rPr lang="en-US" altLang="ja-JP" sz="1600" i="1" dirty="0" smtClean="0">
                        <a:latin typeface="Cambria Math" panose="02040503050406030204" pitchFamily="18" charset="0"/>
                      </a:rPr>
                      <m:t> </m:t>
                    </m:r>
                    <m:r>
                      <a:rPr lang="en-US" altLang="ja-JP" sz="1600" i="1" dirty="0" smtClean="0">
                        <a:latin typeface="Cambria Math" panose="02040503050406030204" pitchFamily="18" charset="0"/>
                      </a:rPr>
                      <m:t>𝐶</m:t>
                    </m:r>
                    <m:r>
                      <a:rPr lang="en-US" altLang="ja-JP" sz="1600" i="1" dirty="0" smtClean="0">
                        <a:latin typeface="Cambria Math" panose="02040503050406030204" pitchFamily="18" charset="0"/>
                      </a:rPr>
                      <m:t>2+</m:t>
                    </m:r>
                    <m:acc>
                      <m:accPr>
                        <m:chr m:val="̅"/>
                        <m:ctrlPr>
                          <a:rPr lang="en-US" altLang="ja-JP" sz="1600" i="1" dirty="0">
                            <a:latin typeface="Cambria Math" panose="02040503050406030204" pitchFamily="18" charset="0"/>
                          </a:rPr>
                        </m:ctrlPr>
                      </m:accPr>
                      <m:e>
                        <m:r>
                          <a:rPr lang="en-US" altLang="ja-JP" sz="1600" b="0" i="1" dirty="0" smtClean="0">
                            <a:latin typeface="Cambria Math" panose="02040503050406030204" pitchFamily="18" charset="0"/>
                          </a:rPr>
                          <m:t>𝐴</m:t>
                        </m:r>
                        <m:r>
                          <a:rPr lang="en-US" altLang="ja-JP" sz="1600" b="0" i="1" dirty="0" smtClean="0">
                            <a:latin typeface="Cambria Math" panose="02040503050406030204" pitchFamily="18" charset="0"/>
                          </a:rPr>
                          <m:t>1</m:t>
                        </m:r>
                      </m:e>
                    </m:acc>
                    <m:r>
                      <a:rPr lang="en-US" altLang="ja-JP" sz="1600" i="1" dirty="0" smtClean="0">
                        <a:latin typeface="Cambria Math" panose="02040503050406030204" pitchFamily="18" charset="0"/>
                      </a:rPr>
                      <m:t> </m:t>
                    </m:r>
                    <m:r>
                      <a:rPr lang="en-US" altLang="ja-JP" sz="1600" b="0" i="1" dirty="0" smtClean="0">
                        <a:latin typeface="Cambria Math" panose="02040503050406030204" pitchFamily="18" charset="0"/>
                      </a:rPr>
                      <m:t>&amp;</m:t>
                    </m:r>
                    <m:r>
                      <a:rPr lang="en-US" altLang="ja-JP" sz="1600" i="1" dirty="0" smtClean="0">
                        <a:latin typeface="Cambria Math" panose="02040503050406030204" pitchFamily="18" charset="0"/>
                      </a:rPr>
                      <m:t> </m:t>
                    </m:r>
                    <m:r>
                      <a:rPr lang="en-US" altLang="ja-JP" sz="1600" i="1" dirty="0" smtClean="0">
                        <a:latin typeface="Cambria Math" panose="02040503050406030204" pitchFamily="18" charset="0"/>
                      </a:rPr>
                      <m:t>𝐵</m:t>
                    </m:r>
                    <m:r>
                      <a:rPr lang="en-US" altLang="ja-JP" sz="1600" i="1" dirty="0" smtClean="0">
                        <a:latin typeface="Cambria Math" panose="02040503050406030204" pitchFamily="18" charset="0"/>
                      </a:rPr>
                      <m:t>1 &amp; </m:t>
                    </m:r>
                    <m:r>
                      <a:rPr lang="en-US" altLang="ja-JP" sz="1600" i="1" dirty="0" smtClean="0">
                        <a:latin typeface="Cambria Math" panose="02040503050406030204" pitchFamily="18" charset="0"/>
                      </a:rPr>
                      <m:t>𝐶</m:t>
                    </m:r>
                    <m:r>
                      <a:rPr lang="en-US" altLang="ja-JP" sz="1600" i="1" dirty="0" smtClean="0">
                        <a:latin typeface="Cambria Math" panose="02040503050406030204" pitchFamily="18" charset="0"/>
                      </a:rPr>
                      <m:t>2</m:t>
                    </m:r>
                  </m:oMath>
                </a14:m>
                <a:endParaRPr lang="en-US" altLang="ja-JP" sz="1600" i="1" dirty="0">
                  <a:latin typeface="Cambria Math" panose="02040503050406030204" pitchFamily="18" charset="0"/>
                </a:endParaRPr>
              </a:p>
              <a:p>
                <a14:m>
                  <m:oMath xmlns:m="http://schemas.openxmlformats.org/officeDocument/2006/math">
                    <m:f>
                      <m:fPr>
                        <m:type m:val="lin"/>
                        <m:ctrlPr>
                          <a:rPr lang="en-US" altLang="ja-JP" sz="1600" b="0" i="1" smtClean="0">
                            <a:latin typeface="Cambria Math" panose="02040503050406030204" pitchFamily="18" charset="0"/>
                          </a:rPr>
                        </m:ctrlPr>
                      </m:fPr>
                      <m:num>
                        <m:r>
                          <a:rPr lang="en-US" altLang="ja-JP" sz="1600" b="0" i="1" smtClean="0">
                            <a:latin typeface="Cambria Math" panose="02040503050406030204" pitchFamily="18" charset="0"/>
                          </a:rPr>
                          <m:t>1</m:t>
                        </m:r>
                      </m:num>
                      <m:den>
                        <m:r>
                          <a:rPr lang="en-US" altLang="ja-JP" sz="1600" b="0" i="1" smtClean="0">
                            <a:latin typeface="Cambria Math" panose="02040503050406030204" pitchFamily="18" charset="0"/>
                          </a:rPr>
                          <m:t>3</m:t>
                        </m:r>
                      </m:den>
                    </m:f>
                    <m:r>
                      <a:rPr lang="en-US" altLang="ja-JP" sz="1600" b="0" i="1" smtClean="0">
                        <a:latin typeface="Cambria Math" panose="02040503050406030204" pitchFamily="18" charset="0"/>
                      </a:rPr>
                      <m:t>=</m:t>
                    </m:r>
                    <m:r>
                      <a:rPr lang="en-US" altLang="ja-JP" sz="1600" b="0" i="1" smtClean="0">
                        <a:latin typeface="Cambria Math" panose="02040503050406030204" pitchFamily="18" charset="0"/>
                      </a:rPr>
                      <m:t>𝐴</m:t>
                    </m:r>
                    <m:r>
                      <a:rPr lang="en-US" altLang="ja-JP" sz="1600" b="0" i="1" smtClean="0">
                        <a:latin typeface="Cambria Math" panose="02040503050406030204" pitchFamily="18" charset="0"/>
                      </a:rPr>
                      <m:t>1&amp; </m:t>
                    </m:r>
                    <m:acc>
                      <m:accPr>
                        <m:chr m:val="̅"/>
                        <m:ctrlPr>
                          <a:rPr lang="en-US" altLang="ja-JP" sz="1600" i="1" dirty="0">
                            <a:latin typeface="Cambria Math" panose="02040503050406030204" pitchFamily="18" charset="0"/>
                          </a:rPr>
                        </m:ctrlPr>
                      </m:accPr>
                      <m:e>
                        <m:r>
                          <a:rPr lang="en-US" altLang="ja-JP" sz="1600" i="1" dirty="0">
                            <a:latin typeface="Cambria Math" panose="02040503050406030204" pitchFamily="18" charset="0"/>
                          </a:rPr>
                          <m:t>𝐵</m:t>
                        </m:r>
                        <m:r>
                          <a:rPr lang="en-US" altLang="ja-JP" sz="1600" i="1" dirty="0">
                            <a:latin typeface="Cambria Math" panose="02040503050406030204" pitchFamily="18" charset="0"/>
                          </a:rPr>
                          <m:t>1</m:t>
                        </m:r>
                      </m:e>
                    </m:acc>
                    <m:r>
                      <a:rPr lang="en-US" altLang="ja-JP" sz="1600" i="1" dirty="0">
                        <a:latin typeface="Cambria Math" panose="02040503050406030204" pitchFamily="18" charset="0"/>
                      </a:rPr>
                      <m:t> &amp;</m:t>
                    </m:r>
                    <m:r>
                      <a:rPr lang="en-US" altLang="ja-JP" sz="1600" b="0" i="1" dirty="0" smtClean="0">
                        <a:latin typeface="Cambria Math" panose="02040503050406030204" pitchFamily="18" charset="0"/>
                      </a:rPr>
                      <m:t> </m:t>
                    </m:r>
                    <m:acc>
                      <m:accPr>
                        <m:chr m:val="̅"/>
                        <m:ctrlPr>
                          <a:rPr lang="en-US" altLang="ja-JP" sz="1600" i="1" dirty="0">
                            <a:latin typeface="Cambria Math" panose="02040503050406030204" pitchFamily="18" charset="0"/>
                          </a:rPr>
                        </m:ctrlPr>
                      </m:accPr>
                      <m:e>
                        <m:r>
                          <a:rPr lang="en-US" altLang="ja-JP" sz="1600" i="1" dirty="0">
                            <a:latin typeface="Cambria Math" panose="02040503050406030204" pitchFamily="18" charset="0"/>
                          </a:rPr>
                          <m:t>𝐵</m:t>
                        </m:r>
                        <m:r>
                          <a:rPr lang="en-US" altLang="ja-JP" sz="1600" i="1" dirty="0">
                            <a:latin typeface="Cambria Math" panose="02040503050406030204" pitchFamily="18" charset="0"/>
                          </a:rPr>
                          <m:t>2</m:t>
                        </m:r>
                      </m:e>
                    </m:acc>
                  </m:oMath>
                </a14:m>
                <a:r>
                  <a:rPr lang="en-US" altLang="ja-JP" sz="1600" dirty="0"/>
                  <a:t> </a:t>
                </a:r>
                <a14:m>
                  <m:oMath xmlns:m="http://schemas.openxmlformats.org/officeDocument/2006/math">
                    <m:r>
                      <a:rPr lang="en-US" altLang="ja-JP" sz="1600" i="1" dirty="0">
                        <a:latin typeface="Cambria Math" panose="02040503050406030204" pitchFamily="18" charset="0"/>
                      </a:rPr>
                      <m:t>&amp; </m:t>
                    </m:r>
                    <m:acc>
                      <m:accPr>
                        <m:chr m:val="̅"/>
                        <m:ctrlPr>
                          <a:rPr lang="en-US" altLang="ja-JP" sz="1600" i="1" dirty="0">
                            <a:latin typeface="Cambria Math" panose="02040503050406030204" pitchFamily="18" charset="0"/>
                          </a:rPr>
                        </m:ctrlPr>
                      </m:accPr>
                      <m:e>
                        <m:r>
                          <a:rPr lang="en-US" altLang="ja-JP" sz="1600" i="1" dirty="0">
                            <a:latin typeface="Cambria Math" panose="02040503050406030204" pitchFamily="18" charset="0"/>
                          </a:rPr>
                          <m:t>𝐶</m:t>
                        </m:r>
                        <m:r>
                          <a:rPr lang="en-US" altLang="ja-JP" sz="1600" i="1" dirty="0">
                            <a:latin typeface="Cambria Math" panose="02040503050406030204" pitchFamily="18" charset="0"/>
                          </a:rPr>
                          <m:t>1</m:t>
                        </m:r>
                      </m:e>
                    </m:acc>
                    <m:r>
                      <a:rPr lang="en-US" altLang="ja-JP" sz="1600" i="1" dirty="0">
                        <a:latin typeface="Cambria Math" panose="02040503050406030204" pitchFamily="18" charset="0"/>
                      </a:rPr>
                      <m:t> &amp; </m:t>
                    </m:r>
                    <m:acc>
                      <m:accPr>
                        <m:chr m:val="̅"/>
                        <m:ctrlPr>
                          <a:rPr lang="en-US" altLang="ja-JP" sz="1600" i="1" dirty="0">
                            <a:latin typeface="Cambria Math" panose="02040503050406030204" pitchFamily="18" charset="0"/>
                          </a:rPr>
                        </m:ctrlPr>
                      </m:accPr>
                      <m:e>
                        <m:r>
                          <a:rPr lang="en-US" altLang="ja-JP" sz="1600" i="1" dirty="0">
                            <a:latin typeface="Cambria Math" panose="02040503050406030204" pitchFamily="18" charset="0"/>
                          </a:rPr>
                          <m:t>𝐶</m:t>
                        </m:r>
                        <m:r>
                          <a:rPr lang="en-US" altLang="ja-JP" sz="1600" i="1" dirty="0">
                            <a:latin typeface="Cambria Math" panose="02040503050406030204" pitchFamily="18" charset="0"/>
                          </a:rPr>
                          <m:t>2</m:t>
                        </m:r>
                      </m:e>
                    </m:acc>
                  </m:oMath>
                </a14:m>
                <a:endParaRPr lang="en-US" altLang="ja-JP" sz="1600" dirty="0"/>
              </a:p>
            </p:txBody>
          </p:sp>
        </mc:Choice>
        <mc:Fallback>
          <p:sp>
            <p:nvSpPr>
              <p:cNvPr id="50" name="テキスト ボックス 49">
                <a:extLst>
                  <a:ext uri="{FF2B5EF4-FFF2-40B4-BE49-F238E27FC236}">
                    <a16:creationId xmlns:a16="http://schemas.microsoft.com/office/drawing/2014/main" id="{044C0D38-93EE-1F72-F025-5693B683344A}"/>
                  </a:ext>
                </a:extLst>
              </p:cNvPr>
              <p:cNvSpPr txBox="1">
                <a:spLocks noRot="1" noChangeAspect="1" noMove="1" noResize="1" noEditPoints="1" noAdjustHandles="1" noChangeArrowheads="1" noChangeShapeType="1" noTextEdit="1"/>
              </p:cNvSpPr>
              <p:nvPr/>
            </p:nvSpPr>
            <p:spPr>
              <a:xfrm>
                <a:off x="2472953" y="995287"/>
                <a:ext cx="4398158" cy="1078950"/>
              </a:xfrm>
              <a:prstGeom prst="rect">
                <a:avLst/>
              </a:prstGeom>
              <a:blipFill>
                <a:blip r:embed="rId4"/>
                <a:stretch>
                  <a:fillRect l="-4035" b="-55814"/>
                </a:stretch>
              </a:blipFill>
            </p:spPr>
            <p:txBody>
              <a:bodyPr/>
              <a:lstStyle/>
              <a:p>
                <a:r>
                  <a:rPr lang="ja-JP" altLang="en-US">
                    <a:noFill/>
                  </a:rPr>
                  <a:t> </a:t>
                </a:r>
              </a:p>
            </p:txBody>
          </p:sp>
        </mc:Fallback>
      </mc:AlternateContent>
      <p:pic>
        <p:nvPicPr>
          <p:cNvPr id="53" name="図 52">
            <a:extLst>
              <a:ext uri="{FF2B5EF4-FFF2-40B4-BE49-F238E27FC236}">
                <a16:creationId xmlns:a16="http://schemas.microsoft.com/office/drawing/2014/main" id="{B5F80ED2-FEFC-71F9-C4CD-A2782A5757BC}"/>
              </a:ext>
            </a:extLst>
          </p:cNvPr>
          <p:cNvPicPr>
            <a:picLocks noChangeAspect="1"/>
          </p:cNvPicPr>
          <p:nvPr/>
        </p:nvPicPr>
        <p:blipFill>
          <a:blip r:embed="rId5"/>
          <a:stretch>
            <a:fillRect/>
          </a:stretch>
        </p:blipFill>
        <p:spPr>
          <a:xfrm>
            <a:off x="550515" y="4534049"/>
            <a:ext cx="6467628" cy="2053027"/>
          </a:xfrm>
          <a:prstGeom prst="rect">
            <a:avLst/>
          </a:prstGeom>
        </p:spPr>
      </p:pic>
      <p:pic>
        <p:nvPicPr>
          <p:cNvPr id="54" name="図 53">
            <a:extLst>
              <a:ext uri="{FF2B5EF4-FFF2-40B4-BE49-F238E27FC236}">
                <a16:creationId xmlns:a16="http://schemas.microsoft.com/office/drawing/2014/main" id="{5131215E-7822-25F1-07EC-365A9E5D7293}"/>
              </a:ext>
            </a:extLst>
          </p:cNvPr>
          <p:cNvPicPr>
            <a:picLocks noChangeAspect="1"/>
          </p:cNvPicPr>
          <p:nvPr/>
        </p:nvPicPr>
        <p:blipFill rotWithShape="1">
          <a:blip r:embed="rId6"/>
          <a:srcRect b="18261"/>
          <a:stretch/>
        </p:blipFill>
        <p:spPr>
          <a:xfrm>
            <a:off x="975028" y="2461742"/>
            <a:ext cx="4237191" cy="1936391"/>
          </a:xfrm>
          <a:prstGeom prst="rect">
            <a:avLst/>
          </a:prstGeom>
        </p:spPr>
      </p:pic>
    </p:spTree>
    <p:extLst>
      <p:ext uri="{BB962C8B-B14F-4D97-AF65-F5344CB8AC3E}">
        <p14:creationId xmlns:p14="http://schemas.microsoft.com/office/powerpoint/2010/main" val="3973191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6149F7-4B37-D14E-4732-73AFF254369A}"/>
              </a:ext>
            </a:extLst>
          </p:cNvPr>
          <p:cNvSpPr>
            <a:spLocks noGrp="1"/>
          </p:cNvSpPr>
          <p:nvPr>
            <p:ph type="title"/>
          </p:nvPr>
        </p:nvSpPr>
        <p:spPr/>
        <p:txBody>
          <a:bodyPr>
            <a:normAutofit/>
          </a:bodyPr>
          <a:lstStyle/>
          <a:p>
            <a:r>
              <a:rPr kumimoji="1" lang="en-US" altLang="ja-JP" dirty="0"/>
              <a:t>SL</a:t>
            </a:r>
            <a:r>
              <a:rPr kumimoji="1" lang="ja-JP" altLang="en-US"/>
              <a:t>のトリガー系の</a:t>
            </a:r>
            <a:r>
              <a:rPr kumimoji="1" lang="en-US" altLang="ja-JP" dirty="0"/>
              <a:t>7</a:t>
            </a:r>
            <a:r>
              <a:rPr kumimoji="1" lang="ja-JP" altLang="en-US"/>
              <a:t>層コインシデンスの</a:t>
            </a:r>
            <a:r>
              <a:rPr lang="ja-JP" altLang="en-US"/>
              <a:t>計算</a:t>
            </a:r>
            <a:endParaRPr kumimoji="1" lang="en-US" altLang="ja-JP"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74C974A7-A31C-23E8-4BAE-2E6FAE808A2F}"/>
                  </a:ext>
                </a:extLst>
              </p:cNvPr>
              <p:cNvSpPr>
                <a:spLocks noGrp="1"/>
              </p:cNvSpPr>
              <p:nvPr>
                <p:ph idx="1"/>
              </p:nvPr>
            </p:nvSpPr>
            <p:spPr>
              <a:xfrm>
                <a:off x="6767051" y="882112"/>
                <a:ext cx="5351605" cy="5540990"/>
              </a:xfrm>
            </p:spPr>
            <p:txBody>
              <a:bodyPr>
                <a:normAutofit fontScale="70000" lnSpcReduction="20000"/>
              </a:bodyPr>
              <a:lstStyle/>
              <a:p>
                <a:r>
                  <a:rPr lang="en-US" altLang="ja-JP" dirty="0"/>
                  <a:t>SL</a:t>
                </a:r>
                <a:r>
                  <a:rPr lang="ja-JP" altLang="en-US"/>
                  <a:t>トリガー系では多段の計算によって</a:t>
                </a:r>
                <a14:m>
                  <m:oMath xmlns:m="http://schemas.openxmlformats.org/officeDocument/2006/math">
                    <m:sSub>
                      <m:sSubPr>
                        <m:ctrlPr>
                          <a:rPr lang="en-US" altLang="ja-JP" i="1" smtClean="0">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𝑇</m:t>
                        </m:r>
                      </m:sub>
                    </m:sSub>
                  </m:oMath>
                </a14:m>
                <a:r>
                  <a:rPr lang="ja-JP" altLang="en-US"/>
                  <a:t>を得る</a:t>
                </a:r>
                <a:endParaRPr lang="en-US" altLang="ja-JP" dirty="0"/>
              </a:p>
              <a:p>
                <a:r>
                  <a:rPr lang="en-US" altLang="ja-JP" dirty="0"/>
                  <a:t>Channel Mapping</a:t>
                </a:r>
              </a:p>
              <a:p>
                <a:pPr lvl="1"/>
                <a:r>
                  <a:rPr lang="ja-JP" altLang="en-US"/>
                  <a:t>トリガーロジックで扱いやすいように下準備をする</a:t>
                </a:r>
                <a:endParaRPr lang="en-US" altLang="ja-JP" dirty="0"/>
              </a:p>
              <a:p>
                <a:pPr lvl="2"/>
                <a:r>
                  <a:rPr kumimoji="1" lang="en-US" altLang="ja-JP" b="1" dirty="0">
                    <a:solidFill>
                      <a:schemeClr val="accent2"/>
                    </a:solidFill>
                  </a:rPr>
                  <a:t>SL</a:t>
                </a:r>
                <a:r>
                  <a:rPr kumimoji="1" lang="ja-JP" altLang="en-US" b="1">
                    <a:solidFill>
                      <a:schemeClr val="accent2"/>
                    </a:solidFill>
                  </a:rPr>
                  <a:t>がシリアルリンクで受け取ったビットマップ</a:t>
                </a:r>
                <a:r>
                  <a:rPr kumimoji="1" lang="en-US" altLang="ja-JP" b="1" dirty="0">
                    <a:solidFill>
                      <a:schemeClr val="accent2"/>
                    </a:solidFill>
                  </a:rPr>
                  <a:t>(128 bit × 58 link)</a:t>
                </a:r>
                <a:r>
                  <a:rPr kumimoji="1" lang="en-US" altLang="ja-JP" dirty="0">
                    <a:solidFill>
                      <a:schemeClr val="accent2"/>
                    </a:solidFill>
                  </a:rPr>
                  <a:t> </a:t>
                </a:r>
                <a:r>
                  <a:rPr kumimoji="1" lang="ja-JP" altLang="en-US"/>
                  <a:t>を</a:t>
                </a:r>
                <a:r>
                  <a:rPr kumimoji="1" lang="en-US" altLang="ja-JP" dirty="0"/>
                  <a:t> </a:t>
                </a:r>
                <a:br>
                  <a:rPr kumimoji="1" lang="en-US" altLang="ja-JP" dirty="0"/>
                </a:br>
                <a:r>
                  <a:rPr lang="ja-JP" altLang="en-US" b="1">
                    <a:solidFill>
                      <a:schemeClr val="accent1"/>
                    </a:solidFill>
                  </a:rPr>
                  <a:t>コインシデンスのためのロジカルなチャンネル（各レイヤーで</a:t>
                </a:r>
                <a:r>
                  <a:rPr lang="en-US" altLang="ja-JP" b="1" dirty="0">
                    <a:solidFill>
                      <a:schemeClr val="accent1"/>
                    </a:solidFill>
                  </a:rPr>
                  <a:t>1</a:t>
                </a:r>
                <a:r>
                  <a:rPr lang="ja-JP" altLang="en-US" b="1">
                    <a:solidFill>
                      <a:schemeClr val="accent1"/>
                    </a:solidFill>
                  </a:rPr>
                  <a:t>次元配列）</a:t>
                </a:r>
                <a:r>
                  <a:rPr kumimoji="1" lang="ja-JP" altLang="en-US"/>
                  <a:t>に変換する</a:t>
                </a:r>
                <a:endParaRPr kumimoji="1" lang="en-US" altLang="ja-JP" dirty="0"/>
              </a:p>
              <a:p>
                <a:pPr lvl="1"/>
                <a:r>
                  <a:rPr lang="ja-JP" altLang="en-US"/>
                  <a:t>この部分のみ、ファームウェアの開発も行った</a:t>
                </a:r>
                <a:endParaRPr kumimoji="1" lang="en-US" altLang="ja-JP" dirty="0"/>
              </a:p>
              <a:p>
                <a:r>
                  <a:rPr lang="ja-JP" altLang="en-US"/>
                  <a:t>ステーション内コインシデンス</a:t>
                </a:r>
                <a:endParaRPr lang="en-US" altLang="ja-JP" dirty="0"/>
              </a:p>
              <a:p>
                <a:pPr lvl="1"/>
                <a:r>
                  <a:rPr lang="ja-JP" altLang="en-US"/>
                  <a:t>各ステーションの代表点を得る</a:t>
                </a:r>
                <a:endParaRPr lang="en-US" altLang="ja-JP" dirty="0"/>
              </a:p>
              <a:p>
                <a:pPr lvl="2"/>
                <a:r>
                  <a:rPr lang="ja-JP" altLang="en-US" b="1">
                    <a:solidFill>
                      <a:schemeClr val="accent1"/>
                    </a:solidFill>
                  </a:rPr>
                  <a:t>ロジカルなチャンネル</a:t>
                </a:r>
                <a:r>
                  <a:rPr lang="ja-JP" altLang="en-US"/>
                  <a:t>に対して、</a:t>
                </a:r>
                <a:r>
                  <a:rPr kumimoji="1" lang="en-US" altLang="ja-JP" dirty="0"/>
                  <a:t>AND</a:t>
                </a:r>
                <a:r>
                  <a:rPr kumimoji="1" lang="ja-JP" altLang="en-US"/>
                  <a:t>、</a:t>
                </a:r>
                <a:r>
                  <a:rPr kumimoji="1" lang="en-US" altLang="ja-JP" dirty="0"/>
                  <a:t>OR</a:t>
                </a:r>
                <a:r>
                  <a:rPr kumimoji="1" lang="ja-JP" altLang="en-US"/>
                  <a:t>、</a:t>
                </a:r>
                <a:r>
                  <a:rPr kumimoji="1" lang="en-US" altLang="ja-JP" dirty="0"/>
                  <a:t>NOT</a:t>
                </a:r>
                <a:r>
                  <a:rPr kumimoji="1" lang="ja-JP" altLang="en-US"/>
                  <a:t>で記述されるコインシデンス論理をかける</a:t>
                </a:r>
                <a:endParaRPr lang="en-US" altLang="ja-JP" dirty="0">
                  <a:solidFill>
                    <a:schemeClr val="bg2">
                      <a:lumMod val="90000"/>
                    </a:schemeClr>
                  </a:solidFill>
                </a:endParaRPr>
              </a:p>
              <a:p>
                <a:r>
                  <a:rPr lang="ja-JP" altLang="en-US"/>
                  <a:t>ステーション間コインシデンス</a:t>
                </a:r>
                <a:endParaRPr lang="en-US" altLang="ja-JP" dirty="0"/>
              </a:p>
              <a:p>
                <a:pPr lvl="1"/>
                <a:r>
                  <a:rPr lang="en-US" altLang="ja-JP" dirty="0">
                    <a:solidFill>
                      <a:schemeClr val="tx1"/>
                    </a:solidFill>
                  </a:rPr>
                  <a:t>M1</a:t>
                </a:r>
                <a:r>
                  <a:rPr lang="ja-JP" altLang="en-US">
                    <a:solidFill>
                      <a:schemeClr val="tx1"/>
                    </a:solidFill>
                  </a:rPr>
                  <a:t>・</a:t>
                </a:r>
                <a:r>
                  <a:rPr lang="en-US" altLang="ja-JP" dirty="0">
                    <a:solidFill>
                      <a:schemeClr val="tx1"/>
                    </a:solidFill>
                  </a:rPr>
                  <a:t>M2</a:t>
                </a:r>
                <a:r>
                  <a:rPr lang="ja-JP" altLang="en-US">
                    <a:solidFill>
                      <a:schemeClr val="tx1"/>
                    </a:solidFill>
                  </a:rPr>
                  <a:t>・</a:t>
                </a:r>
                <a:r>
                  <a:rPr lang="en-US" altLang="ja-JP" dirty="0">
                    <a:solidFill>
                      <a:schemeClr val="tx1"/>
                    </a:solidFill>
                  </a:rPr>
                  <a:t>M3</a:t>
                </a:r>
                <a:r>
                  <a:rPr lang="ja-JP" altLang="en-US">
                    <a:solidFill>
                      <a:schemeClr val="tx1"/>
                    </a:solidFill>
                  </a:rPr>
                  <a:t>の代表点の組み合わせから、</a:t>
                </a:r>
                <a:r>
                  <a:rPr lang="en-US" altLang="ja-JP" b="1" dirty="0">
                    <a:solidFill>
                      <a:schemeClr val="accent1"/>
                    </a:solidFill>
                  </a:rPr>
                  <a:t>LUT</a:t>
                </a:r>
                <a:r>
                  <a:rPr lang="en-US" altLang="ja-JP" dirty="0">
                    <a:solidFill>
                      <a:schemeClr val="accent1"/>
                    </a:solidFill>
                  </a:rPr>
                  <a:t>(Look up table)</a:t>
                </a:r>
                <a:r>
                  <a:rPr lang="ja-JP" altLang="en-US">
                    <a:solidFill>
                      <a:schemeClr val="tx1"/>
                    </a:solidFill>
                  </a:rPr>
                  <a:t>によって無限運動量飛跡との差分</a:t>
                </a:r>
                <a14:m>
                  <m:oMath xmlns:m="http://schemas.openxmlformats.org/officeDocument/2006/math">
                    <m:r>
                      <a:rPr lang="en-US" altLang="ja-JP" i="1">
                        <a:solidFill>
                          <a:schemeClr val="tx1"/>
                        </a:solidFill>
                        <a:latin typeface="Cambria Math" panose="02040503050406030204" pitchFamily="18" charset="0"/>
                      </a:rPr>
                      <m:t>(</m:t>
                    </m:r>
                    <m:r>
                      <m:rPr>
                        <m:sty m:val="p"/>
                      </m:rPr>
                      <a:rPr lang="en-US" altLang="ja-JP">
                        <a:solidFill>
                          <a:schemeClr val="tx1"/>
                        </a:solidFill>
                        <a:latin typeface="Cambria Math" panose="02040503050406030204" pitchFamily="18" charset="0"/>
                      </a:rPr>
                      <m:t>Δ</m:t>
                    </m:r>
                    <m:r>
                      <a:rPr lang="en-US" altLang="ja-JP" i="1" dirty="0">
                        <a:solidFill>
                          <a:schemeClr val="tx1"/>
                        </a:solidFill>
                        <a:latin typeface="Cambria Math" panose="02040503050406030204" pitchFamily="18" charset="0"/>
                      </a:rPr>
                      <m:t>𝜂</m:t>
                    </m:r>
                    <m:r>
                      <a:rPr lang="en-US" altLang="ja-JP" i="1">
                        <a:solidFill>
                          <a:schemeClr val="tx1"/>
                        </a:solidFill>
                        <a:latin typeface="Cambria Math" panose="02040503050406030204" pitchFamily="18" charset="0"/>
                      </a:rPr>
                      <m:t>,</m:t>
                    </m:r>
                    <m:r>
                      <m:rPr>
                        <m:sty m:val="p"/>
                      </m:rPr>
                      <a:rPr lang="en-US" altLang="ja-JP">
                        <a:solidFill>
                          <a:schemeClr val="tx1"/>
                        </a:solidFill>
                        <a:latin typeface="Cambria Math" panose="02040503050406030204" pitchFamily="18" charset="0"/>
                      </a:rPr>
                      <m:t>Δ</m:t>
                    </m:r>
                    <m:r>
                      <a:rPr lang="en-US" altLang="ja-JP" i="1">
                        <a:solidFill>
                          <a:schemeClr val="tx1"/>
                        </a:solidFill>
                        <a:latin typeface="Cambria Math" panose="02040503050406030204" pitchFamily="18" charset="0"/>
                      </a:rPr>
                      <m:t>𝜙</m:t>
                    </m:r>
                    <m:r>
                      <a:rPr lang="en-US" altLang="ja-JP" i="1">
                        <a:solidFill>
                          <a:schemeClr val="tx1"/>
                        </a:solidFill>
                        <a:latin typeface="Cambria Math" panose="02040503050406030204" pitchFamily="18" charset="0"/>
                      </a:rPr>
                      <m:t>)</m:t>
                    </m:r>
                  </m:oMath>
                </a14:m>
                <a:r>
                  <a:rPr lang="ja-JP" altLang="en-US">
                    <a:solidFill>
                      <a:schemeClr val="tx1"/>
                    </a:solidFill>
                  </a:rPr>
                  <a:t>を得る</a:t>
                </a:r>
                <a:endParaRPr lang="en-US" altLang="ja-JP" dirty="0">
                  <a:solidFill>
                    <a:schemeClr val="tx1"/>
                  </a:solidFill>
                </a:endParaRPr>
              </a:p>
              <a:p>
                <a:r>
                  <a:rPr lang="en-US" altLang="ja-JP" dirty="0">
                    <a:solidFill>
                      <a:schemeClr val="tx1"/>
                    </a:solidFill>
                  </a:rPr>
                  <a:t>Wire-Strip </a:t>
                </a:r>
                <a:r>
                  <a:rPr lang="ja-JP" altLang="en-US">
                    <a:solidFill>
                      <a:schemeClr val="tx1"/>
                    </a:solidFill>
                  </a:rPr>
                  <a:t>コインシデンス</a:t>
                </a:r>
                <a:endParaRPr lang="en-US" altLang="ja-JP" dirty="0">
                  <a:solidFill>
                    <a:schemeClr val="tx1"/>
                  </a:solidFill>
                </a:endParaRPr>
              </a:p>
              <a:p>
                <a:pPr lvl="1"/>
                <a14:m>
                  <m:oMath xmlns:m="http://schemas.openxmlformats.org/officeDocument/2006/math">
                    <m:r>
                      <a:rPr lang="en-US" altLang="ja-JP" i="1">
                        <a:solidFill>
                          <a:schemeClr val="tx1"/>
                        </a:solidFill>
                        <a:latin typeface="Cambria Math" panose="02040503050406030204" pitchFamily="18" charset="0"/>
                      </a:rPr>
                      <m:t>(</m:t>
                    </m:r>
                    <m:r>
                      <m:rPr>
                        <m:sty m:val="p"/>
                      </m:rPr>
                      <a:rPr lang="en-US" altLang="ja-JP">
                        <a:solidFill>
                          <a:schemeClr val="tx1"/>
                        </a:solidFill>
                        <a:latin typeface="Cambria Math" panose="02040503050406030204" pitchFamily="18" charset="0"/>
                      </a:rPr>
                      <m:t>Δ</m:t>
                    </m:r>
                    <m:r>
                      <a:rPr lang="en-US" altLang="ja-JP" i="1" dirty="0">
                        <a:solidFill>
                          <a:schemeClr val="tx1"/>
                        </a:solidFill>
                        <a:latin typeface="Cambria Math" panose="02040503050406030204" pitchFamily="18" charset="0"/>
                      </a:rPr>
                      <m:t>𝜂</m:t>
                    </m:r>
                    <m:r>
                      <a:rPr lang="en-US" altLang="ja-JP" i="1">
                        <a:solidFill>
                          <a:schemeClr val="tx1"/>
                        </a:solidFill>
                        <a:latin typeface="Cambria Math" panose="02040503050406030204" pitchFamily="18" charset="0"/>
                      </a:rPr>
                      <m:t>,</m:t>
                    </m:r>
                    <m:r>
                      <m:rPr>
                        <m:sty m:val="p"/>
                      </m:rPr>
                      <a:rPr lang="en-US" altLang="ja-JP">
                        <a:solidFill>
                          <a:schemeClr val="tx1"/>
                        </a:solidFill>
                        <a:latin typeface="Cambria Math" panose="02040503050406030204" pitchFamily="18" charset="0"/>
                      </a:rPr>
                      <m:t>Δ</m:t>
                    </m:r>
                    <m:r>
                      <a:rPr lang="en-US" altLang="ja-JP" i="1">
                        <a:solidFill>
                          <a:schemeClr val="tx1"/>
                        </a:solidFill>
                        <a:latin typeface="Cambria Math" panose="02040503050406030204" pitchFamily="18" charset="0"/>
                      </a:rPr>
                      <m:t>𝜙</m:t>
                    </m:r>
                    <m:r>
                      <a:rPr lang="en-US" altLang="ja-JP" i="1">
                        <a:solidFill>
                          <a:schemeClr val="tx1"/>
                        </a:solidFill>
                        <a:latin typeface="Cambria Math" panose="02040503050406030204" pitchFamily="18" charset="0"/>
                      </a:rPr>
                      <m:t>)</m:t>
                    </m:r>
                  </m:oMath>
                </a14:m>
                <a:r>
                  <a:rPr lang="ja-JP" altLang="en-US">
                    <a:solidFill>
                      <a:schemeClr val="tx1"/>
                    </a:solidFill>
                  </a:rPr>
                  <a:t>から</a:t>
                </a:r>
                <a:r>
                  <a:rPr lang="en-US" altLang="ja-JP" b="1" dirty="0">
                    <a:solidFill>
                      <a:schemeClr val="accent1"/>
                    </a:solidFill>
                  </a:rPr>
                  <a:t>LUT</a:t>
                </a:r>
                <a:r>
                  <a:rPr lang="ja-JP" altLang="en-US">
                    <a:solidFill>
                      <a:schemeClr val="tx1"/>
                    </a:solidFill>
                  </a:rPr>
                  <a:t>によって</a:t>
                </a:r>
                <a14:m>
                  <m:oMath xmlns:m="http://schemas.openxmlformats.org/officeDocument/2006/math">
                    <m:sSub>
                      <m:sSubPr>
                        <m:ctrlPr>
                          <a:rPr lang="en-US" altLang="ja-JP" i="1">
                            <a:solidFill>
                              <a:schemeClr val="tx1"/>
                            </a:solidFill>
                            <a:latin typeface="Cambria Math" panose="02040503050406030204" pitchFamily="18" charset="0"/>
                          </a:rPr>
                        </m:ctrlPr>
                      </m:sSubPr>
                      <m:e>
                        <m:r>
                          <a:rPr lang="en-US" altLang="ja-JP" i="1">
                            <a:solidFill>
                              <a:schemeClr val="tx1"/>
                            </a:solidFill>
                            <a:latin typeface="Cambria Math" panose="02040503050406030204" pitchFamily="18" charset="0"/>
                          </a:rPr>
                          <m:t>𝑝</m:t>
                        </m:r>
                      </m:e>
                      <m:sub>
                        <m:r>
                          <a:rPr lang="en-US" altLang="ja-JP" i="1">
                            <a:solidFill>
                              <a:schemeClr val="tx1"/>
                            </a:solidFill>
                            <a:latin typeface="Cambria Math" panose="02040503050406030204" pitchFamily="18" charset="0"/>
                          </a:rPr>
                          <m:t>𝑇</m:t>
                        </m:r>
                      </m:sub>
                    </m:sSub>
                  </m:oMath>
                </a14:m>
                <a:r>
                  <a:rPr lang="ja-JP" altLang="en-US">
                    <a:solidFill>
                      <a:schemeClr val="tx1"/>
                    </a:solidFill>
                  </a:rPr>
                  <a:t>を得る</a:t>
                </a:r>
                <a:endParaRPr lang="en-US" altLang="ja-JP" dirty="0">
                  <a:solidFill>
                    <a:schemeClr val="tx1"/>
                  </a:solidFill>
                </a:endParaRPr>
              </a:p>
            </p:txBody>
          </p:sp>
        </mc:Choice>
        <mc:Fallback>
          <p:sp>
            <p:nvSpPr>
              <p:cNvPr id="3" name="コンテンツ プレースホルダー 2">
                <a:extLst>
                  <a:ext uri="{FF2B5EF4-FFF2-40B4-BE49-F238E27FC236}">
                    <a16:creationId xmlns:a16="http://schemas.microsoft.com/office/drawing/2014/main" id="{74C974A7-A31C-23E8-4BAE-2E6FAE808A2F}"/>
                  </a:ext>
                </a:extLst>
              </p:cNvPr>
              <p:cNvSpPr>
                <a:spLocks noGrp="1" noRot="1" noChangeAspect="1" noMove="1" noResize="1" noEditPoints="1" noAdjustHandles="1" noChangeArrowheads="1" noChangeShapeType="1" noTextEdit="1"/>
              </p:cNvSpPr>
              <p:nvPr>
                <p:ph idx="1"/>
              </p:nvPr>
            </p:nvSpPr>
            <p:spPr>
              <a:xfrm>
                <a:off x="6767051" y="882112"/>
                <a:ext cx="5351605" cy="5540990"/>
              </a:xfrm>
              <a:blipFill>
                <a:blip r:embed="rId3"/>
                <a:stretch>
                  <a:fillRect l="-946" t="-1602" r="-709"/>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72A77F3D-E3DB-82E0-01B4-1572D273FBC2}"/>
              </a:ext>
            </a:extLst>
          </p:cNvPr>
          <p:cNvSpPr>
            <a:spLocks noGrp="1"/>
          </p:cNvSpPr>
          <p:nvPr>
            <p:ph type="dt" sz="half" idx="10"/>
          </p:nvPr>
        </p:nvSpPr>
        <p:spPr/>
        <p:txBody>
          <a:bodyPr/>
          <a:lstStyle/>
          <a:p>
            <a:fld id="{C2260504-F63A-524F-B5E8-D2F84F2348DC}" type="datetime1">
              <a:rPr kumimoji="1" lang="ja-JP" altLang="en-US" smtClean="0"/>
              <a:t>2023/2/20</a:t>
            </a:fld>
            <a:endParaRPr kumimoji="1" lang="ja-JP" altLang="en-US"/>
          </a:p>
        </p:txBody>
      </p:sp>
      <p:sp>
        <p:nvSpPr>
          <p:cNvPr id="5" name="フッター プレースホルダー 4">
            <a:extLst>
              <a:ext uri="{FF2B5EF4-FFF2-40B4-BE49-F238E27FC236}">
                <a16:creationId xmlns:a16="http://schemas.microsoft.com/office/drawing/2014/main" id="{7B4ED8E5-C84C-083D-0665-A3E1FBA8BA92}"/>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8ADAA5E5-39E3-C46D-A6E7-69CC84B18CFD}"/>
              </a:ext>
            </a:extLst>
          </p:cNvPr>
          <p:cNvSpPr>
            <a:spLocks noGrp="1"/>
          </p:cNvSpPr>
          <p:nvPr>
            <p:ph type="sldNum" sz="quarter" idx="12"/>
          </p:nvPr>
        </p:nvSpPr>
        <p:spPr/>
        <p:txBody>
          <a:bodyPr/>
          <a:lstStyle/>
          <a:p>
            <a:fld id="{B1A13AED-BBC1-DB48-95E1-36D836C4ECBB}" type="slidenum">
              <a:rPr kumimoji="1" lang="ja-JP" altLang="en-US" smtClean="0"/>
              <a:t>13</a:t>
            </a:fld>
            <a:endParaRPr kumimoji="1" lang="ja-JP" altLang="en-US"/>
          </a:p>
        </p:txBody>
      </p:sp>
      <p:pic>
        <p:nvPicPr>
          <p:cNvPr id="51" name="図 50">
            <a:extLst>
              <a:ext uri="{FF2B5EF4-FFF2-40B4-BE49-F238E27FC236}">
                <a16:creationId xmlns:a16="http://schemas.microsoft.com/office/drawing/2014/main" id="{E3EDD21A-8F53-4DC2-D4A0-04CF2A143E99}"/>
              </a:ext>
            </a:extLst>
          </p:cNvPr>
          <p:cNvPicPr>
            <a:picLocks noChangeAspect="1"/>
          </p:cNvPicPr>
          <p:nvPr/>
        </p:nvPicPr>
        <p:blipFill>
          <a:blip r:embed="rId4"/>
          <a:stretch>
            <a:fillRect/>
          </a:stretch>
        </p:blipFill>
        <p:spPr>
          <a:xfrm>
            <a:off x="550515" y="4534049"/>
            <a:ext cx="6467628" cy="2053027"/>
          </a:xfrm>
          <a:prstGeom prst="rect">
            <a:avLst/>
          </a:prstGeom>
        </p:spPr>
      </p:pic>
      <p:pic>
        <p:nvPicPr>
          <p:cNvPr id="88" name="図 87">
            <a:extLst>
              <a:ext uri="{FF2B5EF4-FFF2-40B4-BE49-F238E27FC236}">
                <a16:creationId xmlns:a16="http://schemas.microsoft.com/office/drawing/2014/main" id="{086F8574-5495-6CB5-0561-1C3E61AAAA38}"/>
              </a:ext>
            </a:extLst>
          </p:cNvPr>
          <p:cNvPicPr>
            <a:picLocks noChangeAspect="1"/>
          </p:cNvPicPr>
          <p:nvPr/>
        </p:nvPicPr>
        <p:blipFill rotWithShape="1">
          <a:blip r:embed="rId5"/>
          <a:srcRect b="18261"/>
          <a:stretch/>
        </p:blipFill>
        <p:spPr>
          <a:xfrm>
            <a:off x="975028" y="2461742"/>
            <a:ext cx="4237191" cy="1936391"/>
          </a:xfrm>
          <a:prstGeom prst="rect">
            <a:avLst/>
          </a:prstGeom>
        </p:spPr>
      </p:pic>
      <p:grpSp>
        <p:nvGrpSpPr>
          <p:cNvPr id="27" name="グループ化 26">
            <a:extLst>
              <a:ext uri="{FF2B5EF4-FFF2-40B4-BE49-F238E27FC236}">
                <a16:creationId xmlns:a16="http://schemas.microsoft.com/office/drawing/2014/main" id="{FE5B41B9-83F1-33A7-02EE-8674233A1C5B}"/>
              </a:ext>
            </a:extLst>
          </p:cNvPr>
          <p:cNvGrpSpPr/>
          <p:nvPr/>
        </p:nvGrpSpPr>
        <p:grpSpPr>
          <a:xfrm>
            <a:off x="1955" y="911045"/>
            <a:ext cx="6753629" cy="1322139"/>
            <a:chOff x="195910" y="1389058"/>
            <a:chExt cx="6753629" cy="1322139"/>
          </a:xfrm>
        </p:grpSpPr>
        <p:sp>
          <p:nvSpPr>
            <p:cNvPr id="28" name="正方形/長方形 27">
              <a:extLst>
                <a:ext uri="{FF2B5EF4-FFF2-40B4-BE49-F238E27FC236}">
                  <a16:creationId xmlns:a16="http://schemas.microsoft.com/office/drawing/2014/main" id="{1D5F2DC3-FF0C-3201-042B-703BDECD9526}"/>
                </a:ext>
              </a:extLst>
            </p:cNvPr>
            <p:cNvSpPr/>
            <p:nvPr/>
          </p:nvSpPr>
          <p:spPr>
            <a:xfrm>
              <a:off x="348310" y="1389058"/>
              <a:ext cx="6601229" cy="1322139"/>
            </a:xfrm>
            <a:prstGeom prst="rect">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2000" b="1" dirty="0">
                  <a:solidFill>
                    <a:schemeClr val="accent1"/>
                  </a:solidFill>
                  <a:latin typeface="Times New Roman" panose="02020603050405020304" pitchFamily="18" charset="0"/>
                  <a:cs typeface="Times New Roman" panose="02020603050405020304" pitchFamily="18" charset="0"/>
                </a:rPr>
                <a:t>Firmware/ Simulator</a:t>
              </a:r>
              <a:endParaRPr kumimoji="1" lang="ja-JP" altLang="en-US" sz="2000" b="1">
                <a:solidFill>
                  <a:schemeClr val="accent1"/>
                </a:solidFill>
                <a:latin typeface="Times New Roman" panose="02020603050405020304" pitchFamily="18" charset="0"/>
                <a:cs typeface="Times New Roman" panose="02020603050405020304" pitchFamily="18" charset="0"/>
              </a:endParaRPr>
            </a:p>
          </p:txBody>
        </p:sp>
        <p:grpSp>
          <p:nvGrpSpPr>
            <p:cNvPr id="29" name="グループ化 28">
              <a:extLst>
                <a:ext uri="{FF2B5EF4-FFF2-40B4-BE49-F238E27FC236}">
                  <a16:creationId xmlns:a16="http://schemas.microsoft.com/office/drawing/2014/main" id="{E671548F-BE13-D3CD-9BE7-98B18870E455}"/>
                </a:ext>
              </a:extLst>
            </p:cNvPr>
            <p:cNvGrpSpPr/>
            <p:nvPr/>
          </p:nvGrpSpPr>
          <p:grpSpPr>
            <a:xfrm>
              <a:off x="195910" y="1728699"/>
              <a:ext cx="6647148" cy="882860"/>
              <a:chOff x="833290" y="3575909"/>
              <a:chExt cx="6647148" cy="882860"/>
            </a:xfrm>
          </p:grpSpPr>
          <p:sp>
            <p:nvSpPr>
              <p:cNvPr id="30" name="正方形/長方形 29">
                <a:extLst>
                  <a:ext uri="{FF2B5EF4-FFF2-40B4-BE49-F238E27FC236}">
                    <a16:creationId xmlns:a16="http://schemas.microsoft.com/office/drawing/2014/main" id="{AD04654A-BF28-06B6-2E4C-283866C71DF6}"/>
                  </a:ext>
                </a:extLst>
              </p:cNvPr>
              <p:cNvSpPr/>
              <p:nvPr/>
            </p:nvSpPr>
            <p:spPr>
              <a:xfrm>
                <a:off x="1203434" y="3598475"/>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Channel Mapping</a:t>
                </a:r>
              </a:p>
            </p:txBody>
          </p:sp>
          <p:sp>
            <p:nvSpPr>
              <p:cNvPr id="31" name="正方形/長方形 30">
                <a:extLst>
                  <a:ext uri="{FF2B5EF4-FFF2-40B4-BE49-F238E27FC236}">
                    <a16:creationId xmlns:a16="http://schemas.microsoft.com/office/drawing/2014/main" id="{5F966B95-71A1-CA61-3ED9-F7D5C0A11830}"/>
                  </a:ext>
                </a:extLst>
              </p:cNvPr>
              <p:cNvSpPr/>
              <p:nvPr/>
            </p:nvSpPr>
            <p:spPr>
              <a:xfrm>
                <a:off x="2346479" y="3575909"/>
                <a:ext cx="1578480"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ステーション内</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32" name="直線矢印コネクタ 31">
                <a:extLst>
                  <a:ext uri="{FF2B5EF4-FFF2-40B4-BE49-F238E27FC236}">
                    <a16:creationId xmlns:a16="http://schemas.microsoft.com/office/drawing/2014/main" id="{A63A23F8-8744-15DF-7CEF-7DA3BBDDC4DC}"/>
                  </a:ext>
                </a:extLst>
              </p:cNvPr>
              <p:cNvCxnSpPr>
                <a:cxnSpLocks/>
              </p:cNvCxnSpPr>
              <p:nvPr/>
            </p:nvCxnSpPr>
            <p:spPr>
              <a:xfrm>
                <a:off x="2002052" y="3777726"/>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64D39F7-326A-F4D5-00E9-350175A84691}"/>
                  </a:ext>
                </a:extLst>
              </p:cNvPr>
              <p:cNvSpPr/>
              <p:nvPr/>
            </p:nvSpPr>
            <p:spPr>
              <a:xfrm>
                <a:off x="2349732" y="4028339"/>
                <a:ext cx="1578480"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ステーション内</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(Strip)</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34" name="直線矢印コネクタ 33">
                <a:extLst>
                  <a:ext uri="{FF2B5EF4-FFF2-40B4-BE49-F238E27FC236}">
                    <a16:creationId xmlns:a16="http://schemas.microsoft.com/office/drawing/2014/main" id="{FF44D92C-7D5F-14AD-9B5C-8C23FD834F6E}"/>
                  </a:ext>
                </a:extLst>
              </p:cNvPr>
              <p:cNvCxnSpPr>
                <a:cxnSpLocks/>
              </p:cNvCxnSpPr>
              <p:nvPr/>
            </p:nvCxnSpPr>
            <p:spPr>
              <a:xfrm>
                <a:off x="2019939" y="4230458"/>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B1A5BD3D-4B8F-7D45-6B57-699E4A1F69F3}"/>
                  </a:ext>
                </a:extLst>
              </p:cNvPr>
              <p:cNvCxnSpPr>
                <a:cxnSpLocks/>
              </p:cNvCxnSpPr>
              <p:nvPr/>
            </p:nvCxnSpPr>
            <p:spPr>
              <a:xfrm>
                <a:off x="833290" y="4029349"/>
                <a:ext cx="37014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2346834B-E92E-A669-EF82-0989AD4A6BBE}"/>
                  </a:ext>
                </a:extLst>
              </p:cNvPr>
              <p:cNvSpPr/>
              <p:nvPr/>
            </p:nvSpPr>
            <p:spPr>
              <a:xfrm>
                <a:off x="4269924" y="3575909"/>
                <a:ext cx="1578480"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37" name="直線矢印コネクタ 36">
                <a:extLst>
                  <a:ext uri="{FF2B5EF4-FFF2-40B4-BE49-F238E27FC236}">
                    <a16:creationId xmlns:a16="http://schemas.microsoft.com/office/drawing/2014/main" id="{2E6F8169-6319-642C-7591-EC2FDFEC9698}"/>
                  </a:ext>
                </a:extLst>
              </p:cNvPr>
              <p:cNvCxnSpPr>
                <a:cxnSpLocks/>
              </p:cNvCxnSpPr>
              <p:nvPr/>
            </p:nvCxnSpPr>
            <p:spPr>
              <a:xfrm>
                <a:off x="3925497" y="3777726"/>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正方形/長方形 37">
                <a:extLst>
                  <a:ext uri="{FF2B5EF4-FFF2-40B4-BE49-F238E27FC236}">
                    <a16:creationId xmlns:a16="http://schemas.microsoft.com/office/drawing/2014/main" id="{B1662433-0A02-E2F1-6EAB-2C72CE3E63C6}"/>
                  </a:ext>
                </a:extLst>
              </p:cNvPr>
              <p:cNvSpPr/>
              <p:nvPr/>
            </p:nvSpPr>
            <p:spPr>
              <a:xfrm>
                <a:off x="4271157" y="4028340"/>
                <a:ext cx="1578480"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(Strip)</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39" name="直線矢印コネクタ 38">
                <a:extLst>
                  <a:ext uri="{FF2B5EF4-FFF2-40B4-BE49-F238E27FC236}">
                    <a16:creationId xmlns:a16="http://schemas.microsoft.com/office/drawing/2014/main" id="{7B95F6FC-816B-5ABB-3B62-57B4EE3633D1}"/>
                  </a:ext>
                </a:extLst>
              </p:cNvPr>
              <p:cNvCxnSpPr>
                <a:cxnSpLocks/>
              </p:cNvCxnSpPr>
              <p:nvPr/>
            </p:nvCxnSpPr>
            <p:spPr>
              <a:xfrm>
                <a:off x="3926730" y="4230157"/>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03C56C-02DD-FA96-1EED-53EB76F03AEB}"/>
                  </a:ext>
                </a:extLst>
              </p:cNvPr>
              <p:cNvSpPr/>
              <p:nvPr/>
            </p:nvSpPr>
            <p:spPr>
              <a:xfrm>
                <a:off x="6185298" y="3598475"/>
                <a:ext cx="1295140"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Wire-Strip</a:t>
                </a:r>
              </a:p>
              <a:p>
                <a:pPr algn="ctr"/>
                <a:r>
                  <a:rPr lang="ja-JP" altLang="en-US" sz="1200">
                    <a:solidFill>
                      <a:schemeClr val="tx1"/>
                    </a:solidFill>
                    <a:latin typeface="Times New Roman" panose="02020603050405020304" pitchFamily="18" charset="0"/>
                    <a:cs typeface="Times New Roman" panose="02020603050405020304" pitchFamily="18" charset="0"/>
                  </a:rPr>
                  <a:t>コインシデンス</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cxnSp>
            <p:nvCxnSpPr>
              <p:cNvPr id="41" name="直線矢印コネクタ 40">
                <a:extLst>
                  <a:ext uri="{FF2B5EF4-FFF2-40B4-BE49-F238E27FC236}">
                    <a16:creationId xmlns:a16="http://schemas.microsoft.com/office/drawing/2014/main" id="{1FC66C3A-C7DA-D759-713C-C8368AB52755}"/>
                  </a:ext>
                </a:extLst>
              </p:cNvPr>
              <p:cNvCxnSpPr>
                <a:cxnSpLocks/>
              </p:cNvCxnSpPr>
              <p:nvPr/>
            </p:nvCxnSpPr>
            <p:spPr>
              <a:xfrm>
                <a:off x="5848942" y="3777726"/>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5808807A-BE56-8979-721F-7890150A6874}"/>
                  </a:ext>
                </a:extLst>
              </p:cNvPr>
              <p:cNvCxnSpPr>
                <a:cxnSpLocks/>
              </p:cNvCxnSpPr>
              <p:nvPr/>
            </p:nvCxnSpPr>
            <p:spPr>
              <a:xfrm>
                <a:off x="5850175" y="4230157"/>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53" name="テキスト ボックス 52">
            <a:extLst>
              <a:ext uri="{FF2B5EF4-FFF2-40B4-BE49-F238E27FC236}">
                <a16:creationId xmlns:a16="http://schemas.microsoft.com/office/drawing/2014/main" id="{F48A326B-2CF4-F1D8-9530-5812974A099E}"/>
              </a:ext>
            </a:extLst>
          </p:cNvPr>
          <p:cNvSpPr txBox="1"/>
          <p:nvPr/>
        </p:nvSpPr>
        <p:spPr>
          <a:xfrm>
            <a:off x="773106" y="4735109"/>
            <a:ext cx="415498" cy="369332"/>
          </a:xfrm>
          <a:prstGeom prst="rect">
            <a:avLst/>
          </a:prstGeom>
          <a:noFill/>
        </p:spPr>
        <p:txBody>
          <a:bodyPr wrap="none" rtlCol="0">
            <a:spAutoFit/>
          </a:bodyPr>
          <a:lstStyle/>
          <a:p>
            <a:r>
              <a:rPr kumimoji="1" lang="ja-JP" altLang="en-US">
                <a:solidFill>
                  <a:srgbClr val="7030A0"/>
                </a:solidFill>
              </a:rPr>
              <a:t>★</a:t>
            </a:r>
          </a:p>
        </p:txBody>
      </p:sp>
      <p:sp>
        <p:nvSpPr>
          <p:cNvPr id="54" name="テキスト ボックス 53">
            <a:extLst>
              <a:ext uri="{FF2B5EF4-FFF2-40B4-BE49-F238E27FC236}">
                <a16:creationId xmlns:a16="http://schemas.microsoft.com/office/drawing/2014/main" id="{9DB5C27C-7A15-F4AE-8A53-738ECD89E7A8}"/>
              </a:ext>
            </a:extLst>
          </p:cNvPr>
          <p:cNvSpPr txBox="1"/>
          <p:nvPr/>
        </p:nvSpPr>
        <p:spPr>
          <a:xfrm>
            <a:off x="1988434" y="4786935"/>
            <a:ext cx="415498" cy="369332"/>
          </a:xfrm>
          <a:prstGeom prst="rect">
            <a:avLst/>
          </a:prstGeom>
          <a:noFill/>
        </p:spPr>
        <p:txBody>
          <a:bodyPr wrap="none" rtlCol="0">
            <a:spAutoFit/>
          </a:bodyPr>
          <a:lstStyle/>
          <a:p>
            <a:r>
              <a:rPr kumimoji="1" lang="ja-JP" altLang="en-US">
                <a:solidFill>
                  <a:srgbClr val="7030A0"/>
                </a:solidFill>
              </a:rPr>
              <a:t>★</a:t>
            </a:r>
          </a:p>
        </p:txBody>
      </p:sp>
      <p:sp>
        <p:nvSpPr>
          <p:cNvPr id="55" name="テキスト ボックス 54">
            <a:extLst>
              <a:ext uri="{FF2B5EF4-FFF2-40B4-BE49-F238E27FC236}">
                <a16:creationId xmlns:a16="http://schemas.microsoft.com/office/drawing/2014/main" id="{8DEE6695-66E3-BE75-C4FC-63E6A0026535}"/>
              </a:ext>
            </a:extLst>
          </p:cNvPr>
          <p:cNvSpPr txBox="1"/>
          <p:nvPr/>
        </p:nvSpPr>
        <p:spPr>
          <a:xfrm>
            <a:off x="3115613" y="4829967"/>
            <a:ext cx="415498" cy="369332"/>
          </a:xfrm>
          <a:prstGeom prst="rect">
            <a:avLst/>
          </a:prstGeom>
          <a:noFill/>
        </p:spPr>
        <p:txBody>
          <a:bodyPr wrap="none" rtlCol="0">
            <a:spAutoFit/>
          </a:bodyPr>
          <a:lstStyle/>
          <a:p>
            <a:r>
              <a:rPr kumimoji="1" lang="ja-JP" altLang="en-US">
                <a:solidFill>
                  <a:srgbClr val="7030A0"/>
                </a:solidFill>
              </a:rPr>
              <a:t>★</a:t>
            </a:r>
          </a:p>
        </p:txBody>
      </p:sp>
    </p:spTree>
    <p:extLst>
      <p:ext uri="{BB962C8B-B14F-4D97-AF65-F5344CB8AC3E}">
        <p14:creationId xmlns:p14="http://schemas.microsoft.com/office/powerpoint/2010/main" val="1224711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6149F7-4B37-D14E-4732-73AFF254369A}"/>
              </a:ext>
            </a:extLst>
          </p:cNvPr>
          <p:cNvSpPr>
            <a:spLocks noGrp="1"/>
          </p:cNvSpPr>
          <p:nvPr>
            <p:ph type="title"/>
          </p:nvPr>
        </p:nvSpPr>
        <p:spPr/>
        <p:txBody>
          <a:bodyPr/>
          <a:lstStyle/>
          <a:p>
            <a:r>
              <a:rPr kumimoji="1" lang="ja-JP" altLang="en-US"/>
              <a:t>ビットワイズシミュレータの作成</a:t>
            </a:r>
          </a:p>
        </p:txBody>
      </p:sp>
      <p:sp>
        <p:nvSpPr>
          <p:cNvPr id="3" name="コンテンツ プレースホルダー 2">
            <a:extLst>
              <a:ext uri="{FF2B5EF4-FFF2-40B4-BE49-F238E27FC236}">
                <a16:creationId xmlns:a16="http://schemas.microsoft.com/office/drawing/2014/main" id="{74C974A7-A31C-23E8-4BAE-2E6FAE808A2F}"/>
              </a:ext>
            </a:extLst>
          </p:cNvPr>
          <p:cNvSpPr>
            <a:spLocks noGrp="1"/>
          </p:cNvSpPr>
          <p:nvPr>
            <p:ph idx="1"/>
          </p:nvPr>
        </p:nvSpPr>
        <p:spPr>
          <a:xfrm>
            <a:off x="73341" y="925689"/>
            <a:ext cx="12045315" cy="3998673"/>
          </a:xfrm>
        </p:spPr>
        <p:txBody>
          <a:bodyPr>
            <a:normAutofit fontScale="77500" lnSpcReduction="20000"/>
          </a:bodyPr>
          <a:lstStyle/>
          <a:p>
            <a:r>
              <a:rPr kumimoji="1" lang="ja-JP" altLang="en-US">
                <a:solidFill>
                  <a:schemeClr val="accent1"/>
                </a:solidFill>
              </a:rPr>
              <a:t>本研究ではファームウェアのロジックを忠実に再現したシミュレータを</a:t>
            </a:r>
            <a:r>
              <a:rPr kumimoji="1" lang="en-US" altLang="ja-JP" dirty="0">
                <a:solidFill>
                  <a:schemeClr val="accent1"/>
                </a:solidFill>
              </a:rPr>
              <a:t>C++</a:t>
            </a:r>
            <a:r>
              <a:rPr kumimoji="1" lang="ja-JP" altLang="en-US">
                <a:solidFill>
                  <a:schemeClr val="accent1"/>
                </a:solidFill>
              </a:rPr>
              <a:t>で作成した</a:t>
            </a:r>
            <a:endParaRPr kumimoji="1" lang="en-US" altLang="ja-JP" dirty="0">
              <a:solidFill>
                <a:schemeClr val="accent1"/>
              </a:solidFill>
            </a:endParaRPr>
          </a:p>
          <a:p>
            <a:r>
              <a:rPr lang="ja-JP" altLang="en-US"/>
              <a:t>ファームウェアは多段のモジュールで構成され、シミュレータはモジュールの入出力の単位で完全一致</a:t>
            </a:r>
            <a:endParaRPr lang="en-US" altLang="ja-JP" dirty="0"/>
          </a:p>
          <a:p>
            <a:pPr lvl="1"/>
            <a:r>
              <a:rPr kumimoji="1" lang="ja-JP" altLang="en-US"/>
              <a:t>フロートによる近似ではなく</a:t>
            </a:r>
            <a:r>
              <a:rPr kumimoji="1" lang="ja-JP" altLang="en-US" u="sng">
                <a:solidFill>
                  <a:schemeClr val="accent1"/>
                </a:solidFill>
              </a:rPr>
              <a:t>ビットによる計算</a:t>
            </a:r>
            <a:r>
              <a:rPr kumimoji="1" lang="ja-JP" altLang="en-US"/>
              <a:t>を行う</a:t>
            </a:r>
            <a:endParaRPr kumimoji="1" lang="en-US" altLang="ja-JP" dirty="0"/>
          </a:p>
          <a:p>
            <a:pPr lvl="2"/>
            <a:r>
              <a:rPr kumimoji="1" lang="ja-JP" altLang="en-US"/>
              <a:t>例：実機の信号線</a:t>
            </a:r>
            <a:r>
              <a:rPr kumimoji="1" lang="en-US" altLang="ja-JP" dirty="0"/>
              <a:t>1</a:t>
            </a:r>
            <a:r>
              <a:rPr kumimoji="1" lang="ja-JP" altLang="en-US"/>
              <a:t>本に</a:t>
            </a:r>
            <a:r>
              <a:rPr kumimoji="1" lang="en-US" altLang="ja-JP" dirty="0"/>
              <a:t>bool</a:t>
            </a:r>
            <a:r>
              <a:rPr kumimoji="1" lang="ja-JP" altLang="en-US"/>
              <a:t>値</a:t>
            </a:r>
            <a:r>
              <a:rPr kumimoji="1" lang="en-US" altLang="ja-JP" dirty="0"/>
              <a:t>1</a:t>
            </a:r>
            <a:r>
              <a:rPr kumimoji="1" lang="ja-JP" altLang="en-US"/>
              <a:t>つが対応</a:t>
            </a:r>
            <a:endParaRPr kumimoji="1" lang="en-US" altLang="ja-JP" dirty="0"/>
          </a:p>
          <a:p>
            <a:pPr lvl="1"/>
            <a:r>
              <a:rPr lang="ja-JP" altLang="en-US" u="sng">
                <a:solidFill>
                  <a:schemeClr val="accent1"/>
                </a:solidFill>
              </a:rPr>
              <a:t>トリガーの制約に起因するファームウェアの構造も全て一致</a:t>
            </a:r>
            <a:r>
              <a:rPr lang="ja-JP" altLang="en-US"/>
              <a:t>するようにソフトウェアを実装した</a:t>
            </a:r>
            <a:endParaRPr kumimoji="1" lang="en-US" altLang="ja-JP" dirty="0"/>
          </a:p>
          <a:p>
            <a:pPr lvl="2"/>
            <a:r>
              <a:rPr kumimoji="1" lang="ja-JP" altLang="en-US"/>
              <a:t>レイテンシーの制約から、全ての組み合わせではなく、</a:t>
            </a:r>
            <a:r>
              <a:rPr kumimoji="1" lang="ja-JP" altLang="en-US">
                <a:solidFill>
                  <a:schemeClr val="accent1"/>
                </a:solidFill>
              </a:rPr>
              <a:t>優先順位をつけて上位いくつかのみを</a:t>
            </a:r>
            <a:r>
              <a:rPr kumimoji="1" lang="en-US" altLang="ja-JP" dirty="0">
                <a:solidFill>
                  <a:schemeClr val="accent1"/>
                </a:solidFill>
              </a:rPr>
              <a:t>LUT</a:t>
            </a:r>
            <a:r>
              <a:rPr kumimoji="1" lang="ja-JP" altLang="en-US">
                <a:solidFill>
                  <a:schemeClr val="accent1"/>
                </a:solidFill>
              </a:rPr>
              <a:t>に問い合わせる</a:t>
            </a:r>
            <a:endParaRPr kumimoji="1" lang="en-US" altLang="ja-JP" dirty="0">
              <a:solidFill>
                <a:schemeClr val="accent1"/>
              </a:solidFill>
            </a:endParaRPr>
          </a:p>
          <a:p>
            <a:pPr lvl="2"/>
            <a:r>
              <a:rPr kumimoji="1" lang="ja-JP" altLang="en-US">
                <a:solidFill>
                  <a:schemeClr val="accent1"/>
                </a:solidFill>
              </a:rPr>
              <a:t>領域を分割し、独立に並列計算</a:t>
            </a:r>
            <a:r>
              <a:rPr kumimoji="1" lang="ja-JP" altLang="en-US"/>
              <a:t>をすることで高速な計算を実現している</a:t>
            </a:r>
            <a:endParaRPr kumimoji="1" lang="en-US" altLang="ja-JP" dirty="0"/>
          </a:p>
          <a:p>
            <a:r>
              <a:rPr kumimoji="1" lang="ja-JP" altLang="en-US"/>
              <a:t>相互検証に使うため、ファームウェアと</a:t>
            </a:r>
            <a:r>
              <a:rPr kumimoji="1" lang="ja-JP" altLang="en-US">
                <a:solidFill>
                  <a:schemeClr val="accent1"/>
                </a:solidFill>
              </a:rPr>
              <a:t>同一のテストパターンファイル・</a:t>
            </a:r>
            <a:r>
              <a:rPr kumimoji="1" lang="en-US" altLang="ja-JP" dirty="0">
                <a:solidFill>
                  <a:schemeClr val="accent1"/>
                </a:solidFill>
              </a:rPr>
              <a:t>LUT</a:t>
            </a:r>
            <a:r>
              <a:rPr lang="ja-JP" altLang="en-US">
                <a:solidFill>
                  <a:schemeClr val="accent1"/>
                </a:solidFill>
              </a:rPr>
              <a:t>の</a:t>
            </a:r>
            <a:r>
              <a:rPr kumimoji="1" lang="ja-JP" altLang="en-US">
                <a:solidFill>
                  <a:schemeClr val="accent1"/>
                </a:solidFill>
              </a:rPr>
              <a:t>ファイルを入力する</a:t>
            </a:r>
            <a:endParaRPr kumimoji="1" lang="en-US" altLang="ja-JP" dirty="0">
              <a:solidFill>
                <a:schemeClr val="accent1"/>
              </a:solidFill>
            </a:endParaRPr>
          </a:p>
          <a:p>
            <a:r>
              <a:rPr kumimoji="1" lang="ja-JP" altLang="en-US"/>
              <a:t>ファームウェアシミュレータよりもイベントあたりの</a:t>
            </a:r>
            <a:r>
              <a:rPr kumimoji="1" lang="ja-JP" altLang="en-US">
                <a:solidFill>
                  <a:schemeClr val="accent1"/>
                </a:solidFill>
              </a:rPr>
              <a:t>計算が高速</a:t>
            </a:r>
            <a:endParaRPr kumimoji="1" lang="en-US" altLang="ja-JP" dirty="0">
              <a:solidFill>
                <a:schemeClr val="accent1"/>
              </a:solidFill>
            </a:endParaRPr>
          </a:p>
          <a:p>
            <a:pPr lvl="1"/>
            <a:r>
              <a:rPr lang="ja-JP" altLang="en-US"/>
              <a:t>多くのヒットパターンを試験する際に有用</a:t>
            </a:r>
            <a:endParaRPr lang="en-US" altLang="ja-JP" dirty="0"/>
          </a:p>
          <a:p>
            <a:pPr lvl="1"/>
            <a:endParaRPr lang="en-US" altLang="ja-JP" dirty="0"/>
          </a:p>
        </p:txBody>
      </p:sp>
      <p:sp>
        <p:nvSpPr>
          <p:cNvPr id="4" name="日付プレースホルダー 3">
            <a:extLst>
              <a:ext uri="{FF2B5EF4-FFF2-40B4-BE49-F238E27FC236}">
                <a16:creationId xmlns:a16="http://schemas.microsoft.com/office/drawing/2014/main" id="{72A77F3D-E3DB-82E0-01B4-1572D273FBC2}"/>
              </a:ext>
            </a:extLst>
          </p:cNvPr>
          <p:cNvSpPr>
            <a:spLocks noGrp="1"/>
          </p:cNvSpPr>
          <p:nvPr>
            <p:ph type="dt" sz="half" idx="10"/>
          </p:nvPr>
        </p:nvSpPr>
        <p:spPr/>
        <p:txBody>
          <a:bodyPr/>
          <a:lstStyle/>
          <a:p>
            <a:fld id="{5B7B54F5-8B97-B042-92AE-89FBD9C2C40A}"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7B4ED8E5-C84C-083D-0665-A3E1FBA8BA92}"/>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8ADAA5E5-39E3-C46D-A6E7-69CC84B18CFD}"/>
              </a:ext>
            </a:extLst>
          </p:cNvPr>
          <p:cNvSpPr>
            <a:spLocks noGrp="1"/>
          </p:cNvSpPr>
          <p:nvPr>
            <p:ph type="sldNum" sz="quarter" idx="12"/>
          </p:nvPr>
        </p:nvSpPr>
        <p:spPr/>
        <p:txBody>
          <a:bodyPr/>
          <a:lstStyle/>
          <a:p>
            <a:fld id="{B1A13AED-BBC1-DB48-95E1-36D836C4ECBB}" type="slidenum">
              <a:rPr kumimoji="1" lang="ja-JP" altLang="en-US" smtClean="0"/>
              <a:t>14</a:t>
            </a:fld>
            <a:endParaRPr kumimoji="1" lang="ja-JP" altLang="en-US"/>
          </a:p>
        </p:txBody>
      </p:sp>
      <p:pic>
        <p:nvPicPr>
          <p:cNvPr id="53" name="図 52">
            <a:extLst>
              <a:ext uri="{FF2B5EF4-FFF2-40B4-BE49-F238E27FC236}">
                <a16:creationId xmlns:a16="http://schemas.microsoft.com/office/drawing/2014/main" id="{8839F2E1-C924-5FCC-11C9-9AA56BD4986B}"/>
              </a:ext>
            </a:extLst>
          </p:cNvPr>
          <p:cNvPicPr>
            <a:picLocks noChangeAspect="1"/>
          </p:cNvPicPr>
          <p:nvPr/>
        </p:nvPicPr>
        <p:blipFill>
          <a:blip r:embed="rId3"/>
          <a:stretch>
            <a:fillRect/>
          </a:stretch>
        </p:blipFill>
        <p:spPr>
          <a:xfrm>
            <a:off x="7560371" y="4731197"/>
            <a:ext cx="4114800" cy="1807716"/>
          </a:xfrm>
          <a:prstGeom prst="rect">
            <a:avLst/>
          </a:prstGeom>
        </p:spPr>
      </p:pic>
      <p:grpSp>
        <p:nvGrpSpPr>
          <p:cNvPr id="7" name="グループ化 6">
            <a:extLst>
              <a:ext uri="{FF2B5EF4-FFF2-40B4-BE49-F238E27FC236}">
                <a16:creationId xmlns:a16="http://schemas.microsoft.com/office/drawing/2014/main" id="{74E53D09-59E8-7634-2DD5-059217C086BC}"/>
              </a:ext>
            </a:extLst>
          </p:cNvPr>
          <p:cNvGrpSpPr/>
          <p:nvPr/>
        </p:nvGrpSpPr>
        <p:grpSpPr>
          <a:xfrm>
            <a:off x="158072" y="4970575"/>
            <a:ext cx="6753629" cy="1322139"/>
            <a:chOff x="195910" y="1389058"/>
            <a:chExt cx="6753629" cy="1322139"/>
          </a:xfrm>
        </p:grpSpPr>
        <p:sp>
          <p:nvSpPr>
            <p:cNvPr id="8" name="正方形/長方形 7">
              <a:extLst>
                <a:ext uri="{FF2B5EF4-FFF2-40B4-BE49-F238E27FC236}">
                  <a16:creationId xmlns:a16="http://schemas.microsoft.com/office/drawing/2014/main" id="{5A057DD5-9B22-3D1D-2FF9-5D9094A8838E}"/>
                </a:ext>
              </a:extLst>
            </p:cNvPr>
            <p:cNvSpPr/>
            <p:nvPr/>
          </p:nvSpPr>
          <p:spPr>
            <a:xfrm>
              <a:off x="348310" y="1389058"/>
              <a:ext cx="6601229" cy="1322139"/>
            </a:xfrm>
            <a:prstGeom prst="rect">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2000" b="1" dirty="0">
                  <a:solidFill>
                    <a:schemeClr val="accent1"/>
                  </a:solidFill>
                  <a:latin typeface="Times New Roman" panose="02020603050405020304" pitchFamily="18" charset="0"/>
                  <a:cs typeface="Times New Roman" panose="02020603050405020304" pitchFamily="18" charset="0"/>
                </a:rPr>
                <a:t>Simulator</a:t>
              </a:r>
              <a:endParaRPr kumimoji="1" lang="ja-JP" altLang="en-US" sz="2000" b="1">
                <a:solidFill>
                  <a:schemeClr val="accent1"/>
                </a:solidFill>
                <a:latin typeface="Times New Roman" panose="02020603050405020304" pitchFamily="18" charset="0"/>
                <a:cs typeface="Times New Roman" panose="02020603050405020304" pitchFamily="18" charset="0"/>
              </a:endParaRPr>
            </a:p>
          </p:txBody>
        </p:sp>
        <p:grpSp>
          <p:nvGrpSpPr>
            <p:cNvPr id="9" name="グループ化 8">
              <a:extLst>
                <a:ext uri="{FF2B5EF4-FFF2-40B4-BE49-F238E27FC236}">
                  <a16:creationId xmlns:a16="http://schemas.microsoft.com/office/drawing/2014/main" id="{ED601616-C4E8-09E6-8FB0-69E605907E25}"/>
                </a:ext>
              </a:extLst>
            </p:cNvPr>
            <p:cNvGrpSpPr/>
            <p:nvPr/>
          </p:nvGrpSpPr>
          <p:grpSpPr>
            <a:xfrm>
              <a:off x="195910" y="1728699"/>
              <a:ext cx="6647148" cy="882860"/>
              <a:chOff x="833290" y="3575909"/>
              <a:chExt cx="6647148" cy="882860"/>
            </a:xfrm>
          </p:grpSpPr>
          <p:sp>
            <p:nvSpPr>
              <p:cNvPr id="10" name="正方形/長方形 9">
                <a:extLst>
                  <a:ext uri="{FF2B5EF4-FFF2-40B4-BE49-F238E27FC236}">
                    <a16:creationId xmlns:a16="http://schemas.microsoft.com/office/drawing/2014/main" id="{7B2EBDAC-8857-1825-46B5-6539D8D8267F}"/>
                  </a:ext>
                </a:extLst>
              </p:cNvPr>
              <p:cNvSpPr/>
              <p:nvPr/>
            </p:nvSpPr>
            <p:spPr>
              <a:xfrm>
                <a:off x="1203434" y="3598475"/>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Channel Mapping</a:t>
                </a:r>
              </a:p>
            </p:txBody>
          </p:sp>
          <p:sp>
            <p:nvSpPr>
              <p:cNvPr id="11" name="正方形/長方形 10">
                <a:extLst>
                  <a:ext uri="{FF2B5EF4-FFF2-40B4-BE49-F238E27FC236}">
                    <a16:creationId xmlns:a16="http://schemas.microsoft.com/office/drawing/2014/main" id="{73A9A9B3-8FC2-DF9C-775F-19BD7BCC742A}"/>
                  </a:ext>
                </a:extLst>
              </p:cNvPr>
              <p:cNvSpPr/>
              <p:nvPr/>
            </p:nvSpPr>
            <p:spPr>
              <a:xfrm>
                <a:off x="2346479" y="3575909"/>
                <a:ext cx="1578480"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ステーション内</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2" name="直線矢印コネクタ 11">
                <a:extLst>
                  <a:ext uri="{FF2B5EF4-FFF2-40B4-BE49-F238E27FC236}">
                    <a16:creationId xmlns:a16="http://schemas.microsoft.com/office/drawing/2014/main" id="{1E9D44C0-20DB-7322-8F69-986AED8641F0}"/>
                  </a:ext>
                </a:extLst>
              </p:cNvPr>
              <p:cNvCxnSpPr>
                <a:cxnSpLocks/>
              </p:cNvCxnSpPr>
              <p:nvPr/>
            </p:nvCxnSpPr>
            <p:spPr>
              <a:xfrm>
                <a:off x="2002052" y="3777726"/>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4D2FF293-CFAE-DFD3-6B43-017B542F2C23}"/>
                  </a:ext>
                </a:extLst>
              </p:cNvPr>
              <p:cNvSpPr/>
              <p:nvPr/>
            </p:nvSpPr>
            <p:spPr>
              <a:xfrm>
                <a:off x="2349732" y="4028339"/>
                <a:ext cx="1578480"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ステーション内</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(Strip)</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4" name="直線矢印コネクタ 13">
                <a:extLst>
                  <a:ext uri="{FF2B5EF4-FFF2-40B4-BE49-F238E27FC236}">
                    <a16:creationId xmlns:a16="http://schemas.microsoft.com/office/drawing/2014/main" id="{54E9E09D-A87D-9A19-E988-25B9E0CB0E3E}"/>
                  </a:ext>
                </a:extLst>
              </p:cNvPr>
              <p:cNvCxnSpPr>
                <a:cxnSpLocks/>
              </p:cNvCxnSpPr>
              <p:nvPr/>
            </p:nvCxnSpPr>
            <p:spPr>
              <a:xfrm>
                <a:off x="2019939" y="4230458"/>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91F6AE2D-DE03-DCE2-C580-9C57A9B9DA99}"/>
                  </a:ext>
                </a:extLst>
              </p:cNvPr>
              <p:cNvCxnSpPr>
                <a:cxnSpLocks/>
              </p:cNvCxnSpPr>
              <p:nvPr/>
            </p:nvCxnSpPr>
            <p:spPr>
              <a:xfrm>
                <a:off x="833290" y="4029349"/>
                <a:ext cx="37014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D541486-44F6-74EE-67D7-A6EDFAE37955}"/>
                  </a:ext>
                </a:extLst>
              </p:cNvPr>
              <p:cNvSpPr/>
              <p:nvPr/>
            </p:nvSpPr>
            <p:spPr>
              <a:xfrm>
                <a:off x="4269924" y="3575909"/>
                <a:ext cx="1578480"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7" name="直線矢印コネクタ 16">
                <a:extLst>
                  <a:ext uri="{FF2B5EF4-FFF2-40B4-BE49-F238E27FC236}">
                    <a16:creationId xmlns:a16="http://schemas.microsoft.com/office/drawing/2014/main" id="{CB39E2EF-8699-C689-198B-39923F1028B4}"/>
                  </a:ext>
                </a:extLst>
              </p:cNvPr>
              <p:cNvCxnSpPr>
                <a:cxnSpLocks/>
              </p:cNvCxnSpPr>
              <p:nvPr/>
            </p:nvCxnSpPr>
            <p:spPr>
              <a:xfrm>
                <a:off x="3925497" y="3777726"/>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6FB51B62-70E3-40AC-4CC9-42692043C63D}"/>
                  </a:ext>
                </a:extLst>
              </p:cNvPr>
              <p:cNvSpPr/>
              <p:nvPr/>
            </p:nvSpPr>
            <p:spPr>
              <a:xfrm>
                <a:off x="4271157" y="4028340"/>
                <a:ext cx="1578480"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9" name="直線矢印コネクタ 18">
                <a:extLst>
                  <a:ext uri="{FF2B5EF4-FFF2-40B4-BE49-F238E27FC236}">
                    <a16:creationId xmlns:a16="http://schemas.microsoft.com/office/drawing/2014/main" id="{6D5D2499-C594-8C85-1B26-CC5BA4FE4857}"/>
                  </a:ext>
                </a:extLst>
              </p:cNvPr>
              <p:cNvCxnSpPr>
                <a:cxnSpLocks/>
              </p:cNvCxnSpPr>
              <p:nvPr/>
            </p:nvCxnSpPr>
            <p:spPr>
              <a:xfrm>
                <a:off x="3926730" y="4230157"/>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008DAB4A-C9A5-0CB8-F69D-57EE546011C5}"/>
                  </a:ext>
                </a:extLst>
              </p:cNvPr>
              <p:cNvSpPr/>
              <p:nvPr/>
            </p:nvSpPr>
            <p:spPr>
              <a:xfrm>
                <a:off x="6185298" y="3598475"/>
                <a:ext cx="1295140"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Wire-Strip</a:t>
                </a:r>
              </a:p>
              <a:p>
                <a:pPr algn="ctr"/>
                <a:r>
                  <a:rPr lang="ja-JP" altLang="en-US" sz="1200">
                    <a:solidFill>
                      <a:schemeClr val="tx1"/>
                    </a:solidFill>
                    <a:latin typeface="Times New Roman" panose="02020603050405020304" pitchFamily="18" charset="0"/>
                    <a:cs typeface="Times New Roman" panose="02020603050405020304" pitchFamily="18" charset="0"/>
                  </a:rPr>
                  <a:t>コインシデンス</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cxnSp>
            <p:nvCxnSpPr>
              <p:cNvPr id="21" name="直線矢印コネクタ 20">
                <a:extLst>
                  <a:ext uri="{FF2B5EF4-FFF2-40B4-BE49-F238E27FC236}">
                    <a16:creationId xmlns:a16="http://schemas.microsoft.com/office/drawing/2014/main" id="{7C8E03A1-E884-B241-A0BC-DF263298A112}"/>
                  </a:ext>
                </a:extLst>
              </p:cNvPr>
              <p:cNvCxnSpPr>
                <a:cxnSpLocks/>
              </p:cNvCxnSpPr>
              <p:nvPr/>
            </p:nvCxnSpPr>
            <p:spPr>
              <a:xfrm>
                <a:off x="5848942" y="3777726"/>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6A9D95A4-D836-188C-35BB-238F4BC6BF33}"/>
                  </a:ext>
                </a:extLst>
              </p:cNvPr>
              <p:cNvCxnSpPr>
                <a:cxnSpLocks/>
              </p:cNvCxnSpPr>
              <p:nvPr/>
            </p:nvCxnSpPr>
            <p:spPr>
              <a:xfrm>
                <a:off x="5850175" y="4230157"/>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25673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991A39-158B-5E6A-133B-E3DFBC72CA7C}"/>
              </a:ext>
            </a:extLst>
          </p:cNvPr>
          <p:cNvSpPr>
            <a:spLocks noGrp="1"/>
          </p:cNvSpPr>
          <p:nvPr>
            <p:ph type="title"/>
          </p:nvPr>
        </p:nvSpPr>
        <p:spPr/>
        <p:txBody>
          <a:bodyPr/>
          <a:lstStyle/>
          <a:p>
            <a:r>
              <a:rPr kumimoji="1" lang="ja-JP" altLang="en-US"/>
              <a:t>シミュレータ実装の現状</a:t>
            </a:r>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07083E79-75F4-2016-01B9-FA9C0FCE26A1}"/>
                  </a:ext>
                </a:extLst>
              </p:cNvPr>
              <p:cNvSpPr>
                <a:spLocks noGrp="1"/>
              </p:cNvSpPr>
              <p:nvPr>
                <p:ph idx="1"/>
              </p:nvPr>
            </p:nvSpPr>
            <p:spPr>
              <a:xfrm>
                <a:off x="146685" y="821602"/>
                <a:ext cx="9510644" cy="2269128"/>
              </a:xfrm>
            </p:spPr>
            <p:txBody>
              <a:bodyPr>
                <a:normAutofit fontScale="85000" lnSpcReduction="20000"/>
              </a:bodyPr>
              <a:lstStyle/>
              <a:p>
                <a:r>
                  <a:rPr kumimoji="1" lang="en-US" altLang="ja-JP" dirty="0"/>
                  <a:t>1</a:t>
                </a:r>
                <a:r>
                  <a:rPr lang="ja-JP" altLang="en-US"/>
                  <a:t>枚の</a:t>
                </a:r>
                <a:r>
                  <a:rPr lang="en-US" altLang="ja-JP" dirty="0"/>
                  <a:t>SL</a:t>
                </a:r>
                <a:r>
                  <a:rPr lang="ja-JP" altLang="en-US"/>
                  <a:t>は</a:t>
                </a:r>
                <a:r>
                  <a:rPr lang="en-US" altLang="ja-JP" dirty="0"/>
                  <a:t>1/24</a:t>
                </a:r>
                <a:r>
                  <a:rPr lang="ja-JP" altLang="en-US"/>
                  <a:t>セクター（</a:t>
                </a:r>
                <a:r>
                  <a:rPr lang="en-US" altLang="ja-JP" dirty="0"/>
                  <a:t>=“</a:t>
                </a:r>
                <a:r>
                  <a:rPr lang="ja-JP" altLang="en-US"/>
                  <a:t>トリガーセクター</a:t>
                </a:r>
                <a:r>
                  <a:rPr lang="en-US" altLang="ja-JP" dirty="0"/>
                  <a:t>”</a:t>
                </a:r>
                <a:r>
                  <a:rPr lang="ja-JP" altLang="en-US"/>
                  <a:t>）を担う</a:t>
                </a:r>
                <a:endParaRPr lang="en-US" altLang="ja-JP" dirty="0"/>
              </a:p>
              <a:p>
                <a:r>
                  <a:rPr lang="ja-JP" altLang="en-US"/>
                  <a:t>トリガーセクター</a:t>
                </a:r>
                <a:r>
                  <a:rPr kumimoji="1" lang="ja-JP" altLang="en-US"/>
                  <a:t>は</a:t>
                </a:r>
                <a:r>
                  <a:rPr kumimoji="1" lang="en-US" altLang="ja-JP" dirty="0"/>
                  <a:t>3</a:t>
                </a:r>
                <a:r>
                  <a:rPr kumimoji="1" lang="ja-JP" altLang="en-US"/>
                  <a:t>つのサブセクターに分割され、</a:t>
                </a:r>
                <a:br>
                  <a:rPr kumimoji="1" lang="en-US" altLang="ja-JP" dirty="0"/>
                </a:br>
                <a:r>
                  <a:rPr kumimoji="1" lang="ja-JP" altLang="en-US"/>
                  <a:t>ファームウェアはサブセクターごとに独立</a:t>
                </a:r>
                <a:endParaRPr kumimoji="1" lang="en-US" altLang="ja-JP" dirty="0"/>
              </a:p>
              <a:p>
                <a:pPr lvl="1"/>
                <a:r>
                  <a:rPr lang="ja-JP" altLang="en-US"/>
                  <a:t>フォワード</a:t>
                </a:r>
                <a:r>
                  <a:rPr lang="en-US" altLang="ja-JP" dirty="0"/>
                  <a:t> x 1</a:t>
                </a:r>
                <a:r>
                  <a:rPr lang="ja-JP" altLang="en-US"/>
                  <a:t>：</a:t>
                </a:r>
                <a14:m>
                  <m:oMath xmlns:m="http://schemas.openxmlformats.org/officeDocument/2006/math">
                    <m:r>
                      <a:rPr lang="en-US" altLang="ja-JP" i="1" dirty="0" smtClean="0">
                        <a:latin typeface="Cambria Math" panose="02040503050406030204" pitchFamily="18" charset="0"/>
                      </a:rPr>
                      <m:t>1.92&lt;|</m:t>
                    </m:r>
                    <m:r>
                      <a:rPr lang="en-US" altLang="ja-JP" i="1" dirty="0" err="1" smtClean="0">
                        <a:latin typeface="Cambria Math" panose="02040503050406030204" pitchFamily="18" charset="0"/>
                      </a:rPr>
                      <m:t>𝜂</m:t>
                    </m:r>
                    <m:r>
                      <a:rPr lang="en-US" altLang="ja-JP" i="1" dirty="0" smtClean="0">
                        <a:latin typeface="Cambria Math" panose="02040503050406030204" pitchFamily="18" charset="0"/>
                      </a:rPr>
                      <m:t>|&lt; 2.4</m:t>
                    </m:r>
                  </m:oMath>
                </a14:m>
                <a:endParaRPr lang="en-US" altLang="ja-JP" dirty="0"/>
              </a:p>
              <a:p>
                <a:pPr lvl="1"/>
                <a:r>
                  <a:rPr lang="ja-JP" altLang="en-US"/>
                  <a:t>エンドキャップ</a:t>
                </a:r>
                <a:r>
                  <a:rPr lang="en-US" altLang="ja-JP" dirty="0"/>
                  <a:t> x 2</a:t>
                </a:r>
                <a:r>
                  <a:rPr lang="ja-JP" altLang="en-US"/>
                  <a:t>：</a:t>
                </a:r>
                <a:r>
                  <a:rPr lang="en-US" altLang="ja-JP" dirty="0"/>
                  <a:t> </a:t>
                </a:r>
                <a14:m>
                  <m:oMath xmlns:m="http://schemas.openxmlformats.org/officeDocument/2006/math">
                    <m:r>
                      <a:rPr lang="en-US" altLang="ja-JP" i="1" dirty="0" smtClean="0">
                        <a:latin typeface="Cambria Math" panose="02040503050406030204" pitchFamily="18" charset="0"/>
                      </a:rPr>
                      <m:t>1.05&lt;|</m:t>
                    </m:r>
                    <m:r>
                      <a:rPr lang="en-US" altLang="ja-JP" i="1" dirty="0" err="1" smtClean="0">
                        <a:latin typeface="Cambria Math" panose="02040503050406030204" pitchFamily="18" charset="0"/>
                      </a:rPr>
                      <m:t>𝜂</m:t>
                    </m:r>
                    <m:r>
                      <a:rPr lang="en-US" altLang="ja-JP" i="1" dirty="0" smtClean="0">
                        <a:latin typeface="Cambria Math" panose="02040503050406030204" pitchFamily="18" charset="0"/>
                      </a:rPr>
                      <m:t>|&lt; 1.92</m:t>
                    </m:r>
                  </m:oMath>
                </a14:m>
                <a:endParaRPr lang="en-US" altLang="ja-JP" dirty="0"/>
              </a:p>
              <a:p>
                <a:r>
                  <a:rPr lang="ja-JP" altLang="en-US"/>
                  <a:t>最後のセクションは図で示されるモジュールの検証を行なった話</a:t>
                </a:r>
                <a:endParaRPr kumimoji="1" lang="ja-JP" altLang="en-US"/>
              </a:p>
            </p:txBody>
          </p:sp>
        </mc:Choice>
        <mc:Fallback xmlns="">
          <p:sp>
            <p:nvSpPr>
              <p:cNvPr id="3" name="コンテンツ プレースホルダー 2">
                <a:extLst>
                  <a:ext uri="{FF2B5EF4-FFF2-40B4-BE49-F238E27FC236}">
                    <a16:creationId xmlns:a16="http://schemas.microsoft.com/office/drawing/2014/main" id="{07083E79-75F4-2016-01B9-FA9C0FCE26A1}"/>
                  </a:ext>
                </a:extLst>
              </p:cNvPr>
              <p:cNvSpPr>
                <a:spLocks noGrp="1" noRot="1" noChangeAspect="1" noMove="1" noResize="1" noEditPoints="1" noAdjustHandles="1" noChangeArrowheads="1" noChangeShapeType="1" noTextEdit="1"/>
              </p:cNvSpPr>
              <p:nvPr>
                <p:ph idx="1"/>
              </p:nvPr>
            </p:nvSpPr>
            <p:spPr>
              <a:xfrm>
                <a:off x="146685" y="821602"/>
                <a:ext cx="9510644" cy="2269128"/>
              </a:xfrm>
              <a:blipFill>
                <a:blip r:embed="rId2"/>
                <a:stretch>
                  <a:fillRect l="-933" t="-5000"/>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137B04C2-6207-709A-456E-742C81F6F1D6}"/>
              </a:ext>
            </a:extLst>
          </p:cNvPr>
          <p:cNvSpPr>
            <a:spLocks noGrp="1"/>
          </p:cNvSpPr>
          <p:nvPr>
            <p:ph type="dt" sz="half" idx="10"/>
          </p:nvPr>
        </p:nvSpPr>
        <p:spPr/>
        <p:txBody>
          <a:bodyPr/>
          <a:lstStyle/>
          <a:p>
            <a:fld id="{A8983317-2461-6244-BF92-3C07AC63AEBF}"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A8230D9D-F06C-31C6-253A-74836496D145}"/>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7C07666C-6AB9-5B1E-29CF-3C30A7E6A36D}"/>
              </a:ext>
            </a:extLst>
          </p:cNvPr>
          <p:cNvSpPr>
            <a:spLocks noGrp="1"/>
          </p:cNvSpPr>
          <p:nvPr>
            <p:ph type="sldNum" sz="quarter" idx="12"/>
          </p:nvPr>
        </p:nvSpPr>
        <p:spPr/>
        <p:txBody>
          <a:bodyPr/>
          <a:lstStyle/>
          <a:p>
            <a:fld id="{B1A13AED-BBC1-DB48-95E1-36D836C4ECBB}" type="slidenum">
              <a:rPr kumimoji="1" lang="ja-JP" altLang="en-US" smtClean="0"/>
              <a:t>15</a:t>
            </a:fld>
            <a:endParaRPr kumimoji="1" lang="ja-JP" altLang="en-US"/>
          </a:p>
        </p:txBody>
      </p:sp>
      <p:grpSp>
        <p:nvGrpSpPr>
          <p:cNvPr id="7" name="グループ化 6">
            <a:extLst>
              <a:ext uri="{FF2B5EF4-FFF2-40B4-BE49-F238E27FC236}">
                <a16:creationId xmlns:a16="http://schemas.microsoft.com/office/drawing/2014/main" id="{97EE7E64-523F-9C7A-9A7B-1AC409EC8B37}"/>
              </a:ext>
            </a:extLst>
          </p:cNvPr>
          <p:cNvGrpSpPr/>
          <p:nvPr/>
        </p:nvGrpSpPr>
        <p:grpSpPr>
          <a:xfrm>
            <a:off x="9095848" y="2909967"/>
            <a:ext cx="2854046" cy="3376684"/>
            <a:chOff x="2542616" y="3018518"/>
            <a:chExt cx="2252995" cy="2563883"/>
          </a:xfrm>
        </p:grpSpPr>
        <p:grpSp>
          <p:nvGrpSpPr>
            <p:cNvPr id="8" name="グループ化 7">
              <a:extLst>
                <a:ext uri="{FF2B5EF4-FFF2-40B4-BE49-F238E27FC236}">
                  <a16:creationId xmlns:a16="http://schemas.microsoft.com/office/drawing/2014/main" id="{18EF3EDD-5A1A-ACEA-7E61-C0A9AF7D0991}"/>
                </a:ext>
              </a:extLst>
            </p:cNvPr>
            <p:cNvGrpSpPr/>
            <p:nvPr/>
          </p:nvGrpSpPr>
          <p:grpSpPr>
            <a:xfrm>
              <a:off x="2542616" y="3026054"/>
              <a:ext cx="2225331" cy="2556347"/>
              <a:chOff x="2783438" y="3185995"/>
              <a:chExt cx="2463295" cy="2988382"/>
            </a:xfrm>
          </p:grpSpPr>
          <p:grpSp>
            <p:nvGrpSpPr>
              <p:cNvPr id="11" name="グループ化 10">
                <a:extLst>
                  <a:ext uri="{FF2B5EF4-FFF2-40B4-BE49-F238E27FC236}">
                    <a16:creationId xmlns:a16="http://schemas.microsoft.com/office/drawing/2014/main" id="{F81A5FDC-D19D-14AC-3059-27D36B1D58CE}"/>
                  </a:ext>
                </a:extLst>
              </p:cNvPr>
              <p:cNvGrpSpPr/>
              <p:nvPr/>
            </p:nvGrpSpPr>
            <p:grpSpPr>
              <a:xfrm>
                <a:off x="2783438" y="3185995"/>
                <a:ext cx="1553548" cy="2957747"/>
                <a:chOff x="2893147" y="370762"/>
                <a:chExt cx="1553548" cy="2957747"/>
              </a:xfrm>
            </p:grpSpPr>
            <p:grpSp>
              <p:nvGrpSpPr>
                <p:cNvPr id="14" name="グループ化 13">
                  <a:extLst>
                    <a:ext uri="{FF2B5EF4-FFF2-40B4-BE49-F238E27FC236}">
                      <a16:creationId xmlns:a16="http://schemas.microsoft.com/office/drawing/2014/main" id="{A8479FA6-C8AC-15A7-8ED9-1EB51A307445}"/>
                    </a:ext>
                  </a:extLst>
                </p:cNvPr>
                <p:cNvGrpSpPr/>
                <p:nvPr/>
              </p:nvGrpSpPr>
              <p:grpSpPr>
                <a:xfrm>
                  <a:off x="2893147" y="370763"/>
                  <a:ext cx="1553548" cy="2957746"/>
                  <a:chOff x="2918181" y="271041"/>
                  <a:chExt cx="1553548" cy="2957746"/>
                </a:xfrm>
              </p:grpSpPr>
              <p:sp>
                <p:nvSpPr>
                  <p:cNvPr id="16" name="台形 15">
                    <a:extLst>
                      <a:ext uri="{FF2B5EF4-FFF2-40B4-BE49-F238E27FC236}">
                        <a16:creationId xmlns:a16="http://schemas.microsoft.com/office/drawing/2014/main" id="{8CDA09AA-E828-5542-638D-2F699D0FAAE3}"/>
                      </a:ext>
                    </a:extLst>
                  </p:cNvPr>
                  <p:cNvSpPr/>
                  <p:nvPr/>
                </p:nvSpPr>
                <p:spPr>
                  <a:xfrm rot="10800000">
                    <a:off x="2918181" y="271041"/>
                    <a:ext cx="1553548" cy="2957746"/>
                  </a:xfrm>
                  <a:prstGeom prst="trapezoid">
                    <a:avLst>
                      <a:gd name="adj" fmla="val 13365"/>
                    </a:avLst>
                  </a:prstGeom>
                  <a:solidFill>
                    <a:schemeClr val="accent4">
                      <a:lumMod val="40000"/>
                      <a:lumOff val="60000"/>
                    </a:schemeClr>
                  </a:solidFill>
                  <a:ln>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1400"/>
                  </a:p>
                </p:txBody>
              </p:sp>
              <p:cxnSp>
                <p:nvCxnSpPr>
                  <p:cNvPr id="17" name="直線コネクタ 16">
                    <a:extLst>
                      <a:ext uri="{FF2B5EF4-FFF2-40B4-BE49-F238E27FC236}">
                        <a16:creationId xmlns:a16="http://schemas.microsoft.com/office/drawing/2014/main" id="{5BFADDAC-84C4-AD80-6509-6C921B0A8ADB}"/>
                      </a:ext>
                    </a:extLst>
                  </p:cNvPr>
                  <p:cNvCxnSpPr>
                    <a:cxnSpLocks/>
                  </p:cNvCxnSpPr>
                  <p:nvPr/>
                </p:nvCxnSpPr>
                <p:spPr>
                  <a:xfrm flipH="1">
                    <a:off x="3060609" y="2572116"/>
                    <a:ext cx="1268692"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5" name="直線コネクタ 14">
                  <a:extLst>
                    <a:ext uri="{FF2B5EF4-FFF2-40B4-BE49-F238E27FC236}">
                      <a16:creationId xmlns:a16="http://schemas.microsoft.com/office/drawing/2014/main" id="{6B12CEE9-6530-FC53-BC91-42EA1222ABB8}"/>
                    </a:ext>
                  </a:extLst>
                </p:cNvPr>
                <p:cNvCxnSpPr>
                  <a:cxnSpLocks/>
                </p:cNvCxnSpPr>
                <p:nvPr/>
              </p:nvCxnSpPr>
              <p:spPr>
                <a:xfrm flipV="1">
                  <a:off x="3670840" y="370762"/>
                  <a:ext cx="0" cy="229484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2" name="直線矢印コネクタ 11">
                <a:extLst>
                  <a:ext uri="{FF2B5EF4-FFF2-40B4-BE49-F238E27FC236}">
                    <a16:creationId xmlns:a16="http://schemas.microsoft.com/office/drawing/2014/main" id="{E825AB14-ADA7-4A56-7D14-79C5FAF226B9}"/>
                  </a:ext>
                </a:extLst>
              </p:cNvPr>
              <p:cNvCxnSpPr>
                <a:cxnSpLocks/>
              </p:cNvCxnSpPr>
              <p:nvPr/>
            </p:nvCxnSpPr>
            <p:spPr>
              <a:xfrm flipH="1">
                <a:off x="4202305" y="5480842"/>
                <a:ext cx="53057" cy="693535"/>
              </a:xfrm>
              <a:prstGeom prst="straightConnector1">
                <a:avLst/>
              </a:prstGeom>
              <a:ln w="1905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0EE6E696-143C-0213-1F62-EC082BD8E72A}"/>
                  </a:ext>
                </a:extLst>
              </p:cNvPr>
              <p:cNvSpPr txBox="1"/>
              <p:nvPr/>
            </p:nvSpPr>
            <p:spPr>
              <a:xfrm>
                <a:off x="4247801" y="5687464"/>
                <a:ext cx="998932" cy="327824"/>
              </a:xfrm>
              <a:prstGeom prst="rect">
                <a:avLst/>
              </a:prstGeom>
              <a:noFill/>
            </p:spPr>
            <p:txBody>
              <a:bodyPr wrap="square" rtlCol="0">
                <a:spAutoFit/>
              </a:bodyPr>
              <a:lstStyle/>
              <a:p>
                <a:r>
                  <a:rPr kumimoji="1" lang="en-US" altLang="ja-JP" dirty="0">
                    <a:solidFill>
                      <a:schemeClr val="accent2">
                        <a:lumMod val="50000"/>
                      </a:schemeClr>
                    </a:solidFill>
                  </a:rPr>
                  <a:t>Forward</a:t>
                </a:r>
              </a:p>
            </p:txBody>
          </p:sp>
        </p:grpSp>
        <p:cxnSp>
          <p:nvCxnSpPr>
            <p:cNvPr id="9" name="直線矢印コネクタ 8">
              <a:extLst>
                <a:ext uri="{FF2B5EF4-FFF2-40B4-BE49-F238E27FC236}">
                  <a16:creationId xmlns:a16="http://schemas.microsoft.com/office/drawing/2014/main" id="{16D92910-2298-AF76-EE0D-4F64C7E95D25}"/>
                </a:ext>
              </a:extLst>
            </p:cNvPr>
            <p:cNvCxnSpPr>
              <a:cxnSpLocks/>
            </p:cNvCxnSpPr>
            <p:nvPr/>
          </p:nvCxnSpPr>
          <p:spPr>
            <a:xfrm flipH="1">
              <a:off x="3883808" y="3018518"/>
              <a:ext cx="158151" cy="1957483"/>
            </a:xfrm>
            <a:prstGeom prst="straightConnector1">
              <a:avLst/>
            </a:prstGeom>
            <a:ln w="1905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CB490F2B-BE9F-FF4E-8DD2-AE38E2D06DAC}"/>
                </a:ext>
              </a:extLst>
            </p:cNvPr>
            <p:cNvSpPr txBox="1"/>
            <p:nvPr/>
          </p:nvSpPr>
          <p:spPr>
            <a:xfrm>
              <a:off x="3973275" y="3692338"/>
              <a:ext cx="822336" cy="280430"/>
            </a:xfrm>
            <a:prstGeom prst="rect">
              <a:avLst/>
            </a:prstGeom>
            <a:noFill/>
          </p:spPr>
          <p:txBody>
            <a:bodyPr wrap="square" rtlCol="0">
              <a:spAutoFit/>
            </a:bodyPr>
            <a:lstStyle/>
            <a:p>
              <a:r>
                <a:rPr kumimoji="1" lang="en-US" altLang="ja-JP" dirty="0">
                  <a:solidFill>
                    <a:schemeClr val="accent2">
                      <a:lumMod val="50000"/>
                    </a:schemeClr>
                  </a:solidFill>
                </a:rPr>
                <a:t>Endcap</a:t>
              </a:r>
            </a:p>
          </p:txBody>
        </p:sp>
      </p:grpSp>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0DD2E0E1-5000-BD33-C0B2-7E3951611465}"/>
                  </a:ext>
                </a:extLst>
              </p:cNvPr>
              <p:cNvSpPr txBox="1"/>
              <p:nvPr/>
            </p:nvSpPr>
            <p:spPr>
              <a:xfrm>
                <a:off x="10771669" y="6084729"/>
                <a:ext cx="103618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i="1" dirty="0" smtClean="0">
                          <a:latin typeface="Cambria Math" panose="02040503050406030204" pitchFamily="18" charset="0"/>
                        </a:rPr>
                        <m:t>𝜂</m:t>
                      </m:r>
                      <m:r>
                        <a:rPr kumimoji="1" lang="en-US" altLang="ja-JP" i="1" dirty="0">
                          <a:latin typeface="Cambria Math" panose="02040503050406030204" pitchFamily="18" charset="0"/>
                        </a:rPr>
                        <m:t>= 2.4</m:t>
                      </m:r>
                    </m:oMath>
                  </m:oMathPara>
                </a14:m>
                <a:endParaRPr kumimoji="1" lang="ja-JP" altLang="en-US"/>
              </a:p>
            </p:txBody>
          </p:sp>
        </mc:Choice>
        <mc:Fallback xmlns="">
          <p:sp>
            <p:nvSpPr>
              <p:cNvPr id="18" name="テキスト ボックス 17">
                <a:extLst>
                  <a:ext uri="{FF2B5EF4-FFF2-40B4-BE49-F238E27FC236}">
                    <a16:creationId xmlns:a16="http://schemas.microsoft.com/office/drawing/2014/main" id="{0DD2E0E1-5000-BD33-C0B2-7E3951611465}"/>
                  </a:ext>
                </a:extLst>
              </p:cNvPr>
              <p:cNvSpPr txBox="1">
                <a:spLocks noRot="1" noChangeAspect="1" noMove="1" noResize="1" noEditPoints="1" noAdjustHandles="1" noChangeArrowheads="1" noChangeShapeType="1" noTextEdit="1"/>
              </p:cNvSpPr>
              <p:nvPr/>
            </p:nvSpPr>
            <p:spPr>
              <a:xfrm>
                <a:off x="10771669" y="6084729"/>
                <a:ext cx="1036181" cy="369332"/>
              </a:xfrm>
              <a:prstGeom prst="rect">
                <a:avLst/>
              </a:prstGeom>
              <a:blipFill>
                <a:blip r:embed="rId3"/>
                <a:stretch>
                  <a:fillRect b="-1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6A74B2FE-BE4F-326E-A50C-5A419F94E27F}"/>
                  </a:ext>
                </a:extLst>
              </p:cNvPr>
              <p:cNvSpPr txBox="1"/>
              <p:nvPr/>
            </p:nvSpPr>
            <p:spPr>
              <a:xfrm>
                <a:off x="10846824" y="5320637"/>
                <a:ext cx="116442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i="1" dirty="0" smtClean="0">
                          <a:latin typeface="Cambria Math" panose="02040503050406030204" pitchFamily="18" charset="0"/>
                        </a:rPr>
                        <m:t>𝜂</m:t>
                      </m:r>
                      <m:r>
                        <a:rPr kumimoji="1" lang="en-US" altLang="ja-JP" i="1" dirty="0">
                          <a:latin typeface="Cambria Math" panose="02040503050406030204" pitchFamily="18" charset="0"/>
                        </a:rPr>
                        <m:t>= 1.92</m:t>
                      </m:r>
                    </m:oMath>
                  </m:oMathPara>
                </a14:m>
                <a:endParaRPr kumimoji="1" lang="ja-JP" altLang="en-US"/>
              </a:p>
            </p:txBody>
          </p:sp>
        </mc:Choice>
        <mc:Fallback xmlns="">
          <p:sp>
            <p:nvSpPr>
              <p:cNvPr id="19" name="テキスト ボックス 18">
                <a:extLst>
                  <a:ext uri="{FF2B5EF4-FFF2-40B4-BE49-F238E27FC236}">
                    <a16:creationId xmlns:a16="http://schemas.microsoft.com/office/drawing/2014/main" id="{6A74B2FE-BE4F-326E-A50C-5A419F94E27F}"/>
                  </a:ext>
                </a:extLst>
              </p:cNvPr>
              <p:cNvSpPr txBox="1">
                <a:spLocks noRot="1" noChangeAspect="1" noMove="1" noResize="1" noEditPoints="1" noAdjustHandles="1" noChangeArrowheads="1" noChangeShapeType="1" noTextEdit="1"/>
              </p:cNvSpPr>
              <p:nvPr/>
            </p:nvSpPr>
            <p:spPr>
              <a:xfrm>
                <a:off x="10846824" y="5320637"/>
                <a:ext cx="1164421" cy="369332"/>
              </a:xfrm>
              <a:prstGeom prst="rect">
                <a:avLst/>
              </a:prstGeom>
              <a:blipFill>
                <a:blip r:embed="rId4"/>
                <a:stretch>
                  <a:fillRect b="-1724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83B2BBDC-BD6F-306E-9C4E-90A3FD2292FD}"/>
                  </a:ext>
                </a:extLst>
              </p:cNvPr>
              <p:cNvSpPr txBox="1"/>
              <p:nvPr/>
            </p:nvSpPr>
            <p:spPr>
              <a:xfrm>
                <a:off x="11025283" y="2725301"/>
                <a:ext cx="116442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i="1" dirty="0" smtClean="0">
                          <a:latin typeface="Cambria Math" panose="02040503050406030204" pitchFamily="18" charset="0"/>
                        </a:rPr>
                        <m:t>𝜂</m:t>
                      </m:r>
                      <m:r>
                        <a:rPr kumimoji="1" lang="en-US" altLang="ja-JP" i="1" dirty="0">
                          <a:latin typeface="Cambria Math" panose="02040503050406030204" pitchFamily="18" charset="0"/>
                        </a:rPr>
                        <m:t>= 1.05</m:t>
                      </m:r>
                    </m:oMath>
                  </m:oMathPara>
                </a14:m>
                <a:endParaRPr kumimoji="1" lang="ja-JP" altLang="en-US"/>
              </a:p>
            </p:txBody>
          </p:sp>
        </mc:Choice>
        <mc:Fallback xmlns="">
          <p:sp>
            <p:nvSpPr>
              <p:cNvPr id="20" name="テキスト ボックス 19">
                <a:extLst>
                  <a:ext uri="{FF2B5EF4-FFF2-40B4-BE49-F238E27FC236}">
                    <a16:creationId xmlns:a16="http://schemas.microsoft.com/office/drawing/2014/main" id="{83B2BBDC-BD6F-306E-9C4E-90A3FD2292FD}"/>
                  </a:ext>
                </a:extLst>
              </p:cNvPr>
              <p:cNvSpPr txBox="1">
                <a:spLocks noRot="1" noChangeAspect="1" noMove="1" noResize="1" noEditPoints="1" noAdjustHandles="1" noChangeArrowheads="1" noChangeShapeType="1" noTextEdit="1"/>
              </p:cNvSpPr>
              <p:nvPr/>
            </p:nvSpPr>
            <p:spPr>
              <a:xfrm>
                <a:off x="11025283" y="2725301"/>
                <a:ext cx="1164421" cy="369332"/>
              </a:xfrm>
              <a:prstGeom prst="rect">
                <a:avLst/>
              </a:prstGeom>
              <a:blipFill>
                <a:blip r:embed="rId5"/>
                <a:stretch>
                  <a:fillRect b="-16667"/>
                </a:stretch>
              </a:blipFill>
            </p:spPr>
            <p:txBody>
              <a:bodyPr/>
              <a:lstStyle/>
              <a:p>
                <a:r>
                  <a:rPr lang="ja-JP" altLang="en-US">
                    <a:noFill/>
                  </a:rPr>
                  <a:t> </a:t>
                </a:r>
              </a:p>
            </p:txBody>
          </p:sp>
        </mc:Fallback>
      </mc:AlternateContent>
      <p:grpSp>
        <p:nvGrpSpPr>
          <p:cNvPr id="21" name="グループ化 20">
            <a:extLst>
              <a:ext uri="{FF2B5EF4-FFF2-40B4-BE49-F238E27FC236}">
                <a16:creationId xmlns:a16="http://schemas.microsoft.com/office/drawing/2014/main" id="{BBFE4D99-DB14-E4D4-D19B-55E8FC59B429}"/>
              </a:ext>
            </a:extLst>
          </p:cNvPr>
          <p:cNvGrpSpPr/>
          <p:nvPr/>
        </p:nvGrpSpPr>
        <p:grpSpPr>
          <a:xfrm>
            <a:off x="9761675" y="1129553"/>
            <a:ext cx="2286587" cy="1452262"/>
            <a:chOff x="261752" y="4551003"/>
            <a:chExt cx="3057520" cy="2048145"/>
          </a:xfrm>
        </p:grpSpPr>
        <p:pic>
          <p:nvPicPr>
            <p:cNvPr id="22" name="Picture 4">
              <a:extLst>
                <a:ext uri="{FF2B5EF4-FFF2-40B4-BE49-F238E27FC236}">
                  <a16:creationId xmlns:a16="http://schemas.microsoft.com/office/drawing/2014/main" id="{A8AE8688-C276-2D88-343B-0D0C62E7A25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752" y="4551003"/>
              <a:ext cx="3057520" cy="2048145"/>
            </a:xfrm>
            <a:prstGeom prst="rect">
              <a:avLst/>
            </a:prstGeom>
            <a:noFill/>
            <a:extLst>
              <a:ext uri="{909E8E84-426E-40DD-AFC4-6F175D3DCCD1}">
                <a14:hiddenFill xmlns:a14="http://schemas.microsoft.com/office/drawing/2010/main">
                  <a:solidFill>
                    <a:srgbClr val="FFFFFF"/>
                  </a:solidFill>
                </a14:hiddenFill>
              </a:ext>
            </a:extLst>
          </p:spPr>
        </p:pic>
        <p:sp>
          <p:nvSpPr>
            <p:cNvPr id="23" name="台形 379">
              <a:extLst>
                <a:ext uri="{FF2B5EF4-FFF2-40B4-BE49-F238E27FC236}">
                  <a16:creationId xmlns:a16="http://schemas.microsoft.com/office/drawing/2014/main" id="{21669CA6-617A-61DC-0AC7-5821DD387785}"/>
                </a:ext>
              </a:extLst>
            </p:cNvPr>
            <p:cNvSpPr/>
            <p:nvPr/>
          </p:nvSpPr>
          <p:spPr>
            <a:xfrm rot="19435579">
              <a:off x="2042761" y="5324774"/>
              <a:ext cx="439325" cy="1140715"/>
            </a:xfrm>
            <a:custGeom>
              <a:avLst/>
              <a:gdLst>
                <a:gd name="connsiteX0" fmla="*/ 0 w 439988"/>
                <a:gd name="connsiteY0" fmla="*/ 1208165 h 1208165"/>
                <a:gd name="connsiteX1" fmla="*/ 109997 w 439988"/>
                <a:gd name="connsiteY1" fmla="*/ 0 h 1208165"/>
                <a:gd name="connsiteX2" fmla="*/ 329991 w 439988"/>
                <a:gd name="connsiteY2" fmla="*/ 0 h 1208165"/>
                <a:gd name="connsiteX3" fmla="*/ 439988 w 439988"/>
                <a:gd name="connsiteY3" fmla="*/ 1208165 h 1208165"/>
                <a:gd name="connsiteX4" fmla="*/ 0 w 439988"/>
                <a:gd name="connsiteY4" fmla="*/ 1208165 h 1208165"/>
                <a:gd name="connsiteX0" fmla="*/ 0 w 439988"/>
                <a:gd name="connsiteY0" fmla="*/ 1214064 h 1214064"/>
                <a:gd name="connsiteX1" fmla="*/ 109997 w 439988"/>
                <a:gd name="connsiteY1" fmla="*/ 5899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43137 w 439988"/>
                <a:gd name="connsiteY1" fmla="*/ 14329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87018 w 439988"/>
                <a:gd name="connsiteY1" fmla="*/ 18800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50835 w 439988"/>
                <a:gd name="connsiteY1" fmla="*/ 19938 h 1214064"/>
                <a:gd name="connsiteX2" fmla="*/ 251797 w 439988"/>
                <a:gd name="connsiteY2" fmla="*/ 0 h 1214064"/>
                <a:gd name="connsiteX3" fmla="*/ 439988 w 439988"/>
                <a:gd name="connsiteY3" fmla="*/ 1214064 h 1214064"/>
                <a:gd name="connsiteX4" fmla="*/ 0 w 439988"/>
                <a:gd name="connsiteY4" fmla="*/ 1214064 h 1214064"/>
                <a:gd name="connsiteX0" fmla="*/ 0 w 491892"/>
                <a:gd name="connsiteY0" fmla="*/ 1214064 h 1214064"/>
                <a:gd name="connsiteX1" fmla="*/ 150835 w 491892"/>
                <a:gd name="connsiteY1" fmla="*/ 19938 h 1214064"/>
                <a:gd name="connsiteX2" fmla="*/ 251797 w 491892"/>
                <a:gd name="connsiteY2" fmla="*/ 0 h 1214064"/>
                <a:gd name="connsiteX3" fmla="*/ 491892 w 491892"/>
                <a:gd name="connsiteY3" fmla="*/ 1110462 h 1214064"/>
                <a:gd name="connsiteX4" fmla="*/ 0 w 491892"/>
                <a:gd name="connsiteY4" fmla="*/ 1214064 h 1214064"/>
                <a:gd name="connsiteX0" fmla="*/ 0 w 439325"/>
                <a:gd name="connsiteY0" fmla="*/ 1158083 h 1158083"/>
                <a:gd name="connsiteX1" fmla="*/ 98268 w 439325"/>
                <a:gd name="connsiteY1" fmla="*/ 19938 h 1158083"/>
                <a:gd name="connsiteX2" fmla="*/ 199230 w 439325"/>
                <a:gd name="connsiteY2" fmla="*/ 0 h 1158083"/>
                <a:gd name="connsiteX3" fmla="*/ 439325 w 439325"/>
                <a:gd name="connsiteY3" fmla="*/ 1110462 h 1158083"/>
                <a:gd name="connsiteX4" fmla="*/ 0 w 439325"/>
                <a:gd name="connsiteY4" fmla="*/ 1158083 h 1158083"/>
                <a:gd name="connsiteX0" fmla="*/ 0 w 439325"/>
                <a:gd name="connsiteY0" fmla="*/ 1140715 h 1140715"/>
                <a:gd name="connsiteX1" fmla="*/ 98268 w 439325"/>
                <a:gd name="connsiteY1" fmla="*/ 2570 h 1140715"/>
                <a:gd name="connsiteX2" fmla="*/ 201817 w 439325"/>
                <a:gd name="connsiteY2" fmla="*/ 0 h 1140715"/>
                <a:gd name="connsiteX3" fmla="*/ 439325 w 439325"/>
                <a:gd name="connsiteY3" fmla="*/ 1093094 h 1140715"/>
                <a:gd name="connsiteX4" fmla="*/ 0 w 439325"/>
                <a:gd name="connsiteY4" fmla="*/ 1140715 h 1140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325" h="1140715">
                  <a:moveTo>
                    <a:pt x="0" y="1140715"/>
                  </a:moveTo>
                  <a:lnTo>
                    <a:pt x="98268" y="2570"/>
                  </a:lnTo>
                  <a:lnTo>
                    <a:pt x="201817" y="0"/>
                  </a:lnTo>
                  <a:lnTo>
                    <a:pt x="439325" y="1093094"/>
                  </a:lnTo>
                  <a:lnTo>
                    <a:pt x="0" y="1140715"/>
                  </a:lnTo>
                  <a:close/>
                </a:path>
              </a:pathLst>
            </a:custGeom>
            <a:solidFill>
              <a:srgbClr val="FFFF00">
                <a:alpha val="41789"/>
              </a:srgbClr>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5" name="正方形/長方形 94">
            <a:extLst>
              <a:ext uri="{FF2B5EF4-FFF2-40B4-BE49-F238E27FC236}">
                <a16:creationId xmlns:a16="http://schemas.microsoft.com/office/drawing/2014/main" id="{80AD4EDE-DA89-9537-66DD-25AC90435E21}"/>
              </a:ext>
            </a:extLst>
          </p:cNvPr>
          <p:cNvSpPr/>
          <p:nvPr/>
        </p:nvSpPr>
        <p:spPr>
          <a:xfrm>
            <a:off x="7450282" y="5625660"/>
            <a:ext cx="1665938" cy="36512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Times New Roman" panose="02020603050405020304" pitchFamily="18" charset="0"/>
                <a:cs typeface="Times New Roman" panose="02020603050405020304" pitchFamily="18" charset="0"/>
              </a:rPr>
              <a:t>シミュレータ作成済</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sp>
        <p:nvSpPr>
          <p:cNvPr id="96" name="正方形/長方形 95">
            <a:extLst>
              <a:ext uri="{FF2B5EF4-FFF2-40B4-BE49-F238E27FC236}">
                <a16:creationId xmlns:a16="http://schemas.microsoft.com/office/drawing/2014/main" id="{62A6CBD2-3270-43B4-8806-FC9A14A5D393}"/>
              </a:ext>
            </a:extLst>
          </p:cNvPr>
          <p:cNvSpPr/>
          <p:nvPr/>
        </p:nvSpPr>
        <p:spPr>
          <a:xfrm>
            <a:off x="7450282" y="6069575"/>
            <a:ext cx="1665938" cy="3651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Times New Roman" panose="02020603050405020304" pitchFamily="18" charset="0"/>
                <a:cs typeface="Times New Roman" panose="02020603050405020304" pitchFamily="18" charset="0"/>
              </a:rPr>
              <a:t>シミュレータ未作成</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56D3BC2B-D634-485D-C355-11AEBA4EA07D}"/>
              </a:ext>
            </a:extLst>
          </p:cNvPr>
          <p:cNvSpPr txBox="1"/>
          <p:nvPr/>
        </p:nvSpPr>
        <p:spPr>
          <a:xfrm>
            <a:off x="10059963" y="3874915"/>
            <a:ext cx="660758" cy="369332"/>
          </a:xfrm>
          <a:prstGeom prst="rect">
            <a:avLst/>
          </a:prstGeom>
          <a:noFill/>
        </p:spPr>
        <p:txBody>
          <a:bodyPr wrap="none" rtlCol="0">
            <a:spAutoFit/>
          </a:bodyPr>
          <a:lstStyle/>
          <a:p>
            <a:r>
              <a:rPr kumimoji="1" lang="en-US" altLang="ja-JP" dirty="0"/>
              <a:t>Phi0</a:t>
            </a:r>
            <a:endParaRPr kumimoji="1" lang="ja-JP" altLang="en-US"/>
          </a:p>
        </p:txBody>
      </p:sp>
      <p:sp>
        <p:nvSpPr>
          <p:cNvPr id="25" name="テキスト ボックス 24">
            <a:extLst>
              <a:ext uri="{FF2B5EF4-FFF2-40B4-BE49-F238E27FC236}">
                <a16:creationId xmlns:a16="http://schemas.microsoft.com/office/drawing/2014/main" id="{31040B1F-9A17-B192-BB4A-7F78AE6407FC}"/>
              </a:ext>
            </a:extLst>
          </p:cNvPr>
          <p:cNvSpPr txBox="1"/>
          <p:nvPr/>
        </p:nvSpPr>
        <p:spPr>
          <a:xfrm>
            <a:off x="9262601" y="3849889"/>
            <a:ext cx="660758" cy="369332"/>
          </a:xfrm>
          <a:prstGeom prst="rect">
            <a:avLst/>
          </a:prstGeom>
          <a:noFill/>
        </p:spPr>
        <p:txBody>
          <a:bodyPr wrap="none" rtlCol="0">
            <a:spAutoFit/>
          </a:bodyPr>
          <a:lstStyle/>
          <a:p>
            <a:r>
              <a:rPr kumimoji="1" lang="en-US" altLang="ja-JP" dirty="0"/>
              <a:t>Phi1</a:t>
            </a:r>
            <a:endParaRPr kumimoji="1" lang="ja-JP" altLang="en-US"/>
          </a:p>
        </p:txBody>
      </p:sp>
      <p:grpSp>
        <p:nvGrpSpPr>
          <p:cNvPr id="27" name="グループ化 26">
            <a:extLst>
              <a:ext uri="{FF2B5EF4-FFF2-40B4-BE49-F238E27FC236}">
                <a16:creationId xmlns:a16="http://schemas.microsoft.com/office/drawing/2014/main" id="{B9A284CA-C4E6-8ACC-1F6A-675CA71E1C0B}"/>
              </a:ext>
            </a:extLst>
          </p:cNvPr>
          <p:cNvGrpSpPr/>
          <p:nvPr/>
        </p:nvGrpSpPr>
        <p:grpSpPr>
          <a:xfrm>
            <a:off x="134010" y="3125166"/>
            <a:ext cx="7205869" cy="3413747"/>
            <a:chOff x="146685" y="3125165"/>
            <a:chExt cx="8006713" cy="3413747"/>
          </a:xfrm>
        </p:grpSpPr>
        <p:sp>
          <p:nvSpPr>
            <p:cNvPr id="28" name="正方形/長方形 27">
              <a:extLst>
                <a:ext uri="{FF2B5EF4-FFF2-40B4-BE49-F238E27FC236}">
                  <a16:creationId xmlns:a16="http://schemas.microsoft.com/office/drawing/2014/main" id="{34029649-E3BE-6CD9-73A4-BE674E6B7D51}"/>
                </a:ext>
              </a:extLst>
            </p:cNvPr>
            <p:cNvSpPr/>
            <p:nvPr/>
          </p:nvSpPr>
          <p:spPr>
            <a:xfrm>
              <a:off x="146685" y="3125165"/>
              <a:ext cx="8006713" cy="3413747"/>
            </a:xfrm>
            <a:prstGeom prst="rect">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2000" b="1" dirty="0">
                  <a:solidFill>
                    <a:schemeClr val="accent1"/>
                  </a:solidFill>
                  <a:latin typeface="Times New Roman" panose="02020603050405020304" pitchFamily="18" charset="0"/>
                  <a:cs typeface="Times New Roman" panose="02020603050405020304" pitchFamily="18" charset="0"/>
                </a:rPr>
                <a:t>Simulator</a:t>
              </a:r>
              <a:endParaRPr kumimoji="1" lang="ja-JP" altLang="en-US" sz="2000" b="1">
                <a:solidFill>
                  <a:schemeClr val="accent1"/>
                </a:solidFill>
                <a:latin typeface="Times New Roman" panose="02020603050405020304" pitchFamily="18" charset="0"/>
                <a:cs typeface="Times New Roman" panose="02020603050405020304" pitchFamily="18" charset="0"/>
              </a:endParaRPr>
            </a:p>
          </p:txBody>
        </p:sp>
        <p:sp>
          <p:nvSpPr>
            <p:cNvPr id="29" name="正方形/長方形 28">
              <a:extLst>
                <a:ext uri="{FF2B5EF4-FFF2-40B4-BE49-F238E27FC236}">
                  <a16:creationId xmlns:a16="http://schemas.microsoft.com/office/drawing/2014/main" id="{50BE44E7-8DB1-D7C6-EFC9-AB0DCEFC9ECE}"/>
                </a:ext>
              </a:extLst>
            </p:cNvPr>
            <p:cNvSpPr/>
            <p:nvPr/>
          </p:nvSpPr>
          <p:spPr>
            <a:xfrm>
              <a:off x="252671" y="3522860"/>
              <a:ext cx="7761776" cy="966957"/>
            </a:xfrm>
            <a:prstGeom prst="rect">
              <a:avLst/>
            </a:prstGeom>
            <a:solidFill>
              <a:schemeClr val="accent5">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1200" dirty="0">
                  <a:solidFill>
                    <a:schemeClr val="tx1"/>
                  </a:solidFill>
                  <a:latin typeface="Times New Roman" panose="02020603050405020304" pitchFamily="18" charset="0"/>
                  <a:cs typeface="Times New Roman" panose="02020603050405020304" pitchFamily="18" charset="0"/>
                </a:rPr>
                <a:t>Endcap Phi0</a:t>
              </a:r>
              <a:endParaRPr kumimoji="1" lang="ja-JP" altLang="en-US" sz="1200">
                <a:solidFill>
                  <a:schemeClr val="tx1"/>
                </a:solidFill>
                <a:latin typeface="Times New Roman" panose="02020603050405020304" pitchFamily="18" charset="0"/>
                <a:cs typeface="Times New Roman" panose="02020603050405020304" pitchFamily="18" charset="0"/>
              </a:endParaRPr>
            </a:p>
          </p:txBody>
        </p:sp>
        <p:sp>
          <p:nvSpPr>
            <p:cNvPr id="30" name="正方形/長方形 29">
              <a:extLst>
                <a:ext uri="{FF2B5EF4-FFF2-40B4-BE49-F238E27FC236}">
                  <a16:creationId xmlns:a16="http://schemas.microsoft.com/office/drawing/2014/main" id="{0812D8BB-43B4-3364-A905-ACE8564ECFFB}"/>
                </a:ext>
              </a:extLst>
            </p:cNvPr>
            <p:cNvSpPr/>
            <p:nvPr/>
          </p:nvSpPr>
          <p:spPr>
            <a:xfrm>
              <a:off x="252672" y="4521118"/>
              <a:ext cx="7761776" cy="966957"/>
            </a:xfrm>
            <a:prstGeom prst="rect">
              <a:avLst/>
            </a:prstGeom>
            <a:solidFill>
              <a:schemeClr val="accent5">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1200" dirty="0">
                  <a:solidFill>
                    <a:schemeClr val="tx1"/>
                  </a:solidFill>
                  <a:latin typeface="Times New Roman" panose="02020603050405020304" pitchFamily="18" charset="0"/>
                  <a:cs typeface="Times New Roman" panose="02020603050405020304" pitchFamily="18" charset="0"/>
                </a:rPr>
                <a:t>Endcap Phi1</a:t>
              </a:r>
              <a:endParaRPr kumimoji="1" lang="ja-JP" altLang="en-US" sz="1200">
                <a:solidFill>
                  <a:schemeClr val="tx1"/>
                </a:solidFill>
                <a:latin typeface="Times New Roman" panose="02020603050405020304" pitchFamily="18" charset="0"/>
                <a:cs typeface="Times New Roman" panose="02020603050405020304" pitchFamily="18" charset="0"/>
              </a:endParaRPr>
            </a:p>
          </p:txBody>
        </p:sp>
        <p:sp>
          <p:nvSpPr>
            <p:cNvPr id="31" name="正方形/長方形 30">
              <a:extLst>
                <a:ext uri="{FF2B5EF4-FFF2-40B4-BE49-F238E27FC236}">
                  <a16:creationId xmlns:a16="http://schemas.microsoft.com/office/drawing/2014/main" id="{5ECAEF76-37CD-B9FB-E353-4ED31AEF3457}"/>
                </a:ext>
              </a:extLst>
            </p:cNvPr>
            <p:cNvSpPr/>
            <p:nvPr/>
          </p:nvSpPr>
          <p:spPr>
            <a:xfrm>
              <a:off x="254051" y="5503706"/>
              <a:ext cx="7761776" cy="966957"/>
            </a:xfrm>
            <a:prstGeom prst="rect">
              <a:avLst/>
            </a:prstGeom>
            <a:solidFill>
              <a:schemeClr val="accent5">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1200" dirty="0">
                  <a:solidFill>
                    <a:schemeClr val="tx1"/>
                  </a:solidFill>
                  <a:latin typeface="Times New Roman" panose="02020603050405020304" pitchFamily="18" charset="0"/>
                  <a:cs typeface="Times New Roman" panose="02020603050405020304" pitchFamily="18" charset="0"/>
                </a:rPr>
                <a:t>Forward</a:t>
              </a:r>
              <a:endParaRPr kumimoji="1" lang="ja-JP" altLang="en-US" sz="1200">
                <a:solidFill>
                  <a:schemeClr val="tx1"/>
                </a:solidFill>
                <a:latin typeface="Times New Roman" panose="02020603050405020304" pitchFamily="18" charset="0"/>
                <a:cs typeface="Times New Roman" panose="02020603050405020304" pitchFamily="18" charset="0"/>
              </a:endParaRPr>
            </a:p>
          </p:txBody>
        </p:sp>
      </p:grpSp>
      <p:grpSp>
        <p:nvGrpSpPr>
          <p:cNvPr id="85" name="グループ化 84">
            <a:extLst>
              <a:ext uri="{FF2B5EF4-FFF2-40B4-BE49-F238E27FC236}">
                <a16:creationId xmlns:a16="http://schemas.microsoft.com/office/drawing/2014/main" id="{8A557BF0-6392-69B9-5CEF-E61EB4313505}"/>
              </a:ext>
            </a:extLst>
          </p:cNvPr>
          <p:cNvGrpSpPr/>
          <p:nvPr/>
        </p:nvGrpSpPr>
        <p:grpSpPr>
          <a:xfrm>
            <a:off x="-12675" y="3575910"/>
            <a:ext cx="7162506" cy="882860"/>
            <a:chOff x="-12675" y="3575910"/>
            <a:chExt cx="7162506" cy="882860"/>
          </a:xfrm>
        </p:grpSpPr>
        <p:sp>
          <p:nvSpPr>
            <p:cNvPr id="33" name="正方形/長方形 32">
              <a:extLst>
                <a:ext uri="{FF2B5EF4-FFF2-40B4-BE49-F238E27FC236}">
                  <a16:creationId xmlns:a16="http://schemas.microsoft.com/office/drawing/2014/main" id="{11E5A2C1-AD00-A82C-00F2-62F14764F378}"/>
                </a:ext>
              </a:extLst>
            </p:cNvPr>
            <p:cNvSpPr/>
            <p:nvPr/>
          </p:nvSpPr>
          <p:spPr>
            <a:xfrm>
              <a:off x="1190759" y="3598476"/>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Channel Mapping</a:t>
              </a:r>
            </a:p>
          </p:txBody>
        </p:sp>
        <p:sp>
          <p:nvSpPr>
            <p:cNvPr id="34" name="正方形/長方形 33">
              <a:extLst>
                <a:ext uri="{FF2B5EF4-FFF2-40B4-BE49-F238E27FC236}">
                  <a16:creationId xmlns:a16="http://schemas.microsoft.com/office/drawing/2014/main" id="{83DF4B73-BB2F-F8D7-5D5F-91598FDE063A}"/>
                </a:ext>
              </a:extLst>
            </p:cNvPr>
            <p:cNvSpPr/>
            <p:nvPr/>
          </p:nvSpPr>
          <p:spPr>
            <a:xfrm>
              <a:off x="2237548" y="357591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ステーション内</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35" name="直線矢印コネクタ 34">
              <a:extLst>
                <a:ext uri="{FF2B5EF4-FFF2-40B4-BE49-F238E27FC236}">
                  <a16:creationId xmlns:a16="http://schemas.microsoft.com/office/drawing/2014/main" id="{0AEDC202-8AD4-8109-D6C5-5C950A1EE2DB}"/>
                </a:ext>
              </a:extLst>
            </p:cNvPr>
            <p:cNvCxnSpPr>
              <a:cxnSpLocks/>
            </p:cNvCxnSpPr>
            <p:nvPr/>
          </p:nvCxnSpPr>
          <p:spPr>
            <a:xfrm>
              <a:off x="1989377" y="3777727"/>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B995982-7B9C-E81B-0242-D2FFCC476815}"/>
                </a:ext>
              </a:extLst>
            </p:cNvPr>
            <p:cNvSpPr/>
            <p:nvPr/>
          </p:nvSpPr>
          <p:spPr>
            <a:xfrm>
              <a:off x="2240801" y="402834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ステーション内</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(Strip)</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41" name="直線矢印コネクタ 40">
              <a:extLst>
                <a:ext uri="{FF2B5EF4-FFF2-40B4-BE49-F238E27FC236}">
                  <a16:creationId xmlns:a16="http://schemas.microsoft.com/office/drawing/2014/main" id="{C1C3F8A4-F3EF-2E54-D690-01F072E9A407}"/>
                </a:ext>
              </a:extLst>
            </p:cNvPr>
            <p:cNvCxnSpPr>
              <a:cxnSpLocks/>
            </p:cNvCxnSpPr>
            <p:nvPr/>
          </p:nvCxnSpPr>
          <p:spPr>
            <a:xfrm>
              <a:off x="2007264" y="4230459"/>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E4744259-0896-B1C9-D879-33F95B3D8E6F}"/>
                </a:ext>
              </a:extLst>
            </p:cNvPr>
            <p:cNvCxnSpPr>
              <a:cxnSpLocks/>
            </p:cNvCxnSpPr>
            <p:nvPr/>
          </p:nvCxnSpPr>
          <p:spPr>
            <a:xfrm>
              <a:off x="-12675" y="4029350"/>
              <a:ext cx="1203434"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正方形/長方形 42">
              <a:extLst>
                <a:ext uri="{FF2B5EF4-FFF2-40B4-BE49-F238E27FC236}">
                  <a16:creationId xmlns:a16="http://schemas.microsoft.com/office/drawing/2014/main" id="{7E5C0860-8A86-C014-9FFE-ED3C82D7119C}"/>
                </a:ext>
              </a:extLst>
            </p:cNvPr>
            <p:cNvSpPr/>
            <p:nvPr/>
          </p:nvSpPr>
          <p:spPr>
            <a:xfrm>
              <a:off x="4038599" y="3575910"/>
              <a:ext cx="1555616"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sp>
          <p:nvSpPr>
            <p:cNvPr id="45" name="正方形/長方形 44">
              <a:extLst>
                <a:ext uri="{FF2B5EF4-FFF2-40B4-BE49-F238E27FC236}">
                  <a16:creationId xmlns:a16="http://schemas.microsoft.com/office/drawing/2014/main" id="{FCC7D5C3-0F2B-304A-43EF-23A923AE9357}"/>
                </a:ext>
              </a:extLst>
            </p:cNvPr>
            <p:cNvSpPr/>
            <p:nvPr/>
          </p:nvSpPr>
          <p:spPr>
            <a:xfrm>
              <a:off x="4039832" y="4028341"/>
              <a:ext cx="1555616"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(Strip)</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sp>
          <p:nvSpPr>
            <p:cNvPr id="47" name="正方形/長方形 46">
              <a:extLst>
                <a:ext uri="{FF2B5EF4-FFF2-40B4-BE49-F238E27FC236}">
                  <a16:creationId xmlns:a16="http://schemas.microsoft.com/office/drawing/2014/main" id="{3D6F2D17-5EE8-B756-E026-8C9F7CDEB19B}"/>
                </a:ext>
              </a:extLst>
            </p:cNvPr>
            <p:cNvSpPr/>
            <p:nvPr/>
          </p:nvSpPr>
          <p:spPr>
            <a:xfrm>
              <a:off x="5844928" y="3598476"/>
              <a:ext cx="1304903" cy="82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Wire-Strip</a:t>
              </a:r>
            </a:p>
            <a:p>
              <a:pPr algn="ctr"/>
              <a:r>
                <a:rPr lang="ja-JP" altLang="en-US" sz="1200">
                  <a:solidFill>
                    <a:schemeClr val="tx1"/>
                  </a:solidFill>
                  <a:latin typeface="Times New Roman" panose="02020603050405020304" pitchFamily="18" charset="0"/>
                  <a:cs typeface="Times New Roman" panose="02020603050405020304" pitchFamily="18" charset="0"/>
                </a:rPr>
                <a:t>コインシデンス</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cxnSp>
          <p:nvCxnSpPr>
            <p:cNvPr id="81" name="直線矢印コネクタ 80">
              <a:extLst>
                <a:ext uri="{FF2B5EF4-FFF2-40B4-BE49-F238E27FC236}">
                  <a16:creationId xmlns:a16="http://schemas.microsoft.com/office/drawing/2014/main" id="{DCD8253C-B752-0801-1AF7-CAC365209887}"/>
                </a:ext>
              </a:extLst>
            </p:cNvPr>
            <p:cNvCxnSpPr>
              <a:cxnSpLocks/>
            </p:cNvCxnSpPr>
            <p:nvPr/>
          </p:nvCxnSpPr>
          <p:spPr>
            <a:xfrm>
              <a:off x="3793164" y="3775934"/>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a:extLst>
                <a:ext uri="{FF2B5EF4-FFF2-40B4-BE49-F238E27FC236}">
                  <a16:creationId xmlns:a16="http://schemas.microsoft.com/office/drawing/2014/main" id="{E40FB39A-8029-C98E-ED32-66DCEB9FA041}"/>
                </a:ext>
              </a:extLst>
            </p:cNvPr>
            <p:cNvCxnSpPr>
              <a:cxnSpLocks/>
            </p:cNvCxnSpPr>
            <p:nvPr/>
          </p:nvCxnSpPr>
          <p:spPr>
            <a:xfrm>
              <a:off x="3811051" y="4228666"/>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3" name="直線矢印コネクタ 82">
              <a:extLst>
                <a:ext uri="{FF2B5EF4-FFF2-40B4-BE49-F238E27FC236}">
                  <a16:creationId xmlns:a16="http://schemas.microsoft.com/office/drawing/2014/main" id="{B8994B7D-E160-88BC-36B7-53CFF5EC9B5D}"/>
                </a:ext>
              </a:extLst>
            </p:cNvPr>
            <p:cNvCxnSpPr>
              <a:cxnSpLocks/>
            </p:cNvCxnSpPr>
            <p:nvPr/>
          </p:nvCxnSpPr>
          <p:spPr>
            <a:xfrm>
              <a:off x="5594215" y="3772348"/>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直線矢印コネクタ 83">
              <a:extLst>
                <a:ext uri="{FF2B5EF4-FFF2-40B4-BE49-F238E27FC236}">
                  <a16:creationId xmlns:a16="http://schemas.microsoft.com/office/drawing/2014/main" id="{AF97FB6C-4886-3561-F964-EE4805CADDF3}"/>
                </a:ext>
              </a:extLst>
            </p:cNvPr>
            <p:cNvCxnSpPr>
              <a:cxnSpLocks/>
            </p:cNvCxnSpPr>
            <p:nvPr/>
          </p:nvCxnSpPr>
          <p:spPr>
            <a:xfrm>
              <a:off x="5612102" y="4225080"/>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6" name="グループ化 85">
            <a:extLst>
              <a:ext uri="{FF2B5EF4-FFF2-40B4-BE49-F238E27FC236}">
                <a16:creationId xmlns:a16="http://schemas.microsoft.com/office/drawing/2014/main" id="{CD78D4AB-7912-86B1-4F96-849C587401A3}"/>
              </a:ext>
            </a:extLst>
          </p:cNvPr>
          <p:cNvGrpSpPr/>
          <p:nvPr/>
        </p:nvGrpSpPr>
        <p:grpSpPr>
          <a:xfrm>
            <a:off x="-12675" y="4566044"/>
            <a:ext cx="7162506" cy="882860"/>
            <a:chOff x="-12675" y="3575910"/>
            <a:chExt cx="7162506" cy="882860"/>
          </a:xfrm>
        </p:grpSpPr>
        <p:sp>
          <p:nvSpPr>
            <p:cNvPr id="87" name="正方形/長方形 86">
              <a:extLst>
                <a:ext uri="{FF2B5EF4-FFF2-40B4-BE49-F238E27FC236}">
                  <a16:creationId xmlns:a16="http://schemas.microsoft.com/office/drawing/2014/main" id="{A0901A7D-21E8-02F8-0BE0-D06DEA9EAD3C}"/>
                </a:ext>
              </a:extLst>
            </p:cNvPr>
            <p:cNvSpPr/>
            <p:nvPr/>
          </p:nvSpPr>
          <p:spPr>
            <a:xfrm>
              <a:off x="1190759" y="3598476"/>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Channel Mapping</a:t>
              </a:r>
            </a:p>
          </p:txBody>
        </p:sp>
        <p:sp>
          <p:nvSpPr>
            <p:cNvPr id="88" name="正方形/長方形 87">
              <a:extLst>
                <a:ext uri="{FF2B5EF4-FFF2-40B4-BE49-F238E27FC236}">
                  <a16:creationId xmlns:a16="http://schemas.microsoft.com/office/drawing/2014/main" id="{7E8AC6F6-54B4-18E7-E161-8C1A339A50A7}"/>
                </a:ext>
              </a:extLst>
            </p:cNvPr>
            <p:cNvSpPr/>
            <p:nvPr/>
          </p:nvSpPr>
          <p:spPr>
            <a:xfrm>
              <a:off x="2237548" y="357591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ステーション内</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89" name="直線矢印コネクタ 88">
              <a:extLst>
                <a:ext uri="{FF2B5EF4-FFF2-40B4-BE49-F238E27FC236}">
                  <a16:creationId xmlns:a16="http://schemas.microsoft.com/office/drawing/2014/main" id="{516C8EFE-333A-3EC1-93FD-57385108CBF1}"/>
                </a:ext>
              </a:extLst>
            </p:cNvPr>
            <p:cNvCxnSpPr>
              <a:cxnSpLocks/>
            </p:cNvCxnSpPr>
            <p:nvPr/>
          </p:nvCxnSpPr>
          <p:spPr>
            <a:xfrm>
              <a:off x="1989377" y="3777727"/>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0" name="正方形/長方形 89">
              <a:extLst>
                <a:ext uri="{FF2B5EF4-FFF2-40B4-BE49-F238E27FC236}">
                  <a16:creationId xmlns:a16="http://schemas.microsoft.com/office/drawing/2014/main" id="{FE4AA7C8-BD5E-30A3-9C67-54C7DD29AC1A}"/>
                </a:ext>
              </a:extLst>
            </p:cNvPr>
            <p:cNvSpPr/>
            <p:nvPr/>
          </p:nvSpPr>
          <p:spPr>
            <a:xfrm>
              <a:off x="2240801" y="402834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ステーション内</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(Strip)</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91" name="直線矢印コネクタ 90">
              <a:extLst>
                <a:ext uri="{FF2B5EF4-FFF2-40B4-BE49-F238E27FC236}">
                  <a16:creationId xmlns:a16="http://schemas.microsoft.com/office/drawing/2014/main" id="{613595E8-EDFA-3CC8-580D-9872786DF74F}"/>
                </a:ext>
              </a:extLst>
            </p:cNvPr>
            <p:cNvCxnSpPr>
              <a:cxnSpLocks/>
            </p:cNvCxnSpPr>
            <p:nvPr/>
          </p:nvCxnSpPr>
          <p:spPr>
            <a:xfrm>
              <a:off x="2007264" y="4230459"/>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直線矢印コネクタ 91">
              <a:extLst>
                <a:ext uri="{FF2B5EF4-FFF2-40B4-BE49-F238E27FC236}">
                  <a16:creationId xmlns:a16="http://schemas.microsoft.com/office/drawing/2014/main" id="{706B054D-DB7B-B697-E419-7CDB10FB9E99}"/>
                </a:ext>
              </a:extLst>
            </p:cNvPr>
            <p:cNvCxnSpPr>
              <a:cxnSpLocks/>
            </p:cNvCxnSpPr>
            <p:nvPr/>
          </p:nvCxnSpPr>
          <p:spPr>
            <a:xfrm>
              <a:off x="-12675" y="4029350"/>
              <a:ext cx="1203434"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3" name="正方形/長方形 92">
              <a:extLst>
                <a:ext uri="{FF2B5EF4-FFF2-40B4-BE49-F238E27FC236}">
                  <a16:creationId xmlns:a16="http://schemas.microsoft.com/office/drawing/2014/main" id="{6B8CE1A3-7302-9805-BF69-EF0A239CE9D6}"/>
                </a:ext>
              </a:extLst>
            </p:cNvPr>
            <p:cNvSpPr/>
            <p:nvPr/>
          </p:nvSpPr>
          <p:spPr>
            <a:xfrm>
              <a:off x="4038599" y="3575910"/>
              <a:ext cx="1555616"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sp>
          <p:nvSpPr>
            <p:cNvPr id="94" name="正方形/長方形 93">
              <a:extLst>
                <a:ext uri="{FF2B5EF4-FFF2-40B4-BE49-F238E27FC236}">
                  <a16:creationId xmlns:a16="http://schemas.microsoft.com/office/drawing/2014/main" id="{2764DB51-48BD-AFA3-83F4-F1475D2930ED}"/>
                </a:ext>
              </a:extLst>
            </p:cNvPr>
            <p:cNvSpPr/>
            <p:nvPr/>
          </p:nvSpPr>
          <p:spPr>
            <a:xfrm>
              <a:off x="4039832" y="4028341"/>
              <a:ext cx="1555616"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(Strip)</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sp>
          <p:nvSpPr>
            <p:cNvPr id="123" name="正方形/長方形 122">
              <a:extLst>
                <a:ext uri="{FF2B5EF4-FFF2-40B4-BE49-F238E27FC236}">
                  <a16:creationId xmlns:a16="http://schemas.microsoft.com/office/drawing/2014/main" id="{67CA1108-7BC6-3181-17A8-9DF6756B0A46}"/>
                </a:ext>
              </a:extLst>
            </p:cNvPr>
            <p:cNvSpPr/>
            <p:nvPr/>
          </p:nvSpPr>
          <p:spPr>
            <a:xfrm>
              <a:off x="5844928" y="3598476"/>
              <a:ext cx="1304903" cy="82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Wire-Strip</a:t>
              </a:r>
            </a:p>
            <a:p>
              <a:pPr algn="ctr"/>
              <a:r>
                <a:rPr lang="ja-JP" altLang="en-US" sz="1200">
                  <a:solidFill>
                    <a:schemeClr val="tx1"/>
                  </a:solidFill>
                  <a:latin typeface="Times New Roman" panose="02020603050405020304" pitchFamily="18" charset="0"/>
                  <a:cs typeface="Times New Roman" panose="02020603050405020304" pitchFamily="18" charset="0"/>
                </a:rPr>
                <a:t>コインシデンス</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cxnSp>
          <p:nvCxnSpPr>
            <p:cNvPr id="124" name="直線矢印コネクタ 123">
              <a:extLst>
                <a:ext uri="{FF2B5EF4-FFF2-40B4-BE49-F238E27FC236}">
                  <a16:creationId xmlns:a16="http://schemas.microsoft.com/office/drawing/2014/main" id="{5AD37AD8-2D0D-EE96-A0AA-84435A99287A}"/>
                </a:ext>
              </a:extLst>
            </p:cNvPr>
            <p:cNvCxnSpPr>
              <a:cxnSpLocks/>
            </p:cNvCxnSpPr>
            <p:nvPr/>
          </p:nvCxnSpPr>
          <p:spPr>
            <a:xfrm>
              <a:off x="3793164" y="3775934"/>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直線矢印コネクタ 124">
              <a:extLst>
                <a:ext uri="{FF2B5EF4-FFF2-40B4-BE49-F238E27FC236}">
                  <a16:creationId xmlns:a16="http://schemas.microsoft.com/office/drawing/2014/main" id="{92A1AE95-C653-B6F5-AE98-BAE86F665082}"/>
                </a:ext>
              </a:extLst>
            </p:cNvPr>
            <p:cNvCxnSpPr>
              <a:cxnSpLocks/>
            </p:cNvCxnSpPr>
            <p:nvPr/>
          </p:nvCxnSpPr>
          <p:spPr>
            <a:xfrm>
              <a:off x="3811051" y="4228666"/>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直線矢印コネクタ 125">
              <a:extLst>
                <a:ext uri="{FF2B5EF4-FFF2-40B4-BE49-F238E27FC236}">
                  <a16:creationId xmlns:a16="http://schemas.microsoft.com/office/drawing/2014/main" id="{300CB9A5-762B-739E-4CDD-C1FDBE943190}"/>
                </a:ext>
              </a:extLst>
            </p:cNvPr>
            <p:cNvCxnSpPr>
              <a:cxnSpLocks/>
            </p:cNvCxnSpPr>
            <p:nvPr/>
          </p:nvCxnSpPr>
          <p:spPr>
            <a:xfrm>
              <a:off x="5594215" y="3772348"/>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直線矢印コネクタ 126">
              <a:extLst>
                <a:ext uri="{FF2B5EF4-FFF2-40B4-BE49-F238E27FC236}">
                  <a16:creationId xmlns:a16="http://schemas.microsoft.com/office/drawing/2014/main" id="{59AD6338-44DD-0FDC-682A-8CAB8E1585CC}"/>
                </a:ext>
              </a:extLst>
            </p:cNvPr>
            <p:cNvCxnSpPr>
              <a:cxnSpLocks/>
            </p:cNvCxnSpPr>
            <p:nvPr/>
          </p:nvCxnSpPr>
          <p:spPr>
            <a:xfrm>
              <a:off x="5612102" y="4225080"/>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8" name="グループ化 127">
            <a:extLst>
              <a:ext uri="{FF2B5EF4-FFF2-40B4-BE49-F238E27FC236}">
                <a16:creationId xmlns:a16="http://schemas.microsoft.com/office/drawing/2014/main" id="{003A7FCC-5605-5950-F76C-4A4C2344813B}"/>
              </a:ext>
            </a:extLst>
          </p:cNvPr>
          <p:cNvGrpSpPr/>
          <p:nvPr/>
        </p:nvGrpSpPr>
        <p:grpSpPr>
          <a:xfrm>
            <a:off x="-26029" y="5548712"/>
            <a:ext cx="7162506" cy="882860"/>
            <a:chOff x="-12675" y="3575910"/>
            <a:chExt cx="7162506" cy="882860"/>
          </a:xfrm>
        </p:grpSpPr>
        <p:sp>
          <p:nvSpPr>
            <p:cNvPr id="129" name="正方形/長方形 128">
              <a:extLst>
                <a:ext uri="{FF2B5EF4-FFF2-40B4-BE49-F238E27FC236}">
                  <a16:creationId xmlns:a16="http://schemas.microsoft.com/office/drawing/2014/main" id="{147C1CD1-73E8-01D3-4563-517B6ACAB472}"/>
                </a:ext>
              </a:extLst>
            </p:cNvPr>
            <p:cNvSpPr/>
            <p:nvPr/>
          </p:nvSpPr>
          <p:spPr>
            <a:xfrm>
              <a:off x="1190759" y="3598476"/>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Channel Mapping</a:t>
              </a:r>
            </a:p>
          </p:txBody>
        </p:sp>
        <p:sp>
          <p:nvSpPr>
            <p:cNvPr id="130" name="正方形/長方形 129">
              <a:extLst>
                <a:ext uri="{FF2B5EF4-FFF2-40B4-BE49-F238E27FC236}">
                  <a16:creationId xmlns:a16="http://schemas.microsoft.com/office/drawing/2014/main" id="{461BE1B7-52ED-1E85-C241-FC33C4CE4CBD}"/>
                </a:ext>
              </a:extLst>
            </p:cNvPr>
            <p:cNvSpPr/>
            <p:nvPr/>
          </p:nvSpPr>
          <p:spPr>
            <a:xfrm>
              <a:off x="2237548" y="357591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ステーション内</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31" name="直線矢印コネクタ 130">
              <a:extLst>
                <a:ext uri="{FF2B5EF4-FFF2-40B4-BE49-F238E27FC236}">
                  <a16:creationId xmlns:a16="http://schemas.microsoft.com/office/drawing/2014/main" id="{30D3B978-7D7C-86B5-35E4-50BA4F837FAD}"/>
                </a:ext>
              </a:extLst>
            </p:cNvPr>
            <p:cNvCxnSpPr>
              <a:cxnSpLocks/>
            </p:cNvCxnSpPr>
            <p:nvPr/>
          </p:nvCxnSpPr>
          <p:spPr>
            <a:xfrm>
              <a:off x="1989377" y="3777727"/>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2" name="正方形/長方形 131">
              <a:extLst>
                <a:ext uri="{FF2B5EF4-FFF2-40B4-BE49-F238E27FC236}">
                  <a16:creationId xmlns:a16="http://schemas.microsoft.com/office/drawing/2014/main" id="{5A52D214-F5B5-EFE1-56F4-C81615553C79}"/>
                </a:ext>
              </a:extLst>
            </p:cNvPr>
            <p:cNvSpPr/>
            <p:nvPr/>
          </p:nvSpPr>
          <p:spPr>
            <a:xfrm>
              <a:off x="2240801" y="402834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ステーション内</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(Strip)</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33" name="直線矢印コネクタ 132">
              <a:extLst>
                <a:ext uri="{FF2B5EF4-FFF2-40B4-BE49-F238E27FC236}">
                  <a16:creationId xmlns:a16="http://schemas.microsoft.com/office/drawing/2014/main" id="{F9425E85-305C-C805-0508-7FD8ED216D04}"/>
                </a:ext>
              </a:extLst>
            </p:cNvPr>
            <p:cNvCxnSpPr>
              <a:cxnSpLocks/>
            </p:cNvCxnSpPr>
            <p:nvPr/>
          </p:nvCxnSpPr>
          <p:spPr>
            <a:xfrm>
              <a:off x="2007264" y="4230459"/>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直線矢印コネクタ 133">
              <a:extLst>
                <a:ext uri="{FF2B5EF4-FFF2-40B4-BE49-F238E27FC236}">
                  <a16:creationId xmlns:a16="http://schemas.microsoft.com/office/drawing/2014/main" id="{0DDE5254-9BD7-F436-7107-3340BF5CF6EF}"/>
                </a:ext>
              </a:extLst>
            </p:cNvPr>
            <p:cNvCxnSpPr>
              <a:cxnSpLocks/>
            </p:cNvCxnSpPr>
            <p:nvPr/>
          </p:nvCxnSpPr>
          <p:spPr>
            <a:xfrm>
              <a:off x="-12675" y="4029350"/>
              <a:ext cx="1203434"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5" name="正方形/長方形 134">
              <a:extLst>
                <a:ext uri="{FF2B5EF4-FFF2-40B4-BE49-F238E27FC236}">
                  <a16:creationId xmlns:a16="http://schemas.microsoft.com/office/drawing/2014/main" id="{BEF51F6A-47AF-FCCE-4FF4-E7EADED6D95E}"/>
                </a:ext>
              </a:extLst>
            </p:cNvPr>
            <p:cNvSpPr/>
            <p:nvPr/>
          </p:nvSpPr>
          <p:spPr>
            <a:xfrm>
              <a:off x="4038599" y="357591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(Wire)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sp>
          <p:nvSpPr>
            <p:cNvPr id="136" name="正方形/長方形 135">
              <a:extLst>
                <a:ext uri="{FF2B5EF4-FFF2-40B4-BE49-F238E27FC236}">
                  <a16:creationId xmlns:a16="http://schemas.microsoft.com/office/drawing/2014/main" id="{C94AD226-BB60-FE42-36D8-3FBBA93A438A}"/>
                </a:ext>
              </a:extLst>
            </p:cNvPr>
            <p:cNvSpPr/>
            <p:nvPr/>
          </p:nvSpPr>
          <p:spPr>
            <a:xfrm>
              <a:off x="4039832" y="4028341"/>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Times New Roman" panose="02020603050405020304" pitchFamily="18" charset="0"/>
                  <a:cs typeface="Times New Roman" panose="02020603050405020304" pitchFamily="18" charset="0"/>
                </a:rPr>
                <a:t>ステーション間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コインシデンス</a:t>
              </a:r>
              <a:r>
                <a:rPr lang="en-US" altLang="ja-JP" sz="1100" dirty="0">
                  <a:solidFill>
                    <a:schemeClr val="tx1"/>
                  </a:solidFill>
                  <a:latin typeface="Times New Roman" panose="02020603050405020304" pitchFamily="18" charset="0"/>
                  <a:cs typeface="Times New Roman" panose="02020603050405020304" pitchFamily="18" charset="0"/>
                </a:rPr>
                <a:t>(Strip)</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sp>
          <p:nvSpPr>
            <p:cNvPr id="137" name="正方形/長方形 136">
              <a:extLst>
                <a:ext uri="{FF2B5EF4-FFF2-40B4-BE49-F238E27FC236}">
                  <a16:creationId xmlns:a16="http://schemas.microsoft.com/office/drawing/2014/main" id="{3FB324B3-B5BE-F509-45D0-F048A09875FD}"/>
                </a:ext>
              </a:extLst>
            </p:cNvPr>
            <p:cNvSpPr/>
            <p:nvPr/>
          </p:nvSpPr>
          <p:spPr>
            <a:xfrm>
              <a:off x="5844928" y="3598476"/>
              <a:ext cx="1304903"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Wire-Strip</a:t>
              </a:r>
            </a:p>
            <a:p>
              <a:pPr algn="ctr"/>
              <a:r>
                <a:rPr lang="ja-JP" altLang="en-US" sz="1200">
                  <a:solidFill>
                    <a:schemeClr val="tx1"/>
                  </a:solidFill>
                  <a:latin typeface="Times New Roman" panose="02020603050405020304" pitchFamily="18" charset="0"/>
                  <a:cs typeface="Times New Roman" panose="02020603050405020304" pitchFamily="18" charset="0"/>
                </a:rPr>
                <a:t>コインシデンス</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cxnSp>
          <p:nvCxnSpPr>
            <p:cNvPr id="138" name="直線矢印コネクタ 137">
              <a:extLst>
                <a:ext uri="{FF2B5EF4-FFF2-40B4-BE49-F238E27FC236}">
                  <a16:creationId xmlns:a16="http://schemas.microsoft.com/office/drawing/2014/main" id="{28FD85B2-7673-3F3B-9A70-6DB692C8D83B}"/>
                </a:ext>
              </a:extLst>
            </p:cNvPr>
            <p:cNvCxnSpPr>
              <a:cxnSpLocks/>
            </p:cNvCxnSpPr>
            <p:nvPr/>
          </p:nvCxnSpPr>
          <p:spPr>
            <a:xfrm>
              <a:off x="3793164" y="3775934"/>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9" name="直線矢印コネクタ 138">
              <a:extLst>
                <a:ext uri="{FF2B5EF4-FFF2-40B4-BE49-F238E27FC236}">
                  <a16:creationId xmlns:a16="http://schemas.microsoft.com/office/drawing/2014/main" id="{C0DE57E8-2AC3-AC71-9C5A-82E502D136A6}"/>
                </a:ext>
              </a:extLst>
            </p:cNvPr>
            <p:cNvCxnSpPr>
              <a:cxnSpLocks/>
            </p:cNvCxnSpPr>
            <p:nvPr/>
          </p:nvCxnSpPr>
          <p:spPr>
            <a:xfrm>
              <a:off x="3811051" y="4228666"/>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線矢印コネクタ 139">
              <a:extLst>
                <a:ext uri="{FF2B5EF4-FFF2-40B4-BE49-F238E27FC236}">
                  <a16:creationId xmlns:a16="http://schemas.microsoft.com/office/drawing/2014/main" id="{B1C5AB95-F045-FBF9-3A8B-23C612F0DE76}"/>
                </a:ext>
              </a:extLst>
            </p:cNvPr>
            <p:cNvCxnSpPr>
              <a:cxnSpLocks/>
            </p:cNvCxnSpPr>
            <p:nvPr/>
          </p:nvCxnSpPr>
          <p:spPr>
            <a:xfrm>
              <a:off x="5594215" y="3772348"/>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線矢印コネクタ 140">
              <a:extLst>
                <a:ext uri="{FF2B5EF4-FFF2-40B4-BE49-F238E27FC236}">
                  <a16:creationId xmlns:a16="http://schemas.microsoft.com/office/drawing/2014/main" id="{37D4400A-D3BB-9120-0746-8C50C3E99769}"/>
                </a:ext>
              </a:extLst>
            </p:cNvPr>
            <p:cNvCxnSpPr>
              <a:cxnSpLocks/>
            </p:cNvCxnSpPr>
            <p:nvPr/>
          </p:nvCxnSpPr>
          <p:spPr>
            <a:xfrm>
              <a:off x="5612102" y="4225080"/>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51725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3F114A-B7B9-4715-295E-61323F47B66A}"/>
              </a:ext>
            </a:extLst>
          </p:cNvPr>
          <p:cNvSpPr>
            <a:spLocks noGrp="1"/>
          </p:cNvSpPr>
          <p:nvPr>
            <p:ph type="title"/>
          </p:nvPr>
        </p:nvSpPr>
        <p:spPr>
          <a:xfrm>
            <a:off x="150019" y="0"/>
            <a:ext cx="11891962" cy="2020887"/>
          </a:xfrm>
        </p:spPr>
        <p:txBody>
          <a:bodyPr/>
          <a:lstStyle/>
          <a:p>
            <a:r>
              <a:rPr kumimoji="1" lang="ja-JP" altLang="en-US"/>
              <a:t>検証のためのテスト入力パターンの生成機構の開発</a:t>
            </a:r>
          </a:p>
        </p:txBody>
      </p:sp>
      <p:sp>
        <p:nvSpPr>
          <p:cNvPr id="4" name="日付プレースホルダー 3">
            <a:extLst>
              <a:ext uri="{FF2B5EF4-FFF2-40B4-BE49-F238E27FC236}">
                <a16:creationId xmlns:a16="http://schemas.microsoft.com/office/drawing/2014/main" id="{57A8B435-F628-B533-1FB5-794DA2A558F1}"/>
              </a:ext>
            </a:extLst>
          </p:cNvPr>
          <p:cNvSpPr>
            <a:spLocks noGrp="1"/>
          </p:cNvSpPr>
          <p:nvPr>
            <p:ph type="dt" sz="half" idx="10"/>
          </p:nvPr>
        </p:nvSpPr>
        <p:spPr/>
        <p:txBody>
          <a:bodyPr/>
          <a:lstStyle/>
          <a:p>
            <a:fld id="{E6EC65BF-5AD5-5640-84A6-18DEC6EB30E8}"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C9A625C1-F114-5C1F-138A-338385BD7D69}"/>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58696D70-B694-62DF-4CEB-56BB06908EC3}"/>
              </a:ext>
            </a:extLst>
          </p:cNvPr>
          <p:cNvSpPr>
            <a:spLocks noGrp="1"/>
          </p:cNvSpPr>
          <p:nvPr>
            <p:ph type="sldNum" sz="quarter" idx="12"/>
          </p:nvPr>
        </p:nvSpPr>
        <p:spPr/>
        <p:txBody>
          <a:bodyPr/>
          <a:lstStyle/>
          <a:p>
            <a:fld id="{B1A13AED-BBC1-DB48-95E1-36D836C4ECBB}" type="slidenum">
              <a:rPr kumimoji="1" lang="ja-JP" altLang="en-US" smtClean="0"/>
              <a:t>16</a:t>
            </a:fld>
            <a:endParaRPr kumimoji="1" lang="ja-JP" altLang="en-US"/>
          </a:p>
        </p:txBody>
      </p:sp>
      <p:grpSp>
        <p:nvGrpSpPr>
          <p:cNvPr id="47" name="グループ化 46">
            <a:extLst>
              <a:ext uri="{FF2B5EF4-FFF2-40B4-BE49-F238E27FC236}">
                <a16:creationId xmlns:a16="http://schemas.microsoft.com/office/drawing/2014/main" id="{E09AA3D2-20DA-A309-ED6B-6C7BE2C9265D}"/>
              </a:ext>
            </a:extLst>
          </p:cNvPr>
          <p:cNvGrpSpPr/>
          <p:nvPr/>
        </p:nvGrpSpPr>
        <p:grpSpPr>
          <a:xfrm>
            <a:off x="3454784" y="2631456"/>
            <a:ext cx="5282430" cy="3532467"/>
            <a:chOff x="721955" y="2400400"/>
            <a:chExt cx="5821238" cy="3892775"/>
          </a:xfrm>
        </p:grpSpPr>
        <p:sp>
          <p:nvSpPr>
            <p:cNvPr id="48" name="正方形/長方形 47">
              <a:extLst>
                <a:ext uri="{FF2B5EF4-FFF2-40B4-BE49-F238E27FC236}">
                  <a16:creationId xmlns:a16="http://schemas.microsoft.com/office/drawing/2014/main" id="{181FC42D-5A6E-A853-E185-AEE569B12BB2}"/>
                </a:ext>
              </a:extLst>
            </p:cNvPr>
            <p:cNvSpPr/>
            <p:nvPr/>
          </p:nvSpPr>
          <p:spPr>
            <a:xfrm>
              <a:off x="721955" y="2424896"/>
              <a:ext cx="5291148" cy="1203946"/>
            </a:xfrm>
            <a:prstGeom prst="rect">
              <a:avLst/>
            </a:prstGeom>
            <a:noFill/>
            <a:ln w="381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9" name="グループ化 48">
              <a:extLst>
                <a:ext uri="{FF2B5EF4-FFF2-40B4-BE49-F238E27FC236}">
                  <a16:creationId xmlns:a16="http://schemas.microsoft.com/office/drawing/2014/main" id="{F750837E-D704-57C8-F396-8B65EA2DFC20}"/>
                </a:ext>
              </a:extLst>
            </p:cNvPr>
            <p:cNvGrpSpPr/>
            <p:nvPr/>
          </p:nvGrpSpPr>
          <p:grpSpPr>
            <a:xfrm>
              <a:off x="721956" y="2907178"/>
              <a:ext cx="5821237" cy="3385997"/>
              <a:chOff x="1052157" y="2044164"/>
              <a:chExt cx="5821237" cy="3385997"/>
            </a:xfrm>
          </p:grpSpPr>
          <p:sp>
            <p:nvSpPr>
              <p:cNvPr id="51" name="下矢印 50">
                <a:extLst>
                  <a:ext uri="{FF2B5EF4-FFF2-40B4-BE49-F238E27FC236}">
                    <a16:creationId xmlns:a16="http://schemas.microsoft.com/office/drawing/2014/main" id="{5C4C4257-DB91-7712-28B2-072C0F9ADCB0}"/>
                  </a:ext>
                </a:extLst>
              </p:cNvPr>
              <p:cNvSpPr/>
              <p:nvPr/>
            </p:nvSpPr>
            <p:spPr>
              <a:xfrm>
                <a:off x="3569628" y="2365119"/>
                <a:ext cx="244639" cy="606467"/>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grpSp>
            <p:nvGrpSpPr>
              <p:cNvPr id="52" name="グループ化 51">
                <a:extLst>
                  <a:ext uri="{FF2B5EF4-FFF2-40B4-BE49-F238E27FC236}">
                    <a16:creationId xmlns:a16="http://schemas.microsoft.com/office/drawing/2014/main" id="{D8026CF1-FBD0-C91B-41E6-C50FBA6D9569}"/>
                  </a:ext>
                </a:extLst>
              </p:cNvPr>
              <p:cNvGrpSpPr/>
              <p:nvPr/>
            </p:nvGrpSpPr>
            <p:grpSpPr>
              <a:xfrm>
                <a:off x="1052157" y="2044164"/>
                <a:ext cx="5821237" cy="3385997"/>
                <a:chOff x="997930" y="2381108"/>
                <a:chExt cx="5821237" cy="3385997"/>
              </a:xfrm>
            </p:grpSpPr>
            <p:grpSp>
              <p:nvGrpSpPr>
                <p:cNvPr id="53" name="グループ化 52">
                  <a:extLst>
                    <a:ext uri="{FF2B5EF4-FFF2-40B4-BE49-F238E27FC236}">
                      <a16:creationId xmlns:a16="http://schemas.microsoft.com/office/drawing/2014/main" id="{FEFB7A7D-8998-086E-750D-466723AA7C92}"/>
                    </a:ext>
                  </a:extLst>
                </p:cNvPr>
                <p:cNvGrpSpPr/>
                <p:nvPr/>
              </p:nvGrpSpPr>
              <p:grpSpPr>
                <a:xfrm>
                  <a:off x="997930" y="2381108"/>
                  <a:ext cx="4997166" cy="3385997"/>
                  <a:chOff x="819702" y="4580836"/>
                  <a:chExt cx="4997166" cy="3385997"/>
                </a:xfrm>
              </p:grpSpPr>
              <p:sp>
                <p:nvSpPr>
                  <p:cNvPr id="59" name="下矢印 58">
                    <a:extLst>
                      <a:ext uri="{FF2B5EF4-FFF2-40B4-BE49-F238E27FC236}">
                        <a16:creationId xmlns:a16="http://schemas.microsoft.com/office/drawing/2014/main" id="{8623D999-F510-3E6C-1397-25792E913EEE}"/>
                      </a:ext>
                    </a:extLst>
                  </p:cNvPr>
                  <p:cNvSpPr/>
                  <p:nvPr/>
                </p:nvSpPr>
                <p:spPr>
                  <a:xfrm>
                    <a:off x="2327544" y="4913081"/>
                    <a:ext cx="244639" cy="606467"/>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sp>
                <p:nvSpPr>
                  <p:cNvPr id="60" name="正方形/長方形 59">
                    <a:extLst>
                      <a:ext uri="{FF2B5EF4-FFF2-40B4-BE49-F238E27FC236}">
                        <a16:creationId xmlns:a16="http://schemas.microsoft.com/office/drawing/2014/main" id="{22415A49-4A1C-761C-F0EA-A8634421A526}"/>
                      </a:ext>
                    </a:extLst>
                  </p:cNvPr>
                  <p:cNvSpPr/>
                  <p:nvPr/>
                </p:nvSpPr>
                <p:spPr>
                  <a:xfrm>
                    <a:off x="819702" y="6276571"/>
                    <a:ext cx="1793561" cy="583557"/>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600" b="1" dirty="0">
                        <a:solidFill>
                          <a:schemeClr val="bg1"/>
                        </a:solidFill>
                        <a:latin typeface="Times New Roman" panose="02020603050405020304" pitchFamily="18" charset="0"/>
                        <a:cs typeface="Times New Roman" panose="02020603050405020304" pitchFamily="18" charset="0"/>
                      </a:rPr>
                      <a:t>Bit-wise Simulator(C++)</a:t>
                    </a:r>
                    <a:endParaRPr lang="ja-JP" altLang="en-US" sz="1600" b="1">
                      <a:solidFill>
                        <a:schemeClr val="bg1"/>
                      </a:solidFill>
                      <a:latin typeface="Times New Roman" panose="02020603050405020304" pitchFamily="18" charset="0"/>
                      <a:cs typeface="Times New Roman" panose="02020603050405020304" pitchFamily="18" charset="0"/>
                    </a:endParaRPr>
                  </a:p>
                </p:txBody>
              </p:sp>
              <p:sp>
                <p:nvSpPr>
                  <p:cNvPr id="61" name="正方形/長方形 60">
                    <a:extLst>
                      <a:ext uri="{FF2B5EF4-FFF2-40B4-BE49-F238E27FC236}">
                        <a16:creationId xmlns:a16="http://schemas.microsoft.com/office/drawing/2014/main" id="{E1C4BCB3-C895-913D-70EC-13886B9A6C5A}"/>
                      </a:ext>
                    </a:extLst>
                  </p:cNvPr>
                  <p:cNvSpPr/>
                  <p:nvPr/>
                </p:nvSpPr>
                <p:spPr>
                  <a:xfrm>
                    <a:off x="2694823" y="6276572"/>
                    <a:ext cx="1429648" cy="58355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Xilinx </a:t>
                    </a:r>
                    <a:r>
                      <a:rPr lang="en-US" altLang="ja-JP" sz="1200" dirty="0" err="1">
                        <a:solidFill>
                          <a:schemeClr val="tx1"/>
                        </a:solidFill>
                        <a:latin typeface="Times New Roman" panose="02020603050405020304" pitchFamily="18" charset="0"/>
                        <a:cs typeface="Times New Roman" panose="02020603050405020304" pitchFamily="18" charset="0"/>
                      </a:rPr>
                      <a:t>Vivado</a:t>
                    </a:r>
                    <a:r>
                      <a:rPr lang="en-US" altLang="ja-JP" sz="1200" dirty="0">
                        <a:solidFill>
                          <a:schemeClr val="tx1"/>
                        </a:solidFill>
                        <a:latin typeface="Times New Roman" panose="02020603050405020304" pitchFamily="18" charset="0"/>
                        <a:cs typeface="Times New Roman" panose="02020603050405020304" pitchFamily="18" charset="0"/>
                      </a:rPr>
                      <a:t> Simulator</a:t>
                    </a:r>
                  </a:p>
                </p:txBody>
              </p:sp>
              <p:sp>
                <p:nvSpPr>
                  <p:cNvPr id="62" name="正方形/長方形 61">
                    <a:extLst>
                      <a:ext uri="{FF2B5EF4-FFF2-40B4-BE49-F238E27FC236}">
                        <a16:creationId xmlns:a16="http://schemas.microsoft.com/office/drawing/2014/main" id="{E33A50B3-FFC4-EB19-F215-6FEE5513C798}"/>
                      </a:ext>
                    </a:extLst>
                  </p:cNvPr>
                  <p:cNvSpPr/>
                  <p:nvPr/>
                </p:nvSpPr>
                <p:spPr>
                  <a:xfrm>
                    <a:off x="4214984" y="6276571"/>
                    <a:ext cx="1601884" cy="58355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Sector Logic </a:t>
                    </a:r>
                  </a:p>
                  <a:p>
                    <a:pPr algn="ctr"/>
                    <a:r>
                      <a:rPr lang="ja-JP" altLang="en-US" sz="1200">
                        <a:solidFill>
                          <a:schemeClr val="tx1"/>
                        </a:solidFill>
                        <a:latin typeface="Times New Roman" panose="02020603050405020304" pitchFamily="18" charset="0"/>
                        <a:cs typeface="Times New Roman" panose="02020603050405020304" pitchFamily="18" charset="0"/>
                      </a:rPr>
                      <a:t>実機試験</a:t>
                    </a:r>
                    <a:endParaRPr lang="en-US" altLang="ja-JP" sz="1200" dirty="0">
                      <a:solidFill>
                        <a:schemeClr val="tx1"/>
                      </a:solidFill>
                      <a:latin typeface="Times New Roman" panose="02020603050405020304" pitchFamily="18" charset="0"/>
                      <a:cs typeface="Times New Roman" panose="02020603050405020304" pitchFamily="18" charset="0"/>
                    </a:endParaRPr>
                  </a:p>
                  <a:p>
                    <a:pPr algn="ctr"/>
                    <a:r>
                      <a:rPr lang="ja-JP" altLang="en-US" sz="1200">
                        <a:solidFill>
                          <a:schemeClr val="tx1"/>
                        </a:solidFill>
                        <a:latin typeface="Times New Roman" panose="02020603050405020304" pitchFamily="18" charset="0"/>
                        <a:cs typeface="Times New Roman" panose="02020603050405020304" pitchFamily="18" charset="0"/>
                      </a:rPr>
                      <a:t> </a:t>
                    </a:r>
                    <a:r>
                      <a:rPr lang="en-US" altLang="ja-JP" sz="1200" dirty="0">
                        <a:solidFill>
                          <a:schemeClr val="tx1"/>
                        </a:solidFill>
                        <a:latin typeface="Times New Roman" panose="02020603050405020304" pitchFamily="18" charset="0"/>
                        <a:cs typeface="Times New Roman" panose="02020603050405020304" pitchFamily="18" charset="0"/>
                      </a:rPr>
                      <a:t>(board-level</a:t>
                    </a:r>
                    <a:r>
                      <a:rPr lang="ja-JP" altLang="en-US" sz="1200">
                        <a:solidFill>
                          <a:schemeClr val="tx1"/>
                        </a:solidFill>
                        <a:latin typeface="Times New Roman" panose="02020603050405020304" pitchFamily="18" charset="0"/>
                        <a:cs typeface="Times New Roman" panose="02020603050405020304" pitchFamily="18" charset="0"/>
                      </a:rPr>
                      <a:t>試験</a:t>
                    </a:r>
                    <a:r>
                      <a:rPr lang="en-US" altLang="ja-JP" sz="1200" dirty="0">
                        <a:solidFill>
                          <a:schemeClr val="tx1"/>
                        </a:solidFill>
                        <a:latin typeface="Times New Roman" panose="02020603050405020304" pitchFamily="18" charset="0"/>
                        <a:cs typeface="Times New Roman" panose="02020603050405020304" pitchFamily="18" charset="0"/>
                      </a:rPr>
                      <a:t>)</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63" name="正方形/長方形 62">
                    <a:extLst>
                      <a:ext uri="{FF2B5EF4-FFF2-40B4-BE49-F238E27FC236}">
                        <a16:creationId xmlns:a16="http://schemas.microsoft.com/office/drawing/2014/main" id="{217C502E-49BA-89AA-BDCF-A9FDCDC19F72}"/>
                      </a:ext>
                    </a:extLst>
                  </p:cNvPr>
                  <p:cNvSpPr/>
                  <p:nvPr/>
                </p:nvSpPr>
                <p:spPr>
                  <a:xfrm>
                    <a:off x="1152617"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1</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64" name="正方形/長方形 63">
                    <a:extLst>
                      <a:ext uri="{FF2B5EF4-FFF2-40B4-BE49-F238E27FC236}">
                        <a16:creationId xmlns:a16="http://schemas.microsoft.com/office/drawing/2014/main" id="{98013EC8-516E-A63B-2B62-C291C4F385ED}"/>
                      </a:ext>
                    </a:extLst>
                  </p:cNvPr>
                  <p:cNvSpPr/>
                  <p:nvPr/>
                </p:nvSpPr>
                <p:spPr>
                  <a:xfrm>
                    <a:off x="2666651"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2</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65" name="正方形/長方形 64">
                    <a:extLst>
                      <a:ext uri="{FF2B5EF4-FFF2-40B4-BE49-F238E27FC236}">
                        <a16:creationId xmlns:a16="http://schemas.microsoft.com/office/drawing/2014/main" id="{4AB92F4A-B191-EA44-73E2-ABADDB70D625}"/>
                      </a:ext>
                    </a:extLst>
                  </p:cNvPr>
                  <p:cNvSpPr/>
                  <p:nvPr/>
                </p:nvSpPr>
                <p:spPr>
                  <a:xfrm>
                    <a:off x="4313685" y="7261700"/>
                    <a:ext cx="1416306"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3</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66" name="下矢印 65">
                    <a:extLst>
                      <a:ext uri="{FF2B5EF4-FFF2-40B4-BE49-F238E27FC236}">
                        <a16:creationId xmlns:a16="http://schemas.microsoft.com/office/drawing/2014/main" id="{0BE7FB86-9EF5-BD80-79F0-A93CFF5B1688}"/>
                      </a:ext>
                    </a:extLst>
                  </p:cNvPr>
                  <p:cNvSpPr/>
                  <p:nvPr/>
                </p:nvSpPr>
                <p:spPr>
                  <a:xfrm>
                    <a:off x="1670346" y="6892615"/>
                    <a:ext cx="283943" cy="343773"/>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67" name="下矢印 66">
                    <a:extLst>
                      <a:ext uri="{FF2B5EF4-FFF2-40B4-BE49-F238E27FC236}">
                        <a16:creationId xmlns:a16="http://schemas.microsoft.com/office/drawing/2014/main" id="{7420ED73-0B78-6F6B-09CA-FAC50D4CD335}"/>
                      </a:ext>
                    </a:extLst>
                  </p:cNvPr>
                  <p:cNvSpPr/>
                  <p:nvPr/>
                </p:nvSpPr>
                <p:spPr>
                  <a:xfrm>
                    <a:off x="3254378" y="6892434"/>
                    <a:ext cx="283943" cy="341909"/>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68" name="下矢印 67">
                    <a:extLst>
                      <a:ext uri="{FF2B5EF4-FFF2-40B4-BE49-F238E27FC236}">
                        <a16:creationId xmlns:a16="http://schemas.microsoft.com/office/drawing/2014/main" id="{8C5BA735-A373-5CC8-7F81-87C6723CFC57}"/>
                      </a:ext>
                    </a:extLst>
                  </p:cNvPr>
                  <p:cNvSpPr/>
                  <p:nvPr/>
                </p:nvSpPr>
                <p:spPr>
                  <a:xfrm>
                    <a:off x="4899731" y="6876489"/>
                    <a:ext cx="283942" cy="380262"/>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69" name="左右矢印 68">
                    <a:extLst>
                      <a:ext uri="{FF2B5EF4-FFF2-40B4-BE49-F238E27FC236}">
                        <a16:creationId xmlns:a16="http://schemas.microsoft.com/office/drawing/2014/main" id="{F48FEF72-DDED-6FD8-98E1-3BB02AEBE30C}"/>
                      </a:ext>
                    </a:extLst>
                  </p:cNvPr>
                  <p:cNvSpPr/>
                  <p:nvPr/>
                </p:nvSpPr>
                <p:spPr>
                  <a:xfrm>
                    <a:off x="1575787" y="7708931"/>
                    <a:ext cx="3746451" cy="257902"/>
                  </a:xfrm>
                  <a:prstGeom prst="leftRightArrow">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50">
                      <a:solidFill>
                        <a:schemeClr val="tx1"/>
                      </a:solidFill>
                      <a:latin typeface="Times New Roman" panose="02020603050405020304" pitchFamily="18" charset="0"/>
                      <a:cs typeface="Times New Roman" panose="02020603050405020304" pitchFamily="18" charset="0"/>
                    </a:endParaRPr>
                  </a:p>
                </p:txBody>
              </p:sp>
              <p:sp>
                <p:nvSpPr>
                  <p:cNvPr id="70" name="正方形/長方形 69">
                    <a:extLst>
                      <a:ext uri="{FF2B5EF4-FFF2-40B4-BE49-F238E27FC236}">
                        <a16:creationId xmlns:a16="http://schemas.microsoft.com/office/drawing/2014/main" id="{87A4365F-0F37-C56A-D43F-52C48C995095}"/>
                      </a:ext>
                    </a:extLst>
                  </p:cNvPr>
                  <p:cNvSpPr/>
                  <p:nvPr/>
                </p:nvSpPr>
                <p:spPr>
                  <a:xfrm>
                    <a:off x="2679140" y="7706887"/>
                    <a:ext cx="1316065" cy="257902"/>
                  </a:xfrm>
                  <a:prstGeom prst="rect">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050" b="1">
                        <a:solidFill>
                          <a:schemeClr val="tx1"/>
                        </a:solidFill>
                        <a:latin typeface="Times New Roman" panose="02020603050405020304" pitchFamily="18" charset="0"/>
                        <a:cs typeface="Times New Roman" panose="02020603050405020304" pitchFamily="18" charset="0"/>
                      </a:rPr>
                      <a:t>出力同士の照合</a:t>
                    </a:r>
                  </a:p>
                </p:txBody>
              </p:sp>
              <p:sp>
                <p:nvSpPr>
                  <p:cNvPr id="71" name="正方形/長方形 70">
                    <a:extLst>
                      <a:ext uri="{FF2B5EF4-FFF2-40B4-BE49-F238E27FC236}">
                        <a16:creationId xmlns:a16="http://schemas.microsoft.com/office/drawing/2014/main" id="{3D17ABC6-C8B6-82DC-FBBB-7811A86D2894}"/>
                      </a:ext>
                    </a:extLst>
                  </p:cNvPr>
                  <p:cNvSpPr/>
                  <p:nvPr/>
                </p:nvSpPr>
                <p:spPr>
                  <a:xfrm>
                    <a:off x="1543862" y="4580836"/>
                    <a:ext cx="1609394" cy="59155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400" b="1">
                        <a:solidFill>
                          <a:schemeClr val="bg1"/>
                        </a:solidFill>
                        <a:latin typeface="Times New Roman" panose="02020603050405020304" pitchFamily="18" charset="0"/>
                        <a:cs typeface="Times New Roman" panose="02020603050405020304" pitchFamily="18" charset="0"/>
                      </a:rPr>
                      <a:t>現実的な飛跡</a:t>
                    </a:r>
                    <a:endParaRPr lang="en-US" altLang="ja-JP" sz="1400" b="1" dirty="0">
                      <a:solidFill>
                        <a:schemeClr val="bg1"/>
                      </a:solidFill>
                      <a:latin typeface="Times New Roman" panose="02020603050405020304" pitchFamily="18" charset="0"/>
                      <a:cs typeface="Times New Roman" panose="02020603050405020304" pitchFamily="18" charset="0"/>
                    </a:endParaRPr>
                  </a:p>
                  <a:p>
                    <a:pPr algn="ctr"/>
                    <a:r>
                      <a:rPr lang="en-US" altLang="ja-JP" sz="1400" b="1" dirty="0">
                        <a:solidFill>
                          <a:schemeClr val="bg1"/>
                        </a:solidFill>
                        <a:latin typeface="Times New Roman" panose="02020603050405020304" pitchFamily="18" charset="0"/>
                        <a:cs typeface="Times New Roman" panose="02020603050405020304" pitchFamily="18" charset="0"/>
                      </a:rPr>
                      <a:t>(MC/</a:t>
                    </a:r>
                    <a:r>
                      <a:rPr lang="ja-JP" altLang="en-US" sz="1400" b="1">
                        <a:solidFill>
                          <a:schemeClr val="bg1"/>
                        </a:solidFill>
                        <a:latin typeface="Times New Roman" panose="02020603050405020304" pitchFamily="18" charset="0"/>
                        <a:cs typeface="Times New Roman" panose="02020603050405020304" pitchFamily="18" charset="0"/>
                      </a:rPr>
                      <a:t>実データ</a:t>
                    </a:r>
                    <a:r>
                      <a:rPr lang="en-US" altLang="ja-JP" sz="1400" b="1" dirty="0">
                        <a:solidFill>
                          <a:schemeClr val="bg1"/>
                        </a:solidFill>
                        <a:latin typeface="Times New Roman" panose="02020603050405020304" pitchFamily="18" charset="0"/>
                        <a:cs typeface="Times New Roman" panose="02020603050405020304" pitchFamily="18" charset="0"/>
                      </a:rPr>
                      <a:t>)</a:t>
                    </a:r>
                    <a:endParaRPr lang="ja-JP" altLang="en-US" sz="1400" b="1">
                      <a:solidFill>
                        <a:schemeClr val="bg1"/>
                      </a:solidFill>
                      <a:latin typeface="Times New Roman" panose="02020603050405020304" pitchFamily="18" charset="0"/>
                      <a:cs typeface="Times New Roman" panose="02020603050405020304" pitchFamily="18" charset="0"/>
                    </a:endParaRPr>
                  </a:p>
                </p:txBody>
              </p:sp>
              <p:sp>
                <p:nvSpPr>
                  <p:cNvPr id="72" name="正方形/長方形 71">
                    <a:extLst>
                      <a:ext uri="{FF2B5EF4-FFF2-40B4-BE49-F238E27FC236}">
                        <a16:creationId xmlns:a16="http://schemas.microsoft.com/office/drawing/2014/main" id="{27C66A11-1800-EA05-1650-007DCDD5B5C6}"/>
                      </a:ext>
                    </a:extLst>
                  </p:cNvPr>
                  <p:cNvSpPr/>
                  <p:nvPr/>
                </p:nvSpPr>
                <p:spPr>
                  <a:xfrm>
                    <a:off x="1433817" y="5564063"/>
                    <a:ext cx="3684212" cy="38026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500" b="1" dirty="0">
                        <a:solidFill>
                          <a:schemeClr val="tx1"/>
                        </a:solidFill>
                        <a:latin typeface="Times New Roman" panose="02020603050405020304" pitchFamily="18" charset="0"/>
                        <a:cs typeface="Times New Roman" panose="02020603050405020304" pitchFamily="18" charset="0"/>
                      </a:rPr>
                      <a:t>Test Pulse Pattern</a:t>
                    </a:r>
                    <a:r>
                      <a:rPr lang="ja-JP" altLang="en-US" sz="1500" b="1">
                        <a:solidFill>
                          <a:schemeClr val="tx1"/>
                        </a:solidFill>
                        <a:latin typeface="Times New Roman" panose="02020603050405020304" pitchFamily="18" charset="0"/>
                        <a:cs typeface="Times New Roman" panose="02020603050405020304" pitchFamily="18" charset="0"/>
                      </a:rPr>
                      <a:t>ファイル</a:t>
                    </a:r>
                  </a:p>
                </p:txBody>
              </p:sp>
            </p:grpSp>
            <p:sp>
              <p:nvSpPr>
                <p:cNvPr id="54" name="下矢印 53">
                  <a:extLst>
                    <a:ext uri="{FF2B5EF4-FFF2-40B4-BE49-F238E27FC236}">
                      <a16:creationId xmlns:a16="http://schemas.microsoft.com/office/drawing/2014/main" id="{C7321060-8398-1C52-7E33-D0FC7A75562E}"/>
                    </a:ext>
                  </a:extLst>
                </p:cNvPr>
                <p:cNvSpPr/>
                <p:nvPr/>
              </p:nvSpPr>
              <p:spPr>
                <a:xfrm>
                  <a:off x="1880252" y="3778289"/>
                  <a:ext cx="283943"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55" name="下矢印 54">
                  <a:extLst>
                    <a:ext uri="{FF2B5EF4-FFF2-40B4-BE49-F238E27FC236}">
                      <a16:creationId xmlns:a16="http://schemas.microsoft.com/office/drawing/2014/main" id="{BE233894-FE3D-98D7-6F41-68EA0AB0219C}"/>
                    </a:ext>
                  </a:extLst>
                </p:cNvPr>
                <p:cNvSpPr/>
                <p:nvPr/>
              </p:nvSpPr>
              <p:spPr>
                <a:xfrm>
                  <a:off x="3411061" y="3779913"/>
                  <a:ext cx="283943"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56" name="下矢印 55">
                  <a:extLst>
                    <a:ext uri="{FF2B5EF4-FFF2-40B4-BE49-F238E27FC236}">
                      <a16:creationId xmlns:a16="http://schemas.microsoft.com/office/drawing/2014/main" id="{1EA53E8B-37C6-D616-E363-0486B84557CC}"/>
                    </a:ext>
                  </a:extLst>
                </p:cNvPr>
                <p:cNvSpPr/>
                <p:nvPr/>
              </p:nvSpPr>
              <p:spPr>
                <a:xfrm>
                  <a:off x="5077960" y="3779913"/>
                  <a:ext cx="283942"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57" name="四角形吹き出し 56">
                  <a:extLst>
                    <a:ext uri="{FF2B5EF4-FFF2-40B4-BE49-F238E27FC236}">
                      <a16:creationId xmlns:a16="http://schemas.microsoft.com/office/drawing/2014/main" id="{9388FB88-FABB-29FF-1F8A-7E71F3EB0861}"/>
                    </a:ext>
                  </a:extLst>
                </p:cNvPr>
                <p:cNvSpPr/>
                <p:nvPr/>
              </p:nvSpPr>
              <p:spPr>
                <a:xfrm>
                  <a:off x="5498275" y="3324769"/>
                  <a:ext cx="1320892" cy="380263"/>
                </a:xfrm>
                <a:prstGeom prst="wedgeRectCallout">
                  <a:avLst>
                    <a:gd name="adj1" fmla="val -63927"/>
                    <a:gd name="adj2" fmla="val 6261"/>
                  </a:avLst>
                </a:prstGeom>
                <a:noFill/>
                <a:ln w="9525" cap="flat" cmpd="sng" algn="ctr">
                  <a:solidFill>
                    <a:schemeClr val="bg1">
                      <a:lumMod val="5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r>
                    <a:rPr lang="ja-JP" altLang="en-US" sz="1000" b="1">
                      <a:solidFill>
                        <a:schemeClr val="tx1"/>
                      </a:solidFill>
                      <a:latin typeface="Times New Roman" panose="02020603050405020304" pitchFamily="18" charset="0"/>
                      <a:cs typeface="Times New Roman" panose="02020603050405020304" pitchFamily="18" charset="0"/>
                    </a:rPr>
                    <a:t>光ファイバー</a:t>
                  </a:r>
                  <a:endParaRPr lang="en-US" altLang="ja-JP" sz="1000" b="1" dirty="0">
                    <a:solidFill>
                      <a:schemeClr val="tx1"/>
                    </a:solidFill>
                    <a:latin typeface="Times New Roman" panose="02020603050405020304" pitchFamily="18" charset="0"/>
                    <a:cs typeface="Times New Roman" panose="02020603050405020304" pitchFamily="18" charset="0"/>
                  </a:endParaRPr>
                </a:p>
                <a:p>
                  <a:pPr algn="ctr"/>
                  <a:r>
                    <a:rPr lang="en-US" altLang="ja-JP" sz="1000" b="1" dirty="0">
                      <a:solidFill>
                        <a:schemeClr val="tx1"/>
                      </a:solidFill>
                      <a:latin typeface="Times New Roman" panose="02020603050405020304" pitchFamily="18" charset="0"/>
                      <a:cs typeface="Times New Roman" panose="02020603050405020304" pitchFamily="18" charset="0"/>
                    </a:rPr>
                    <a:t>128 bit × 58 link</a:t>
                  </a:r>
                </a:p>
              </p:txBody>
            </p:sp>
            <p:sp>
              <p:nvSpPr>
                <p:cNvPr id="58" name="正方形/長方形 57">
                  <a:extLst>
                    <a:ext uri="{FF2B5EF4-FFF2-40B4-BE49-F238E27FC236}">
                      <a16:creationId xmlns:a16="http://schemas.microsoft.com/office/drawing/2014/main" id="{428259E9-679E-5EAF-420A-301448A49EDC}"/>
                    </a:ext>
                  </a:extLst>
                </p:cNvPr>
                <p:cNvSpPr/>
                <p:nvPr/>
              </p:nvSpPr>
              <p:spPr>
                <a:xfrm>
                  <a:off x="3408605" y="2385194"/>
                  <a:ext cx="2205266" cy="60199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b="1">
                      <a:latin typeface="Times New Roman" panose="02020603050405020304" pitchFamily="18" charset="0"/>
                      <a:cs typeface="Times New Roman" panose="02020603050405020304" pitchFamily="18" charset="0"/>
                    </a:rPr>
                    <a:t>無限運動量飛跡</a:t>
                  </a:r>
                  <a:endParaRPr kumimoji="1" lang="en-US" altLang="ja-JP" b="1" dirty="0">
                    <a:latin typeface="Times New Roman" panose="02020603050405020304" pitchFamily="18" charset="0"/>
                    <a:cs typeface="Times New Roman" panose="02020603050405020304" pitchFamily="18" charset="0"/>
                  </a:endParaRPr>
                </a:p>
              </p:txBody>
            </p:sp>
          </p:grpSp>
        </p:grpSp>
        <p:sp>
          <p:nvSpPr>
            <p:cNvPr id="50" name="テキスト ボックス 49">
              <a:extLst>
                <a:ext uri="{FF2B5EF4-FFF2-40B4-BE49-F238E27FC236}">
                  <a16:creationId xmlns:a16="http://schemas.microsoft.com/office/drawing/2014/main" id="{7C7FD129-CA26-C59E-EC2F-8C5D59DC4485}"/>
                </a:ext>
              </a:extLst>
            </p:cNvPr>
            <p:cNvSpPr txBox="1"/>
            <p:nvPr/>
          </p:nvSpPr>
          <p:spPr>
            <a:xfrm>
              <a:off x="2515517" y="2400400"/>
              <a:ext cx="3519352" cy="407003"/>
            </a:xfrm>
            <a:prstGeom prst="rect">
              <a:avLst/>
            </a:prstGeom>
            <a:solidFill>
              <a:srgbClr val="7030A0"/>
            </a:solidFill>
          </p:spPr>
          <p:txBody>
            <a:bodyPr wrap="square" rtlCol="0">
              <a:spAutoFit/>
            </a:bodyPr>
            <a:lstStyle/>
            <a:p>
              <a:r>
                <a:rPr kumimoji="1" lang="ja-JP" altLang="en-US" b="1">
                  <a:solidFill>
                    <a:schemeClr val="bg1"/>
                  </a:solidFill>
                </a:rPr>
                <a:t>テストパターン生成システム</a:t>
              </a:r>
            </a:p>
          </p:txBody>
        </p:sp>
      </p:grpSp>
    </p:spTree>
    <p:extLst>
      <p:ext uri="{BB962C8B-B14F-4D97-AF65-F5344CB8AC3E}">
        <p14:creationId xmlns:p14="http://schemas.microsoft.com/office/powerpoint/2010/main" val="30936833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92330B-CD97-7B4C-0C49-EDE979DF85B7}"/>
              </a:ext>
            </a:extLst>
          </p:cNvPr>
          <p:cNvSpPr>
            <a:spLocks noGrp="1"/>
          </p:cNvSpPr>
          <p:nvPr>
            <p:ph type="title"/>
          </p:nvPr>
        </p:nvSpPr>
        <p:spPr/>
        <p:txBody>
          <a:bodyPr/>
          <a:lstStyle/>
          <a:p>
            <a:r>
              <a:rPr kumimoji="1" lang="ja-JP" altLang="en-US" sz="4400"/>
              <a:t>テストベクターの生成機構</a:t>
            </a:r>
            <a:endParaRPr kumimoji="1" lang="ja-JP" altLang="en-US"/>
          </a:p>
        </p:txBody>
      </p:sp>
      <p:sp>
        <p:nvSpPr>
          <p:cNvPr id="3" name="コンテンツ プレースホルダー 2">
            <a:extLst>
              <a:ext uri="{FF2B5EF4-FFF2-40B4-BE49-F238E27FC236}">
                <a16:creationId xmlns:a16="http://schemas.microsoft.com/office/drawing/2014/main" id="{366D146C-17F6-1723-A8A8-742255598037}"/>
              </a:ext>
            </a:extLst>
          </p:cNvPr>
          <p:cNvSpPr>
            <a:spLocks noGrp="1"/>
          </p:cNvSpPr>
          <p:nvPr>
            <p:ph idx="1"/>
          </p:nvPr>
        </p:nvSpPr>
        <p:spPr>
          <a:xfrm>
            <a:off x="5515199" y="879477"/>
            <a:ext cx="6530116" cy="5565928"/>
          </a:xfrm>
        </p:spPr>
        <p:txBody>
          <a:bodyPr>
            <a:normAutofit fontScale="85000" lnSpcReduction="20000"/>
          </a:bodyPr>
          <a:lstStyle/>
          <a:p>
            <a:r>
              <a:rPr lang="ja-JP" altLang="en-US"/>
              <a:t>トリガーロジックの検証のために、</a:t>
            </a:r>
            <a:r>
              <a:rPr lang="ja-JP" altLang="en-US">
                <a:solidFill>
                  <a:schemeClr val="accent2"/>
                </a:solidFill>
              </a:rPr>
              <a:t>様々なテスト入力パターン</a:t>
            </a:r>
            <a:r>
              <a:rPr lang="ja-JP" altLang="en-US"/>
              <a:t>を生成する機構を開発した</a:t>
            </a:r>
            <a:endParaRPr lang="en-US" altLang="ja-JP" dirty="0"/>
          </a:p>
          <a:p>
            <a:r>
              <a:rPr lang="ja-JP" altLang="en-US"/>
              <a:t>任意のヒットのパターンを、</a:t>
            </a:r>
            <a:r>
              <a:rPr lang="en-US" altLang="ja-JP" dirty="0"/>
              <a:t>SL</a:t>
            </a:r>
            <a:r>
              <a:rPr lang="ja-JP" altLang="en-US"/>
              <a:t>への入力となる</a:t>
            </a:r>
            <a:r>
              <a:rPr lang="en-US" altLang="ja-JP" dirty="0">
                <a:solidFill>
                  <a:schemeClr val="accent2"/>
                </a:solidFill>
              </a:rPr>
              <a:t>128bit × 58 link</a:t>
            </a:r>
            <a:r>
              <a:rPr lang="ja-JP" altLang="en-US">
                <a:solidFill>
                  <a:schemeClr val="accent2"/>
                </a:solidFill>
              </a:rPr>
              <a:t>形式</a:t>
            </a:r>
            <a:r>
              <a:rPr lang="ja-JP" altLang="en-US"/>
              <a:t>のテストベクターファイルに整形するための機構を作成した</a:t>
            </a:r>
            <a:endParaRPr lang="en-US" altLang="ja-JP" dirty="0"/>
          </a:p>
          <a:p>
            <a:endParaRPr lang="en-US" altLang="ja-JP" dirty="0"/>
          </a:p>
          <a:p>
            <a:pPr marL="0" indent="0">
              <a:buNone/>
            </a:pPr>
            <a:r>
              <a:rPr lang="ja-JP" altLang="en-US"/>
              <a:t>特に有用な</a:t>
            </a:r>
            <a:r>
              <a:rPr lang="en-US" altLang="ja-JP" dirty="0"/>
              <a:t>2</a:t>
            </a:r>
            <a:r>
              <a:rPr lang="ja-JP" altLang="en-US"/>
              <a:t>種類のテストベクターを実際に検証に使用</a:t>
            </a:r>
            <a:endParaRPr lang="en-US" altLang="ja-JP" dirty="0"/>
          </a:p>
          <a:p>
            <a:r>
              <a:rPr lang="ja-JP" altLang="en-US" b="1">
                <a:solidFill>
                  <a:srgbClr val="7030A0"/>
                </a:solidFill>
              </a:rPr>
              <a:t>無限運動量飛跡</a:t>
            </a:r>
            <a:endParaRPr lang="en-US" altLang="ja-JP" b="1" dirty="0">
              <a:solidFill>
                <a:srgbClr val="7030A0"/>
              </a:solidFill>
            </a:endParaRPr>
          </a:p>
          <a:p>
            <a:pPr lvl="1"/>
            <a:r>
              <a:rPr lang="en-US" altLang="ja-JP" dirty="0"/>
              <a:t>13</a:t>
            </a:r>
            <a:r>
              <a:rPr lang="ja-JP" altLang="en-US"/>
              <a:t>層</a:t>
            </a:r>
            <a:r>
              <a:rPr lang="en-US" altLang="ja-JP" dirty="0"/>
              <a:t>(Wire 7</a:t>
            </a:r>
            <a:r>
              <a:rPr lang="ja-JP" altLang="en-US"/>
              <a:t>層・</a:t>
            </a:r>
            <a:r>
              <a:rPr lang="en-US" altLang="ja-JP" dirty="0"/>
              <a:t>Strip 6</a:t>
            </a:r>
            <a:r>
              <a:rPr lang="ja-JP" altLang="en-US"/>
              <a:t>層</a:t>
            </a:r>
            <a:r>
              <a:rPr lang="en-US" altLang="ja-JP" dirty="0"/>
              <a:t>)</a:t>
            </a:r>
            <a:r>
              <a:rPr lang="ja-JP" altLang="en-US"/>
              <a:t>突き抜けの直線飛跡</a:t>
            </a:r>
            <a:endParaRPr lang="en-US" altLang="ja-JP" dirty="0"/>
          </a:p>
          <a:p>
            <a:pPr lvl="1"/>
            <a:r>
              <a:rPr lang="ja-JP" altLang="en-US"/>
              <a:t>トリガーするべきトラックの中で最も単純かつ優先度の高いパターン</a:t>
            </a:r>
            <a:endParaRPr lang="en-US" altLang="ja-JP" dirty="0">
              <a:solidFill>
                <a:srgbClr val="7030A0"/>
              </a:solidFill>
            </a:endParaRPr>
          </a:p>
          <a:p>
            <a:r>
              <a:rPr lang="en-US" altLang="ja-JP" b="1" dirty="0">
                <a:solidFill>
                  <a:srgbClr val="7030A0"/>
                </a:solidFill>
              </a:rPr>
              <a:t>MC</a:t>
            </a:r>
            <a:r>
              <a:rPr lang="ja-JP" altLang="en-US" b="1">
                <a:solidFill>
                  <a:srgbClr val="7030A0"/>
                </a:solidFill>
              </a:rPr>
              <a:t>データ</a:t>
            </a:r>
            <a:r>
              <a:rPr lang="en-US" altLang="ja-JP" b="1" dirty="0">
                <a:solidFill>
                  <a:srgbClr val="7030A0"/>
                </a:solidFill>
              </a:rPr>
              <a:t>/</a:t>
            </a:r>
            <a:r>
              <a:rPr lang="ja-JP" altLang="en-US" b="1">
                <a:solidFill>
                  <a:srgbClr val="7030A0"/>
                </a:solidFill>
              </a:rPr>
              <a:t>実データ</a:t>
            </a:r>
            <a:endParaRPr lang="en-US" altLang="ja-JP" b="1" dirty="0">
              <a:solidFill>
                <a:srgbClr val="7030A0"/>
              </a:solidFill>
            </a:endParaRPr>
          </a:p>
          <a:p>
            <a:pPr lvl="1"/>
            <a:r>
              <a:rPr lang="ja-JP" altLang="en-US"/>
              <a:t>現実的な有限の曲率を持った飛跡による詳細なトリガーの検証</a:t>
            </a:r>
            <a:endParaRPr lang="en-US" altLang="ja-JP" dirty="0"/>
          </a:p>
          <a:p>
            <a:endParaRPr kumimoji="1" lang="ja-JP" altLang="en-US"/>
          </a:p>
        </p:txBody>
      </p:sp>
      <p:sp>
        <p:nvSpPr>
          <p:cNvPr id="4" name="日付プレースホルダー 3">
            <a:extLst>
              <a:ext uri="{FF2B5EF4-FFF2-40B4-BE49-F238E27FC236}">
                <a16:creationId xmlns:a16="http://schemas.microsoft.com/office/drawing/2014/main" id="{94308136-6B95-D18A-0D70-62903FA36614}"/>
              </a:ext>
            </a:extLst>
          </p:cNvPr>
          <p:cNvSpPr>
            <a:spLocks noGrp="1"/>
          </p:cNvSpPr>
          <p:nvPr>
            <p:ph type="dt" sz="half" idx="10"/>
          </p:nvPr>
        </p:nvSpPr>
        <p:spPr/>
        <p:txBody>
          <a:bodyPr/>
          <a:lstStyle/>
          <a:p>
            <a:fld id="{58D31328-DBC6-2949-AF0D-E53C35D1BAF1}"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C33A2E1F-90C2-F753-EAF1-9963BDAD2767}"/>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08816D03-9808-0D74-9CBA-72E798C6DB0D}"/>
              </a:ext>
            </a:extLst>
          </p:cNvPr>
          <p:cNvSpPr>
            <a:spLocks noGrp="1"/>
          </p:cNvSpPr>
          <p:nvPr>
            <p:ph type="sldNum" sz="quarter" idx="12"/>
          </p:nvPr>
        </p:nvSpPr>
        <p:spPr/>
        <p:txBody>
          <a:bodyPr/>
          <a:lstStyle/>
          <a:p>
            <a:fld id="{B1A13AED-BBC1-DB48-95E1-36D836C4ECBB}" type="slidenum">
              <a:rPr kumimoji="1" lang="ja-JP" altLang="en-US" smtClean="0"/>
              <a:t>17</a:t>
            </a:fld>
            <a:endParaRPr kumimoji="1" lang="ja-JP" altLang="en-US"/>
          </a:p>
        </p:txBody>
      </p:sp>
      <p:grpSp>
        <p:nvGrpSpPr>
          <p:cNvPr id="7" name="グループ化 6">
            <a:extLst>
              <a:ext uri="{FF2B5EF4-FFF2-40B4-BE49-F238E27FC236}">
                <a16:creationId xmlns:a16="http://schemas.microsoft.com/office/drawing/2014/main" id="{4B0DE47D-24B8-5FCC-4A1A-697BB002C600}"/>
              </a:ext>
            </a:extLst>
          </p:cNvPr>
          <p:cNvGrpSpPr/>
          <p:nvPr/>
        </p:nvGrpSpPr>
        <p:grpSpPr>
          <a:xfrm>
            <a:off x="377047" y="1084317"/>
            <a:ext cx="5082056" cy="3398473"/>
            <a:chOff x="721955" y="2400400"/>
            <a:chExt cx="5821238" cy="3892775"/>
          </a:xfrm>
        </p:grpSpPr>
        <p:sp>
          <p:nvSpPr>
            <p:cNvPr id="8" name="正方形/長方形 7">
              <a:extLst>
                <a:ext uri="{FF2B5EF4-FFF2-40B4-BE49-F238E27FC236}">
                  <a16:creationId xmlns:a16="http://schemas.microsoft.com/office/drawing/2014/main" id="{97CB27A6-8857-5056-1259-F693E1550694}"/>
                </a:ext>
              </a:extLst>
            </p:cNvPr>
            <p:cNvSpPr/>
            <p:nvPr/>
          </p:nvSpPr>
          <p:spPr>
            <a:xfrm>
              <a:off x="721955" y="2424896"/>
              <a:ext cx="5291148" cy="1203946"/>
            </a:xfrm>
            <a:prstGeom prst="rect">
              <a:avLst/>
            </a:prstGeom>
            <a:noFill/>
            <a:ln w="381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a:extLst>
                <a:ext uri="{FF2B5EF4-FFF2-40B4-BE49-F238E27FC236}">
                  <a16:creationId xmlns:a16="http://schemas.microsoft.com/office/drawing/2014/main" id="{343F2A4B-A680-3469-45B6-9D7B65379101}"/>
                </a:ext>
              </a:extLst>
            </p:cNvPr>
            <p:cNvGrpSpPr/>
            <p:nvPr/>
          </p:nvGrpSpPr>
          <p:grpSpPr>
            <a:xfrm>
              <a:off x="721956" y="2907178"/>
              <a:ext cx="5821237" cy="3385997"/>
              <a:chOff x="1052157" y="2044164"/>
              <a:chExt cx="5821237" cy="3385997"/>
            </a:xfrm>
          </p:grpSpPr>
          <p:sp>
            <p:nvSpPr>
              <p:cNvPr id="11" name="下矢印 10">
                <a:extLst>
                  <a:ext uri="{FF2B5EF4-FFF2-40B4-BE49-F238E27FC236}">
                    <a16:creationId xmlns:a16="http://schemas.microsoft.com/office/drawing/2014/main" id="{735EDA59-52E7-90A1-5576-ACBD95A644FC}"/>
                  </a:ext>
                </a:extLst>
              </p:cNvPr>
              <p:cNvSpPr/>
              <p:nvPr/>
            </p:nvSpPr>
            <p:spPr>
              <a:xfrm>
                <a:off x="3569628" y="2365119"/>
                <a:ext cx="244639" cy="606467"/>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grpSp>
            <p:nvGrpSpPr>
              <p:cNvPr id="12" name="グループ化 11">
                <a:extLst>
                  <a:ext uri="{FF2B5EF4-FFF2-40B4-BE49-F238E27FC236}">
                    <a16:creationId xmlns:a16="http://schemas.microsoft.com/office/drawing/2014/main" id="{4D87ADA4-95D1-DC6A-65D1-767732115D9E}"/>
                  </a:ext>
                </a:extLst>
              </p:cNvPr>
              <p:cNvGrpSpPr/>
              <p:nvPr/>
            </p:nvGrpSpPr>
            <p:grpSpPr>
              <a:xfrm>
                <a:off x="1052157" y="2044164"/>
                <a:ext cx="5821237" cy="3385997"/>
                <a:chOff x="997930" y="2381108"/>
                <a:chExt cx="5821237" cy="3385997"/>
              </a:xfrm>
            </p:grpSpPr>
            <p:grpSp>
              <p:nvGrpSpPr>
                <p:cNvPr id="13" name="グループ化 12">
                  <a:extLst>
                    <a:ext uri="{FF2B5EF4-FFF2-40B4-BE49-F238E27FC236}">
                      <a16:creationId xmlns:a16="http://schemas.microsoft.com/office/drawing/2014/main" id="{4D6BA669-35CA-7E35-90E3-4F88754ECAC6}"/>
                    </a:ext>
                  </a:extLst>
                </p:cNvPr>
                <p:cNvGrpSpPr/>
                <p:nvPr/>
              </p:nvGrpSpPr>
              <p:grpSpPr>
                <a:xfrm>
                  <a:off x="997930" y="2381108"/>
                  <a:ext cx="4997166" cy="3385997"/>
                  <a:chOff x="819702" y="4580836"/>
                  <a:chExt cx="4997166" cy="3385997"/>
                </a:xfrm>
              </p:grpSpPr>
              <p:sp>
                <p:nvSpPr>
                  <p:cNvPr id="19" name="下矢印 18">
                    <a:extLst>
                      <a:ext uri="{FF2B5EF4-FFF2-40B4-BE49-F238E27FC236}">
                        <a16:creationId xmlns:a16="http://schemas.microsoft.com/office/drawing/2014/main" id="{7335083C-6F15-3EE9-B39E-E6D0EEFC9344}"/>
                      </a:ext>
                    </a:extLst>
                  </p:cNvPr>
                  <p:cNvSpPr/>
                  <p:nvPr/>
                </p:nvSpPr>
                <p:spPr>
                  <a:xfrm>
                    <a:off x="2327544" y="4913081"/>
                    <a:ext cx="244639" cy="606467"/>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sp>
                <p:nvSpPr>
                  <p:cNvPr id="20" name="正方形/長方形 19">
                    <a:extLst>
                      <a:ext uri="{FF2B5EF4-FFF2-40B4-BE49-F238E27FC236}">
                        <a16:creationId xmlns:a16="http://schemas.microsoft.com/office/drawing/2014/main" id="{B2B2C128-37B3-F4A6-FFE8-D216E30A9B02}"/>
                      </a:ext>
                    </a:extLst>
                  </p:cNvPr>
                  <p:cNvSpPr/>
                  <p:nvPr/>
                </p:nvSpPr>
                <p:spPr>
                  <a:xfrm>
                    <a:off x="819702" y="6276571"/>
                    <a:ext cx="1793561" cy="583557"/>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400" b="1" dirty="0">
                        <a:solidFill>
                          <a:schemeClr val="bg1"/>
                        </a:solidFill>
                        <a:latin typeface="Times New Roman" panose="02020603050405020304" pitchFamily="18" charset="0"/>
                        <a:cs typeface="Times New Roman" panose="02020603050405020304" pitchFamily="18" charset="0"/>
                      </a:rPr>
                      <a:t>Bit-wise Simulator(C++)</a:t>
                    </a:r>
                    <a:endParaRPr lang="ja-JP" altLang="en-US" sz="1400" b="1">
                      <a:solidFill>
                        <a:schemeClr val="bg1"/>
                      </a:solidFill>
                      <a:latin typeface="Times New Roman" panose="02020603050405020304" pitchFamily="18" charset="0"/>
                      <a:cs typeface="Times New Roman" panose="02020603050405020304" pitchFamily="18" charset="0"/>
                    </a:endParaRPr>
                  </a:p>
                </p:txBody>
              </p:sp>
              <p:sp>
                <p:nvSpPr>
                  <p:cNvPr id="21" name="正方形/長方形 20">
                    <a:extLst>
                      <a:ext uri="{FF2B5EF4-FFF2-40B4-BE49-F238E27FC236}">
                        <a16:creationId xmlns:a16="http://schemas.microsoft.com/office/drawing/2014/main" id="{1F1ECB60-8E14-50AE-A3D9-2C280B4BFD96}"/>
                      </a:ext>
                    </a:extLst>
                  </p:cNvPr>
                  <p:cNvSpPr/>
                  <p:nvPr/>
                </p:nvSpPr>
                <p:spPr>
                  <a:xfrm>
                    <a:off x="2694823" y="6276572"/>
                    <a:ext cx="1429648" cy="58355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Xilinx </a:t>
                    </a:r>
                    <a:r>
                      <a:rPr lang="en-US" altLang="ja-JP" sz="1200" dirty="0" err="1">
                        <a:solidFill>
                          <a:schemeClr val="tx1"/>
                        </a:solidFill>
                        <a:latin typeface="Times New Roman" panose="02020603050405020304" pitchFamily="18" charset="0"/>
                        <a:cs typeface="Times New Roman" panose="02020603050405020304" pitchFamily="18" charset="0"/>
                      </a:rPr>
                      <a:t>Vivado</a:t>
                    </a:r>
                    <a:r>
                      <a:rPr lang="en-US" altLang="ja-JP" sz="1200" dirty="0">
                        <a:solidFill>
                          <a:schemeClr val="tx1"/>
                        </a:solidFill>
                        <a:latin typeface="Times New Roman" panose="02020603050405020304" pitchFamily="18" charset="0"/>
                        <a:cs typeface="Times New Roman" panose="02020603050405020304" pitchFamily="18" charset="0"/>
                      </a:rPr>
                      <a:t> Simulator</a:t>
                    </a:r>
                  </a:p>
                </p:txBody>
              </p:sp>
              <p:sp>
                <p:nvSpPr>
                  <p:cNvPr id="22" name="正方形/長方形 21">
                    <a:extLst>
                      <a:ext uri="{FF2B5EF4-FFF2-40B4-BE49-F238E27FC236}">
                        <a16:creationId xmlns:a16="http://schemas.microsoft.com/office/drawing/2014/main" id="{4B914AD9-E48B-E097-9440-90A7D061EFB9}"/>
                      </a:ext>
                    </a:extLst>
                  </p:cNvPr>
                  <p:cNvSpPr/>
                  <p:nvPr/>
                </p:nvSpPr>
                <p:spPr>
                  <a:xfrm>
                    <a:off x="4214984" y="6276571"/>
                    <a:ext cx="1601884" cy="58355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Sector Logic </a:t>
                    </a:r>
                  </a:p>
                  <a:p>
                    <a:pPr algn="ctr"/>
                    <a:r>
                      <a:rPr lang="ja-JP" altLang="en-US" sz="1200">
                        <a:solidFill>
                          <a:schemeClr val="tx1"/>
                        </a:solidFill>
                        <a:latin typeface="Times New Roman" panose="02020603050405020304" pitchFamily="18" charset="0"/>
                        <a:cs typeface="Times New Roman" panose="02020603050405020304" pitchFamily="18" charset="0"/>
                      </a:rPr>
                      <a:t>実機試験</a:t>
                    </a:r>
                    <a:endParaRPr lang="en-US" altLang="ja-JP" sz="1200" dirty="0">
                      <a:solidFill>
                        <a:schemeClr val="tx1"/>
                      </a:solidFill>
                      <a:latin typeface="Times New Roman" panose="02020603050405020304" pitchFamily="18" charset="0"/>
                      <a:cs typeface="Times New Roman" panose="02020603050405020304" pitchFamily="18" charset="0"/>
                    </a:endParaRPr>
                  </a:p>
                  <a:p>
                    <a:pPr algn="ctr"/>
                    <a:r>
                      <a:rPr lang="ja-JP" altLang="en-US" sz="1200">
                        <a:solidFill>
                          <a:schemeClr val="tx1"/>
                        </a:solidFill>
                        <a:latin typeface="Times New Roman" panose="02020603050405020304" pitchFamily="18" charset="0"/>
                        <a:cs typeface="Times New Roman" panose="02020603050405020304" pitchFamily="18" charset="0"/>
                      </a:rPr>
                      <a:t> </a:t>
                    </a:r>
                    <a:r>
                      <a:rPr lang="en-US" altLang="ja-JP" sz="1200" dirty="0">
                        <a:solidFill>
                          <a:schemeClr val="tx1"/>
                        </a:solidFill>
                        <a:latin typeface="Times New Roman" panose="02020603050405020304" pitchFamily="18" charset="0"/>
                        <a:cs typeface="Times New Roman" panose="02020603050405020304" pitchFamily="18" charset="0"/>
                      </a:rPr>
                      <a:t>(board-level</a:t>
                    </a:r>
                    <a:r>
                      <a:rPr lang="ja-JP" altLang="en-US" sz="1200">
                        <a:solidFill>
                          <a:schemeClr val="tx1"/>
                        </a:solidFill>
                        <a:latin typeface="Times New Roman" panose="02020603050405020304" pitchFamily="18" charset="0"/>
                        <a:cs typeface="Times New Roman" panose="02020603050405020304" pitchFamily="18" charset="0"/>
                      </a:rPr>
                      <a:t>試験</a:t>
                    </a:r>
                    <a:r>
                      <a:rPr lang="en-US" altLang="ja-JP" sz="1200" dirty="0">
                        <a:solidFill>
                          <a:schemeClr val="tx1"/>
                        </a:solidFill>
                        <a:latin typeface="Times New Roman" panose="02020603050405020304" pitchFamily="18" charset="0"/>
                        <a:cs typeface="Times New Roman" panose="02020603050405020304" pitchFamily="18" charset="0"/>
                      </a:rPr>
                      <a:t>)</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23" name="正方形/長方形 22">
                    <a:extLst>
                      <a:ext uri="{FF2B5EF4-FFF2-40B4-BE49-F238E27FC236}">
                        <a16:creationId xmlns:a16="http://schemas.microsoft.com/office/drawing/2014/main" id="{B0E5EF07-3DF4-73D2-8B8C-8E9257F3DA5B}"/>
                      </a:ext>
                    </a:extLst>
                  </p:cNvPr>
                  <p:cNvSpPr/>
                  <p:nvPr/>
                </p:nvSpPr>
                <p:spPr>
                  <a:xfrm>
                    <a:off x="1152617"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1</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24" name="正方形/長方形 23">
                    <a:extLst>
                      <a:ext uri="{FF2B5EF4-FFF2-40B4-BE49-F238E27FC236}">
                        <a16:creationId xmlns:a16="http://schemas.microsoft.com/office/drawing/2014/main" id="{D1FCF10C-E54D-14FE-43AA-5842BAF1F01D}"/>
                      </a:ext>
                    </a:extLst>
                  </p:cNvPr>
                  <p:cNvSpPr/>
                  <p:nvPr/>
                </p:nvSpPr>
                <p:spPr>
                  <a:xfrm>
                    <a:off x="2666651"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2</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25" name="正方形/長方形 24">
                    <a:extLst>
                      <a:ext uri="{FF2B5EF4-FFF2-40B4-BE49-F238E27FC236}">
                        <a16:creationId xmlns:a16="http://schemas.microsoft.com/office/drawing/2014/main" id="{46FE6A9D-AD50-E7F7-0B5F-4FFB315776A1}"/>
                      </a:ext>
                    </a:extLst>
                  </p:cNvPr>
                  <p:cNvSpPr/>
                  <p:nvPr/>
                </p:nvSpPr>
                <p:spPr>
                  <a:xfrm>
                    <a:off x="4313685" y="7261700"/>
                    <a:ext cx="1416306"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3</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26" name="下矢印 25">
                    <a:extLst>
                      <a:ext uri="{FF2B5EF4-FFF2-40B4-BE49-F238E27FC236}">
                        <a16:creationId xmlns:a16="http://schemas.microsoft.com/office/drawing/2014/main" id="{D3DE4D88-F6E5-A79D-4952-FEE5B122AA16}"/>
                      </a:ext>
                    </a:extLst>
                  </p:cNvPr>
                  <p:cNvSpPr/>
                  <p:nvPr/>
                </p:nvSpPr>
                <p:spPr>
                  <a:xfrm>
                    <a:off x="1670346" y="6892615"/>
                    <a:ext cx="283943" cy="343773"/>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27" name="下矢印 26">
                    <a:extLst>
                      <a:ext uri="{FF2B5EF4-FFF2-40B4-BE49-F238E27FC236}">
                        <a16:creationId xmlns:a16="http://schemas.microsoft.com/office/drawing/2014/main" id="{63A9A50E-AE88-357E-471E-2969115219CA}"/>
                      </a:ext>
                    </a:extLst>
                  </p:cNvPr>
                  <p:cNvSpPr/>
                  <p:nvPr/>
                </p:nvSpPr>
                <p:spPr>
                  <a:xfrm>
                    <a:off x="3254378" y="6892434"/>
                    <a:ext cx="283943" cy="341909"/>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28" name="下矢印 27">
                    <a:extLst>
                      <a:ext uri="{FF2B5EF4-FFF2-40B4-BE49-F238E27FC236}">
                        <a16:creationId xmlns:a16="http://schemas.microsoft.com/office/drawing/2014/main" id="{53672137-18CD-4542-8F46-A9681758F8A9}"/>
                      </a:ext>
                    </a:extLst>
                  </p:cNvPr>
                  <p:cNvSpPr/>
                  <p:nvPr/>
                </p:nvSpPr>
                <p:spPr>
                  <a:xfrm>
                    <a:off x="4899731" y="6876489"/>
                    <a:ext cx="283942" cy="380262"/>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29" name="左右矢印 28">
                    <a:extLst>
                      <a:ext uri="{FF2B5EF4-FFF2-40B4-BE49-F238E27FC236}">
                        <a16:creationId xmlns:a16="http://schemas.microsoft.com/office/drawing/2014/main" id="{134DD7B5-9940-83EC-B3D2-2AE00BA3AA53}"/>
                      </a:ext>
                    </a:extLst>
                  </p:cNvPr>
                  <p:cNvSpPr/>
                  <p:nvPr/>
                </p:nvSpPr>
                <p:spPr>
                  <a:xfrm>
                    <a:off x="1575787" y="7708931"/>
                    <a:ext cx="3746451" cy="257902"/>
                  </a:xfrm>
                  <a:prstGeom prst="leftRightArrow">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50">
                      <a:solidFill>
                        <a:schemeClr val="tx1"/>
                      </a:solidFill>
                      <a:latin typeface="Times New Roman" panose="02020603050405020304" pitchFamily="18" charset="0"/>
                      <a:cs typeface="Times New Roman" panose="02020603050405020304" pitchFamily="18" charset="0"/>
                    </a:endParaRPr>
                  </a:p>
                </p:txBody>
              </p:sp>
              <p:sp>
                <p:nvSpPr>
                  <p:cNvPr id="30" name="正方形/長方形 29">
                    <a:extLst>
                      <a:ext uri="{FF2B5EF4-FFF2-40B4-BE49-F238E27FC236}">
                        <a16:creationId xmlns:a16="http://schemas.microsoft.com/office/drawing/2014/main" id="{3EA36AF5-ED86-F25D-2E83-F920F6621821}"/>
                      </a:ext>
                    </a:extLst>
                  </p:cNvPr>
                  <p:cNvSpPr/>
                  <p:nvPr/>
                </p:nvSpPr>
                <p:spPr>
                  <a:xfrm>
                    <a:off x="2679140" y="7706887"/>
                    <a:ext cx="1316065" cy="257902"/>
                  </a:xfrm>
                  <a:prstGeom prst="rect">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050" b="1">
                        <a:solidFill>
                          <a:schemeClr val="tx1"/>
                        </a:solidFill>
                        <a:latin typeface="Times New Roman" panose="02020603050405020304" pitchFamily="18" charset="0"/>
                        <a:cs typeface="Times New Roman" panose="02020603050405020304" pitchFamily="18" charset="0"/>
                      </a:rPr>
                      <a:t>出力同士の照合</a:t>
                    </a:r>
                  </a:p>
                </p:txBody>
              </p:sp>
              <p:sp>
                <p:nvSpPr>
                  <p:cNvPr id="31" name="正方形/長方形 30">
                    <a:extLst>
                      <a:ext uri="{FF2B5EF4-FFF2-40B4-BE49-F238E27FC236}">
                        <a16:creationId xmlns:a16="http://schemas.microsoft.com/office/drawing/2014/main" id="{30F9A1AA-E3A1-BAF1-720B-69E8332B3FC9}"/>
                      </a:ext>
                    </a:extLst>
                  </p:cNvPr>
                  <p:cNvSpPr/>
                  <p:nvPr/>
                </p:nvSpPr>
                <p:spPr>
                  <a:xfrm>
                    <a:off x="1543862" y="4580836"/>
                    <a:ext cx="1609394" cy="59155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400" b="1">
                        <a:solidFill>
                          <a:schemeClr val="bg1"/>
                        </a:solidFill>
                        <a:latin typeface="Times New Roman" panose="02020603050405020304" pitchFamily="18" charset="0"/>
                        <a:cs typeface="Times New Roman" panose="02020603050405020304" pitchFamily="18" charset="0"/>
                      </a:rPr>
                      <a:t>現実的な飛跡</a:t>
                    </a:r>
                    <a:endParaRPr lang="en-US" altLang="ja-JP" sz="1400" b="1" dirty="0">
                      <a:solidFill>
                        <a:schemeClr val="bg1"/>
                      </a:solidFill>
                      <a:latin typeface="Times New Roman" panose="02020603050405020304" pitchFamily="18" charset="0"/>
                      <a:cs typeface="Times New Roman" panose="02020603050405020304" pitchFamily="18" charset="0"/>
                    </a:endParaRPr>
                  </a:p>
                  <a:p>
                    <a:pPr algn="ctr"/>
                    <a:r>
                      <a:rPr lang="en-US" altLang="ja-JP" sz="1400" b="1" dirty="0">
                        <a:solidFill>
                          <a:schemeClr val="bg1"/>
                        </a:solidFill>
                        <a:latin typeface="Times New Roman" panose="02020603050405020304" pitchFamily="18" charset="0"/>
                        <a:cs typeface="Times New Roman" panose="02020603050405020304" pitchFamily="18" charset="0"/>
                      </a:rPr>
                      <a:t>(MC/</a:t>
                    </a:r>
                    <a:r>
                      <a:rPr lang="ja-JP" altLang="en-US" sz="1400" b="1">
                        <a:solidFill>
                          <a:schemeClr val="bg1"/>
                        </a:solidFill>
                        <a:latin typeface="Times New Roman" panose="02020603050405020304" pitchFamily="18" charset="0"/>
                        <a:cs typeface="Times New Roman" panose="02020603050405020304" pitchFamily="18" charset="0"/>
                      </a:rPr>
                      <a:t>実データ</a:t>
                    </a:r>
                    <a:r>
                      <a:rPr lang="en-US" altLang="ja-JP" sz="1400" b="1" dirty="0">
                        <a:solidFill>
                          <a:schemeClr val="bg1"/>
                        </a:solidFill>
                        <a:latin typeface="Times New Roman" panose="02020603050405020304" pitchFamily="18" charset="0"/>
                        <a:cs typeface="Times New Roman" panose="02020603050405020304" pitchFamily="18" charset="0"/>
                      </a:rPr>
                      <a:t>)</a:t>
                    </a:r>
                    <a:endParaRPr lang="ja-JP" altLang="en-US" sz="1400" b="1">
                      <a:solidFill>
                        <a:schemeClr val="bg1"/>
                      </a:solidFill>
                      <a:latin typeface="Times New Roman" panose="02020603050405020304" pitchFamily="18" charset="0"/>
                      <a:cs typeface="Times New Roman" panose="02020603050405020304" pitchFamily="18" charset="0"/>
                    </a:endParaRPr>
                  </a:p>
                </p:txBody>
              </p:sp>
              <p:sp>
                <p:nvSpPr>
                  <p:cNvPr id="32" name="正方形/長方形 31">
                    <a:extLst>
                      <a:ext uri="{FF2B5EF4-FFF2-40B4-BE49-F238E27FC236}">
                        <a16:creationId xmlns:a16="http://schemas.microsoft.com/office/drawing/2014/main" id="{347037B8-A9A8-EDB4-7818-1C9473F8DE1A}"/>
                      </a:ext>
                    </a:extLst>
                  </p:cNvPr>
                  <p:cNvSpPr/>
                  <p:nvPr/>
                </p:nvSpPr>
                <p:spPr>
                  <a:xfrm>
                    <a:off x="1433817" y="5564063"/>
                    <a:ext cx="3684212" cy="380263"/>
                  </a:xfrm>
                  <a:prstGeom prst="rect">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500" b="1" dirty="0">
                        <a:solidFill>
                          <a:schemeClr val="accent2"/>
                        </a:solidFill>
                        <a:latin typeface="Times New Roman" panose="02020603050405020304" pitchFamily="18" charset="0"/>
                        <a:cs typeface="Times New Roman" panose="02020603050405020304" pitchFamily="18" charset="0"/>
                      </a:rPr>
                      <a:t>Test Pulse Pattern</a:t>
                    </a:r>
                    <a:r>
                      <a:rPr lang="ja-JP" altLang="en-US" sz="1500" b="1">
                        <a:solidFill>
                          <a:schemeClr val="accent2"/>
                        </a:solidFill>
                        <a:latin typeface="Times New Roman" panose="02020603050405020304" pitchFamily="18" charset="0"/>
                        <a:cs typeface="Times New Roman" panose="02020603050405020304" pitchFamily="18" charset="0"/>
                      </a:rPr>
                      <a:t>ファイル</a:t>
                    </a:r>
                  </a:p>
                </p:txBody>
              </p:sp>
            </p:grpSp>
            <p:sp>
              <p:nvSpPr>
                <p:cNvPr id="14" name="下矢印 13">
                  <a:extLst>
                    <a:ext uri="{FF2B5EF4-FFF2-40B4-BE49-F238E27FC236}">
                      <a16:creationId xmlns:a16="http://schemas.microsoft.com/office/drawing/2014/main" id="{891C3987-9115-6131-0EAF-CFFEF4BC2557}"/>
                    </a:ext>
                  </a:extLst>
                </p:cNvPr>
                <p:cNvSpPr/>
                <p:nvPr/>
              </p:nvSpPr>
              <p:spPr>
                <a:xfrm>
                  <a:off x="1880252" y="3778289"/>
                  <a:ext cx="283943"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15" name="下矢印 14">
                  <a:extLst>
                    <a:ext uri="{FF2B5EF4-FFF2-40B4-BE49-F238E27FC236}">
                      <a16:creationId xmlns:a16="http://schemas.microsoft.com/office/drawing/2014/main" id="{66D36AF7-FB34-1E3F-F960-B2FD76F09B38}"/>
                    </a:ext>
                  </a:extLst>
                </p:cNvPr>
                <p:cNvSpPr/>
                <p:nvPr/>
              </p:nvSpPr>
              <p:spPr>
                <a:xfrm>
                  <a:off x="3411061" y="3779913"/>
                  <a:ext cx="283943"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16" name="下矢印 15">
                  <a:extLst>
                    <a:ext uri="{FF2B5EF4-FFF2-40B4-BE49-F238E27FC236}">
                      <a16:creationId xmlns:a16="http://schemas.microsoft.com/office/drawing/2014/main" id="{2B8E3699-D8ED-F4B0-6904-398F186E7B7B}"/>
                    </a:ext>
                  </a:extLst>
                </p:cNvPr>
                <p:cNvSpPr/>
                <p:nvPr/>
              </p:nvSpPr>
              <p:spPr>
                <a:xfrm>
                  <a:off x="5077960" y="3779913"/>
                  <a:ext cx="283942"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17" name="四角形吹き出し 16">
                  <a:extLst>
                    <a:ext uri="{FF2B5EF4-FFF2-40B4-BE49-F238E27FC236}">
                      <a16:creationId xmlns:a16="http://schemas.microsoft.com/office/drawing/2014/main" id="{60662F69-CE83-06FA-A2B5-B53C1FBA237A}"/>
                    </a:ext>
                  </a:extLst>
                </p:cNvPr>
                <p:cNvSpPr/>
                <p:nvPr/>
              </p:nvSpPr>
              <p:spPr>
                <a:xfrm>
                  <a:off x="5498275" y="3324769"/>
                  <a:ext cx="1320892" cy="380263"/>
                </a:xfrm>
                <a:prstGeom prst="wedgeRectCallout">
                  <a:avLst>
                    <a:gd name="adj1" fmla="val -63927"/>
                    <a:gd name="adj2" fmla="val 6261"/>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r>
                    <a:rPr lang="ja-JP" altLang="en-US" sz="1000" b="1">
                      <a:latin typeface="Times New Roman" panose="02020603050405020304" pitchFamily="18" charset="0"/>
                      <a:cs typeface="Times New Roman" panose="02020603050405020304" pitchFamily="18" charset="0"/>
                    </a:rPr>
                    <a:t>光ファイバー</a:t>
                  </a:r>
                  <a:endParaRPr lang="en-US" altLang="ja-JP" sz="1000" b="1" dirty="0">
                    <a:latin typeface="Times New Roman" panose="02020603050405020304" pitchFamily="18" charset="0"/>
                    <a:cs typeface="Times New Roman" panose="02020603050405020304" pitchFamily="18" charset="0"/>
                  </a:endParaRPr>
                </a:p>
                <a:p>
                  <a:pPr algn="ctr"/>
                  <a:r>
                    <a:rPr lang="en-US" altLang="ja-JP" sz="1000" b="1" dirty="0">
                      <a:latin typeface="Times New Roman" panose="02020603050405020304" pitchFamily="18" charset="0"/>
                      <a:cs typeface="Times New Roman" panose="02020603050405020304" pitchFamily="18" charset="0"/>
                    </a:rPr>
                    <a:t>128 bit × 58 link</a:t>
                  </a:r>
                </a:p>
              </p:txBody>
            </p:sp>
            <p:sp>
              <p:nvSpPr>
                <p:cNvPr id="18" name="正方形/長方形 17">
                  <a:extLst>
                    <a:ext uri="{FF2B5EF4-FFF2-40B4-BE49-F238E27FC236}">
                      <a16:creationId xmlns:a16="http://schemas.microsoft.com/office/drawing/2014/main" id="{9DF20DFD-9D75-3E65-64FD-961FF2315B9F}"/>
                    </a:ext>
                  </a:extLst>
                </p:cNvPr>
                <p:cNvSpPr/>
                <p:nvPr/>
              </p:nvSpPr>
              <p:spPr>
                <a:xfrm>
                  <a:off x="3408605" y="2385194"/>
                  <a:ext cx="2205266" cy="60199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b="1">
                      <a:latin typeface="Times New Roman" panose="02020603050405020304" pitchFamily="18" charset="0"/>
                      <a:cs typeface="Times New Roman" panose="02020603050405020304" pitchFamily="18" charset="0"/>
                    </a:rPr>
                    <a:t>無限運動量飛跡</a:t>
                  </a:r>
                  <a:endParaRPr kumimoji="1" lang="en-US" altLang="ja-JP" b="1" dirty="0">
                    <a:latin typeface="Times New Roman" panose="02020603050405020304" pitchFamily="18" charset="0"/>
                    <a:cs typeface="Times New Roman" panose="02020603050405020304" pitchFamily="18" charset="0"/>
                  </a:endParaRPr>
                </a:p>
              </p:txBody>
            </p:sp>
          </p:grpSp>
        </p:grpSp>
        <p:sp>
          <p:nvSpPr>
            <p:cNvPr id="10" name="テキスト ボックス 9">
              <a:extLst>
                <a:ext uri="{FF2B5EF4-FFF2-40B4-BE49-F238E27FC236}">
                  <a16:creationId xmlns:a16="http://schemas.microsoft.com/office/drawing/2014/main" id="{1332B15E-034D-CD64-0A60-BBD399F53378}"/>
                </a:ext>
              </a:extLst>
            </p:cNvPr>
            <p:cNvSpPr txBox="1"/>
            <p:nvPr/>
          </p:nvSpPr>
          <p:spPr>
            <a:xfrm>
              <a:off x="2229798" y="2400400"/>
              <a:ext cx="3805071" cy="423051"/>
            </a:xfrm>
            <a:prstGeom prst="rect">
              <a:avLst/>
            </a:prstGeom>
            <a:solidFill>
              <a:srgbClr val="7030A0"/>
            </a:solidFill>
          </p:spPr>
          <p:txBody>
            <a:bodyPr wrap="square" rtlCol="0">
              <a:spAutoFit/>
            </a:bodyPr>
            <a:lstStyle/>
            <a:p>
              <a:r>
                <a:rPr kumimoji="1" lang="ja-JP" altLang="en-US" b="1">
                  <a:solidFill>
                    <a:schemeClr val="bg1"/>
                  </a:solidFill>
                </a:rPr>
                <a:t>テストパターン生成システム</a:t>
              </a:r>
            </a:p>
          </p:txBody>
        </p:sp>
      </p:grpSp>
      <p:pic>
        <p:nvPicPr>
          <p:cNvPr id="35" name="図 34">
            <a:extLst>
              <a:ext uri="{FF2B5EF4-FFF2-40B4-BE49-F238E27FC236}">
                <a16:creationId xmlns:a16="http://schemas.microsoft.com/office/drawing/2014/main" id="{53423513-9538-82A3-9C1C-75E46B72C7D7}"/>
              </a:ext>
            </a:extLst>
          </p:cNvPr>
          <p:cNvPicPr>
            <a:picLocks noChangeAspect="1"/>
          </p:cNvPicPr>
          <p:nvPr/>
        </p:nvPicPr>
        <p:blipFill>
          <a:blip r:embed="rId2"/>
          <a:stretch>
            <a:fillRect/>
          </a:stretch>
        </p:blipFill>
        <p:spPr>
          <a:xfrm>
            <a:off x="165513" y="4773222"/>
            <a:ext cx="5595921" cy="1776320"/>
          </a:xfrm>
          <a:prstGeom prst="rect">
            <a:avLst/>
          </a:prstGeom>
        </p:spPr>
      </p:pic>
    </p:spTree>
    <p:extLst>
      <p:ext uri="{BB962C8B-B14F-4D97-AF65-F5344CB8AC3E}">
        <p14:creationId xmlns:p14="http://schemas.microsoft.com/office/powerpoint/2010/main" val="31025117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3F114A-B7B9-4715-295E-61323F47B66A}"/>
              </a:ext>
            </a:extLst>
          </p:cNvPr>
          <p:cNvSpPr>
            <a:spLocks noGrp="1"/>
          </p:cNvSpPr>
          <p:nvPr>
            <p:ph type="title"/>
          </p:nvPr>
        </p:nvSpPr>
        <p:spPr>
          <a:xfrm>
            <a:off x="150019" y="792062"/>
            <a:ext cx="11891962" cy="1616481"/>
          </a:xfrm>
        </p:spPr>
        <p:txBody>
          <a:bodyPr>
            <a:normAutofit fontScale="90000"/>
          </a:bodyPr>
          <a:lstStyle/>
          <a:p>
            <a:r>
              <a:rPr kumimoji="1" lang="ja-JP" altLang="en-US"/>
              <a:t>シミュレータとテストベクターを</a:t>
            </a:r>
            <a:br>
              <a:rPr kumimoji="1" lang="en-US" altLang="ja-JP" dirty="0"/>
            </a:br>
            <a:r>
              <a:rPr kumimoji="1" lang="ja-JP" altLang="en-US"/>
              <a:t>利用した検証</a:t>
            </a:r>
          </a:p>
        </p:txBody>
      </p:sp>
      <p:sp>
        <p:nvSpPr>
          <p:cNvPr id="3" name="テキスト プレースホルダー 2">
            <a:extLst>
              <a:ext uri="{FF2B5EF4-FFF2-40B4-BE49-F238E27FC236}">
                <a16:creationId xmlns:a16="http://schemas.microsoft.com/office/drawing/2014/main" id="{722B6B6B-F4B3-5696-4C6B-637C188E500C}"/>
              </a:ext>
            </a:extLst>
          </p:cNvPr>
          <p:cNvSpPr>
            <a:spLocks noGrp="1"/>
          </p:cNvSpPr>
          <p:nvPr>
            <p:ph type="body" idx="1"/>
          </p:nvPr>
        </p:nvSpPr>
        <p:spPr/>
        <p:txBody>
          <a:bodyPr/>
          <a:lstStyle/>
          <a:p>
            <a:endParaRPr kumimoji="1" lang="ja-JP" altLang="en-US"/>
          </a:p>
        </p:txBody>
      </p:sp>
      <p:sp>
        <p:nvSpPr>
          <p:cNvPr id="4" name="日付プレースホルダー 3">
            <a:extLst>
              <a:ext uri="{FF2B5EF4-FFF2-40B4-BE49-F238E27FC236}">
                <a16:creationId xmlns:a16="http://schemas.microsoft.com/office/drawing/2014/main" id="{57A8B435-F628-B533-1FB5-794DA2A558F1}"/>
              </a:ext>
            </a:extLst>
          </p:cNvPr>
          <p:cNvSpPr>
            <a:spLocks noGrp="1"/>
          </p:cNvSpPr>
          <p:nvPr>
            <p:ph type="dt" sz="half" idx="10"/>
          </p:nvPr>
        </p:nvSpPr>
        <p:spPr/>
        <p:txBody>
          <a:bodyPr/>
          <a:lstStyle/>
          <a:p>
            <a:fld id="{B9013F53-ECA2-3E4C-96A4-0757390511D7}"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C9A625C1-F114-5C1F-138A-338385BD7D69}"/>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58696D70-B694-62DF-4CEB-56BB06908EC3}"/>
              </a:ext>
            </a:extLst>
          </p:cNvPr>
          <p:cNvSpPr>
            <a:spLocks noGrp="1"/>
          </p:cNvSpPr>
          <p:nvPr>
            <p:ph type="sldNum" sz="quarter" idx="12"/>
          </p:nvPr>
        </p:nvSpPr>
        <p:spPr/>
        <p:txBody>
          <a:bodyPr/>
          <a:lstStyle/>
          <a:p>
            <a:fld id="{B1A13AED-BBC1-DB48-95E1-36D836C4ECBB}" type="slidenum">
              <a:rPr kumimoji="1" lang="ja-JP" altLang="en-US" smtClean="0"/>
              <a:t>18</a:t>
            </a:fld>
            <a:endParaRPr kumimoji="1" lang="ja-JP" altLang="en-US"/>
          </a:p>
        </p:txBody>
      </p:sp>
      <p:grpSp>
        <p:nvGrpSpPr>
          <p:cNvPr id="7" name="グループ化 6">
            <a:extLst>
              <a:ext uri="{FF2B5EF4-FFF2-40B4-BE49-F238E27FC236}">
                <a16:creationId xmlns:a16="http://schemas.microsoft.com/office/drawing/2014/main" id="{0B32C0B4-18FB-BA3D-F823-C910833F2A0D}"/>
              </a:ext>
            </a:extLst>
          </p:cNvPr>
          <p:cNvGrpSpPr/>
          <p:nvPr/>
        </p:nvGrpSpPr>
        <p:grpSpPr>
          <a:xfrm>
            <a:off x="3434575" y="2727382"/>
            <a:ext cx="4963564" cy="3586899"/>
            <a:chOff x="3855874" y="2267283"/>
            <a:chExt cx="5469848" cy="3952763"/>
          </a:xfrm>
        </p:grpSpPr>
        <p:sp>
          <p:nvSpPr>
            <p:cNvPr id="8" name="正方形/長方形 7">
              <a:extLst>
                <a:ext uri="{FF2B5EF4-FFF2-40B4-BE49-F238E27FC236}">
                  <a16:creationId xmlns:a16="http://schemas.microsoft.com/office/drawing/2014/main" id="{FA991CC0-F095-6227-8628-2686624F5AEF}"/>
                </a:ext>
              </a:extLst>
            </p:cNvPr>
            <p:cNvSpPr/>
            <p:nvPr/>
          </p:nvSpPr>
          <p:spPr>
            <a:xfrm>
              <a:off x="3855874" y="4149152"/>
              <a:ext cx="5469848" cy="2070894"/>
            </a:xfrm>
            <a:prstGeom prst="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a:extLst>
                <a:ext uri="{FF2B5EF4-FFF2-40B4-BE49-F238E27FC236}">
                  <a16:creationId xmlns:a16="http://schemas.microsoft.com/office/drawing/2014/main" id="{AA5D09E7-EAB5-3FC5-8AF2-D0E8E5C832B1}"/>
                </a:ext>
              </a:extLst>
            </p:cNvPr>
            <p:cNvGrpSpPr/>
            <p:nvPr/>
          </p:nvGrpSpPr>
          <p:grpSpPr>
            <a:xfrm>
              <a:off x="4012807" y="2267283"/>
              <a:ext cx="5312915" cy="3795147"/>
              <a:chOff x="721955" y="2498028"/>
              <a:chExt cx="5312915" cy="3795147"/>
            </a:xfrm>
          </p:grpSpPr>
          <p:sp>
            <p:nvSpPr>
              <p:cNvPr id="10" name="正方形/長方形 9">
                <a:extLst>
                  <a:ext uri="{FF2B5EF4-FFF2-40B4-BE49-F238E27FC236}">
                    <a16:creationId xmlns:a16="http://schemas.microsoft.com/office/drawing/2014/main" id="{8C82D1C0-EB23-74C8-326B-06B77C4BB73E}"/>
                  </a:ext>
                </a:extLst>
              </p:cNvPr>
              <p:cNvSpPr/>
              <p:nvPr/>
            </p:nvSpPr>
            <p:spPr>
              <a:xfrm>
                <a:off x="721955" y="2522532"/>
                <a:ext cx="5291148" cy="1103241"/>
              </a:xfrm>
              <a:prstGeom prst="rect">
                <a:avLst/>
              </a:prstGeom>
              <a:noFill/>
              <a:ln w="381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 name="グループ化 10">
                <a:extLst>
                  <a:ext uri="{FF2B5EF4-FFF2-40B4-BE49-F238E27FC236}">
                    <a16:creationId xmlns:a16="http://schemas.microsoft.com/office/drawing/2014/main" id="{59308573-E965-A1C1-F44B-5A318C54A5C7}"/>
                  </a:ext>
                </a:extLst>
              </p:cNvPr>
              <p:cNvGrpSpPr/>
              <p:nvPr/>
            </p:nvGrpSpPr>
            <p:grpSpPr>
              <a:xfrm>
                <a:off x="721956" y="2929485"/>
                <a:ext cx="5312914" cy="3363690"/>
                <a:chOff x="1052157" y="2066471"/>
                <a:chExt cx="5312914" cy="3363690"/>
              </a:xfrm>
            </p:grpSpPr>
            <p:sp>
              <p:nvSpPr>
                <p:cNvPr id="13" name="下矢印 12">
                  <a:extLst>
                    <a:ext uri="{FF2B5EF4-FFF2-40B4-BE49-F238E27FC236}">
                      <a16:creationId xmlns:a16="http://schemas.microsoft.com/office/drawing/2014/main" id="{1E944147-1FC6-9B2F-55CD-58C161AE5E12}"/>
                    </a:ext>
                  </a:extLst>
                </p:cNvPr>
                <p:cNvSpPr/>
                <p:nvPr/>
              </p:nvSpPr>
              <p:spPr>
                <a:xfrm>
                  <a:off x="3569628" y="2272746"/>
                  <a:ext cx="244638" cy="727964"/>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grpSp>
              <p:nvGrpSpPr>
                <p:cNvPr id="14" name="グループ化 13">
                  <a:extLst>
                    <a:ext uri="{FF2B5EF4-FFF2-40B4-BE49-F238E27FC236}">
                      <a16:creationId xmlns:a16="http://schemas.microsoft.com/office/drawing/2014/main" id="{0AA6D188-1858-E6B9-F993-E1C6757189B1}"/>
                    </a:ext>
                  </a:extLst>
                </p:cNvPr>
                <p:cNvGrpSpPr/>
                <p:nvPr/>
              </p:nvGrpSpPr>
              <p:grpSpPr>
                <a:xfrm>
                  <a:off x="1052157" y="2066471"/>
                  <a:ext cx="5312914" cy="3363690"/>
                  <a:chOff x="997930" y="2403415"/>
                  <a:chExt cx="5312914" cy="3363690"/>
                </a:xfrm>
              </p:grpSpPr>
              <p:grpSp>
                <p:nvGrpSpPr>
                  <p:cNvPr id="15" name="グループ化 14">
                    <a:extLst>
                      <a:ext uri="{FF2B5EF4-FFF2-40B4-BE49-F238E27FC236}">
                        <a16:creationId xmlns:a16="http://schemas.microsoft.com/office/drawing/2014/main" id="{D764B8F8-E12F-85F1-0C38-6D2E29FECE9D}"/>
                      </a:ext>
                    </a:extLst>
                  </p:cNvPr>
                  <p:cNvGrpSpPr/>
                  <p:nvPr/>
                </p:nvGrpSpPr>
                <p:grpSpPr>
                  <a:xfrm>
                    <a:off x="997930" y="2409345"/>
                    <a:ext cx="4997166" cy="3357760"/>
                    <a:chOff x="819702" y="4609073"/>
                    <a:chExt cx="4997166" cy="3357760"/>
                  </a:xfrm>
                </p:grpSpPr>
                <p:sp>
                  <p:nvSpPr>
                    <p:cNvPr id="21" name="下矢印 20">
                      <a:extLst>
                        <a:ext uri="{FF2B5EF4-FFF2-40B4-BE49-F238E27FC236}">
                          <a16:creationId xmlns:a16="http://schemas.microsoft.com/office/drawing/2014/main" id="{95A185D6-9F01-9076-D22D-A87F8C20A266}"/>
                        </a:ext>
                      </a:extLst>
                    </p:cNvPr>
                    <p:cNvSpPr/>
                    <p:nvPr/>
                  </p:nvSpPr>
                  <p:spPr>
                    <a:xfrm>
                      <a:off x="2327544" y="4820708"/>
                      <a:ext cx="244639" cy="727962"/>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sp>
                  <p:nvSpPr>
                    <p:cNvPr id="22" name="正方形/長方形 21">
                      <a:extLst>
                        <a:ext uri="{FF2B5EF4-FFF2-40B4-BE49-F238E27FC236}">
                          <a16:creationId xmlns:a16="http://schemas.microsoft.com/office/drawing/2014/main" id="{9C24CFA3-0453-CDDE-C4CA-C3B292AC85D5}"/>
                        </a:ext>
                      </a:extLst>
                    </p:cNvPr>
                    <p:cNvSpPr/>
                    <p:nvPr/>
                  </p:nvSpPr>
                  <p:spPr>
                    <a:xfrm>
                      <a:off x="819702" y="6276571"/>
                      <a:ext cx="1793561" cy="583557"/>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600" b="1">
                          <a:solidFill>
                            <a:schemeClr val="bg1"/>
                          </a:solidFill>
                          <a:latin typeface="Times New Roman" panose="02020603050405020304" pitchFamily="18" charset="0"/>
                          <a:cs typeface="Times New Roman" panose="02020603050405020304" pitchFamily="18" charset="0"/>
                        </a:rPr>
                        <a:t>①</a:t>
                      </a:r>
                      <a:r>
                        <a:rPr lang="en-US" altLang="ja-JP" sz="1600" b="1" dirty="0">
                          <a:solidFill>
                            <a:schemeClr val="bg1"/>
                          </a:solidFill>
                          <a:latin typeface="Times New Roman" panose="02020603050405020304" pitchFamily="18" charset="0"/>
                          <a:cs typeface="Times New Roman" panose="02020603050405020304" pitchFamily="18" charset="0"/>
                        </a:rPr>
                        <a:t>Bit-wise Simulator(C++)</a:t>
                      </a:r>
                      <a:endParaRPr lang="ja-JP" altLang="en-US" sz="1600" b="1">
                        <a:solidFill>
                          <a:schemeClr val="bg1"/>
                        </a:solidFill>
                        <a:latin typeface="Times New Roman" panose="02020603050405020304" pitchFamily="18" charset="0"/>
                        <a:cs typeface="Times New Roman" panose="02020603050405020304" pitchFamily="18" charset="0"/>
                      </a:endParaRPr>
                    </a:p>
                  </p:txBody>
                </p:sp>
                <p:sp>
                  <p:nvSpPr>
                    <p:cNvPr id="23" name="正方形/長方形 22">
                      <a:extLst>
                        <a:ext uri="{FF2B5EF4-FFF2-40B4-BE49-F238E27FC236}">
                          <a16:creationId xmlns:a16="http://schemas.microsoft.com/office/drawing/2014/main" id="{89622CDC-BD00-95DF-0303-2B4C5E8924E3}"/>
                        </a:ext>
                      </a:extLst>
                    </p:cNvPr>
                    <p:cNvSpPr/>
                    <p:nvPr/>
                  </p:nvSpPr>
                  <p:spPr>
                    <a:xfrm>
                      <a:off x="2694823" y="6276572"/>
                      <a:ext cx="1429648" cy="583557"/>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Xilinx </a:t>
                      </a:r>
                      <a:r>
                        <a:rPr lang="en-US" altLang="ja-JP" sz="1200" dirty="0" err="1">
                          <a:solidFill>
                            <a:schemeClr val="tx1"/>
                          </a:solidFill>
                          <a:latin typeface="Times New Roman" panose="02020603050405020304" pitchFamily="18" charset="0"/>
                          <a:cs typeface="Times New Roman" panose="02020603050405020304" pitchFamily="18" charset="0"/>
                        </a:rPr>
                        <a:t>Vivado</a:t>
                      </a:r>
                      <a:r>
                        <a:rPr lang="en-US" altLang="ja-JP" sz="1200" dirty="0">
                          <a:solidFill>
                            <a:schemeClr val="tx1"/>
                          </a:solidFill>
                          <a:latin typeface="Times New Roman" panose="02020603050405020304" pitchFamily="18" charset="0"/>
                          <a:cs typeface="Times New Roman" panose="02020603050405020304" pitchFamily="18" charset="0"/>
                        </a:rPr>
                        <a:t> Simulator</a:t>
                      </a:r>
                    </a:p>
                  </p:txBody>
                </p:sp>
                <p:sp>
                  <p:nvSpPr>
                    <p:cNvPr id="24" name="正方形/長方形 23">
                      <a:extLst>
                        <a:ext uri="{FF2B5EF4-FFF2-40B4-BE49-F238E27FC236}">
                          <a16:creationId xmlns:a16="http://schemas.microsoft.com/office/drawing/2014/main" id="{22B7025A-013D-D048-2BE7-4F0009F285CA}"/>
                        </a:ext>
                      </a:extLst>
                    </p:cNvPr>
                    <p:cNvSpPr/>
                    <p:nvPr/>
                  </p:nvSpPr>
                  <p:spPr>
                    <a:xfrm>
                      <a:off x="4214984" y="6276571"/>
                      <a:ext cx="1601884" cy="583557"/>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Sector Logic </a:t>
                      </a:r>
                    </a:p>
                    <a:p>
                      <a:pPr algn="ctr"/>
                      <a:r>
                        <a:rPr lang="ja-JP" altLang="en-US" sz="1200">
                          <a:solidFill>
                            <a:schemeClr val="tx1"/>
                          </a:solidFill>
                          <a:latin typeface="Times New Roman" panose="02020603050405020304" pitchFamily="18" charset="0"/>
                          <a:cs typeface="Times New Roman" panose="02020603050405020304" pitchFamily="18" charset="0"/>
                        </a:rPr>
                        <a:t>実機試験</a:t>
                      </a:r>
                      <a:endParaRPr lang="en-US" altLang="ja-JP" sz="1200" dirty="0">
                        <a:solidFill>
                          <a:schemeClr val="tx1"/>
                        </a:solidFill>
                        <a:latin typeface="Times New Roman" panose="02020603050405020304" pitchFamily="18" charset="0"/>
                        <a:cs typeface="Times New Roman" panose="02020603050405020304" pitchFamily="18" charset="0"/>
                      </a:endParaRPr>
                    </a:p>
                    <a:p>
                      <a:pPr algn="ctr"/>
                      <a:r>
                        <a:rPr lang="ja-JP" altLang="en-US" sz="1200">
                          <a:solidFill>
                            <a:schemeClr val="tx1"/>
                          </a:solidFill>
                          <a:latin typeface="Times New Roman" panose="02020603050405020304" pitchFamily="18" charset="0"/>
                          <a:cs typeface="Times New Roman" panose="02020603050405020304" pitchFamily="18" charset="0"/>
                        </a:rPr>
                        <a:t> </a:t>
                      </a:r>
                      <a:r>
                        <a:rPr lang="en-US" altLang="ja-JP" sz="1200" dirty="0">
                          <a:solidFill>
                            <a:schemeClr val="tx1"/>
                          </a:solidFill>
                          <a:latin typeface="Times New Roman" panose="02020603050405020304" pitchFamily="18" charset="0"/>
                          <a:cs typeface="Times New Roman" panose="02020603050405020304" pitchFamily="18" charset="0"/>
                        </a:rPr>
                        <a:t>(board-level</a:t>
                      </a:r>
                      <a:r>
                        <a:rPr lang="ja-JP" altLang="en-US" sz="1200">
                          <a:solidFill>
                            <a:schemeClr val="tx1"/>
                          </a:solidFill>
                          <a:latin typeface="Times New Roman" panose="02020603050405020304" pitchFamily="18" charset="0"/>
                          <a:cs typeface="Times New Roman" panose="02020603050405020304" pitchFamily="18" charset="0"/>
                        </a:rPr>
                        <a:t>試験</a:t>
                      </a:r>
                      <a:r>
                        <a:rPr lang="en-US" altLang="ja-JP" sz="1200" dirty="0">
                          <a:solidFill>
                            <a:schemeClr val="tx1"/>
                          </a:solidFill>
                          <a:latin typeface="Times New Roman" panose="02020603050405020304" pitchFamily="18" charset="0"/>
                          <a:cs typeface="Times New Roman" panose="02020603050405020304" pitchFamily="18" charset="0"/>
                        </a:rPr>
                        <a:t>)</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25" name="正方形/長方形 24">
                      <a:extLst>
                        <a:ext uri="{FF2B5EF4-FFF2-40B4-BE49-F238E27FC236}">
                          <a16:creationId xmlns:a16="http://schemas.microsoft.com/office/drawing/2014/main" id="{CEBA8296-A2BF-2DF3-6F92-352F569F437E}"/>
                        </a:ext>
                      </a:extLst>
                    </p:cNvPr>
                    <p:cNvSpPr/>
                    <p:nvPr/>
                  </p:nvSpPr>
                  <p:spPr>
                    <a:xfrm>
                      <a:off x="1152617"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1</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26" name="正方形/長方形 25">
                      <a:extLst>
                        <a:ext uri="{FF2B5EF4-FFF2-40B4-BE49-F238E27FC236}">
                          <a16:creationId xmlns:a16="http://schemas.microsoft.com/office/drawing/2014/main" id="{9510F03B-572F-CC63-EFCD-0C8AD0AF4F56}"/>
                        </a:ext>
                      </a:extLst>
                    </p:cNvPr>
                    <p:cNvSpPr/>
                    <p:nvPr/>
                  </p:nvSpPr>
                  <p:spPr>
                    <a:xfrm>
                      <a:off x="2666651"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2</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27" name="正方形/長方形 26">
                      <a:extLst>
                        <a:ext uri="{FF2B5EF4-FFF2-40B4-BE49-F238E27FC236}">
                          <a16:creationId xmlns:a16="http://schemas.microsoft.com/office/drawing/2014/main" id="{0923C662-9E7B-F52C-385C-B67FB68C88F7}"/>
                        </a:ext>
                      </a:extLst>
                    </p:cNvPr>
                    <p:cNvSpPr/>
                    <p:nvPr/>
                  </p:nvSpPr>
                  <p:spPr>
                    <a:xfrm>
                      <a:off x="4313685" y="7261700"/>
                      <a:ext cx="1416306"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3</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28" name="下矢印 27">
                      <a:extLst>
                        <a:ext uri="{FF2B5EF4-FFF2-40B4-BE49-F238E27FC236}">
                          <a16:creationId xmlns:a16="http://schemas.microsoft.com/office/drawing/2014/main" id="{E27E7198-0FC0-36CC-AD76-478CF5E5E9D9}"/>
                        </a:ext>
                      </a:extLst>
                    </p:cNvPr>
                    <p:cNvSpPr/>
                    <p:nvPr/>
                  </p:nvSpPr>
                  <p:spPr>
                    <a:xfrm>
                      <a:off x="1670346" y="6892615"/>
                      <a:ext cx="283943" cy="34377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29" name="下矢印 28">
                      <a:extLst>
                        <a:ext uri="{FF2B5EF4-FFF2-40B4-BE49-F238E27FC236}">
                          <a16:creationId xmlns:a16="http://schemas.microsoft.com/office/drawing/2014/main" id="{98792CA6-55B9-2C7A-9CBD-33BF9A2E2AF2}"/>
                        </a:ext>
                      </a:extLst>
                    </p:cNvPr>
                    <p:cNvSpPr/>
                    <p:nvPr/>
                  </p:nvSpPr>
                  <p:spPr>
                    <a:xfrm>
                      <a:off x="3254378" y="6892434"/>
                      <a:ext cx="283943" cy="34190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30" name="下矢印 29">
                      <a:extLst>
                        <a:ext uri="{FF2B5EF4-FFF2-40B4-BE49-F238E27FC236}">
                          <a16:creationId xmlns:a16="http://schemas.microsoft.com/office/drawing/2014/main" id="{4DE9884A-3090-BF98-4DF0-085FED8BBA9B}"/>
                        </a:ext>
                      </a:extLst>
                    </p:cNvPr>
                    <p:cNvSpPr/>
                    <p:nvPr/>
                  </p:nvSpPr>
                  <p:spPr>
                    <a:xfrm>
                      <a:off x="4899731" y="6876489"/>
                      <a:ext cx="283942" cy="38026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31" name="左右矢印 30">
                      <a:extLst>
                        <a:ext uri="{FF2B5EF4-FFF2-40B4-BE49-F238E27FC236}">
                          <a16:creationId xmlns:a16="http://schemas.microsoft.com/office/drawing/2014/main" id="{6CF1672D-ADB6-94DE-291F-66A769D24558}"/>
                        </a:ext>
                      </a:extLst>
                    </p:cNvPr>
                    <p:cNvSpPr/>
                    <p:nvPr/>
                  </p:nvSpPr>
                  <p:spPr>
                    <a:xfrm>
                      <a:off x="1575787" y="7708931"/>
                      <a:ext cx="3746451" cy="257902"/>
                    </a:xfrm>
                    <a:prstGeom prst="leftRightArrow">
                      <a:avLst/>
                    </a:prstGeom>
                    <a:solidFill>
                      <a:schemeClr val="accent6">
                        <a:lumMod val="20000"/>
                        <a:lumOff val="8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50">
                        <a:latin typeface="Times New Roman" panose="02020603050405020304" pitchFamily="18" charset="0"/>
                        <a:cs typeface="Times New Roman" panose="02020603050405020304" pitchFamily="18" charset="0"/>
                      </a:endParaRPr>
                    </a:p>
                  </p:txBody>
                </p:sp>
                <p:sp>
                  <p:nvSpPr>
                    <p:cNvPr id="32" name="正方形/長方形 31">
                      <a:extLst>
                        <a:ext uri="{FF2B5EF4-FFF2-40B4-BE49-F238E27FC236}">
                          <a16:creationId xmlns:a16="http://schemas.microsoft.com/office/drawing/2014/main" id="{7644E291-CCB4-6ED2-779F-F05B79B503C5}"/>
                        </a:ext>
                      </a:extLst>
                    </p:cNvPr>
                    <p:cNvSpPr/>
                    <p:nvPr/>
                  </p:nvSpPr>
                  <p:spPr>
                    <a:xfrm>
                      <a:off x="2679140" y="7706887"/>
                      <a:ext cx="1316065" cy="257902"/>
                    </a:xfrm>
                    <a:prstGeom prst="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050" b="1">
                          <a:solidFill>
                            <a:schemeClr val="accent6">
                              <a:lumMod val="50000"/>
                            </a:schemeClr>
                          </a:solidFill>
                          <a:latin typeface="Times New Roman" panose="02020603050405020304" pitchFamily="18" charset="0"/>
                          <a:cs typeface="Times New Roman" panose="02020603050405020304" pitchFamily="18" charset="0"/>
                        </a:rPr>
                        <a:t>出力同士の照合</a:t>
                      </a:r>
                    </a:p>
                  </p:txBody>
                </p:sp>
                <p:sp>
                  <p:nvSpPr>
                    <p:cNvPr id="33" name="正方形/長方形 32">
                      <a:extLst>
                        <a:ext uri="{FF2B5EF4-FFF2-40B4-BE49-F238E27FC236}">
                          <a16:creationId xmlns:a16="http://schemas.microsoft.com/office/drawing/2014/main" id="{E1ECA12D-81BC-2949-56D8-12BF57DB46F6}"/>
                        </a:ext>
                      </a:extLst>
                    </p:cNvPr>
                    <p:cNvSpPr/>
                    <p:nvPr/>
                  </p:nvSpPr>
                  <p:spPr>
                    <a:xfrm>
                      <a:off x="1530106" y="4609073"/>
                      <a:ext cx="1609394" cy="59155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400" b="1">
                          <a:solidFill>
                            <a:schemeClr val="bg1"/>
                          </a:solidFill>
                          <a:latin typeface="Times New Roman" panose="02020603050405020304" pitchFamily="18" charset="0"/>
                          <a:cs typeface="Times New Roman" panose="02020603050405020304" pitchFamily="18" charset="0"/>
                        </a:rPr>
                        <a:t>現実的な飛跡</a:t>
                      </a:r>
                      <a:endParaRPr lang="en-US" altLang="ja-JP" sz="1400" b="1" dirty="0">
                        <a:solidFill>
                          <a:schemeClr val="bg1"/>
                        </a:solidFill>
                        <a:latin typeface="Times New Roman" panose="02020603050405020304" pitchFamily="18" charset="0"/>
                        <a:cs typeface="Times New Roman" panose="02020603050405020304" pitchFamily="18" charset="0"/>
                      </a:endParaRPr>
                    </a:p>
                    <a:p>
                      <a:pPr algn="ctr"/>
                      <a:r>
                        <a:rPr lang="en-US" altLang="ja-JP" sz="1400" b="1" dirty="0">
                          <a:solidFill>
                            <a:schemeClr val="bg1"/>
                          </a:solidFill>
                          <a:latin typeface="Times New Roman" panose="02020603050405020304" pitchFamily="18" charset="0"/>
                          <a:cs typeface="Times New Roman" panose="02020603050405020304" pitchFamily="18" charset="0"/>
                        </a:rPr>
                        <a:t>(MC/</a:t>
                      </a:r>
                      <a:r>
                        <a:rPr lang="ja-JP" altLang="en-US" sz="1400" b="1">
                          <a:solidFill>
                            <a:schemeClr val="bg1"/>
                          </a:solidFill>
                          <a:latin typeface="Times New Roman" panose="02020603050405020304" pitchFamily="18" charset="0"/>
                          <a:cs typeface="Times New Roman" panose="02020603050405020304" pitchFamily="18" charset="0"/>
                        </a:rPr>
                        <a:t>実データ</a:t>
                      </a:r>
                      <a:r>
                        <a:rPr lang="en-US" altLang="ja-JP" sz="1400" b="1" dirty="0">
                          <a:solidFill>
                            <a:schemeClr val="bg1"/>
                          </a:solidFill>
                          <a:latin typeface="Times New Roman" panose="02020603050405020304" pitchFamily="18" charset="0"/>
                          <a:cs typeface="Times New Roman" panose="02020603050405020304" pitchFamily="18" charset="0"/>
                        </a:rPr>
                        <a:t>)</a:t>
                      </a:r>
                      <a:endParaRPr lang="ja-JP" altLang="en-US" sz="1400" b="1">
                        <a:solidFill>
                          <a:schemeClr val="bg1"/>
                        </a:solidFill>
                        <a:latin typeface="Times New Roman" panose="02020603050405020304" pitchFamily="18" charset="0"/>
                        <a:cs typeface="Times New Roman" panose="02020603050405020304" pitchFamily="18" charset="0"/>
                      </a:endParaRPr>
                    </a:p>
                  </p:txBody>
                </p:sp>
                <p:sp>
                  <p:nvSpPr>
                    <p:cNvPr id="34" name="正方形/長方形 33">
                      <a:extLst>
                        <a:ext uri="{FF2B5EF4-FFF2-40B4-BE49-F238E27FC236}">
                          <a16:creationId xmlns:a16="http://schemas.microsoft.com/office/drawing/2014/main" id="{77565EA9-235C-E5C1-2903-77A7E15A4813}"/>
                        </a:ext>
                      </a:extLst>
                    </p:cNvPr>
                    <p:cNvSpPr/>
                    <p:nvPr/>
                  </p:nvSpPr>
                  <p:spPr>
                    <a:xfrm>
                      <a:off x="925493" y="5564063"/>
                      <a:ext cx="3684212" cy="38026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500" b="1" dirty="0">
                          <a:solidFill>
                            <a:schemeClr val="tx1"/>
                          </a:solidFill>
                          <a:latin typeface="Times New Roman" panose="02020603050405020304" pitchFamily="18" charset="0"/>
                          <a:cs typeface="Times New Roman" panose="02020603050405020304" pitchFamily="18" charset="0"/>
                        </a:rPr>
                        <a:t>Test Pulse Pattern</a:t>
                      </a:r>
                      <a:r>
                        <a:rPr lang="ja-JP" altLang="en-US" sz="1500" b="1">
                          <a:solidFill>
                            <a:schemeClr val="tx1"/>
                          </a:solidFill>
                          <a:latin typeface="Times New Roman" panose="02020603050405020304" pitchFamily="18" charset="0"/>
                          <a:cs typeface="Times New Roman" panose="02020603050405020304" pitchFamily="18" charset="0"/>
                        </a:rPr>
                        <a:t>ファイル</a:t>
                      </a:r>
                    </a:p>
                  </p:txBody>
                </p:sp>
              </p:grpSp>
              <p:sp>
                <p:nvSpPr>
                  <p:cNvPr id="16" name="下矢印 15">
                    <a:extLst>
                      <a:ext uri="{FF2B5EF4-FFF2-40B4-BE49-F238E27FC236}">
                        <a16:creationId xmlns:a16="http://schemas.microsoft.com/office/drawing/2014/main" id="{0FEC1876-CB11-A460-8404-884F539606A9}"/>
                      </a:ext>
                    </a:extLst>
                  </p:cNvPr>
                  <p:cNvSpPr/>
                  <p:nvPr/>
                </p:nvSpPr>
                <p:spPr>
                  <a:xfrm>
                    <a:off x="1880252" y="3778289"/>
                    <a:ext cx="283943" cy="27894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17" name="下矢印 16">
                    <a:extLst>
                      <a:ext uri="{FF2B5EF4-FFF2-40B4-BE49-F238E27FC236}">
                        <a16:creationId xmlns:a16="http://schemas.microsoft.com/office/drawing/2014/main" id="{267EFA4D-5656-842E-6E52-883BCF5DE371}"/>
                      </a:ext>
                    </a:extLst>
                  </p:cNvPr>
                  <p:cNvSpPr/>
                  <p:nvPr/>
                </p:nvSpPr>
                <p:spPr>
                  <a:xfrm>
                    <a:off x="3411061" y="3779913"/>
                    <a:ext cx="283943" cy="27894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18" name="下矢印 17">
                    <a:extLst>
                      <a:ext uri="{FF2B5EF4-FFF2-40B4-BE49-F238E27FC236}">
                        <a16:creationId xmlns:a16="http://schemas.microsoft.com/office/drawing/2014/main" id="{C3F6E2B6-2110-A768-57EF-FF6745BAC166}"/>
                      </a:ext>
                    </a:extLst>
                  </p:cNvPr>
                  <p:cNvSpPr/>
                  <p:nvPr/>
                </p:nvSpPr>
                <p:spPr>
                  <a:xfrm>
                    <a:off x="4491913" y="3780998"/>
                    <a:ext cx="283942" cy="27894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19" name="四角形吹き出し 18">
                    <a:extLst>
                      <a:ext uri="{FF2B5EF4-FFF2-40B4-BE49-F238E27FC236}">
                        <a16:creationId xmlns:a16="http://schemas.microsoft.com/office/drawing/2014/main" id="{55CF1603-396D-A17C-7D3E-3C27462EB001}"/>
                      </a:ext>
                    </a:extLst>
                  </p:cNvPr>
                  <p:cNvSpPr/>
                  <p:nvPr/>
                </p:nvSpPr>
                <p:spPr>
                  <a:xfrm>
                    <a:off x="4989951" y="3324769"/>
                    <a:ext cx="1320893" cy="380263"/>
                  </a:xfrm>
                  <a:prstGeom prst="wedgeRectCallout">
                    <a:avLst>
                      <a:gd name="adj1" fmla="val -63927"/>
                      <a:gd name="adj2" fmla="val 6261"/>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r>
                      <a:rPr lang="ja-JP" altLang="en-US" sz="1000" b="1">
                        <a:solidFill>
                          <a:schemeClr val="accent2"/>
                        </a:solidFill>
                        <a:latin typeface="Times New Roman" panose="02020603050405020304" pitchFamily="18" charset="0"/>
                        <a:cs typeface="Times New Roman" panose="02020603050405020304" pitchFamily="18" charset="0"/>
                      </a:rPr>
                      <a:t>光ファイバ</a:t>
                    </a:r>
                    <a:r>
                      <a:rPr lang="ja-JP" altLang="en-US" sz="1000" b="1">
                        <a:latin typeface="Times New Roman" panose="02020603050405020304" pitchFamily="18" charset="0"/>
                        <a:cs typeface="Times New Roman" panose="02020603050405020304" pitchFamily="18" charset="0"/>
                      </a:rPr>
                      <a:t>ー</a:t>
                    </a:r>
                    <a:endParaRPr lang="en-US" altLang="ja-JP" sz="1000" b="1" dirty="0">
                      <a:latin typeface="Times New Roman" panose="02020603050405020304" pitchFamily="18" charset="0"/>
                      <a:cs typeface="Times New Roman" panose="02020603050405020304" pitchFamily="18" charset="0"/>
                    </a:endParaRPr>
                  </a:p>
                  <a:p>
                    <a:pPr algn="ctr"/>
                    <a:r>
                      <a:rPr lang="en-US" altLang="ja-JP" sz="1000" b="1" dirty="0">
                        <a:solidFill>
                          <a:schemeClr val="accent2"/>
                        </a:solidFill>
                        <a:latin typeface="Times New Roman" panose="02020603050405020304" pitchFamily="18" charset="0"/>
                        <a:cs typeface="Times New Roman" panose="02020603050405020304" pitchFamily="18" charset="0"/>
                      </a:rPr>
                      <a:t>128 bit × 58 link</a:t>
                    </a:r>
                  </a:p>
                </p:txBody>
              </p:sp>
              <p:sp>
                <p:nvSpPr>
                  <p:cNvPr id="20" name="正方形/長方形 19">
                    <a:extLst>
                      <a:ext uri="{FF2B5EF4-FFF2-40B4-BE49-F238E27FC236}">
                        <a16:creationId xmlns:a16="http://schemas.microsoft.com/office/drawing/2014/main" id="{024FF9AB-5ECD-7FF4-433F-46F83DBAE3E6}"/>
                      </a:ext>
                    </a:extLst>
                  </p:cNvPr>
                  <p:cNvSpPr/>
                  <p:nvPr/>
                </p:nvSpPr>
                <p:spPr>
                  <a:xfrm>
                    <a:off x="3408605" y="2403415"/>
                    <a:ext cx="2205266" cy="60199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b="1">
                        <a:latin typeface="Times New Roman" panose="02020603050405020304" pitchFamily="18" charset="0"/>
                        <a:cs typeface="Times New Roman" panose="02020603050405020304" pitchFamily="18" charset="0"/>
                      </a:rPr>
                      <a:t>無限運動量飛跡</a:t>
                    </a:r>
                    <a:endParaRPr kumimoji="1" lang="en-US" altLang="ja-JP" b="1" dirty="0">
                      <a:latin typeface="Times New Roman" panose="02020603050405020304" pitchFamily="18" charset="0"/>
                      <a:cs typeface="Times New Roman" panose="02020603050405020304" pitchFamily="18" charset="0"/>
                    </a:endParaRPr>
                  </a:p>
                </p:txBody>
              </p:sp>
            </p:grpSp>
          </p:grpSp>
          <p:sp>
            <p:nvSpPr>
              <p:cNvPr id="12" name="テキスト ボックス 11">
                <a:extLst>
                  <a:ext uri="{FF2B5EF4-FFF2-40B4-BE49-F238E27FC236}">
                    <a16:creationId xmlns:a16="http://schemas.microsoft.com/office/drawing/2014/main" id="{435C372E-0772-F2BE-7DA8-82DA586E67A9}"/>
                  </a:ext>
                </a:extLst>
              </p:cNvPr>
              <p:cNvSpPr txBox="1"/>
              <p:nvPr/>
            </p:nvSpPr>
            <p:spPr>
              <a:xfrm>
                <a:off x="2229798" y="2498028"/>
                <a:ext cx="3805070" cy="407004"/>
              </a:xfrm>
              <a:prstGeom prst="rect">
                <a:avLst/>
              </a:prstGeom>
              <a:solidFill>
                <a:srgbClr val="7030A0"/>
              </a:solidFill>
            </p:spPr>
            <p:txBody>
              <a:bodyPr wrap="square" rtlCol="0">
                <a:spAutoFit/>
              </a:bodyPr>
              <a:lstStyle/>
              <a:p>
                <a:r>
                  <a:rPr kumimoji="1" lang="ja-JP" altLang="en-US" b="1">
                    <a:solidFill>
                      <a:schemeClr val="bg1"/>
                    </a:solidFill>
                  </a:rPr>
                  <a:t>②テストパターン生成システム</a:t>
                </a:r>
              </a:p>
            </p:txBody>
          </p:sp>
        </p:grpSp>
      </p:grpSp>
    </p:spTree>
    <p:extLst>
      <p:ext uri="{BB962C8B-B14F-4D97-AF65-F5344CB8AC3E}">
        <p14:creationId xmlns:p14="http://schemas.microsoft.com/office/powerpoint/2010/main" val="33089792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228E48A-1092-D688-44EE-6D3F195DA27C}"/>
              </a:ext>
            </a:extLst>
          </p:cNvPr>
          <p:cNvSpPr>
            <a:spLocks noGrp="1"/>
          </p:cNvSpPr>
          <p:nvPr>
            <p:ph type="title"/>
          </p:nvPr>
        </p:nvSpPr>
        <p:spPr/>
        <p:txBody>
          <a:bodyPr/>
          <a:lstStyle/>
          <a:p>
            <a:r>
              <a:rPr kumimoji="1" lang="ja-JP" altLang="en-US"/>
              <a:t>検証機構の実用</a:t>
            </a:r>
          </a:p>
        </p:txBody>
      </p:sp>
      <p:sp>
        <p:nvSpPr>
          <p:cNvPr id="3" name="コンテンツ プレースホルダー 2">
            <a:extLst>
              <a:ext uri="{FF2B5EF4-FFF2-40B4-BE49-F238E27FC236}">
                <a16:creationId xmlns:a16="http://schemas.microsoft.com/office/drawing/2014/main" id="{9C557E8E-B7C1-53B4-6CFE-D499CC196FF8}"/>
              </a:ext>
            </a:extLst>
          </p:cNvPr>
          <p:cNvSpPr>
            <a:spLocks noGrp="1"/>
          </p:cNvSpPr>
          <p:nvPr>
            <p:ph idx="1"/>
          </p:nvPr>
        </p:nvSpPr>
        <p:spPr>
          <a:xfrm>
            <a:off x="5558085" y="1179251"/>
            <a:ext cx="6487229" cy="5246949"/>
          </a:xfrm>
        </p:spPr>
        <p:txBody>
          <a:bodyPr>
            <a:normAutofit lnSpcReduction="10000"/>
          </a:bodyPr>
          <a:lstStyle/>
          <a:p>
            <a:pPr marL="514350" indent="-514350">
              <a:buFont typeface="+mj-lt"/>
              <a:buAutoNum type="arabicPeriod"/>
            </a:pPr>
            <a:r>
              <a:rPr lang="ja-JP" altLang="en-US">
                <a:solidFill>
                  <a:schemeClr val="accent6"/>
                </a:solidFill>
              </a:rPr>
              <a:t>トリガーロジックの最初の検証</a:t>
            </a:r>
            <a:r>
              <a:rPr lang="ja-JP" altLang="en-US"/>
              <a:t>として、</a:t>
            </a:r>
            <a:r>
              <a:rPr lang="ja-JP" altLang="en-US">
                <a:solidFill>
                  <a:schemeClr val="accent2"/>
                </a:solidFill>
              </a:rPr>
              <a:t>無限運動量飛跡</a:t>
            </a:r>
            <a:r>
              <a:rPr lang="ja-JP" altLang="en-US"/>
              <a:t>のテストベクターによる試験</a:t>
            </a:r>
            <a:endParaRPr lang="en-US" altLang="ja-JP" dirty="0"/>
          </a:p>
          <a:p>
            <a:pPr marL="914400" lvl="1" indent="-457200">
              <a:buFont typeface="+mj-lt"/>
              <a:buAutoNum type="alphaLcPeriod"/>
            </a:pPr>
            <a:r>
              <a:rPr lang="ja-JP" altLang="en-US"/>
              <a:t>無限運動量飛跡</a:t>
            </a:r>
            <a:r>
              <a:rPr lang="en-US" altLang="ja-JP" dirty="0"/>
              <a:t>63</a:t>
            </a:r>
            <a:r>
              <a:rPr lang="ja-JP" altLang="en-US"/>
              <a:t>イベントによる、</a:t>
            </a:r>
            <a:br>
              <a:rPr lang="en-US" altLang="ja-JP" dirty="0"/>
            </a:br>
            <a:r>
              <a:rPr lang="ja-JP" altLang="en-US"/>
              <a:t>実機・シミュレータ出力照合試験</a:t>
            </a:r>
            <a:endParaRPr lang="en-US" altLang="ja-JP" dirty="0"/>
          </a:p>
          <a:p>
            <a:pPr marL="914400" lvl="1" indent="-457200">
              <a:buFont typeface="+mj-lt"/>
              <a:buAutoNum type="alphaLcPeriod"/>
            </a:pPr>
            <a:r>
              <a:rPr lang="en-US" altLang="ja-JP" dirty="0"/>
              <a:t>Forward Wire</a:t>
            </a:r>
            <a:r>
              <a:rPr lang="ja-JP" altLang="en-US"/>
              <a:t>の範囲内にある直線飛跡全てを網羅した</a:t>
            </a:r>
            <a:r>
              <a:rPr lang="en-US" altLang="ja-JP" dirty="0"/>
              <a:t>LUT</a:t>
            </a:r>
            <a:r>
              <a:rPr lang="ja-JP" altLang="en-US"/>
              <a:t>検証試験</a:t>
            </a:r>
            <a:endParaRPr lang="en-US" altLang="ja-JP" dirty="0"/>
          </a:p>
          <a:p>
            <a:pPr marL="514350" indent="-514350">
              <a:buFont typeface="+mj-lt"/>
              <a:buAutoNum type="arabicPeriod"/>
            </a:pPr>
            <a:r>
              <a:rPr lang="ja-JP" altLang="en-US">
                <a:solidFill>
                  <a:schemeClr val="accent6"/>
                </a:solidFill>
              </a:rPr>
              <a:t>より詳細のトリガーロジック検証</a:t>
            </a:r>
            <a:r>
              <a:rPr lang="ja-JP" altLang="en-US"/>
              <a:t>として、現実的な飛跡である</a:t>
            </a:r>
            <a:br>
              <a:rPr lang="en-US" altLang="ja-JP" dirty="0"/>
            </a:br>
            <a:r>
              <a:rPr lang="en-US" altLang="ja-JP" dirty="0">
                <a:solidFill>
                  <a:schemeClr val="accent2"/>
                </a:solidFill>
              </a:rPr>
              <a:t>MC</a:t>
            </a:r>
            <a:r>
              <a:rPr lang="ja-JP" altLang="en-US">
                <a:solidFill>
                  <a:schemeClr val="accent2"/>
                </a:solidFill>
              </a:rPr>
              <a:t>データ</a:t>
            </a:r>
            <a:r>
              <a:rPr lang="ja-JP" altLang="en-US"/>
              <a:t>のテストベクターによる試験</a:t>
            </a:r>
            <a:endParaRPr lang="en-US" altLang="ja-JP" dirty="0"/>
          </a:p>
          <a:p>
            <a:pPr marL="514350" indent="-514350">
              <a:buFont typeface="+mj-lt"/>
              <a:buAutoNum type="arabicPeriod"/>
            </a:pPr>
            <a:r>
              <a:rPr lang="ja-JP" altLang="en-US">
                <a:solidFill>
                  <a:schemeClr val="accent1"/>
                </a:solidFill>
              </a:rPr>
              <a:t>実機試験への活用</a:t>
            </a:r>
            <a:endParaRPr kumimoji="1" lang="ja-JP" altLang="en-US"/>
          </a:p>
        </p:txBody>
      </p:sp>
      <p:sp>
        <p:nvSpPr>
          <p:cNvPr id="4" name="日付プレースホルダー 3">
            <a:extLst>
              <a:ext uri="{FF2B5EF4-FFF2-40B4-BE49-F238E27FC236}">
                <a16:creationId xmlns:a16="http://schemas.microsoft.com/office/drawing/2014/main" id="{D9DD12D7-876C-6E9F-13AD-8DD0517954F9}"/>
              </a:ext>
            </a:extLst>
          </p:cNvPr>
          <p:cNvSpPr>
            <a:spLocks noGrp="1"/>
          </p:cNvSpPr>
          <p:nvPr>
            <p:ph type="dt" sz="half" idx="10"/>
          </p:nvPr>
        </p:nvSpPr>
        <p:spPr/>
        <p:txBody>
          <a:bodyPr/>
          <a:lstStyle/>
          <a:p>
            <a:fld id="{713C64DE-65EF-0A45-9645-798C9BFA5613}"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4C897E5E-3CB6-FE30-40E4-155AAF447CB7}"/>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1E3A7243-895E-6CF0-C2EF-6E5A88A69DDA}"/>
              </a:ext>
            </a:extLst>
          </p:cNvPr>
          <p:cNvSpPr>
            <a:spLocks noGrp="1"/>
          </p:cNvSpPr>
          <p:nvPr>
            <p:ph type="sldNum" sz="quarter" idx="12"/>
          </p:nvPr>
        </p:nvSpPr>
        <p:spPr/>
        <p:txBody>
          <a:bodyPr/>
          <a:lstStyle/>
          <a:p>
            <a:fld id="{B1A13AED-BBC1-DB48-95E1-36D836C4ECBB}" type="slidenum">
              <a:rPr kumimoji="1" lang="ja-JP" altLang="en-US" smtClean="0"/>
              <a:t>19</a:t>
            </a:fld>
            <a:endParaRPr kumimoji="1" lang="ja-JP" altLang="en-US"/>
          </a:p>
        </p:txBody>
      </p:sp>
      <p:grpSp>
        <p:nvGrpSpPr>
          <p:cNvPr id="8" name="グループ化 7">
            <a:extLst>
              <a:ext uri="{FF2B5EF4-FFF2-40B4-BE49-F238E27FC236}">
                <a16:creationId xmlns:a16="http://schemas.microsoft.com/office/drawing/2014/main" id="{D0BAAE41-6205-D141-3C0C-DB2BCE3D946F}"/>
              </a:ext>
            </a:extLst>
          </p:cNvPr>
          <p:cNvGrpSpPr/>
          <p:nvPr/>
        </p:nvGrpSpPr>
        <p:grpSpPr>
          <a:xfrm>
            <a:off x="261417" y="933741"/>
            <a:ext cx="4963564" cy="3586899"/>
            <a:chOff x="3855874" y="2267283"/>
            <a:chExt cx="5469848" cy="3952763"/>
          </a:xfrm>
        </p:grpSpPr>
        <p:sp>
          <p:nvSpPr>
            <p:cNvPr id="46" name="正方形/長方形 45">
              <a:extLst>
                <a:ext uri="{FF2B5EF4-FFF2-40B4-BE49-F238E27FC236}">
                  <a16:creationId xmlns:a16="http://schemas.microsoft.com/office/drawing/2014/main" id="{4DE4F71E-5AF6-1F54-075D-192010F08B87}"/>
                </a:ext>
              </a:extLst>
            </p:cNvPr>
            <p:cNvSpPr/>
            <p:nvPr/>
          </p:nvSpPr>
          <p:spPr>
            <a:xfrm>
              <a:off x="3855874" y="4149152"/>
              <a:ext cx="5469848" cy="2070894"/>
            </a:xfrm>
            <a:prstGeom prst="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7" name="グループ化 46">
              <a:extLst>
                <a:ext uri="{FF2B5EF4-FFF2-40B4-BE49-F238E27FC236}">
                  <a16:creationId xmlns:a16="http://schemas.microsoft.com/office/drawing/2014/main" id="{C54DC190-D3CE-32F1-0C39-3AC231EF6426}"/>
                </a:ext>
              </a:extLst>
            </p:cNvPr>
            <p:cNvGrpSpPr/>
            <p:nvPr/>
          </p:nvGrpSpPr>
          <p:grpSpPr>
            <a:xfrm>
              <a:off x="4012807" y="2267283"/>
              <a:ext cx="5312915" cy="3795147"/>
              <a:chOff x="721955" y="2498028"/>
              <a:chExt cx="5312915" cy="3795147"/>
            </a:xfrm>
          </p:grpSpPr>
          <p:sp>
            <p:nvSpPr>
              <p:cNvPr id="48" name="正方形/長方形 47">
                <a:extLst>
                  <a:ext uri="{FF2B5EF4-FFF2-40B4-BE49-F238E27FC236}">
                    <a16:creationId xmlns:a16="http://schemas.microsoft.com/office/drawing/2014/main" id="{BBCE95FD-D93A-5227-A35A-526B5835552C}"/>
                  </a:ext>
                </a:extLst>
              </p:cNvPr>
              <p:cNvSpPr/>
              <p:nvPr/>
            </p:nvSpPr>
            <p:spPr>
              <a:xfrm>
                <a:off x="721955" y="2522532"/>
                <a:ext cx="5291148" cy="1103241"/>
              </a:xfrm>
              <a:prstGeom prst="rect">
                <a:avLst/>
              </a:prstGeom>
              <a:noFill/>
              <a:ln w="381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9" name="グループ化 48">
                <a:extLst>
                  <a:ext uri="{FF2B5EF4-FFF2-40B4-BE49-F238E27FC236}">
                    <a16:creationId xmlns:a16="http://schemas.microsoft.com/office/drawing/2014/main" id="{E55E005B-1E4D-2292-7E22-CDE087E48044}"/>
                  </a:ext>
                </a:extLst>
              </p:cNvPr>
              <p:cNvGrpSpPr/>
              <p:nvPr/>
            </p:nvGrpSpPr>
            <p:grpSpPr>
              <a:xfrm>
                <a:off x="721956" y="2929485"/>
                <a:ext cx="5312914" cy="3363690"/>
                <a:chOff x="1052157" y="2066471"/>
                <a:chExt cx="5312914" cy="3363690"/>
              </a:xfrm>
            </p:grpSpPr>
            <p:sp>
              <p:nvSpPr>
                <p:cNvPr id="51" name="下矢印 50">
                  <a:extLst>
                    <a:ext uri="{FF2B5EF4-FFF2-40B4-BE49-F238E27FC236}">
                      <a16:creationId xmlns:a16="http://schemas.microsoft.com/office/drawing/2014/main" id="{942A01D4-F550-D7B8-E888-6B31727E8A80}"/>
                    </a:ext>
                  </a:extLst>
                </p:cNvPr>
                <p:cNvSpPr/>
                <p:nvPr/>
              </p:nvSpPr>
              <p:spPr>
                <a:xfrm>
                  <a:off x="3569628" y="2272746"/>
                  <a:ext cx="244638" cy="727964"/>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grpSp>
              <p:nvGrpSpPr>
                <p:cNvPr id="52" name="グループ化 51">
                  <a:extLst>
                    <a:ext uri="{FF2B5EF4-FFF2-40B4-BE49-F238E27FC236}">
                      <a16:creationId xmlns:a16="http://schemas.microsoft.com/office/drawing/2014/main" id="{950111BD-2B6C-CB47-4CEF-61801EBA4E81}"/>
                    </a:ext>
                  </a:extLst>
                </p:cNvPr>
                <p:cNvGrpSpPr/>
                <p:nvPr/>
              </p:nvGrpSpPr>
              <p:grpSpPr>
                <a:xfrm>
                  <a:off x="1052157" y="2066471"/>
                  <a:ext cx="5312914" cy="3363690"/>
                  <a:chOff x="997930" y="2403415"/>
                  <a:chExt cx="5312914" cy="3363690"/>
                </a:xfrm>
              </p:grpSpPr>
              <p:grpSp>
                <p:nvGrpSpPr>
                  <p:cNvPr id="53" name="グループ化 52">
                    <a:extLst>
                      <a:ext uri="{FF2B5EF4-FFF2-40B4-BE49-F238E27FC236}">
                        <a16:creationId xmlns:a16="http://schemas.microsoft.com/office/drawing/2014/main" id="{B7421608-D094-7C81-B288-EAAA38045FCD}"/>
                      </a:ext>
                    </a:extLst>
                  </p:cNvPr>
                  <p:cNvGrpSpPr/>
                  <p:nvPr/>
                </p:nvGrpSpPr>
                <p:grpSpPr>
                  <a:xfrm>
                    <a:off x="997930" y="2409345"/>
                    <a:ext cx="4997166" cy="3357760"/>
                    <a:chOff x="819702" y="4609073"/>
                    <a:chExt cx="4997166" cy="3357760"/>
                  </a:xfrm>
                </p:grpSpPr>
                <p:sp>
                  <p:nvSpPr>
                    <p:cNvPr id="59" name="下矢印 58">
                      <a:extLst>
                        <a:ext uri="{FF2B5EF4-FFF2-40B4-BE49-F238E27FC236}">
                          <a16:creationId xmlns:a16="http://schemas.microsoft.com/office/drawing/2014/main" id="{0B31A9BF-7006-65CD-F201-A3D61FDB9F51}"/>
                        </a:ext>
                      </a:extLst>
                    </p:cNvPr>
                    <p:cNvSpPr/>
                    <p:nvPr/>
                  </p:nvSpPr>
                  <p:spPr>
                    <a:xfrm>
                      <a:off x="2327544" y="4820708"/>
                      <a:ext cx="244639" cy="727962"/>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sp>
                  <p:nvSpPr>
                    <p:cNvPr id="60" name="正方形/長方形 59">
                      <a:extLst>
                        <a:ext uri="{FF2B5EF4-FFF2-40B4-BE49-F238E27FC236}">
                          <a16:creationId xmlns:a16="http://schemas.microsoft.com/office/drawing/2014/main" id="{628B1A9D-2B2B-A2FE-1BEA-DC14A86941B6}"/>
                        </a:ext>
                      </a:extLst>
                    </p:cNvPr>
                    <p:cNvSpPr/>
                    <p:nvPr/>
                  </p:nvSpPr>
                  <p:spPr>
                    <a:xfrm>
                      <a:off x="819702" y="6276571"/>
                      <a:ext cx="1793561" cy="583557"/>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600" b="1">
                          <a:solidFill>
                            <a:schemeClr val="bg1"/>
                          </a:solidFill>
                          <a:latin typeface="Times New Roman" panose="02020603050405020304" pitchFamily="18" charset="0"/>
                          <a:cs typeface="Times New Roman" panose="02020603050405020304" pitchFamily="18" charset="0"/>
                        </a:rPr>
                        <a:t>①</a:t>
                      </a:r>
                      <a:r>
                        <a:rPr lang="en-US" altLang="ja-JP" sz="1600" b="1" dirty="0">
                          <a:solidFill>
                            <a:schemeClr val="bg1"/>
                          </a:solidFill>
                          <a:latin typeface="Times New Roman" panose="02020603050405020304" pitchFamily="18" charset="0"/>
                          <a:cs typeface="Times New Roman" panose="02020603050405020304" pitchFamily="18" charset="0"/>
                        </a:rPr>
                        <a:t>Bit-wise Simulator(C++)</a:t>
                      </a:r>
                      <a:endParaRPr lang="ja-JP" altLang="en-US" sz="1600" b="1">
                        <a:solidFill>
                          <a:schemeClr val="bg1"/>
                        </a:solidFill>
                        <a:latin typeface="Times New Roman" panose="02020603050405020304" pitchFamily="18" charset="0"/>
                        <a:cs typeface="Times New Roman" panose="02020603050405020304" pitchFamily="18" charset="0"/>
                      </a:endParaRPr>
                    </a:p>
                  </p:txBody>
                </p:sp>
                <p:sp>
                  <p:nvSpPr>
                    <p:cNvPr id="61" name="正方形/長方形 60">
                      <a:extLst>
                        <a:ext uri="{FF2B5EF4-FFF2-40B4-BE49-F238E27FC236}">
                          <a16:creationId xmlns:a16="http://schemas.microsoft.com/office/drawing/2014/main" id="{C2B51F2B-C178-C88E-C8FC-D15C0625E64E}"/>
                        </a:ext>
                      </a:extLst>
                    </p:cNvPr>
                    <p:cNvSpPr/>
                    <p:nvPr/>
                  </p:nvSpPr>
                  <p:spPr>
                    <a:xfrm>
                      <a:off x="2694823" y="6276572"/>
                      <a:ext cx="1429648" cy="583557"/>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Xilinx </a:t>
                      </a:r>
                      <a:r>
                        <a:rPr lang="en-US" altLang="ja-JP" sz="1200" dirty="0" err="1">
                          <a:solidFill>
                            <a:schemeClr val="tx1"/>
                          </a:solidFill>
                          <a:latin typeface="Times New Roman" panose="02020603050405020304" pitchFamily="18" charset="0"/>
                          <a:cs typeface="Times New Roman" panose="02020603050405020304" pitchFamily="18" charset="0"/>
                        </a:rPr>
                        <a:t>Vivado</a:t>
                      </a:r>
                      <a:r>
                        <a:rPr lang="en-US" altLang="ja-JP" sz="1200" dirty="0">
                          <a:solidFill>
                            <a:schemeClr val="tx1"/>
                          </a:solidFill>
                          <a:latin typeface="Times New Roman" panose="02020603050405020304" pitchFamily="18" charset="0"/>
                          <a:cs typeface="Times New Roman" panose="02020603050405020304" pitchFamily="18" charset="0"/>
                        </a:rPr>
                        <a:t> Simulator</a:t>
                      </a:r>
                    </a:p>
                  </p:txBody>
                </p:sp>
                <p:sp>
                  <p:nvSpPr>
                    <p:cNvPr id="62" name="正方形/長方形 61">
                      <a:extLst>
                        <a:ext uri="{FF2B5EF4-FFF2-40B4-BE49-F238E27FC236}">
                          <a16:creationId xmlns:a16="http://schemas.microsoft.com/office/drawing/2014/main" id="{11C384DA-1D64-C70C-FE43-2E36F8752CC4}"/>
                        </a:ext>
                      </a:extLst>
                    </p:cNvPr>
                    <p:cNvSpPr/>
                    <p:nvPr/>
                  </p:nvSpPr>
                  <p:spPr>
                    <a:xfrm>
                      <a:off x="4214984" y="6276571"/>
                      <a:ext cx="1601884" cy="583557"/>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Sector Logic </a:t>
                      </a:r>
                    </a:p>
                    <a:p>
                      <a:pPr algn="ctr"/>
                      <a:r>
                        <a:rPr lang="ja-JP" altLang="en-US" sz="1200">
                          <a:solidFill>
                            <a:schemeClr val="tx1"/>
                          </a:solidFill>
                          <a:latin typeface="Times New Roman" panose="02020603050405020304" pitchFamily="18" charset="0"/>
                          <a:cs typeface="Times New Roman" panose="02020603050405020304" pitchFamily="18" charset="0"/>
                        </a:rPr>
                        <a:t>実機試験</a:t>
                      </a:r>
                      <a:endParaRPr lang="en-US" altLang="ja-JP" sz="1200" dirty="0">
                        <a:solidFill>
                          <a:schemeClr val="tx1"/>
                        </a:solidFill>
                        <a:latin typeface="Times New Roman" panose="02020603050405020304" pitchFamily="18" charset="0"/>
                        <a:cs typeface="Times New Roman" panose="02020603050405020304" pitchFamily="18" charset="0"/>
                      </a:endParaRPr>
                    </a:p>
                    <a:p>
                      <a:pPr algn="ctr"/>
                      <a:r>
                        <a:rPr lang="ja-JP" altLang="en-US" sz="1200">
                          <a:solidFill>
                            <a:schemeClr val="tx1"/>
                          </a:solidFill>
                          <a:latin typeface="Times New Roman" panose="02020603050405020304" pitchFamily="18" charset="0"/>
                          <a:cs typeface="Times New Roman" panose="02020603050405020304" pitchFamily="18" charset="0"/>
                        </a:rPr>
                        <a:t> </a:t>
                      </a:r>
                      <a:r>
                        <a:rPr lang="en-US" altLang="ja-JP" sz="1200" dirty="0">
                          <a:solidFill>
                            <a:schemeClr val="tx1"/>
                          </a:solidFill>
                          <a:latin typeface="Times New Roman" panose="02020603050405020304" pitchFamily="18" charset="0"/>
                          <a:cs typeface="Times New Roman" panose="02020603050405020304" pitchFamily="18" charset="0"/>
                        </a:rPr>
                        <a:t>(board-level</a:t>
                      </a:r>
                      <a:r>
                        <a:rPr lang="ja-JP" altLang="en-US" sz="1200">
                          <a:solidFill>
                            <a:schemeClr val="tx1"/>
                          </a:solidFill>
                          <a:latin typeface="Times New Roman" panose="02020603050405020304" pitchFamily="18" charset="0"/>
                          <a:cs typeface="Times New Roman" panose="02020603050405020304" pitchFamily="18" charset="0"/>
                        </a:rPr>
                        <a:t>試験</a:t>
                      </a:r>
                      <a:r>
                        <a:rPr lang="en-US" altLang="ja-JP" sz="1200" dirty="0">
                          <a:solidFill>
                            <a:schemeClr val="tx1"/>
                          </a:solidFill>
                          <a:latin typeface="Times New Roman" panose="02020603050405020304" pitchFamily="18" charset="0"/>
                          <a:cs typeface="Times New Roman" panose="02020603050405020304" pitchFamily="18" charset="0"/>
                        </a:rPr>
                        <a:t>)</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63" name="正方形/長方形 62">
                      <a:extLst>
                        <a:ext uri="{FF2B5EF4-FFF2-40B4-BE49-F238E27FC236}">
                          <a16:creationId xmlns:a16="http://schemas.microsoft.com/office/drawing/2014/main" id="{FABA9743-AF15-AE3A-900D-D73B644DFA3F}"/>
                        </a:ext>
                      </a:extLst>
                    </p:cNvPr>
                    <p:cNvSpPr/>
                    <p:nvPr/>
                  </p:nvSpPr>
                  <p:spPr>
                    <a:xfrm>
                      <a:off x="1152617"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1</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64" name="正方形/長方形 63">
                      <a:extLst>
                        <a:ext uri="{FF2B5EF4-FFF2-40B4-BE49-F238E27FC236}">
                          <a16:creationId xmlns:a16="http://schemas.microsoft.com/office/drawing/2014/main" id="{31549AE2-332A-774B-CB79-04785A34235F}"/>
                        </a:ext>
                      </a:extLst>
                    </p:cNvPr>
                    <p:cNvSpPr/>
                    <p:nvPr/>
                  </p:nvSpPr>
                  <p:spPr>
                    <a:xfrm>
                      <a:off x="2666651"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2</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65" name="正方形/長方形 64">
                      <a:extLst>
                        <a:ext uri="{FF2B5EF4-FFF2-40B4-BE49-F238E27FC236}">
                          <a16:creationId xmlns:a16="http://schemas.microsoft.com/office/drawing/2014/main" id="{3E96CC48-3E65-6A00-0604-87B4355F419A}"/>
                        </a:ext>
                      </a:extLst>
                    </p:cNvPr>
                    <p:cNvSpPr/>
                    <p:nvPr/>
                  </p:nvSpPr>
                  <p:spPr>
                    <a:xfrm>
                      <a:off x="4313685" y="7261700"/>
                      <a:ext cx="1416306"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3</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66" name="下矢印 65">
                      <a:extLst>
                        <a:ext uri="{FF2B5EF4-FFF2-40B4-BE49-F238E27FC236}">
                          <a16:creationId xmlns:a16="http://schemas.microsoft.com/office/drawing/2014/main" id="{630A432C-3875-23C0-AE98-3B828550B1CC}"/>
                        </a:ext>
                      </a:extLst>
                    </p:cNvPr>
                    <p:cNvSpPr/>
                    <p:nvPr/>
                  </p:nvSpPr>
                  <p:spPr>
                    <a:xfrm>
                      <a:off x="1670346" y="6892615"/>
                      <a:ext cx="283943" cy="34377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67" name="下矢印 66">
                      <a:extLst>
                        <a:ext uri="{FF2B5EF4-FFF2-40B4-BE49-F238E27FC236}">
                          <a16:creationId xmlns:a16="http://schemas.microsoft.com/office/drawing/2014/main" id="{3070E1DF-8663-CCFD-2F1F-EF038A00E28A}"/>
                        </a:ext>
                      </a:extLst>
                    </p:cNvPr>
                    <p:cNvSpPr/>
                    <p:nvPr/>
                  </p:nvSpPr>
                  <p:spPr>
                    <a:xfrm>
                      <a:off x="3254378" y="6892434"/>
                      <a:ext cx="283943" cy="34190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68" name="下矢印 67">
                      <a:extLst>
                        <a:ext uri="{FF2B5EF4-FFF2-40B4-BE49-F238E27FC236}">
                          <a16:creationId xmlns:a16="http://schemas.microsoft.com/office/drawing/2014/main" id="{3E6766B2-62CE-A3F0-DB49-94E0E05D934B}"/>
                        </a:ext>
                      </a:extLst>
                    </p:cNvPr>
                    <p:cNvSpPr/>
                    <p:nvPr/>
                  </p:nvSpPr>
                  <p:spPr>
                    <a:xfrm>
                      <a:off x="4899731" y="6876489"/>
                      <a:ext cx="283942" cy="38026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69" name="左右矢印 68">
                      <a:extLst>
                        <a:ext uri="{FF2B5EF4-FFF2-40B4-BE49-F238E27FC236}">
                          <a16:creationId xmlns:a16="http://schemas.microsoft.com/office/drawing/2014/main" id="{58A36A6D-24CE-1298-C071-E4F0A0EBF574}"/>
                        </a:ext>
                      </a:extLst>
                    </p:cNvPr>
                    <p:cNvSpPr/>
                    <p:nvPr/>
                  </p:nvSpPr>
                  <p:spPr>
                    <a:xfrm>
                      <a:off x="1575787" y="7708931"/>
                      <a:ext cx="3746451" cy="257902"/>
                    </a:xfrm>
                    <a:prstGeom prst="leftRightArrow">
                      <a:avLst/>
                    </a:prstGeom>
                    <a:solidFill>
                      <a:schemeClr val="accent6">
                        <a:lumMod val="20000"/>
                        <a:lumOff val="8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50">
                        <a:latin typeface="Times New Roman" panose="02020603050405020304" pitchFamily="18" charset="0"/>
                        <a:cs typeface="Times New Roman" panose="02020603050405020304" pitchFamily="18" charset="0"/>
                      </a:endParaRPr>
                    </a:p>
                  </p:txBody>
                </p:sp>
                <p:sp>
                  <p:nvSpPr>
                    <p:cNvPr id="70" name="正方形/長方形 69">
                      <a:extLst>
                        <a:ext uri="{FF2B5EF4-FFF2-40B4-BE49-F238E27FC236}">
                          <a16:creationId xmlns:a16="http://schemas.microsoft.com/office/drawing/2014/main" id="{FB2032DD-B8C6-087A-C233-2C48EF7F8434}"/>
                        </a:ext>
                      </a:extLst>
                    </p:cNvPr>
                    <p:cNvSpPr/>
                    <p:nvPr/>
                  </p:nvSpPr>
                  <p:spPr>
                    <a:xfrm>
                      <a:off x="2679140" y="7706887"/>
                      <a:ext cx="1316065" cy="257902"/>
                    </a:xfrm>
                    <a:prstGeom prst="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050" b="1">
                          <a:solidFill>
                            <a:schemeClr val="accent6">
                              <a:lumMod val="50000"/>
                            </a:schemeClr>
                          </a:solidFill>
                          <a:latin typeface="Times New Roman" panose="02020603050405020304" pitchFamily="18" charset="0"/>
                          <a:cs typeface="Times New Roman" panose="02020603050405020304" pitchFamily="18" charset="0"/>
                        </a:rPr>
                        <a:t>出力同士の照合</a:t>
                      </a:r>
                    </a:p>
                  </p:txBody>
                </p:sp>
                <p:sp>
                  <p:nvSpPr>
                    <p:cNvPr id="71" name="正方形/長方形 70">
                      <a:extLst>
                        <a:ext uri="{FF2B5EF4-FFF2-40B4-BE49-F238E27FC236}">
                          <a16:creationId xmlns:a16="http://schemas.microsoft.com/office/drawing/2014/main" id="{D4E404C7-8C5B-189F-3A1D-7D598F03567C}"/>
                        </a:ext>
                      </a:extLst>
                    </p:cNvPr>
                    <p:cNvSpPr/>
                    <p:nvPr/>
                  </p:nvSpPr>
                  <p:spPr>
                    <a:xfrm>
                      <a:off x="1530106" y="4609073"/>
                      <a:ext cx="1609394" cy="59155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400" b="1">
                          <a:solidFill>
                            <a:schemeClr val="bg1"/>
                          </a:solidFill>
                          <a:latin typeface="Times New Roman" panose="02020603050405020304" pitchFamily="18" charset="0"/>
                          <a:cs typeface="Times New Roman" panose="02020603050405020304" pitchFamily="18" charset="0"/>
                        </a:rPr>
                        <a:t>現実的な飛跡</a:t>
                      </a:r>
                      <a:endParaRPr lang="en-US" altLang="ja-JP" sz="1400" b="1" dirty="0">
                        <a:solidFill>
                          <a:schemeClr val="bg1"/>
                        </a:solidFill>
                        <a:latin typeface="Times New Roman" panose="02020603050405020304" pitchFamily="18" charset="0"/>
                        <a:cs typeface="Times New Roman" panose="02020603050405020304" pitchFamily="18" charset="0"/>
                      </a:endParaRPr>
                    </a:p>
                    <a:p>
                      <a:pPr algn="ctr"/>
                      <a:r>
                        <a:rPr lang="en-US" altLang="ja-JP" sz="1400" b="1" dirty="0">
                          <a:solidFill>
                            <a:schemeClr val="bg1"/>
                          </a:solidFill>
                          <a:latin typeface="Times New Roman" panose="02020603050405020304" pitchFamily="18" charset="0"/>
                          <a:cs typeface="Times New Roman" panose="02020603050405020304" pitchFamily="18" charset="0"/>
                        </a:rPr>
                        <a:t>(MC/</a:t>
                      </a:r>
                      <a:r>
                        <a:rPr lang="ja-JP" altLang="en-US" sz="1400" b="1">
                          <a:solidFill>
                            <a:schemeClr val="bg1"/>
                          </a:solidFill>
                          <a:latin typeface="Times New Roman" panose="02020603050405020304" pitchFamily="18" charset="0"/>
                          <a:cs typeface="Times New Roman" panose="02020603050405020304" pitchFamily="18" charset="0"/>
                        </a:rPr>
                        <a:t>実データ</a:t>
                      </a:r>
                      <a:r>
                        <a:rPr lang="en-US" altLang="ja-JP" sz="1400" b="1" dirty="0">
                          <a:solidFill>
                            <a:schemeClr val="bg1"/>
                          </a:solidFill>
                          <a:latin typeface="Times New Roman" panose="02020603050405020304" pitchFamily="18" charset="0"/>
                          <a:cs typeface="Times New Roman" panose="02020603050405020304" pitchFamily="18" charset="0"/>
                        </a:rPr>
                        <a:t>)</a:t>
                      </a:r>
                      <a:endParaRPr lang="ja-JP" altLang="en-US" sz="1400" b="1">
                        <a:solidFill>
                          <a:schemeClr val="bg1"/>
                        </a:solidFill>
                        <a:latin typeface="Times New Roman" panose="02020603050405020304" pitchFamily="18" charset="0"/>
                        <a:cs typeface="Times New Roman" panose="02020603050405020304" pitchFamily="18" charset="0"/>
                      </a:endParaRPr>
                    </a:p>
                  </p:txBody>
                </p:sp>
                <p:sp>
                  <p:nvSpPr>
                    <p:cNvPr id="72" name="正方形/長方形 71">
                      <a:extLst>
                        <a:ext uri="{FF2B5EF4-FFF2-40B4-BE49-F238E27FC236}">
                          <a16:creationId xmlns:a16="http://schemas.microsoft.com/office/drawing/2014/main" id="{930B1B75-B2A2-AD73-321A-F2869FBDC7EB}"/>
                        </a:ext>
                      </a:extLst>
                    </p:cNvPr>
                    <p:cNvSpPr/>
                    <p:nvPr/>
                  </p:nvSpPr>
                  <p:spPr>
                    <a:xfrm>
                      <a:off x="925493" y="5564063"/>
                      <a:ext cx="3684212" cy="38026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500" b="1" dirty="0">
                          <a:solidFill>
                            <a:schemeClr val="tx1"/>
                          </a:solidFill>
                          <a:latin typeface="Times New Roman" panose="02020603050405020304" pitchFamily="18" charset="0"/>
                          <a:cs typeface="Times New Roman" panose="02020603050405020304" pitchFamily="18" charset="0"/>
                        </a:rPr>
                        <a:t>Test Pulse Pattern</a:t>
                      </a:r>
                      <a:r>
                        <a:rPr lang="ja-JP" altLang="en-US" sz="1500" b="1">
                          <a:solidFill>
                            <a:schemeClr val="tx1"/>
                          </a:solidFill>
                          <a:latin typeface="Times New Roman" panose="02020603050405020304" pitchFamily="18" charset="0"/>
                          <a:cs typeface="Times New Roman" panose="02020603050405020304" pitchFamily="18" charset="0"/>
                        </a:rPr>
                        <a:t>ファイル</a:t>
                      </a:r>
                    </a:p>
                  </p:txBody>
                </p:sp>
              </p:grpSp>
              <p:sp>
                <p:nvSpPr>
                  <p:cNvPr id="54" name="下矢印 53">
                    <a:extLst>
                      <a:ext uri="{FF2B5EF4-FFF2-40B4-BE49-F238E27FC236}">
                        <a16:creationId xmlns:a16="http://schemas.microsoft.com/office/drawing/2014/main" id="{F9F33C5D-93A7-E554-9DC2-007BAF862122}"/>
                      </a:ext>
                    </a:extLst>
                  </p:cNvPr>
                  <p:cNvSpPr/>
                  <p:nvPr/>
                </p:nvSpPr>
                <p:spPr>
                  <a:xfrm>
                    <a:off x="1880252" y="3778289"/>
                    <a:ext cx="283943" cy="27894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55" name="下矢印 54">
                    <a:extLst>
                      <a:ext uri="{FF2B5EF4-FFF2-40B4-BE49-F238E27FC236}">
                        <a16:creationId xmlns:a16="http://schemas.microsoft.com/office/drawing/2014/main" id="{2A51E192-50C7-8970-5A63-70A84C55E690}"/>
                      </a:ext>
                    </a:extLst>
                  </p:cNvPr>
                  <p:cNvSpPr/>
                  <p:nvPr/>
                </p:nvSpPr>
                <p:spPr>
                  <a:xfrm>
                    <a:off x="3411061" y="3779913"/>
                    <a:ext cx="283943" cy="27894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56" name="下矢印 55">
                    <a:extLst>
                      <a:ext uri="{FF2B5EF4-FFF2-40B4-BE49-F238E27FC236}">
                        <a16:creationId xmlns:a16="http://schemas.microsoft.com/office/drawing/2014/main" id="{6F9A897E-4E27-FA15-B899-EA7A20D54A68}"/>
                      </a:ext>
                    </a:extLst>
                  </p:cNvPr>
                  <p:cNvSpPr/>
                  <p:nvPr/>
                </p:nvSpPr>
                <p:spPr>
                  <a:xfrm>
                    <a:off x="4491913" y="3780998"/>
                    <a:ext cx="283942" cy="27894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57" name="四角形吹き出し 56">
                    <a:extLst>
                      <a:ext uri="{FF2B5EF4-FFF2-40B4-BE49-F238E27FC236}">
                        <a16:creationId xmlns:a16="http://schemas.microsoft.com/office/drawing/2014/main" id="{888EFB03-8F30-A919-8E69-E910BB631BB9}"/>
                      </a:ext>
                    </a:extLst>
                  </p:cNvPr>
                  <p:cNvSpPr/>
                  <p:nvPr/>
                </p:nvSpPr>
                <p:spPr>
                  <a:xfrm>
                    <a:off x="4989951" y="3324769"/>
                    <a:ext cx="1320893" cy="380263"/>
                  </a:xfrm>
                  <a:prstGeom prst="wedgeRectCallout">
                    <a:avLst>
                      <a:gd name="adj1" fmla="val -63927"/>
                      <a:gd name="adj2" fmla="val 6261"/>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r>
                      <a:rPr lang="ja-JP" altLang="en-US" sz="1000" b="1">
                        <a:solidFill>
                          <a:schemeClr val="accent2"/>
                        </a:solidFill>
                        <a:latin typeface="Times New Roman" panose="02020603050405020304" pitchFamily="18" charset="0"/>
                        <a:cs typeface="Times New Roman" panose="02020603050405020304" pitchFamily="18" charset="0"/>
                      </a:rPr>
                      <a:t>光ファイバ</a:t>
                    </a:r>
                    <a:r>
                      <a:rPr lang="ja-JP" altLang="en-US" sz="1000" b="1">
                        <a:latin typeface="Times New Roman" panose="02020603050405020304" pitchFamily="18" charset="0"/>
                        <a:cs typeface="Times New Roman" panose="02020603050405020304" pitchFamily="18" charset="0"/>
                      </a:rPr>
                      <a:t>ー</a:t>
                    </a:r>
                    <a:endParaRPr lang="en-US" altLang="ja-JP" sz="1000" b="1" dirty="0">
                      <a:latin typeface="Times New Roman" panose="02020603050405020304" pitchFamily="18" charset="0"/>
                      <a:cs typeface="Times New Roman" panose="02020603050405020304" pitchFamily="18" charset="0"/>
                    </a:endParaRPr>
                  </a:p>
                  <a:p>
                    <a:pPr algn="ctr"/>
                    <a:r>
                      <a:rPr lang="en-US" altLang="ja-JP" sz="1000" b="1" dirty="0">
                        <a:solidFill>
                          <a:schemeClr val="accent2"/>
                        </a:solidFill>
                        <a:latin typeface="Times New Roman" panose="02020603050405020304" pitchFamily="18" charset="0"/>
                        <a:cs typeface="Times New Roman" panose="02020603050405020304" pitchFamily="18" charset="0"/>
                      </a:rPr>
                      <a:t>128 bit × 58 link</a:t>
                    </a:r>
                  </a:p>
                </p:txBody>
              </p:sp>
              <p:sp>
                <p:nvSpPr>
                  <p:cNvPr id="58" name="正方形/長方形 57">
                    <a:extLst>
                      <a:ext uri="{FF2B5EF4-FFF2-40B4-BE49-F238E27FC236}">
                        <a16:creationId xmlns:a16="http://schemas.microsoft.com/office/drawing/2014/main" id="{60B456B2-08F1-EF85-4E61-E89150DBF72A}"/>
                      </a:ext>
                    </a:extLst>
                  </p:cNvPr>
                  <p:cNvSpPr/>
                  <p:nvPr/>
                </p:nvSpPr>
                <p:spPr>
                  <a:xfrm>
                    <a:off x="3408605" y="2403415"/>
                    <a:ext cx="2205266" cy="60199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b="1">
                        <a:latin typeface="Times New Roman" panose="02020603050405020304" pitchFamily="18" charset="0"/>
                        <a:cs typeface="Times New Roman" panose="02020603050405020304" pitchFamily="18" charset="0"/>
                      </a:rPr>
                      <a:t>無限運動量飛跡</a:t>
                    </a:r>
                    <a:endParaRPr kumimoji="1" lang="en-US" altLang="ja-JP" b="1" dirty="0">
                      <a:latin typeface="Times New Roman" panose="02020603050405020304" pitchFamily="18" charset="0"/>
                      <a:cs typeface="Times New Roman" panose="02020603050405020304" pitchFamily="18" charset="0"/>
                    </a:endParaRPr>
                  </a:p>
                </p:txBody>
              </p:sp>
            </p:grpSp>
          </p:grpSp>
          <p:sp>
            <p:nvSpPr>
              <p:cNvPr id="50" name="テキスト ボックス 49">
                <a:extLst>
                  <a:ext uri="{FF2B5EF4-FFF2-40B4-BE49-F238E27FC236}">
                    <a16:creationId xmlns:a16="http://schemas.microsoft.com/office/drawing/2014/main" id="{F334946A-3504-9CE0-34FB-EDC8ACE9A0E8}"/>
                  </a:ext>
                </a:extLst>
              </p:cNvPr>
              <p:cNvSpPr txBox="1"/>
              <p:nvPr/>
            </p:nvSpPr>
            <p:spPr>
              <a:xfrm>
                <a:off x="2229798" y="2498028"/>
                <a:ext cx="3805070" cy="407004"/>
              </a:xfrm>
              <a:prstGeom prst="rect">
                <a:avLst/>
              </a:prstGeom>
              <a:solidFill>
                <a:srgbClr val="7030A0"/>
              </a:solidFill>
            </p:spPr>
            <p:txBody>
              <a:bodyPr wrap="square" rtlCol="0">
                <a:spAutoFit/>
              </a:bodyPr>
              <a:lstStyle/>
              <a:p>
                <a:r>
                  <a:rPr kumimoji="1" lang="ja-JP" altLang="en-US" b="1">
                    <a:solidFill>
                      <a:schemeClr val="bg1"/>
                    </a:solidFill>
                  </a:rPr>
                  <a:t>②テストパターン生成システム</a:t>
                </a:r>
              </a:p>
            </p:txBody>
          </p:sp>
        </p:grpSp>
      </p:grpSp>
      <p:pic>
        <p:nvPicPr>
          <p:cNvPr id="73" name="図 72">
            <a:extLst>
              <a:ext uri="{FF2B5EF4-FFF2-40B4-BE49-F238E27FC236}">
                <a16:creationId xmlns:a16="http://schemas.microsoft.com/office/drawing/2014/main" id="{FD2E7FFD-720D-5E43-FB74-D0462C7D2D51}"/>
              </a:ext>
            </a:extLst>
          </p:cNvPr>
          <p:cNvPicPr>
            <a:picLocks noChangeAspect="1"/>
          </p:cNvPicPr>
          <p:nvPr/>
        </p:nvPicPr>
        <p:blipFill>
          <a:blip r:embed="rId2"/>
          <a:stretch>
            <a:fillRect/>
          </a:stretch>
        </p:blipFill>
        <p:spPr>
          <a:xfrm>
            <a:off x="165513" y="4773222"/>
            <a:ext cx="5595921" cy="1776320"/>
          </a:xfrm>
          <a:prstGeom prst="rect">
            <a:avLst/>
          </a:prstGeom>
        </p:spPr>
      </p:pic>
    </p:spTree>
    <p:extLst>
      <p:ext uri="{BB962C8B-B14F-4D97-AF65-F5344CB8AC3E}">
        <p14:creationId xmlns:p14="http://schemas.microsoft.com/office/powerpoint/2010/main" val="2568327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8356BA-63A8-0300-C179-64D0A1758D99}"/>
              </a:ext>
            </a:extLst>
          </p:cNvPr>
          <p:cNvSpPr>
            <a:spLocks noGrp="1"/>
          </p:cNvSpPr>
          <p:nvPr>
            <p:ph type="title"/>
          </p:nvPr>
        </p:nvSpPr>
        <p:spPr/>
        <p:txBody>
          <a:bodyPr/>
          <a:lstStyle/>
          <a:p>
            <a:r>
              <a:rPr kumimoji="1" lang="en-US" altLang="ja-JP" dirty="0"/>
              <a:t>LHC-ATLAS</a:t>
            </a:r>
            <a:r>
              <a:rPr kumimoji="1" lang="ja-JP" altLang="en-US"/>
              <a:t>実験</a:t>
            </a:r>
          </a:p>
        </p:txBody>
      </p:sp>
      <p:sp>
        <p:nvSpPr>
          <p:cNvPr id="3" name="コンテンツ プレースホルダー 2">
            <a:extLst>
              <a:ext uri="{FF2B5EF4-FFF2-40B4-BE49-F238E27FC236}">
                <a16:creationId xmlns:a16="http://schemas.microsoft.com/office/drawing/2014/main" id="{AC84BA76-21FC-818D-DBFE-0F5598FD3907}"/>
              </a:ext>
            </a:extLst>
          </p:cNvPr>
          <p:cNvSpPr>
            <a:spLocks noGrp="1"/>
          </p:cNvSpPr>
          <p:nvPr>
            <p:ph idx="1"/>
          </p:nvPr>
        </p:nvSpPr>
        <p:spPr>
          <a:xfrm>
            <a:off x="92596" y="879477"/>
            <a:ext cx="7511969" cy="5659436"/>
          </a:xfrm>
        </p:spPr>
        <p:txBody>
          <a:bodyPr>
            <a:normAutofit fontScale="85000" lnSpcReduction="20000"/>
          </a:bodyPr>
          <a:lstStyle/>
          <a:p>
            <a:pPr marL="0" indent="0">
              <a:buNone/>
            </a:pPr>
            <a:r>
              <a:rPr kumimoji="1" lang="pt-PT" altLang="ja-JP" b="1" dirty="0">
                <a:solidFill>
                  <a:schemeClr val="accent2"/>
                </a:solidFill>
              </a:rPr>
              <a:t>LHC</a:t>
            </a:r>
            <a:r>
              <a:rPr kumimoji="1" lang="ja-JP" altLang="en-US" b="1">
                <a:solidFill>
                  <a:schemeClr val="accent2"/>
                </a:solidFill>
              </a:rPr>
              <a:t>加速器</a:t>
            </a:r>
            <a:r>
              <a:rPr kumimoji="1" lang="en-US" altLang="ja-JP" b="1" dirty="0">
                <a:solidFill>
                  <a:schemeClr val="accent2"/>
                </a:solidFill>
              </a:rPr>
              <a:t>(Large Hadron Collider)</a:t>
            </a:r>
            <a:endParaRPr kumimoji="1" lang="ja-JP" altLang="en-US" b="1">
              <a:solidFill>
                <a:schemeClr val="accent2"/>
              </a:solidFill>
            </a:endParaRPr>
          </a:p>
          <a:p>
            <a:r>
              <a:rPr kumimoji="1" lang="ja-JP" altLang="en-US"/>
              <a:t>世界最高エネルギーの</a:t>
            </a:r>
            <a:r>
              <a:rPr kumimoji="1" lang="en-US" altLang="ja-JP" dirty="0"/>
              <a:t>13.6TeV(Run3)</a:t>
            </a:r>
            <a:r>
              <a:rPr kumimoji="1" lang="ja-JP" altLang="en-US"/>
              <a:t>で</a:t>
            </a:r>
            <a:br>
              <a:rPr kumimoji="1" lang="en-US" altLang="ja-JP" dirty="0"/>
            </a:br>
            <a:r>
              <a:rPr kumimoji="1" lang="ja-JP" altLang="en-US"/>
              <a:t>陽子・陽子衝突を起こし、</a:t>
            </a:r>
            <a:br>
              <a:rPr kumimoji="1" lang="en-US" altLang="ja-JP" dirty="0"/>
            </a:br>
            <a:r>
              <a:rPr kumimoji="1" lang="ja-JP" altLang="en-US"/>
              <a:t>新物理を探すエネルギーフロンティア実験</a:t>
            </a:r>
            <a:endParaRPr kumimoji="1" lang="en-US" altLang="ja-JP" dirty="0"/>
          </a:p>
          <a:p>
            <a:r>
              <a:rPr kumimoji="1" lang="en-US" altLang="ja-JP" dirty="0"/>
              <a:t>40 </a:t>
            </a:r>
            <a:r>
              <a:rPr kumimoji="1" lang="pt-PT" altLang="ja-JP" dirty="0"/>
              <a:t>MHz</a:t>
            </a:r>
            <a:r>
              <a:rPr kumimoji="1" lang="ja-JP" altLang="en-US"/>
              <a:t>で陽子を交差させる</a:t>
            </a:r>
            <a:endParaRPr kumimoji="1" lang="en-US" altLang="ja-JP" dirty="0"/>
          </a:p>
          <a:p>
            <a:pPr marL="0" indent="0">
              <a:buNone/>
            </a:pPr>
            <a:r>
              <a:rPr lang="en-US" altLang="ja-JP" b="1" dirty="0">
                <a:solidFill>
                  <a:schemeClr val="accent2"/>
                </a:solidFill>
              </a:rPr>
              <a:t>ATLAS</a:t>
            </a:r>
            <a:r>
              <a:rPr lang="ja-JP" altLang="en-US" b="1">
                <a:solidFill>
                  <a:schemeClr val="accent2"/>
                </a:solidFill>
              </a:rPr>
              <a:t>検出器</a:t>
            </a:r>
            <a:endParaRPr lang="en-US" altLang="ja-JP" b="1" dirty="0">
              <a:solidFill>
                <a:schemeClr val="accent2"/>
              </a:solidFill>
            </a:endParaRPr>
          </a:p>
          <a:p>
            <a:r>
              <a:rPr kumimoji="1" lang="en-US" altLang="ja-JP" dirty="0"/>
              <a:t>LHC</a:t>
            </a:r>
            <a:r>
              <a:rPr kumimoji="1" lang="ja-JP" altLang="en-US"/>
              <a:t>の陽子・陽子</a:t>
            </a:r>
            <a:r>
              <a:rPr lang="ja-JP" altLang="en-US"/>
              <a:t>衝突で生成された粒子を観測するための大型汎用検出器</a:t>
            </a:r>
            <a:endParaRPr lang="en-US" altLang="ja-JP" dirty="0"/>
          </a:p>
          <a:p>
            <a:r>
              <a:rPr lang="ja-JP" altLang="en-US"/>
              <a:t>複数の種類の検出器で構成される</a:t>
            </a:r>
            <a:endParaRPr lang="en-US" altLang="ja-JP" dirty="0"/>
          </a:p>
          <a:p>
            <a:endParaRPr lang="en-US" altLang="ja-JP" dirty="0"/>
          </a:p>
          <a:p>
            <a:pPr marL="0" indent="0">
              <a:buNone/>
            </a:pPr>
            <a:r>
              <a:rPr lang="ja-JP" altLang="en-US" b="1">
                <a:solidFill>
                  <a:schemeClr val="bg1">
                    <a:lumMod val="75000"/>
                  </a:schemeClr>
                </a:solidFill>
              </a:rPr>
              <a:t>観測したい物理</a:t>
            </a:r>
            <a:endParaRPr lang="en-US" altLang="ja-JP" b="1" dirty="0">
              <a:solidFill>
                <a:schemeClr val="bg1">
                  <a:lumMod val="75000"/>
                </a:schemeClr>
              </a:solidFill>
            </a:endParaRPr>
          </a:p>
          <a:p>
            <a:r>
              <a:rPr kumimoji="1" lang="ja-JP" altLang="en-US">
                <a:solidFill>
                  <a:schemeClr val="bg1">
                    <a:lumMod val="75000"/>
                  </a:schemeClr>
                </a:solidFill>
              </a:rPr>
              <a:t>標準模型の粒子の精密測定</a:t>
            </a:r>
            <a:endParaRPr kumimoji="1" lang="en-US" altLang="ja-JP" dirty="0">
              <a:solidFill>
                <a:schemeClr val="bg1">
                  <a:lumMod val="75000"/>
                </a:schemeClr>
              </a:solidFill>
            </a:endParaRPr>
          </a:p>
          <a:p>
            <a:r>
              <a:rPr lang="ja-JP" altLang="en-US">
                <a:solidFill>
                  <a:schemeClr val="bg1">
                    <a:lumMod val="75000"/>
                  </a:schemeClr>
                </a:solidFill>
              </a:rPr>
              <a:t>超対称性理論などで予言される、暗黒物質などの新粒子の探索</a:t>
            </a:r>
            <a:endParaRPr lang="en-US" altLang="ja-JP" dirty="0">
              <a:solidFill>
                <a:schemeClr val="bg1">
                  <a:lumMod val="75000"/>
                </a:schemeClr>
              </a:solidFill>
            </a:endParaRPr>
          </a:p>
        </p:txBody>
      </p:sp>
      <p:sp>
        <p:nvSpPr>
          <p:cNvPr id="4" name="日付プレースホルダー 3">
            <a:extLst>
              <a:ext uri="{FF2B5EF4-FFF2-40B4-BE49-F238E27FC236}">
                <a16:creationId xmlns:a16="http://schemas.microsoft.com/office/drawing/2014/main" id="{84F01A98-943B-CA4D-AA37-9E198B706883}"/>
              </a:ext>
            </a:extLst>
          </p:cNvPr>
          <p:cNvSpPr>
            <a:spLocks noGrp="1"/>
          </p:cNvSpPr>
          <p:nvPr>
            <p:ph type="dt" sz="half" idx="10"/>
          </p:nvPr>
        </p:nvSpPr>
        <p:spPr/>
        <p:txBody>
          <a:bodyPr/>
          <a:lstStyle/>
          <a:p>
            <a:fld id="{58D31328-DBC6-2949-AF0D-E53C35D1BAF1}"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E4ACCAAE-33AB-9364-3E21-9C085862D6CC}"/>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2FB3E3A0-5A51-0E7E-8E61-5918BE1D568B}"/>
              </a:ext>
            </a:extLst>
          </p:cNvPr>
          <p:cNvSpPr>
            <a:spLocks noGrp="1"/>
          </p:cNvSpPr>
          <p:nvPr>
            <p:ph type="sldNum" sz="quarter" idx="12"/>
          </p:nvPr>
        </p:nvSpPr>
        <p:spPr/>
        <p:txBody>
          <a:bodyPr/>
          <a:lstStyle/>
          <a:p>
            <a:fld id="{B1A13AED-BBC1-DB48-95E1-36D836C4ECBB}" type="slidenum">
              <a:rPr kumimoji="1" lang="ja-JP" altLang="en-US" smtClean="0"/>
              <a:t>2</a:t>
            </a:fld>
            <a:endParaRPr kumimoji="1" lang="ja-JP" altLang="en-US"/>
          </a:p>
        </p:txBody>
      </p:sp>
      <p:pic>
        <p:nvPicPr>
          <p:cNvPr id="12" name="図 11">
            <a:extLst>
              <a:ext uri="{FF2B5EF4-FFF2-40B4-BE49-F238E27FC236}">
                <a16:creationId xmlns:a16="http://schemas.microsoft.com/office/drawing/2014/main" id="{7E4FA1A3-2C9F-0778-9003-8C56DD7C6B3B}"/>
              </a:ext>
            </a:extLst>
          </p:cNvPr>
          <p:cNvPicPr>
            <a:picLocks noChangeAspect="1"/>
          </p:cNvPicPr>
          <p:nvPr/>
        </p:nvPicPr>
        <p:blipFill rotWithShape="1">
          <a:blip r:embed="rId2"/>
          <a:srcRect l="7502" t="14966" r="6372" b="15279"/>
          <a:stretch/>
        </p:blipFill>
        <p:spPr>
          <a:xfrm>
            <a:off x="7604566" y="879476"/>
            <a:ext cx="4587433" cy="2625546"/>
          </a:xfrm>
          <a:prstGeom prst="rect">
            <a:avLst/>
          </a:prstGeom>
        </p:spPr>
      </p:pic>
      <p:grpSp>
        <p:nvGrpSpPr>
          <p:cNvPr id="13" name="グループ化 12">
            <a:extLst>
              <a:ext uri="{FF2B5EF4-FFF2-40B4-BE49-F238E27FC236}">
                <a16:creationId xmlns:a16="http://schemas.microsoft.com/office/drawing/2014/main" id="{F0C45EA7-3668-0C2E-62CC-5417AF9A39A7}"/>
              </a:ext>
            </a:extLst>
          </p:cNvPr>
          <p:cNvGrpSpPr>
            <a:grpSpLocks noChangeAspect="1"/>
          </p:cNvGrpSpPr>
          <p:nvPr/>
        </p:nvGrpSpPr>
        <p:grpSpPr>
          <a:xfrm>
            <a:off x="7303625" y="3504921"/>
            <a:ext cx="4888374" cy="3097759"/>
            <a:chOff x="5452746" y="289649"/>
            <a:chExt cx="7070875" cy="5062315"/>
          </a:xfrm>
        </p:grpSpPr>
        <p:pic>
          <p:nvPicPr>
            <p:cNvPr id="14" name="コンテンツ プレースホルダー 9" descr="ダイアグラム&#10;&#10;自動的に生成された説明">
              <a:extLst>
                <a:ext uri="{FF2B5EF4-FFF2-40B4-BE49-F238E27FC236}">
                  <a16:creationId xmlns:a16="http://schemas.microsoft.com/office/drawing/2014/main" id="{D39730A3-E59C-E051-C1A8-836DD68CDEA6}"/>
                </a:ext>
              </a:extLst>
            </p:cNvPr>
            <p:cNvPicPr>
              <a:picLocks noChangeAspect="1"/>
            </p:cNvPicPr>
            <p:nvPr/>
          </p:nvPicPr>
          <p:blipFill>
            <a:blip r:embed="rId3"/>
            <a:stretch>
              <a:fillRect/>
            </a:stretch>
          </p:blipFill>
          <p:spPr>
            <a:xfrm>
              <a:off x="6447794" y="289649"/>
              <a:ext cx="5516078" cy="4669800"/>
            </a:xfrm>
            <a:prstGeom prst="rect">
              <a:avLst/>
            </a:prstGeom>
          </p:spPr>
        </p:pic>
        <p:sp>
          <p:nvSpPr>
            <p:cNvPr id="15" name="テキスト ボックス 14">
              <a:extLst>
                <a:ext uri="{FF2B5EF4-FFF2-40B4-BE49-F238E27FC236}">
                  <a16:creationId xmlns:a16="http://schemas.microsoft.com/office/drawing/2014/main" id="{B6FFEF1F-45D1-8EFC-ECFD-5C1FB70570C1}"/>
                </a:ext>
              </a:extLst>
            </p:cNvPr>
            <p:cNvSpPr txBox="1"/>
            <p:nvPr/>
          </p:nvSpPr>
          <p:spPr>
            <a:xfrm>
              <a:off x="5452746" y="4848999"/>
              <a:ext cx="7070875" cy="502965"/>
            </a:xfrm>
            <a:prstGeom prst="rect">
              <a:avLst/>
            </a:prstGeom>
            <a:noFill/>
          </p:spPr>
          <p:txBody>
            <a:bodyPr wrap="square" rtlCol="0">
              <a:spAutoFit/>
            </a:bodyPr>
            <a:lstStyle/>
            <a:p>
              <a:r>
                <a:rPr kumimoji="1" lang="en-US" altLang="ja-JP" sz="1400" dirty="0"/>
                <a:t>ATLAS</a:t>
              </a:r>
              <a:r>
                <a:rPr kumimoji="1" lang="ja-JP" altLang="en-US" sz="1400"/>
                <a:t>検出機の全体図</a:t>
              </a:r>
              <a:r>
                <a:rPr kumimoji="1" lang="ja-JP" altLang="en-US" sz="800">
                  <a:solidFill>
                    <a:schemeClr val="bg1">
                      <a:lumMod val="75000"/>
                    </a:schemeClr>
                  </a:solidFill>
                </a:rPr>
                <a:t>（</a:t>
              </a:r>
              <a:r>
                <a:rPr lang="pt-PT" altLang="ja-JP" sz="800" dirty="0" err="1">
                  <a:solidFill>
                    <a:schemeClr val="bg1">
                      <a:lumMod val="75000"/>
                    </a:schemeClr>
                  </a:solidFill>
                </a:rPr>
                <a:t>https</a:t>
              </a:r>
              <a:r>
                <a:rPr lang="pt-PT" altLang="ja-JP" sz="800" dirty="0">
                  <a:solidFill>
                    <a:schemeClr val="bg1">
                      <a:lumMod val="75000"/>
                    </a:schemeClr>
                  </a:solidFill>
                </a:rPr>
                <a:t>://</a:t>
              </a:r>
              <a:r>
                <a:rPr lang="pt-PT" altLang="ja-JP" sz="800" dirty="0" err="1">
                  <a:solidFill>
                    <a:schemeClr val="bg1">
                      <a:lumMod val="75000"/>
                    </a:schemeClr>
                  </a:solidFill>
                </a:rPr>
                <a:t>atlas.kek.jp</a:t>
              </a:r>
              <a:r>
                <a:rPr lang="pt-PT" altLang="ja-JP" sz="800" dirty="0">
                  <a:solidFill>
                    <a:schemeClr val="bg1">
                      <a:lumMod val="75000"/>
                    </a:schemeClr>
                  </a:solidFill>
                </a:rPr>
                <a:t>/</a:t>
              </a:r>
              <a:r>
                <a:rPr lang="pt-PT" altLang="ja-JP" sz="800" dirty="0" err="1">
                  <a:solidFill>
                    <a:schemeClr val="bg1">
                      <a:lumMod val="75000"/>
                    </a:schemeClr>
                  </a:solidFill>
                </a:rPr>
                <a:t>main</a:t>
              </a:r>
              <a:r>
                <a:rPr lang="pt-PT" altLang="ja-JP" sz="800" dirty="0">
                  <a:solidFill>
                    <a:schemeClr val="bg1">
                      <a:lumMod val="75000"/>
                    </a:schemeClr>
                  </a:solidFill>
                </a:rPr>
                <a:t>/</a:t>
              </a:r>
              <a:r>
                <a:rPr lang="pt-PT" altLang="ja-JP" sz="800" dirty="0" err="1">
                  <a:solidFill>
                    <a:schemeClr val="bg1">
                      <a:lumMod val="75000"/>
                    </a:schemeClr>
                  </a:solidFill>
                </a:rPr>
                <a:t>research_summary</a:t>
              </a:r>
              <a:r>
                <a:rPr lang="pt-PT" altLang="ja-JP" sz="800" dirty="0">
                  <a:solidFill>
                    <a:schemeClr val="bg1">
                      <a:lumMod val="75000"/>
                    </a:schemeClr>
                  </a:solidFill>
                </a:rPr>
                <a:t>/</a:t>
              </a:r>
              <a:r>
                <a:rPr lang="pt-PT" altLang="ja-JP" sz="800" dirty="0" err="1">
                  <a:solidFill>
                    <a:schemeClr val="bg1">
                      <a:lumMod val="75000"/>
                    </a:schemeClr>
                  </a:solidFill>
                </a:rPr>
                <a:t>index.html</a:t>
              </a:r>
              <a:r>
                <a:rPr kumimoji="1" lang="ja-JP" altLang="en-US" sz="800">
                  <a:solidFill>
                    <a:schemeClr val="bg1">
                      <a:lumMod val="75000"/>
                    </a:schemeClr>
                  </a:solidFill>
                </a:rPr>
                <a:t>）</a:t>
              </a:r>
              <a:endParaRPr kumimoji="1" lang="en-US" altLang="ja-JP" sz="800" dirty="0">
                <a:solidFill>
                  <a:schemeClr val="bg1">
                    <a:lumMod val="75000"/>
                  </a:schemeClr>
                </a:solidFill>
              </a:endParaRPr>
            </a:p>
          </p:txBody>
        </p:sp>
      </p:grpSp>
    </p:spTree>
    <p:extLst>
      <p:ext uri="{BB962C8B-B14F-4D97-AF65-F5344CB8AC3E}">
        <p14:creationId xmlns:p14="http://schemas.microsoft.com/office/powerpoint/2010/main" val="32475882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7F30BF-D08F-A70F-293F-4D98AE599ED0}"/>
              </a:ext>
            </a:extLst>
          </p:cNvPr>
          <p:cNvSpPr>
            <a:spLocks noGrp="1"/>
          </p:cNvSpPr>
          <p:nvPr>
            <p:ph type="title"/>
          </p:nvPr>
        </p:nvSpPr>
        <p:spPr/>
        <p:txBody>
          <a:bodyPr>
            <a:noAutofit/>
          </a:bodyPr>
          <a:lstStyle/>
          <a:p>
            <a:r>
              <a:rPr lang="en-US" altLang="ja-JP" sz="3600" dirty="0"/>
              <a:t>1-a</a:t>
            </a:r>
            <a:r>
              <a:rPr lang="ja-JP" altLang="en-US" sz="3600"/>
              <a:t>：無限運動量飛跡</a:t>
            </a:r>
            <a:r>
              <a:rPr lang="en-US" altLang="ja-JP" sz="3600" dirty="0"/>
              <a:t>63</a:t>
            </a:r>
            <a:r>
              <a:rPr lang="ja-JP" altLang="en-US" sz="3600"/>
              <a:t>イベントによる出力照合試験</a:t>
            </a:r>
            <a:endParaRPr kumimoji="1" lang="ja-JP" altLang="en-US" sz="3600"/>
          </a:p>
        </p:txBody>
      </p:sp>
      <p:sp>
        <p:nvSpPr>
          <p:cNvPr id="3" name="コンテンツ プレースホルダー 2">
            <a:extLst>
              <a:ext uri="{FF2B5EF4-FFF2-40B4-BE49-F238E27FC236}">
                <a16:creationId xmlns:a16="http://schemas.microsoft.com/office/drawing/2014/main" id="{CB56FA3B-9590-D0C4-1B74-8112F22773C7}"/>
              </a:ext>
            </a:extLst>
          </p:cNvPr>
          <p:cNvSpPr>
            <a:spLocks noGrp="1"/>
          </p:cNvSpPr>
          <p:nvPr>
            <p:ph idx="1"/>
          </p:nvPr>
        </p:nvSpPr>
        <p:spPr>
          <a:xfrm>
            <a:off x="4038600" y="882205"/>
            <a:ext cx="8006716" cy="3165729"/>
          </a:xfrm>
        </p:spPr>
        <p:txBody>
          <a:bodyPr>
            <a:normAutofit fontScale="92500" lnSpcReduction="20000"/>
          </a:bodyPr>
          <a:lstStyle/>
          <a:p>
            <a:r>
              <a:rPr kumimoji="1" lang="ja-JP" altLang="en-US"/>
              <a:t>無限運動量飛跡</a:t>
            </a:r>
            <a:r>
              <a:rPr kumimoji="1" lang="en-US" altLang="ja-JP" dirty="0"/>
              <a:t>63</a:t>
            </a:r>
            <a:r>
              <a:rPr kumimoji="1" lang="ja-JP" altLang="en-US"/>
              <a:t>イベントを</a:t>
            </a:r>
            <a:br>
              <a:rPr kumimoji="1" lang="en-US" altLang="ja-JP" dirty="0"/>
            </a:br>
            <a:r>
              <a:rPr kumimoji="1" lang="ja-JP" altLang="en-US">
                <a:solidFill>
                  <a:schemeClr val="accent1"/>
                </a:solidFill>
              </a:rPr>
              <a:t>セクターロジック実機、</a:t>
            </a:r>
            <a:br>
              <a:rPr kumimoji="1" lang="en-US" altLang="ja-JP" dirty="0">
                <a:solidFill>
                  <a:schemeClr val="accent1"/>
                </a:solidFill>
              </a:rPr>
            </a:br>
            <a:r>
              <a:rPr kumimoji="1" lang="ja-JP" altLang="en-US">
                <a:solidFill>
                  <a:schemeClr val="accent1"/>
                </a:solidFill>
              </a:rPr>
              <a:t>ファームウェアシミュレータ</a:t>
            </a:r>
            <a:r>
              <a:rPr kumimoji="1" lang="en-US" altLang="ja-JP" dirty="0">
                <a:solidFill>
                  <a:schemeClr val="accent1"/>
                </a:solidFill>
              </a:rPr>
              <a:t>(</a:t>
            </a:r>
            <a:r>
              <a:rPr kumimoji="1" lang="en-US" altLang="ja-JP" dirty="0" err="1">
                <a:solidFill>
                  <a:schemeClr val="accent1"/>
                </a:solidFill>
              </a:rPr>
              <a:t>Vivado</a:t>
            </a:r>
            <a:r>
              <a:rPr kumimoji="1" lang="en-US" altLang="ja-JP" dirty="0">
                <a:solidFill>
                  <a:schemeClr val="accent1"/>
                </a:solidFill>
              </a:rPr>
              <a:t>)</a:t>
            </a:r>
            <a:r>
              <a:rPr kumimoji="1" lang="ja-JP" altLang="en-US">
                <a:solidFill>
                  <a:schemeClr val="accent1"/>
                </a:solidFill>
              </a:rPr>
              <a:t>、</a:t>
            </a:r>
            <a:br>
              <a:rPr kumimoji="1" lang="en-US" altLang="ja-JP" dirty="0">
                <a:solidFill>
                  <a:schemeClr val="accent1"/>
                </a:solidFill>
              </a:rPr>
            </a:br>
            <a:r>
              <a:rPr kumimoji="1" lang="ja-JP" altLang="en-US" b="1">
                <a:solidFill>
                  <a:schemeClr val="accent1"/>
                </a:solidFill>
              </a:rPr>
              <a:t>ビットワイズシミュレータ</a:t>
            </a:r>
            <a:br>
              <a:rPr kumimoji="1" lang="en-US" altLang="ja-JP" dirty="0"/>
            </a:br>
            <a:r>
              <a:rPr kumimoji="1" lang="ja-JP" altLang="en-US"/>
              <a:t>の</a:t>
            </a:r>
            <a:r>
              <a:rPr kumimoji="1" lang="en-US" altLang="ja-JP" dirty="0"/>
              <a:t>3</a:t>
            </a:r>
            <a:r>
              <a:rPr kumimoji="1" lang="ja-JP" altLang="en-US"/>
              <a:t>つのパスに入力し、出力を照合した</a:t>
            </a:r>
            <a:endParaRPr kumimoji="1" lang="en-US" altLang="ja-JP" dirty="0"/>
          </a:p>
          <a:p>
            <a:pPr lvl="1"/>
            <a:r>
              <a:rPr lang="ja-JP" altLang="en-US"/>
              <a:t>サブセクターごとに無限運動量飛跡</a:t>
            </a:r>
            <a:r>
              <a:rPr lang="en-US" altLang="ja-JP" dirty="0"/>
              <a:t>1</a:t>
            </a:r>
            <a:r>
              <a:rPr lang="ja-JP" altLang="en-US"/>
              <a:t>本を構成する</a:t>
            </a:r>
            <a:r>
              <a:rPr lang="en-US" altLang="ja-JP" dirty="0"/>
              <a:t>13</a:t>
            </a:r>
            <a:r>
              <a:rPr lang="ja-JP" altLang="en-US"/>
              <a:t>点</a:t>
            </a:r>
            <a:r>
              <a:rPr lang="en-US" altLang="ja-JP" dirty="0"/>
              <a:t>(Wire 7</a:t>
            </a:r>
            <a:r>
              <a:rPr lang="ja-JP" altLang="en-US"/>
              <a:t>層</a:t>
            </a:r>
            <a:r>
              <a:rPr lang="en-US" altLang="ja-JP" dirty="0"/>
              <a:t>+Strip 6</a:t>
            </a:r>
            <a:r>
              <a:rPr lang="ja-JP" altLang="en-US"/>
              <a:t>層</a:t>
            </a:r>
            <a:r>
              <a:rPr lang="en-US" altLang="ja-JP" dirty="0"/>
              <a:t>)</a:t>
            </a:r>
            <a:r>
              <a:rPr lang="ja-JP" altLang="en-US"/>
              <a:t>を入力</a:t>
            </a:r>
            <a:endParaRPr lang="en-US" altLang="ja-JP" dirty="0"/>
          </a:p>
          <a:p>
            <a:pPr lvl="1"/>
            <a:r>
              <a:rPr lang="ja-JP" altLang="en-US"/>
              <a:t>セクター内を満遍なく検証するため、チェンバーを斜めに横断するように、イベントごとにヒットの位置を移動</a:t>
            </a:r>
            <a:endParaRPr lang="en-US" altLang="ja-JP" dirty="0"/>
          </a:p>
        </p:txBody>
      </p:sp>
      <p:sp>
        <p:nvSpPr>
          <p:cNvPr id="4" name="日付プレースホルダー 3">
            <a:extLst>
              <a:ext uri="{FF2B5EF4-FFF2-40B4-BE49-F238E27FC236}">
                <a16:creationId xmlns:a16="http://schemas.microsoft.com/office/drawing/2014/main" id="{378C75EA-C790-A610-BBC0-DE2FEE30180C}"/>
              </a:ext>
            </a:extLst>
          </p:cNvPr>
          <p:cNvSpPr>
            <a:spLocks noGrp="1"/>
          </p:cNvSpPr>
          <p:nvPr>
            <p:ph type="dt" sz="half" idx="10"/>
          </p:nvPr>
        </p:nvSpPr>
        <p:spPr/>
        <p:txBody>
          <a:bodyPr/>
          <a:lstStyle/>
          <a:p>
            <a:fld id="{C053F3E6-BC6C-DC4F-AB75-3C04DF344D2C}" type="datetime1">
              <a:rPr kumimoji="1" lang="ja-JP" altLang="en-US" smtClean="0"/>
              <a:t>2023/2/20</a:t>
            </a:fld>
            <a:endParaRPr kumimoji="1" lang="ja-JP" altLang="en-US"/>
          </a:p>
        </p:txBody>
      </p:sp>
      <p:sp>
        <p:nvSpPr>
          <p:cNvPr id="5" name="フッター プレースホルダー 4">
            <a:extLst>
              <a:ext uri="{FF2B5EF4-FFF2-40B4-BE49-F238E27FC236}">
                <a16:creationId xmlns:a16="http://schemas.microsoft.com/office/drawing/2014/main" id="{A71747C0-EF5B-6EC6-94F9-DFD9D3D41010}"/>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FE95E5CF-EA48-6786-778F-701D8EFA3F25}"/>
              </a:ext>
            </a:extLst>
          </p:cNvPr>
          <p:cNvSpPr>
            <a:spLocks noGrp="1"/>
          </p:cNvSpPr>
          <p:nvPr>
            <p:ph type="sldNum" sz="quarter" idx="12"/>
          </p:nvPr>
        </p:nvSpPr>
        <p:spPr/>
        <p:txBody>
          <a:bodyPr/>
          <a:lstStyle/>
          <a:p>
            <a:fld id="{B1A13AED-BBC1-DB48-95E1-36D836C4ECBB}" type="slidenum">
              <a:rPr kumimoji="1" lang="ja-JP" altLang="en-US" smtClean="0"/>
              <a:t>20</a:t>
            </a:fld>
            <a:endParaRPr kumimoji="1" lang="ja-JP" altLang="en-US"/>
          </a:p>
        </p:txBody>
      </p:sp>
      <p:grpSp>
        <p:nvGrpSpPr>
          <p:cNvPr id="7" name="グループ化 6">
            <a:extLst>
              <a:ext uri="{FF2B5EF4-FFF2-40B4-BE49-F238E27FC236}">
                <a16:creationId xmlns:a16="http://schemas.microsoft.com/office/drawing/2014/main" id="{91559789-C4B2-A7CC-2C7A-084D9B797F92}"/>
              </a:ext>
            </a:extLst>
          </p:cNvPr>
          <p:cNvGrpSpPr/>
          <p:nvPr/>
        </p:nvGrpSpPr>
        <p:grpSpPr>
          <a:xfrm>
            <a:off x="163350" y="1120624"/>
            <a:ext cx="4072990" cy="5230222"/>
            <a:chOff x="4137080" y="1104775"/>
            <a:chExt cx="4072990" cy="5230222"/>
          </a:xfrm>
        </p:grpSpPr>
        <p:grpSp>
          <p:nvGrpSpPr>
            <p:cNvPr id="8" name="グループ化 7">
              <a:extLst>
                <a:ext uri="{FF2B5EF4-FFF2-40B4-BE49-F238E27FC236}">
                  <a16:creationId xmlns:a16="http://schemas.microsoft.com/office/drawing/2014/main" id="{2F42F9F6-3613-6D6E-51AB-6FDF73AE40DE}"/>
                </a:ext>
              </a:extLst>
            </p:cNvPr>
            <p:cNvGrpSpPr/>
            <p:nvPr/>
          </p:nvGrpSpPr>
          <p:grpSpPr>
            <a:xfrm>
              <a:off x="4294373" y="1573195"/>
              <a:ext cx="3915697" cy="4373413"/>
              <a:chOff x="2542617" y="3018518"/>
              <a:chExt cx="2386592" cy="2563883"/>
            </a:xfrm>
          </p:grpSpPr>
          <p:grpSp>
            <p:nvGrpSpPr>
              <p:cNvPr id="31" name="グループ化 30">
                <a:extLst>
                  <a:ext uri="{FF2B5EF4-FFF2-40B4-BE49-F238E27FC236}">
                    <a16:creationId xmlns:a16="http://schemas.microsoft.com/office/drawing/2014/main" id="{F6E9C3C5-D217-650D-A316-B301B0C7DDE2}"/>
                  </a:ext>
                </a:extLst>
              </p:cNvPr>
              <p:cNvGrpSpPr/>
              <p:nvPr/>
            </p:nvGrpSpPr>
            <p:grpSpPr>
              <a:xfrm>
                <a:off x="2542617" y="3026054"/>
                <a:ext cx="2272868" cy="2556347"/>
                <a:chOff x="2783438" y="3185995"/>
                <a:chExt cx="2515915" cy="2988382"/>
              </a:xfrm>
            </p:grpSpPr>
            <p:grpSp>
              <p:nvGrpSpPr>
                <p:cNvPr id="34" name="グループ化 33">
                  <a:extLst>
                    <a:ext uri="{FF2B5EF4-FFF2-40B4-BE49-F238E27FC236}">
                      <a16:creationId xmlns:a16="http://schemas.microsoft.com/office/drawing/2014/main" id="{82AF4FF3-FEA2-2E4E-DBD2-4D0E0CAC0C15}"/>
                    </a:ext>
                  </a:extLst>
                </p:cNvPr>
                <p:cNvGrpSpPr/>
                <p:nvPr/>
              </p:nvGrpSpPr>
              <p:grpSpPr>
                <a:xfrm>
                  <a:off x="2783438" y="3185995"/>
                  <a:ext cx="1553548" cy="2957747"/>
                  <a:chOff x="2893147" y="370762"/>
                  <a:chExt cx="1553548" cy="2957747"/>
                </a:xfrm>
              </p:grpSpPr>
              <p:grpSp>
                <p:nvGrpSpPr>
                  <p:cNvPr id="37" name="グループ化 36">
                    <a:extLst>
                      <a:ext uri="{FF2B5EF4-FFF2-40B4-BE49-F238E27FC236}">
                        <a16:creationId xmlns:a16="http://schemas.microsoft.com/office/drawing/2014/main" id="{753C0766-53AF-9D35-5A20-A4A94EEE421E}"/>
                      </a:ext>
                    </a:extLst>
                  </p:cNvPr>
                  <p:cNvGrpSpPr/>
                  <p:nvPr/>
                </p:nvGrpSpPr>
                <p:grpSpPr>
                  <a:xfrm>
                    <a:off x="2893147" y="370763"/>
                    <a:ext cx="1553548" cy="2957746"/>
                    <a:chOff x="2918181" y="271041"/>
                    <a:chExt cx="1553548" cy="2957746"/>
                  </a:xfrm>
                </p:grpSpPr>
                <p:sp>
                  <p:nvSpPr>
                    <p:cNvPr id="39" name="台形 38">
                      <a:extLst>
                        <a:ext uri="{FF2B5EF4-FFF2-40B4-BE49-F238E27FC236}">
                          <a16:creationId xmlns:a16="http://schemas.microsoft.com/office/drawing/2014/main" id="{7A961174-34F3-3E7C-1082-B04E063ED06E}"/>
                        </a:ext>
                      </a:extLst>
                    </p:cNvPr>
                    <p:cNvSpPr/>
                    <p:nvPr/>
                  </p:nvSpPr>
                  <p:spPr>
                    <a:xfrm rot="10800000">
                      <a:off x="2918181" y="271041"/>
                      <a:ext cx="1553548" cy="2957746"/>
                    </a:xfrm>
                    <a:prstGeom prst="trapezoid">
                      <a:avLst>
                        <a:gd name="adj" fmla="val 13365"/>
                      </a:avLst>
                    </a:prstGeom>
                    <a:solidFill>
                      <a:schemeClr val="accent4">
                        <a:lumMod val="40000"/>
                        <a:lumOff val="60000"/>
                      </a:schemeClr>
                    </a:solidFill>
                    <a:ln>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1400"/>
                    </a:p>
                  </p:txBody>
                </p:sp>
                <p:cxnSp>
                  <p:nvCxnSpPr>
                    <p:cNvPr id="40" name="直線コネクタ 39">
                      <a:extLst>
                        <a:ext uri="{FF2B5EF4-FFF2-40B4-BE49-F238E27FC236}">
                          <a16:creationId xmlns:a16="http://schemas.microsoft.com/office/drawing/2014/main" id="{F8348ED7-BC60-66DF-8322-D939899706D4}"/>
                        </a:ext>
                      </a:extLst>
                    </p:cNvPr>
                    <p:cNvCxnSpPr>
                      <a:cxnSpLocks/>
                    </p:cNvCxnSpPr>
                    <p:nvPr/>
                  </p:nvCxnSpPr>
                  <p:spPr>
                    <a:xfrm flipH="1">
                      <a:off x="3060609" y="2572116"/>
                      <a:ext cx="1268692"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8" name="直線コネクタ 37">
                    <a:extLst>
                      <a:ext uri="{FF2B5EF4-FFF2-40B4-BE49-F238E27FC236}">
                        <a16:creationId xmlns:a16="http://schemas.microsoft.com/office/drawing/2014/main" id="{3592A85F-AA36-E47B-C2D6-88C82EA411A3}"/>
                      </a:ext>
                    </a:extLst>
                  </p:cNvPr>
                  <p:cNvCxnSpPr>
                    <a:cxnSpLocks/>
                  </p:cNvCxnSpPr>
                  <p:nvPr/>
                </p:nvCxnSpPr>
                <p:spPr>
                  <a:xfrm flipV="1">
                    <a:off x="3670840" y="370762"/>
                    <a:ext cx="0" cy="229484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5" name="直線矢印コネクタ 34">
                  <a:extLst>
                    <a:ext uri="{FF2B5EF4-FFF2-40B4-BE49-F238E27FC236}">
                      <a16:creationId xmlns:a16="http://schemas.microsoft.com/office/drawing/2014/main" id="{D213360B-70EF-9E24-10AA-6EC3274F481C}"/>
                    </a:ext>
                  </a:extLst>
                </p:cNvPr>
                <p:cNvCxnSpPr>
                  <a:cxnSpLocks/>
                </p:cNvCxnSpPr>
                <p:nvPr/>
              </p:nvCxnSpPr>
              <p:spPr>
                <a:xfrm flipH="1">
                  <a:off x="4202305" y="5480842"/>
                  <a:ext cx="53057" cy="693535"/>
                </a:xfrm>
                <a:prstGeom prst="straightConnector1">
                  <a:avLst/>
                </a:prstGeom>
                <a:ln w="1905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C0736B43-2975-89EF-C4AA-CA239B886447}"/>
                    </a:ext>
                  </a:extLst>
                </p:cNvPr>
                <p:cNvSpPr txBox="1"/>
                <p:nvPr/>
              </p:nvSpPr>
              <p:spPr>
                <a:xfrm>
                  <a:off x="4250918" y="5614880"/>
                  <a:ext cx="1048435" cy="210926"/>
                </a:xfrm>
                <a:prstGeom prst="rect">
                  <a:avLst/>
                </a:prstGeom>
                <a:noFill/>
              </p:spPr>
              <p:txBody>
                <a:bodyPr wrap="square" rtlCol="0">
                  <a:spAutoFit/>
                </a:bodyPr>
                <a:lstStyle/>
                <a:p>
                  <a:r>
                    <a:rPr lang="en-US" altLang="ja-JP" sz="1400" b="1" dirty="0">
                      <a:solidFill>
                        <a:srgbClr val="0070C0"/>
                      </a:solidFill>
                    </a:rPr>
                    <a:t>314 </a:t>
                  </a:r>
                  <a:r>
                    <a:rPr lang="ja-JP" altLang="en-US" sz="1400" b="1">
                      <a:solidFill>
                        <a:srgbClr val="0070C0"/>
                      </a:solidFill>
                    </a:rPr>
                    <a:t>代表点</a:t>
                  </a:r>
                  <a:r>
                    <a:rPr lang="en-US" altLang="ja-JP" sz="1400" b="1" dirty="0">
                      <a:solidFill>
                        <a:srgbClr val="0070C0"/>
                      </a:solidFill>
                    </a:rPr>
                    <a:t> ID</a:t>
                  </a:r>
                </a:p>
              </p:txBody>
            </p:sp>
          </p:grpSp>
          <p:cxnSp>
            <p:nvCxnSpPr>
              <p:cNvPr id="32" name="直線矢印コネクタ 31">
                <a:extLst>
                  <a:ext uri="{FF2B5EF4-FFF2-40B4-BE49-F238E27FC236}">
                    <a16:creationId xmlns:a16="http://schemas.microsoft.com/office/drawing/2014/main" id="{BC0F583F-C0A3-5004-8474-9691983979F6}"/>
                  </a:ext>
                </a:extLst>
              </p:cNvPr>
              <p:cNvCxnSpPr>
                <a:cxnSpLocks/>
              </p:cNvCxnSpPr>
              <p:nvPr/>
            </p:nvCxnSpPr>
            <p:spPr>
              <a:xfrm flipH="1">
                <a:off x="3883808" y="3018518"/>
                <a:ext cx="158151" cy="1957483"/>
              </a:xfrm>
              <a:prstGeom prst="straightConnector1">
                <a:avLst/>
              </a:prstGeom>
              <a:ln w="1905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8CB42B8A-C794-AFD6-DD3F-1BFF6F56B919}"/>
                  </a:ext>
                </a:extLst>
              </p:cNvPr>
              <p:cNvSpPr txBox="1"/>
              <p:nvPr/>
            </p:nvSpPr>
            <p:spPr>
              <a:xfrm>
                <a:off x="3966477" y="3692338"/>
                <a:ext cx="962732" cy="180432"/>
              </a:xfrm>
              <a:prstGeom prst="rect">
                <a:avLst/>
              </a:prstGeom>
              <a:noFill/>
            </p:spPr>
            <p:txBody>
              <a:bodyPr wrap="square" rtlCol="0">
                <a:spAutoFit/>
              </a:bodyPr>
              <a:lstStyle/>
              <a:p>
                <a:r>
                  <a:rPr kumimoji="1" lang="en-US" altLang="ja-JP" sz="1400" b="1" dirty="0">
                    <a:solidFill>
                      <a:srgbClr val="0070C0"/>
                    </a:solidFill>
                  </a:rPr>
                  <a:t>603 </a:t>
                </a:r>
                <a:r>
                  <a:rPr kumimoji="1" lang="ja-JP" altLang="en-US" sz="1400" b="1">
                    <a:solidFill>
                      <a:srgbClr val="0070C0"/>
                    </a:solidFill>
                  </a:rPr>
                  <a:t>代表点</a:t>
                </a:r>
                <a:r>
                  <a:rPr kumimoji="1" lang="en-US" altLang="ja-JP" sz="1400" b="1" dirty="0">
                    <a:solidFill>
                      <a:srgbClr val="0070C0"/>
                    </a:solidFill>
                  </a:rPr>
                  <a:t> ID</a:t>
                </a:r>
              </a:p>
            </p:txBody>
          </p:sp>
        </p:grpSp>
        <p:cxnSp>
          <p:nvCxnSpPr>
            <p:cNvPr id="9" name="直線矢印コネクタ 8">
              <a:extLst>
                <a:ext uri="{FF2B5EF4-FFF2-40B4-BE49-F238E27FC236}">
                  <a16:creationId xmlns:a16="http://schemas.microsoft.com/office/drawing/2014/main" id="{D3F8440B-5076-017A-DC22-CFF5F053E4B8}"/>
                </a:ext>
              </a:extLst>
            </p:cNvPr>
            <p:cNvCxnSpPr>
              <a:cxnSpLocks/>
            </p:cNvCxnSpPr>
            <p:nvPr/>
          </p:nvCxnSpPr>
          <p:spPr>
            <a:xfrm flipH="1">
              <a:off x="4202362" y="1489214"/>
              <a:ext cx="1238674"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C19423C6-EA22-8D14-52D6-4275CCF1A5DB}"/>
                </a:ext>
              </a:extLst>
            </p:cNvPr>
            <p:cNvCxnSpPr>
              <a:cxnSpLocks/>
            </p:cNvCxnSpPr>
            <p:nvPr/>
          </p:nvCxnSpPr>
          <p:spPr>
            <a:xfrm flipH="1">
              <a:off x="4536109" y="5965906"/>
              <a:ext cx="1830874"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DE5D2C53-9FC8-B4D2-ED76-8945B894475D}"/>
                </a:ext>
              </a:extLst>
            </p:cNvPr>
            <p:cNvSpPr txBox="1"/>
            <p:nvPr/>
          </p:nvSpPr>
          <p:spPr>
            <a:xfrm>
              <a:off x="4137080" y="1104775"/>
              <a:ext cx="2487532" cy="307777"/>
            </a:xfrm>
            <a:prstGeom prst="rect">
              <a:avLst/>
            </a:prstGeom>
            <a:noFill/>
            <a:ln>
              <a:noFill/>
            </a:ln>
          </p:spPr>
          <p:txBody>
            <a:bodyPr wrap="square" rtlCol="0">
              <a:spAutoFit/>
            </a:bodyPr>
            <a:lstStyle/>
            <a:p>
              <a:r>
                <a:rPr lang="en-US" altLang="ja-JP" sz="1400" b="1" dirty="0">
                  <a:solidFill>
                    <a:srgbClr val="FF0000"/>
                  </a:solidFill>
                </a:rPr>
                <a:t>63 </a:t>
              </a:r>
              <a:r>
                <a:rPr lang="ja-JP" altLang="en-US" sz="1400" b="1">
                  <a:solidFill>
                    <a:srgbClr val="FF0000"/>
                  </a:solidFill>
                </a:rPr>
                <a:t>代表点</a:t>
              </a:r>
              <a:r>
                <a:rPr kumimoji="1" lang="en-US" altLang="ja-JP" sz="1400" b="1" dirty="0">
                  <a:solidFill>
                    <a:srgbClr val="FF0000"/>
                  </a:solidFill>
                </a:rPr>
                <a:t> ID</a:t>
              </a:r>
            </a:p>
          </p:txBody>
        </p:sp>
        <p:sp>
          <p:nvSpPr>
            <p:cNvPr id="12" name="テキスト ボックス 11">
              <a:extLst>
                <a:ext uri="{FF2B5EF4-FFF2-40B4-BE49-F238E27FC236}">
                  <a16:creationId xmlns:a16="http://schemas.microsoft.com/office/drawing/2014/main" id="{83A9DF68-61AA-F036-723E-AA3D6A009FB8}"/>
                </a:ext>
              </a:extLst>
            </p:cNvPr>
            <p:cNvSpPr txBox="1"/>
            <p:nvPr/>
          </p:nvSpPr>
          <p:spPr>
            <a:xfrm>
              <a:off x="4434923" y="6027220"/>
              <a:ext cx="2626807" cy="307777"/>
            </a:xfrm>
            <a:prstGeom prst="rect">
              <a:avLst/>
            </a:prstGeom>
            <a:noFill/>
            <a:ln>
              <a:noFill/>
            </a:ln>
          </p:spPr>
          <p:txBody>
            <a:bodyPr wrap="square" rtlCol="0">
              <a:spAutoFit/>
            </a:bodyPr>
            <a:lstStyle/>
            <a:p>
              <a:r>
                <a:rPr kumimoji="1" lang="en-US" altLang="ja-JP" sz="1400" b="1" dirty="0">
                  <a:solidFill>
                    <a:srgbClr val="FF0000"/>
                  </a:solidFill>
                </a:rPr>
                <a:t>63 </a:t>
              </a:r>
              <a:r>
                <a:rPr lang="ja-JP" altLang="en-US" sz="1400" b="1">
                  <a:solidFill>
                    <a:srgbClr val="FF0000"/>
                  </a:solidFill>
                </a:rPr>
                <a:t>代表点</a:t>
              </a:r>
              <a:r>
                <a:rPr kumimoji="1" lang="en-US" altLang="ja-JP" sz="1400" b="1" dirty="0">
                  <a:solidFill>
                    <a:srgbClr val="FF0000"/>
                  </a:solidFill>
                </a:rPr>
                <a:t> ID</a:t>
              </a:r>
            </a:p>
          </p:txBody>
        </p:sp>
        <p:cxnSp>
          <p:nvCxnSpPr>
            <p:cNvPr id="13" name="直線矢印コネクタ 12">
              <a:extLst>
                <a:ext uri="{FF2B5EF4-FFF2-40B4-BE49-F238E27FC236}">
                  <a16:creationId xmlns:a16="http://schemas.microsoft.com/office/drawing/2014/main" id="{FF6B9743-31B7-419C-BD9D-09648C9D058B}"/>
                </a:ext>
              </a:extLst>
            </p:cNvPr>
            <p:cNvCxnSpPr>
              <a:cxnSpLocks/>
            </p:cNvCxnSpPr>
            <p:nvPr/>
          </p:nvCxnSpPr>
          <p:spPr>
            <a:xfrm>
              <a:off x="4624094" y="2291265"/>
              <a:ext cx="617656" cy="2341464"/>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BA487092-B9C2-E551-56BB-979F07EDE7D3}"/>
                </a:ext>
              </a:extLst>
            </p:cNvPr>
            <p:cNvCxnSpPr>
              <a:cxnSpLocks/>
            </p:cNvCxnSpPr>
            <p:nvPr/>
          </p:nvCxnSpPr>
          <p:spPr>
            <a:xfrm>
              <a:off x="5107799" y="5340931"/>
              <a:ext cx="1132328" cy="502419"/>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6FFD8C02-6958-C952-1468-6D3B30F6EC49}"/>
                </a:ext>
              </a:extLst>
            </p:cNvPr>
            <p:cNvSpPr txBox="1"/>
            <p:nvPr/>
          </p:nvSpPr>
          <p:spPr>
            <a:xfrm>
              <a:off x="4207095" y="1533846"/>
              <a:ext cx="809837" cy="369332"/>
            </a:xfrm>
            <a:prstGeom prst="rect">
              <a:avLst/>
            </a:prstGeom>
            <a:noFill/>
          </p:spPr>
          <p:txBody>
            <a:bodyPr wrap="none" rtlCol="0">
              <a:spAutoFit/>
            </a:bodyPr>
            <a:lstStyle/>
            <a:p>
              <a:r>
                <a:rPr lang="en-US" altLang="ja-JP" b="1" dirty="0">
                  <a:solidFill>
                    <a:srgbClr val="00B050"/>
                  </a:solidFill>
                </a:rPr>
                <a:t>× </a:t>
              </a:r>
              <a:r>
                <a:rPr lang="en-US" altLang="ja-JP" sz="1200" dirty="0"/>
                <a:t>(</a:t>
              </a:r>
              <a:r>
                <a:rPr lang="en-US" altLang="ja-JP" sz="1200" dirty="0">
                  <a:solidFill>
                    <a:schemeClr val="accent1"/>
                  </a:solidFill>
                </a:rPr>
                <a:t>0</a:t>
              </a:r>
              <a:r>
                <a:rPr lang="en-US" altLang="ja-JP" sz="1200" dirty="0"/>
                <a:t>,</a:t>
              </a:r>
              <a:r>
                <a:rPr lang="en-US" altLang="ja-JP" sz="1200" dirty="0">
                  <a:solidFill>
                    <a:srgbClr val="FF0000"/>
                  </a:solidFill>
                </a:rPr>
                <a:t>0</a:t>
              </a:r>
              <a:r>
                <a:rPr lang="en-US" altLang="ja-JP" sz="1200" dirty="0"/>
                <a:t>)</a:t>
              </a:r>
              <a:endParaRPr kumimoji="1" lang="ja-JP" altLang="en-US"/>
            </a:p>
          </p:txBody>
        </p:sp>
        <p:sp>
          <p:nvSpPr>
            <p:cNvPr id="17" name="テキスト ボックス 16">
              <a:extLst>
                <a:ext uri="{FF2B5EF4-FFF2-40B4-BE49-F238E27FC236}">
                  <a16:creationId xmlns:a16="http://schemas.microsoft.com/office/drawing/2014/main" id="{F6652164-0BE3-DA1D-CBCA-884816D0C7E0}"/>
                </a:ext>
              </a:extLst>
            </p:cNvPr>
            <p:cNvSpPr txBox="1"/>
            <p:nvPr/>
          </p:nvSpPr>
          <p:spPr>
            <a:xfrm>
              <a:off x="4290409" y="1734136"/>
              <a:ext cx="809837" cy="369332"/>
            </a:xfrm>
            <a:prstGeom prst="rect">
              <a:avLst/>
            </a:prstGeom>
            <a:noFill/>
          </p:spPr>
          <p:txBody>
            <a:bodyPr wrap="none" rtlCol="0">
              <a:spAutoFit/>
            </a:bodyPr>
            <a:lstStyle/>
            <a:p>
              <a:r>
                <a:rPr kumimoji="1" lang="en-US" altLang="ja-JP" b="1" dirty="0">
                  <a:solidFill>
                    <a:srgbClr val="00B050"/>
                  </a:solidFill>
                </a:rPr>
                <a:t>× </a:t>
              </a:r>
              <a:r>
                <a:rPr kumimoji="1" lang="en-US" altLang="ja-JP" sz="1200" dirty="0"/>
                <a:t>(</a:t>
              </a:r>
              <a:r>
                <a:rPr kumimoji="1" lang="en-US" altLang="ja-JP" sz="1200" dirty="0">
                  <a:solidFill>
                    <a:schemeClr val="accent1"/>
                  </a:solidFill>
                </a:rPr>
                <a:t>9</a:t>
              </a:r>
              <a:r>
                <a:rPr kumimoji="1" lang="en-US" altLang="ja-JP" sz="1200" dirty="0"/>
                <a:t>,</a:t>
              </a:r>
              <a:r>
                <a:rPr kumimoji="1" lang="en-US" altLang="ja-JP" sz="1200" dirty="0">
                  <a:solidFill>
                    <a:srgbClr val="FF0000"/>
                  </a:solidFill>
                </a:rPr>
                <a:t>1</a:t>
              </a:r>
              <a:r>
                <a:rPr kumimoji="1" lang="en-US" altLang="ja-JP" sz="1200" dirty="0"/>
                <a:t>)</a:t>
              </a:r>
              <a:endParaRPr kumimoji="1" lang="ja-JP" altLang="en-US"/>
            </a:p>
          </p:txBody>
        </p:sp>
        <p:sp>
          <p:nvSpPr>
            <p:cNvPr id="18" name="テキスト ボックス 17">
              <a:extLst>
                <a:ext uri="{FF2B5EF4-FFF2-40B4-BE49-F238E27FC236}">
                  <a16:creationId xmlns:a16="http://schemas.microsoft.com/office/drawing/2014/main" id="{CB40863D-8899-8580-FE5E-2FBEE62A9D2F}"/>
                </a:ext>
              </a:extLst>
            </p:cNvPr>
            <p:cNvSpPr txBox="1"/>
            <p:nvPr/>
          </p:nvSpPr>
          <p:spPr>
            <a:xfrm>
              <a:off x="4438526" y="4914905"/>
              <a:ext cx="415498" cy="369332"/>
            </a:xfrm>
            <a:prstGeom prst="rect">
              <a:avLst/>
            </a:prstGeom>
            <a:noFill/>
          </p:spPr>
          <p:txBody>
            <a:bodyPr wrap="none" rtlCol="0">
              <a:spAutoFit/>
            </a:bodyPr>
            <a:lstStyle/>
            <a:p>
              <a:r>
                <a:rPr lang="en-US" altLang="ja-JP" b="1" dirty="0">
                  <a:solidFill>
                    <a:srgbClr val="00B050"/>
                  </a:solidFill>
                </a:rPr>
                <a:t>×</a:t>
              </a:r>
              <a:endParaRPr kumimoji="1" lang="ja-JP" altLang="en-US" b="1">
                <a:solidFill>
                  <a:srgbClr val="00B050"/>
                </a:solidFill>
              </a:endParaRPr>
            </a:p>
          </p:txBody>
        </p:sp>
        <p:sp>
          <p:nvSpPr>
            <p:cNvPr id="19" name="テキスト ボックス 18">
              <a:extLst>
                <a:ext uri="{FF2B5EF4-FFF2-40B4-BE49-F238E27FC236}">
                  <a16:creationId xmlns:a16="http://schemas.microsoft.com/office/drawing/2014/main" id="{37AB5EEA-924C-8B73-6F08-88B0E9DA89DB}"/>
                </a:ext>
              </a:extLst>
            </p:cNvPr>
            <p:cNvSpPr txBox="1"/>
            <p:nvPr/>
          </p:nvSpPr>
          <p:spPr>
            <a:xfrm>
              <a:off x="4624867" y="5117817"/>
              <a:ext cx="415498" cy="369332"/>
            </a:xfrm>
            <a:prstGeom prst="rect">
              <a:avLst/>
            </a:prstGeom>
            <a:noFill/>
          </p:spPr>
          <p:txBody>
            <a:bodyPr wrap="none" rtlCol="0">
              <a:spAutoFit/>
            </a:bodyPr>
            <a:lstStyle/>
            <a:p>
              <a:r>
                <a:rPr kumimoji="1" lang="en-US" altLang="ja-JP" b="1" dirty="0">
                  <a:solidFill>
                    <a:srgbClr val="00B050"/>
                  </a:solidFill>
                </a:rPr>
                <a:t>×</a:t>
              </a:r>
              <a:endParaRPr kumimoji="1" lang="ja-JP" altLang="en-US" b="1">
                <a:solidFill>
                  <a:srgbClr val="00B050"/>
                </a:solidFill>
              </a:endParaRPr>
            </a:p>
          </p:txBody>
        </p:sp>
        <p:sp>
          <p:nvSpPr>
            <p:cNvPr id="20" name="テキスト ボックス 19">
              <a:extLst>
                <a:ext uri="{FF2B5EF4-FFF2-40B4-BE49-F238E27FC236}">
                  <a16:creationId xmlns:a16="http://schemas.microsoft.com/office/drawing/2014/main" id="{A6BC829E-AE61-91BF-6CD5-8659EBA837D6}"/>
                </a:ext>
              </a:extLst>
            </p:cNvPr>
            <p:cNvSpPr txBox="1"/>
            <p:nvPr/>
          </p:nvSpPr>
          <p:spPr>
            <a:xfrm>
              <a:off x="4373491" y="1956658"/>
              <a:ext cx="894797" cy="369332"/>
            </a:xfrm>
            <a:prstGeom prst="rect">
              <a:avLst/>
            </a:prstGeom>
            <a:noFill/>
          </p:spPr>
          <p:txBody>
            <a:bodyPr wrap="none" rtlCol="0">
              <a:spAutoFit/>
            </a:bodyPr>
            <a:lstStyle/>
            <a:p>
              <a:r>
                <a:rPr kumimoji="1" lang="en-US" altLang="ja-JP" b="1" dirty="0">
                  <a:solidFill>
                    <a:srgbClr val="00B050"/>
                  </a:solidFill>
                </a:rPr>
                <a:t>× </a:t>
              </a:r>
              <a:r>
                <a:rPr kumimoji="1" lang="en-US" altLang="ja-JP" sz="1200" dirty="0"/>
                <a:t>(</a:t>
              </a:r>
              <a:r>
                <a:rPr kumimoji="1" lang="en-US" altLang="ja-JP" sz="1200" dirty="0">
                  <a:solidFill>
                    <a:schemeClr val="accent1"/>
                  </a:solidFill>
                </a:rPr>
                <a:t>18</a:t>
              </a:r>
              <a:r>
                <a:rPr kumimoji="1" lang="en-US" altLang="ja-JP" sz="1200" dirty="0"/>
                <a:t>,</a:t>
              </a:r>
              <a:r>
                <a:rPr kumimoji="1" lang="en-US" altLang="ja-JP" sz="1200" dirty="0">
                  <a:solidFill>
                    <a:srgbClr val="FF0000"/>
                  </a:solidFill>
                </a:rPr>
                <a:t>2</a:t>
              </a:r>
              <a:r>
                <a:rPr kumimoji="1" lang="en-US" altLang="ja-JP" sz="1200" dirty="0"/>
                <a:t>)</a:t>
              </a:r>
              <a:endParaRPr kumimoji="1" lang="ja-JP" altLang="en-US"/>
            </a:p>
          </p:txBody>
        </p:sp>
        <p:sp>
          <p:nvSpPr>
            <p:cNvPr id="21" name="テキスト ボックス 20">
              <a:extLst>
                <a:ext uri="{FF2B5EF4-FFF2-40B4-BE49-F238E27FC236}">
                  <a16:creationId xmlns:a16="http://schemas.microsoft.com/office/drawing/2014/main" id="{BDE42C04-FBE6-4238-51F9-CC151C9EC4CD}"/>
                </a:ext>
              </a:extLst>
            </p:cNvPr>
            <p:cNvSpPr txBox="1"/>
            <p:nvPr/>
          </p:nvSpPr>
          <p:spPr>
            <a:xfrm>
              <a:off x="5055615" y="4644286"/>
              <a:ext cx="415498" cy="369332"/>
            </a:xfrm>
            <a:prstGeom prst="rect">
              <a:avLst/>
            </a:prstGeom>
            <a:noFill/>
          </p:spPr>
          <p:txBody>
            <a:bodyPr wrap="none" rtlCol="0">
              <a:spAutoFit/>
            </a:bodyPr>
            <a:lstStyle/>
            <a:p>
              <a:r>
                <a:rPr kumimoji="1" lang="en-US" altLang="ja-JP" b="1" dirty="0">
                  <a:solidFill>
                    <a:srgbClr val="00B050"/>
                  </a:solidFill>
                </a:rPr>
                <a:t>×</a:t>
              </a:r>
              <a:endParaRPr kumimoji="1" lang="ja-JP" altLang="en-US">
                <a:solidFill>
                  <a:srgbClr val="00B050"/>
                </a:solidFill>
              </a:endParaRPr>
            </a:p>
          </p:txBody>
        </p:sp>
        <p:sp>
          <p:nvSpPr>
            <p:cNvPr id="22" name="テキスト ボックス 21">
              <a:extLst>
                <a:ext uri="{FF2B5EF4-FFF2-40B4-BE49-F238E27FC236}">
                  <a16:creationId xmlns:a16="http://schemas.microsoft.com/office/drawing/2014/main" id="{4A6D352B-E213-8E64-E322-77C3F7F78B61}"/>
                </a:ext>
              </a:extLst>
            </p:cNvPr>
            <p:cNvSpPr txBox="1"/>
            <p:nvPr/>
          </p:nvSpPr>
          <p:spPr>
            <a:xfrm>
              <a:off x="4472024" y="4676519"/>
              <a:ext cx="768159" cy="276999"/>
            </a:xfrm>
            <a:prstGeom prst="rect">
              <a:avLst/>
            </a:prstGeom>
            <a:noFill/>
          </p:spPr>
          <p:txBody>
            <a:bodyPr wrap="none" rtlCol="0">
              <a:spAutoFit/>
            </a:bodyPr>
            <a:lstStyle/>
            <a:p>
              <a:r>
                <a:rPr kumimoji="1" lang="en-US" altLang="ja-JP" sz="1200" dirty="0"/>
                <a:t>(</a:t>
              </a:r>
              <a:r>
                <a:rPr lang="en-US" altLang="ja-JP" sz="1200" dirty="0">
                  <a:solidFill>
                    <a:schemeClr val="accent1"/>
                  </a:solidFill>
                </a:rPr>
                <a:t>567</a:t>
              </a:r>
              <a:r>
                <a:rPr kumimoji="1" lang="en-US" altLang="ja-JP" sz="1200" dirty="0"/>
                <a:t>,</a:t>
              </a:r>
              <a:r>
                <a:rPr kumimoji="1" lang="en-US" altLang="ja-JP" sz="1200" dirty="0">
                  <a:solidFill>
                    <a:srgbClr val="FF0000"/>
                  </a:solidFill>
                </a:rPr>
                <a:t>62</a:t>
              </a:r>
              <a:r>
                <a:rPr kumimoji="1" lang="en-US" altLang="ja-JP" sz="1200" dirty="0"/>
                <a:t>)</a:t>
              </a:r>
              <a:endParaRPr kumimoji="1" lang="ja-JP" altLang="en-US"/>
            </a:p>
          </p:txBody>
        </p:sp>
        <p:sp>
          <p:nvSpPr>
            <p:cNvPr id="23" name="テキスト ボックス 22">
              <a:extLst>
                <a:ext uri="{FF2B5EF4-FFF2-40B4-BE49-F238E27FC236}">
                  <a16:creationId xmlns:a16="http://schemas.microsoft.com/office/drawing/2014/main" id="{0C5438DF-4B76-B153-FA3C-E593521C71CC}"/>
                </a:ext>
              </a:extLst>
            </p:cNvPr>
            <p:cNvSpPr txBox="1"/>
            <p:nvPr/>
          </p:nvSpPr>
          <p:spPr>
            <a:xfrm>
              <a:off x="4632791" y="4983320"/>
              <a:ext cx="513282" cy="276999"/>
            </a:xfrm>
            <a:prstGeom prst="rect">
              <a:avLst/>
            </a:prstGeom>
            <a:noFill/>
          </p:spPr>
          <p:txBody>
            <a:bodyPr wrap="none" rtlCol="0">
              <a:spAutoFit/>
            </a:bodyPr>
            <a:lstStyle/>
            <a:p>
              <a:r>
                <a:rPr kumimoji="1" lang="en-US" altLang="ja-JP" sz="1200" dirty="0"/>
                <a:t>(</a:t>
              </a:r>
              <a:r>
                <a:rPr kumimoji="1" lang="en-US" altLang="ja-JP" sz="1200" dirty="0">
                  <a:solidFill>
                    <a:schemeClr val="accent1"/>
                  </a:solidFill>
                </a:rPr>
                <a:t>0</a:t>
              </a:r>
              <a:r>
                <a:rPr kumimoji="1" lang="en-US" altLang="ja-JP" sz="1200" dirty="0"/>
                <a:t>,</a:t>
              </a:r>
              <a:r>
                <a:rPr kumimoji="1" lang="en-US" altLang="ja-JP" sz="1200" dirty="0">
                  <a:solidFill>
                    <a:srgbClr val="FF0000"/>
                  </a:solidFill>
                </a:rPr>
                <a:t>0</a:t>
              </a:r>
              <a:r>
                <a:rPr kumimoji="1" lang="en-US" altLang="ja-JP" sz="1200" dirty="0"/>
                <a:t>)</a:t>
              </a:r>
              <a:endParaRPr kumimoji="1" lang="ja-JP" altLang="en-US"/>
            </a:p>
          </p:txBody>
        </p:sp>
        <p:sp>
          <p:nvSpPr>
            <p:cNvPr id="24" name="テキスト ボックス 23">
              <a:extLst>
                <a:ext uri="{FF2B5EF4-FFF2-40B4-BE49-F238E27FC236}">
                  <a16:creationId xmlns:a16="http://schemas.microsoft.com/office/drawing/2014/main" id="{5F2A6E60-A715-69C7-D2CF-502B5239B18F}"/>
                </a:ext>
              </a:extLst>
            </p:cNvPr>
            <p:cNvSpPr txBox="1"/>
            <p:nvPr/>
          </p:nvSpPr>
          <p:spPr>
            <a:xfrm>
              <a:off x="4693858" y="5341925"/>
              <a:ext cx="513282" cy="276999"/>
            </a:xfrm>
            <a:prstGeom prst="rect">
              <a:avLst/>
            </a:prstGeom>
            <a:noFill/>
          </p:spPr>
          <p:txBody>
            <a:bodyPr wrap="none" rtlCol="0">
              <a:spAutoFit/>
            </a:bodyPr>
            <a:lstStyle/>
            <a:p>
              <a:r>
                <a:rPr kumimoji="1" lang="en-US" altLang="ja-JP" sz="1200" dirty="0"/>
                <a:t>(</a:t>
              </a:r>
              <a:r>
                <a:rPr kumimoji="1" lang="en-US" altLang="ja-JP" sz="1200" dirty="0">
                  <a:solidFill>
                    <a:schemeClr val="accent1"/>
                  </a:solidFill>
                </a:rPr>
                <a:t>3</a:t>
              </a:r>
              <a:r>
                <a:rPr kumimoji="1" lang="en-US" altLang="ja-JP" sz="1200" dirty="0"/>
                <a:t>,</a:t>
              </a:r>
              <a:r>
                <a:rPr kumimoji="1" lang="en-US" altLang="ja-JP" sz="1200" dirty="0">
                  <a:solidFill>
                    <a:srgbClr val="FF0000"/>
                  </a:solidFill>
                </a:rPr>
                <a:t>1</a:t>
              </a:r>
              <a:r>
                <a:rPr kumimoji="1" lang="en-US" altLang="ja-JP" sz="1200" dirty="0"/>
                <a:t>)</a:t>
              </a:r>
              <a:endParaRPr kumimoji="1" lang="ja-JP" altLang="en-US"/>
            </a:p>
          </p:txBody>
        </p:sp>
        <p:cxnSp>
          <p:nvCxnSpPr>
            <p:cNvPr id="25" name="直線矢印コネクタ 24">
              <a:extLst>
                <a:ext uri="{FF2B5EF4-FFF2-40B4-BE49-F238E27FC236}">
                  <a16:creationId xmlns:a16="http://schemas.microsoft.com/office/drawing/2014/main" id="{FB7644F8-AADF-1F76-AF58-6EBFFB852685}"/>
                </a:ext>
              </a:extLst>
            </p:cNvPr>
            <p:cNvCxnSpPr>
              <a:cxnSpLocks/>
            </p:cNvCxnSpPr>
            <p:nvPr/>
          </p:nvCxnSpPr>
          <p:spPr>
            <a:xfrm>
              <a:off x="5712230" y="2341082"/>
              <a:ext cx="536981" cy="2293883"/>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EB6EE9BB-4566-6A7C-63AC-0214F2657810}"/>
                </a:ext>
              </a:extLst>
            </p:cNvPr>
            <p:cNvSpPr txBox="1"/>
            <p:nvPr/>
          </p:nvSpPr>
          <p:spPr>
            <a:xfrm>
              <a:off x="6063076" y="4646522"/>
              <a:ext cx="415498" cy="369332"/>
            </a:xfrm>
            <a:prstGeom prst="rect">
              <a:avLst/>
            </a:prstGeom>
            <a:noFill/>
          </p:spPr>
          <p:txBody>
            <a:bodyPr wrap="none" rtlCol="0">
              <a:spAutoFit/>
            </a:bodyPr>
            <a:lstStyle/>
            <a:p>
              <a:r>
                <a:rPr kumimoji="1" lang="en-US" altLang="ja-JP" b="1" dirty="0">
                  <a:solidFill>
                    <a:srgbClr val="00B050"/>
                  </a:solidFill>
                </a:rPr>
                <a:t>×</a:t>
              </a:r>
              <a:endParaRPr kumimoji="1" lang="ja-JP" altLang="en-US">
                <a:solidFill>
                  <a:srgbClr val="00B050"/>
                </a:solidFill>
              </a:endParaRPr>
            </a:p>
          </p:txBody>
        </p:sp>
        <p:sp>
          <p:nvSpPr>
            <p:cNvPr id="27" name="テキスト ボックス 26">
              <a:extLst>
                <a:ext uri="{FF2B5EF4-FFF2-40B4-BE49-F238E27FC236}">
                  <a16:creationId xmlns:a16="http://schemas.microsoft.com/office/drawing/2014/main" id="{9ADBD4A0-4994-8193-BDC3-318A84950732}"/>
                </a:ext>
              </a:extLst>
            </p:cNvPr>
            <p:cNvSpPr txBox="1"/>
            <p:nvPr/>
          </p:nvSpPr>
          <p:spPr>
            <a:xfrm>
              <a:off x="5479485" y="4678755"/>
              <a:ext cx="768159" cy="276999"/>
            </a:xfrm>
            <a:prstGeom prst="rect">
              <a:avLst/>
            </a:prstGeom>
            <a:noFill/>
          </p:spPr>
          <p:txBody>
            <a:bodyPr wrap="none" rtlCol="0">
              <a:spAutoFit/>
            </a:bodyPr>
            <a:lstStyle/>
            <a:p>
              <a:r>
                <a:rPr kumimoji="1" lang="en-US" altLang="ja-JP" sz="1200" dirty="0"/>
                <a:t>(</a:t>
              </a:r>
              <a:r>
                <a:rPr lang="en-US" altLang="ja-JP" sz="1200" dirty="0">
                  <a:solidFill>
                    <a:schemeClr val="accent1"/>
                  </a:solidFill>
                </a:rPr>
                <a:t>567</a:t>
              </a:r>
              <a:r>
                <a:rPr kumimoji="1" lang="en-US" altLang="ja-JP" sz="1200" dirty="0"/>
                <a:t>,</a:t>
              </a:r>
              <a:r>
                <a:rPr kumimoji="1" lang="en-US" altLang="ja-JP" sz="1200" dirty="0">
                  <a:solidFill>
                    <a:srgbClr val="FF0000"/>
                  </a:solidFill>
                </a:rPr>
                <a:t>62</a:t>
              </a:r>
              <a:r>
                <a:rPr kumimoji="1" lang="en-US" altLang="ja-JP" sz="1200" dirty="0"/>
                <a:t>)</a:t>
              </a:r>
              <a:endParaRPr kumimoji="1" lang="ja-JP" altLang="en-US"/>
            </a:p>
          </p:txBody>
        </p:sp>
        <p:sp>
          <p:nvSpPr>
            <p:cNvPr id="28" name="テキスト ボックス 27">
              <a:extLst>
                <a:ext uri="{FF2B5EF4-FFF2-40B4-BE49-F238E27FC236}">
                  <a16:creationId xmlns:a16="http://schemas.microsoft.com/office/drawing/2014/main" id="{536B8DB3-D343-ABE8-EC6C-8970D94C56FC}"/>
                </a:ext>
              </a:extLst>
            </p:cNvPr>
            <p:cNvSpPr txBox="1"/>
            <p:nvPr/>
          </p:nvSpPr>
          <p:spPr>
            <a:xfrm>
              <a:off x="5379363" y="1559993"/>
              <a:ext cx="809837" cy="369332"/>
            </a:xfrm>
            <a:prstGeom prst="rect">
              <a:avLst/>
            </a:prstGeom>
            <a:noFill/>
          </p:spPr>
          <p:txBody>
            <a:bodyPr wrap="none" rtlCol="0">
              <a:spAutoFit/>
            </a:bodyPr>
            <a:lstStyle/>
            <a:p>
              <a:r>
                <a:rPr lang="en-US" altLang="ja-JP" b="1" dirty="0">
                  <a:solidFill>
                    <a:srgbClr val="00B050"/>
                  </a:solidFill>
                </a:rPr>
                <a:t>× </a:t>
              </a:r>
              <a:r>
                <a:rPr lang="en-US" altLang="ja-JP" sz="1200" dirty="0"/>
                <a:t>(</a:t>
              </a:r>
              <a:r>
                <a:rPr lang="en-US" altLang="ja-JP" sz="1200" dirty="0">
                  <a:solidFill>
                    <a:schemeClr val="accent1"/>
                  </a:solidFill>
                </a:rPr>
                <a:t>0</a:t>
              </a:r>
              <a:r>
                <a:rPr lang="en-US" altLang="ja-JP" sz="1200" dirty="0"/>
                <a:t>,</a:t>
              </a:r>
              <a:r>
                <a:rPr lang="en-US" altLang="ja-JP" sz="1200" dirty="0">
                  <a:solidFill>
                    <a:srgbClr val="FF0000"/>
                  </a:solidFill>
                </a:rPr>
                <a:t>0</a:t>
              </a:r>
              <a:r>
                <a:rPr lang="en-US" altLang="ja-JP" sz="1200" dirty="0"/>
                <a:t>)</a:t>
              </a:r>
              <a:endParaRPr kumimoji="1" lang="ja-JP" altLang="en-US"/>
            </a:p>
          </p:txBody>
        </p:sp>
        <p:sp>
          <p:nvSpPr>
            <p:cNvPr id="29" name="テキスト ボックス 28">
              <a:extLst>
                <a:ext uri="{FF2B5EF4-FFF2-40B4-BE49-F238E27FC236}">
                  <a16:creationId xmlns:a16="http://schemas.microsoft.com/office/drawing/2014/main" id="{EB4FD73C-E2E5-A47B-0D23-B2B790C71FEE}"/>
                </a:ext>
              </a:extLst>
            </p:cNvPr>
            <p:cNvSpPr txBox="1"/>
            <p:nvPr/>
          </p:nvSpPr>
          <p:spPr>
            <a:xfrm>
              <a:off x="5439527" y="1760283"/>
              <a:ext cx="809837" cy="369332"/>
            </a:xfrm>
            <a:prstGeom prst="rect">
              <a:avLst/>
            </a:prstGeom>
            <a:noFill/>
          </p:spPr>
          <p:txBody>
            <a:bodyPr wrap="none" rtlCol="0">
              <a:spAutoFit/>
            </a:bodyPr>
            <a:lstStyle/>
            <a:p>
              <a:r>
                <a:rPr kumimoji="1" lang="en-US" altLang="ja-JP" b="1" dirty="0">
                  <a:solidFill>
                    <a:srgbClr val="00B050"/>
                  </a:solidFill>
                </a:rPr>
                <a:t>× </a:t>
              </a:r>
              <a:r>
                <a:rPr kumimoji="1" lang="en-US" altLang="ja-JP" sz="1200" dirty="0"/>
                <a:t>(</a:t>
              </a:r>
              <a:r>
                <a:rPr kumimoji="1" lang="en-US" altLang="ja-JP" sz="1200" dirty="0">
                  <a:solidFill>
                    <a:schemeClr val="accent1"/>
                  </a:solidFill>
                </a:rPr>
                <a:t>9</a:t>
              </a:r>
              <a:r>
                <a:rPr kumimoji="1" lang="en-US" altLang="ja-JP" sz="1200" dirty="0"/>
                <a:t>,</a:t>
              </a:r>
              <a:r>
                <a:rPr kumimoji="1" lang="en-US" altLang="ja-JP" sz="1200" dirty="0">
                  <a:solidFill>
                    <a:srgbClr val="FF0000"/>
                  </a:solidFill>
                </a:rPr>
                <a:t>1</a:t>
              </a:r>
              <a:r>
                <a:rPr kumimoji="1" lang="en-US" altLang="ja-JP" sz="1200" dirty="0"/>
                <a:t>)</a:t>
              </a:r>
              <a:endParaRPr kumimoji="1" lang="ja-JP" altLang="en-US"/>
            </a:p>
          </p:txBody>
        </p:sp>
        <p:sp>
          <p:nvSpPr>
            <p:cNvPr id="30" name="テキスト ボックス 29">
              <a:extLst>
                <a:ext uri="{FF2B5EF4-FFF2-40B4-BE49-F238E27FC236}">
                  <a16:creationId xmlns:a16="http://schemas.microsoft.com/office/drawing/2014/main" id="{A7FAAD1E-CFF8-AA24-72F0-683D0236F99E}"/>
                </a:ext>
              </a:extLst>
            </p:cNvPr>
            <p:cNvSpPr txBox="1"/>
            <p:nvPr/>
          </p:nvSpPr>
          <p:spPr>
            <a:xfrm>
              <a:off x="5499459" y="1982805"/>
              <a:ext cx="894797" cy="369332"/>
            </a:xfrm>
            <a:prstGeom prst="rect">
              <a:avLst/>
            </a:prstGeom>
            <a:noFill/>
          </p:spPr>
          <p:txBody>
            <a:bodyPr wrap="none" rtlCol="0">
              <a:spAutoFit/>
            </a:bodyPr>
            <a:lstStyle/>
            <a:p>
              <a:r>
                <a:rPr kumimoji="1" lang="en-US" altLang="ja-JP" b="1" dirty="0">
                  <a:solidFill>
                    <a:srgbClr val="00B050"/>
                  </a:solidFill>
                </a:rPr>
                <a:t>× </a:t>
              </a:r>
              <a:r>
                <a:rPr kumimoji="1" lang="en-US" altLang="ja-JP" sz="1200" dirty="0"/>
                <a:t>(</a:t>
              </a:r>
              <a:r>
                <a:rPr kumimoji="1" lang="en-US" altLang="ja-JP" sz="1200" dirty="0">
                  <a:solidFill>
                    <a:schemeClr val="accent1"/>
                  </a:solidFill>
                </a:rPr>
                <a:t>18</a:t>
              </a:r>
              <a:r>
                <a:rPr kumimoji="1" lang="en-US" altLang="ja-JP" sz="1200" dirty="0"/>
                <a:t>,</a:t>
              </a:r>
              <a:r>
                <a:rPr kumimoji="1" lang="en-US" altLang="ja-JP" sz="1200" dirty="0">
                  <a:solidFill>
                    <a:srgbClr val="FF0000"/>
                  </a:solidFill>
                </a:rPr>
                <a:t>2</a:t>
              </a:r>
              <a:r>
                <a:rPr kumimoji="1" lang="en-US" altLang="ja-JP" sz="1200" dirty="0"/>
                <a:t>)</a:t>
              </a:r>
              <a:endParaRPr kumimoji="1" lang="ja-JP" altLang="en-US"/>
            </a:p>
          </p:txBody>
        </p:sp>
        <p:sp>
          <p:nvSpPr>
            <p:cNvPr id="14" name="テキスト ボックス 13">
              <a:extLst>
                <a:ext uri="{FF2B5EF4-FFF2-40B4-BE49-F238E27FC236}">
                  <a16:creationId xmlns:a16="http://schemas.microsoft.com/office/drawing/2014/main" id="{CBC95AA7-64EB-E9DA-2B8D-0D97745CE1BB}"/>
                </a:ext>
              </a:extLst>
            </p:cNvPr>
            <p:cNvSpPr txBox="1"/>
            <p:nvPr/>
          </p:nvSpPr>
          <p:spPr>
            <a:xfrm>
              <a:off x="4536109" y="2847899"/>
              <a:ext cx="1800493" cy="369332"/>
            </a:xfrm>
            <a:prstGeom prst="rect">
              <a:avLst/>
            </a:prstGeom>
            <a:solidFill>
              <a:schemeClr val="bg1"/>
            </a:solidFill>
            <a:ln>
              <a:solidFill>
                <a:srgbClr val="00B050"/>
              </a:solidFill>
            </a:ln>
          </p:spPr>
          <p:txBody>
            <a:bodyPr wrap="none" rtlCol="0">
              <a:spAutoFit/>
            </a:bodyPr>
            <a:lstStyle/>
            <a:p>
              <a:r>
                <a:rPr kumimoji="1" lang="ja-JP" altLang="en-US">
                  <a:solidFill>
                    <a:srgbClr val="00B050"/>
                  </a:solidFill>
                </a:rPr>
                <a:t>ヒット点の移動</a:t>
              </a:r>
            </a:p>
          </p:txBody>
        </p:sp>
      </p:grpSp>
      <p:grpSp>
        <p:nvGrpSpPr>
          <p:cNvPr id="44" name="グループ化 43">
            <a:extLst>
              <a:ext uri="{FF2B5EF4-FFF2-40B4-BE49-F238E27FC236}">
                <a16:creationId xmlns:a16="http://schemas.microsoft.com/office/drawing/2014/main" id="{68CA67E4-F17C-804B-EB99-CB0C58579934}"/>
              </a:ext>
            </a:extLst>
          </p:cNvPr>
          <p:cNvGrpSpPr/>
          <p:nvPr/>
        </p:nvGrpSpPr>
        <p:grpSpPr>
          <a:xfrm>
            <a:off x="7981857" y="3999362"/>
            <a:ext cx="3647764" cy="2485342"/>
            <a:chOff x="721956" y="2552623"/>
            <a:chExt cx="4997166" cy="3806561"/>
          </a:xfrm>
        </p:grpSpPr>
        <p:sp>
          <p:nvSpPr>
            <p:cNvPr id="50" name="正方形/長方形 49">
              <a:extLst>
                <a:ext uri="{FF2B5EF4-FFF2-40B4-BE49-F238E27FC236}">
                  <a16:creationId xmlns:a16="http://schemas.microsoft.com/office/drawing/2014/main" id="{CD17D033-D56F-1993-A764-ED333D2D7E7B}"/>
                </a:ext>
              </a:extLst>
            </p:cNvPr>
            <p:cNvSpPr/>
            <p:nvPr/>
          </p:nvSpPr>
          <p:spPr>
            <a:xfrm>
              <a:off x="1054871" y="2577126"/>
              <a:ext cx="4480695" cy="1066975"/>
            </a:xfrm>
            <a:prstGeom prst="rect">
              <a:avLst/>
            </a:prstGeom>
            <a:noFill/>
            <a:ln w="381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nvGrpSpPr>
            <p:cNvPr id="51" name="グループ化 50">
              <a:extLst>
                <a:ext uri="{FF2B5EF4-FFF2-40B4-BE49-F238E27FC236}">
                  <a16:creationId xmlns:a16="http://schemas.microsoft.com/office/drawing/2014/main" id="{C93A6DFC-126C-63D7-4E27-B199FF62D12E}"/>
                </a:ext>
              </a:extLst>
            </p:cNvPr>
            <p:cNvGrpSpPr/>
            <p:nvPr/>
          </p:nvGrpSpPr>
          <p:grpSpPr>
            <a:xfrm>
              <a:off x="721956" y="3036921"/>
              <a:ext cx="4997166" cy="3322263"/>
              <a:chOff x="1052157" y="2173907"/>
              <a:chExt cx="4997166" cy="3322263"/>
            </a:xfrm>
          </p:grpSpPr>
          <p:sp>
            <p:nvSpPr>
              <p:cNvPr id="53" name="下矢印 52">
                <a:extLst>
                  <a:ext uri="{FF2B5EF4-FFF2-40B4-BE49-F238E27FC236}">
                    <a16:creationId xmlns:a16="http://schemas.microsoft.com/office/drawing/2014/main" id="{302ED94E-6AB4-D100-C600-C905C8EC4C3B}"/>
                  </a:ext>
                </a:extLst>
              </p:cNvPr>
              <p:cNvSpPr/>
              <p:nvPr/>
            </p:nvSpPr>
            <p:spPr>
              <a:xfrm>
                <a:off x="3486833" y="2418929"/>
                <a:ext cx="244638" cy="606467"/>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00">
                  <a:latin typeface="Times New Roman" panose="02020603050405020304" pitchFamily="18" charset="0"/>
                  <a:cs typeface="Times New Roman" panose="02020603050405020304" pitchFamily="18" charset="0"/>
                </a:endParaRPr>
              </a:p>
            </p:txBody>
          </p:sp>
          <p:grpSp>
            <p:nvGrpSpPr>
              <p:cNvPr id="54" name="グループ化 53">
                <a:extLst>
                  <a:ext uri="{FF2B5EF4-FFF2-40B4-BE49-F238E27FC236}">
                    <a16:creationId xmlns:a16="http://schemas.microsoft.com/office/drawing/2014/main" id="{9EA82A91-8044-25DB-CC06-EBB1C5E9930F}"/>
                  </a:ext>
                </a:extLst>
              </p:cNvPr>
              <p:cNvGrpSpPr/>
              <p:nvPr/>
            </p:nvGrpSpPr>
            <p:grpSpPr>
              <a:xfrm>
                <a:off x="1052157" y="2173907"/>
                <a:ext cx="4997166" cy="3322263"/>
                <a:chOff x="997930" y="2510851"/>
                <a:chExt cx="4997166" cy="3322263"/>
              </a:xfrm>
            </p:grpSpPr>
            <p:grpSp>
              <p:nvGrpSpPr>
                <p:cNvPr id="58" name="グループ化 57">
                  <a:extLst>
                    <a:ext uri="{FF2B5EF4-FFF2-40B4-BE49-F238E27FC236}">
                      <a16:creationId xmlns:a16="http://schemas.microsoft.com/office/drawing/2014/main" id="{90090444-9699-858E-98CE-7FC085D10C55}"/>
                    </a:ext>
                  </a:extLst>
                </p:cNvPr>
                <p:cNvGrpSpPr/>
                <p:nvPr/>
              </p:nvGrpSpPr>
              <p:grpSpPr>
                <a:xfrm>
                  <a:off x="997930" y="3364335"/>
                  <a:ext cx="4997166" cy="2468779"/>
                  <a:chOff x="819702" y="5564063"/>
                  <a:chExt cx="4997166" cy="2468779"/>
                </a:xfrm>
              </p:grpSpPr>
              <p:sp>
                <p:nvSpPr>
                  <p:cNvPr id="65" name="正方形/長方形 64">
                    <a:extLst>
                      <a:ext uri="{FF2B5EF4-FFF2-40B4-BE49-F238E27FC236}">
                        <a16:creationId xmlns:a16="http://schemas.microsoft.com/office/drawing/2014/main" id="{12F88801-4499-E25C-5A12-38D8929ACF82}"/>
                      </a:ext>
                    </a:extLst>
                  </p:cNvPr>
                  <p:cNvSpPr/>
                  <p:nvPr/>
                </p:nvSpPr>
                <p:spPr>
                  <a:xfrm>
                    <a:off x="819702" y="6276571"/>
                    <a:ext cx="1793561" cy="583557"/>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b="1" dirty="0">
                        <a:solidFill>
                          <a:schemeClr val="bg1"/>
                        </a:solidFill>
                        <a:latin typeface="Times New Roman" panose="02020603050405020304" pitchFamily="18" charset="0"/>
                        <a:cs typeface="Times New Roman" panose="02020603050405020304" pitchFamily="18" charset="0"/>
                      </a:rPr>
                      <a:t>Bit-wise Simulator(C++)</a:t>
                    </a:r>
                    <a:endParaRPr lang="ja-JP" altLang="en-US" sz="1100" b="1">
                      <a:solidFill>
                        <a:schemeClr val="bg1"/>
                      </a:solidFill>
                      <a:latin typeface="Times New Roman" panose="02020603050405020304" pitchFamily="18" charset="0"/>
                      <a:cs typeface="Times New Roman" panose="02020603050405020304" pitchFamily="18" charset="0"/>
                    </a:endParaRPr>
                  </a:p>
                </p:txBody>
              </p:sp>
              <p:sp>
                <p:nvSpPr>
                  <p:cNvPr id="66" name="正方形/長方形 65">
                    <a:extLst>
                      <a:ext uri="{FF2B5EF4-FFF2-40B4-BE49-F238E27FC236}">
                        <a16:creationId xmlns:a16="http://schemas.microsoft.com/office/drawing/2014/main" id="{6E62B613-C24D-C5FE-D507-CBDEBF7980A4}"/>
                      </a:ext>
                    </a:extLst>
                  </p:cNvPr>
                  <p:cNvSpPr/>
                  <p:nvPr/>
                </p:nvSpPr>
                <p:spPr>
                  <a:xfrm>
                    <a:off x="2694823" y="6276572"/>
                    <a:ext cx="1429648" cy="583557"/>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000" dirty="0">
                        <a:solidFill>
                          <a:schemeClr val="tx1"/>
                        </a:solidFill>
                        <a:latin typeface="Times New Roman" panose="02020603050405020304" pitchFamily="18" charset="0"/>
                        <a:cs typeface="Times New Roman" panose="02020603050405020304" pitchFamily="18" charset="0"/>
                      </a:rPr>
                      <a:t>Xilinx </a:t>
                    </a:r>
                    <a:r>
                      <a:rPr lang="en-US" altLang="ja-JP" sz="1000" dirty="0" err="1">
                        <a:solidFill>
                          <a:schemeClr val="tx1"/>
                        </a:solidFill>
                        <a:latin typeface="Times New Roman" panose="02020603050405020304" pitchFamily="18" charset="0"/>
                        <a:cs typeface="Times New Roman" panose="02020603050405020304" pitchFamily="18" charset="0"/>
                      </a:rPr>
                      <a:t>Vivado</a:t>
                    </a:r>
                    <a:r>
                      <a:rPr lang="en-US" altLang="ja-JP" sz="1000" dirty="0">
                        <a:solidFill>
                          <a:schemeClr val="tx1"/>
                        </a:solidFill>
                        <a:latin typeface="Times New Roman" panose="02020603050405020304" pitchFamily="18" charset="0"/>
                        <a:cs typeface="Times New Roman" panose="02020603050405020304" pitchFamily="18" charset="0"/>
                      </a:rPr>
                      <a:t> Simulator</a:t>
                    </a:r>
                  </a:p>
                </p:txBody>
              </p:sp>
              <p:sp>
                <p:nvSpPr>
                  <p:cNvPr id="67" name="正方形/長方形 66">
                    <a:extLst>
                      <a:ext uri="{FF2B5EF4-FFF2-40B4-BE49-F238E27FC236}">
                        <a16:creationId xmlns:a16="http://schemas.microsoft.com/office/drawing/2014/main" id="{49AD739C-6F2A-6D3A-47CB-20E35A2556C9}"/>
                      </a:ext>
                    </a:extLst>
                  </p:cNvPr>
                  <p:cNvSpPr/>
                  <p:nvPr/>
                </p:nvSpPr>
                <p:spPr>
                  <a:xfrm>
                    <a:off x="4214984" y="6276571"/>
                    <a:ext cx="1601884" cy="583557"/>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900" dirty="0">
                        <a:solidFill>
                          <a:schemeClr val="tx1"/>
                        </a:solidFill>
                        <a:latin typeface="Times New Roman" panose="02020603050405020304" pitchFamily="18" charset="0"/>
                        <a:cs typeface="Times New Roman" panose="02020603050405020304" pitchFamily="18" charset="0"/>
                      </a:rPr>
                      <a:t>Sector Logic </a:t>
                    </a:r>
                  </a:p>
                  <a:p>
                    <a:pPr algn="ctr"/>
                    <a:r>
                      <a:rPr lang="ja-JP" altLang="en-US" sz="900">
                        <a:solidFill>
                          <a:schemeClr val="tx1"/>
                        </a:solidFill>
                        <a:latin typeface="Times New Roman" panose="02020603050405020304" pitchFamily="18" charset="0"/>
                        <a:cs typeface="Times New Roman" panose="02020603050405020304" pitchFamily="18" charset="0"/>
                      </a:rPr>
                      <a:t>実機試験</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 </a:t>
                    </a:r>
                    <a:r>
                      <a:rPr lang="en-US" altLang="ja-JP" sz="900" dirty="0">
                        <a:solidFill>
                          <a:schemeClr val="tx1"/>
                        </a:solidFill>
                        <a:latin typeface="Times New Roman" panose="02020603050405020304" pitchFamily="18" charset="0"/>
                        <a:cs typeface="Times New Roman" panose="02020603050405020304" pitchFamily="18" charset="0"/>
                      </a:rPr>
                      <a:t>(board-level</a:t>
                    </a:r>
                    <a:r>
                      <a:rPr lang="ja-JP" altLang="en-US" sz="900">
                        <a:solidFill>
                          <a:schemeClr val="tx1"/>
                        </a:solidFill>
                        <a:latin typeface="Times New Roman" panose="02020603050405020304" pitchFamily="18" charset="0"/>
                        <a:cs typeface="Times New Roman" panose="02020603050405020304" pitchFamily="18" charset="0"/>
                      </a:rPr>
                      <a:t>試験</a:t>
                    </a:r>
                    <a:r>
                      <a:rPr lang="en-US" altLang="ja-JP" sz="900" dirty="0">
                        <a:solidFill>
                          <a:schemeClr val="tx1"/>
                        </a:solidFill>
                        <a:latin typeface="Times New Roman" panose="02020603050405020304" pitchFamily="18" charset="0"/>
                        <a:cs typeface="Times New Roman" panose="02020603050405020304" pitchFamily="18" charset="0"/>
                      </a:rPr>
                      <a:t>)</a:t>
                    </a:r>
                    <a:endParaRPr lang="ja-JP" altLang="en-US" sz="900">
                      <a:solidFill>
                        <a:schemeClr val="tx1"/>
                      </a:solidFill>
                      <a:latin typeface="Times New Roman" panose="02020603050405020304" pitchFamily="18" charset="0"/>
                      <a:cs typeface="Times New Roman" panose="02020603050405020304" pitchFamily="18" charset="0"/>
                    </a:endParaRPr>
                  </a:p>
                </p:txBody>
              </p:sp>
              <p:sp>
                <p:nvSpPr>
                  <p:cNvPr id="69" name="正方形/長方形 68">
                    <a:extLst>
                      <a:ext uri="{FF2B5EF4-FFF2-40B4-BE49-F238E27FC236}">
                        <a16:creationId xmlns:a16="http://schemas.microsoft.com/office/drawing/2014/main" id="{24C19744-08E4-E08F-DF97-D76FFDD9B997}"/>
                      </a:ext>
                    </a:extLst>
                  </p:cNvPr>
                  <p:cNvSpPr/>
                  <p:nvPr/>
                </p:nvSpPr>
                <p:spPr>
                  <a:xfrm>
                    <a:off x="1152617"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000" dirty="0">
                        <a:solidFill>
                          <a:schemeClr val="tx1"/>
                        </a:solidFill>
                        <a:latin typeface="Times New Roman" panose="02020603050405020304" pitchFamily="18" charset="0"/>
                        <a:cs typeface="Times New Roman" panose="02020603050405020304" pitchFamily="18" charset="0"/>
                      </a:rPr>
                      <a:t>Output 1</a:t>
                    </a:r>
                    <a:endParaRPr lang="ja-JP" altLang="en-US" sz="1000">
                      <a:solidFill>
                        <a:schemeClr val="tx1"/>
                      </a:solidFill>
                      <a:latin typeface="Times New Roman" panose="02020603050405020304" pitchFamily="18" charset="0"/>
                      <a:cs typeface="Times New Roman" panose="02020603050405020304" pitchFamily="18" charset="0"/>
                    </a:endParaRPr>
                  </a:p>
                </p:txBody>
              </p:sp>
              <p:sp>
                <p:nvSpPr>
                  <p:cNvPr id="70" name="正方形/長方形 69">
                    <a:extLst>
                      <a:ext uri="{FF2B5EF4-FFF2-40B4-BE49-F238E27FC236}">
                        <a16:creationId xmlns:a16="http://schemas.microsoft.com/office/drawing/2014/main" id="{A0334D9F-8DA7-CDF9-4012-089A036FFEAB}"/>
                      </a:ext>
                    </a:extLst>
                  </p:cNvPr>
                  <p:cNvSpPr/>
                  <p:nvPr/>
                </p:nvSpPr>
                <p:spPr>
                  <a:xfrm>
                    <a:off x="2666651"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000" dirty="0">
                        <a:solidFill>
                          <a:schemeClr val="tx1"/>
                        </a:solidFill>
                        <a:latin typeface="Times New Roman" panose="02020603050405020304" pitchFamily="18" charset="0"/>
                        <a:cs typeface="Times New Roman" panose="02020603050405020304" pitchFamily="18" charset="0"/>
                      </a:rPr>
                      <a:t>Output 2</a:t>
                    </a:r>
                    <a:endParaRPr lang="ja-JP" altLang="en-US" sz="1000">
                      <a:solidFill>
                        <a:schemeClr val="tx1"/>
                      </a:solidFill>
                      <a:latin typeface="Times New Roman" panose="02020603050405020304" pitchFamily="18" charset="0"/>
                      <a:cs typeface="Times New Roman" panose="02020603050405020304" pitchFamily="18" charset="0"/>
                    </a:endParaRPr>
                  </a:p>
                </p:txBody>
              </p:sp>
              <p:sp>
                <p:nvSpPr>
                  <p:cNvPr id="71" name="正方形/長方形 70">
                    <a:extLst>
                      <a:ext uri="{FF2B5EF4-FFF2-40B4-BE49-F238E27FC236}">
                        <a16:creationId xmlns:a16="http://schemas.microsoft.com/office/drawing/2014/main" id="{1945609A-7271-FDFE-B709-5D7CD17F7DB9}"/>
                      </a:ext>
                    </a:extLst>
                  </p:cNvPr>
                  <p:cNvSpPr/>
                  <p:nvPr/>
                </p:nvSpPr>
                <p:spPr>
                  <a:xfrm>
                    <a:off x="4313685" y="7261700"/>
                    <a:ext cx="1416306"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000" dirty="0">
                        <a:solidFill>
                          <a:schemeClr val="tx1"/>
                        </a:solidFill>
                        <a:latin typeface="Times New Roman" panose="02020603050405020304" pitchFamily="18" charset="0"/>
                        <a:cs typeface="Times New Roman" panose="02020603050405020304" pitchFamily="18" charset="0"/>
                      </a:rPr>
                      <a:t>Output 3</a:t>
                    </a:r>
                    <a:endParaRPr lang="ja-JP" altLang="en-US" sz="1000">
                      <a:solidFill>
                        <a:schemeClr val="tx1"/>
                      </a:solidFill>
                      <a:latin typeface="Times New Roman" panose="02020603050405020304" pitchFamily="18" charset="0"/>
                      <a:cs typeface="Times New Roman" panose="02020603050405020304" pitchFamily="18" charset="0"/>
                    </a:endParaRPr>
                  </a:p>
                </p:txBody>
              </p:sp>
              <p:sp>
                <p:nvSpPr>
                  <p:cNvPr id="72" name="下矢印 71">
                    <a:extLst>
                      <a:ext uri="{FF2B5EF4-FFF2-40B4-BE49-F238E27FC236}">
                        <a16:creationId xmlns:a16="http://schemas.microsoft.com/office/drawing/2014/main" id="{133B3DEB-B45F-EDA4-79CD-43CDFD093E2D}"/>
                      </a:ext>
                    </a:extLst>
                  </p:cNvPr>
                  <p:cNvSpPr/>
                  <p:nvPr/>
                </p:nvSpPr>
                <p:spPr>
                  <a:xfrm>
                    <a:off x="1670346" y="6892615"/>
                    <a:ext cx="283943" cy="34377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00">
                      <a:latin typeface="Times New Roman" panose="02020603050405020304" pitchFamily="18" charset="0"/>
                      <a:cs typeface="Times New Roman" panose="02020603050405020304" pitchFamily="18" charset="0"/>
                    </a:endParaRPr>
                  </a:p>
                </p:txBody>
              </p:sp>
              <p:sp>
                <p:nvSpPr>
                  <p:cNvPr id="73" name="下矢印 72">
                    <a:extLst>
                      <a:ext uri="{FF2B5EF4-FFF2-40B4-BE49-F238E27FC236}">
                        <a16:creationId xmlns:a16="http://schemas.microsoft.com/office/drawing/2014/main" id="{4E7C1E59-6C69-06C0-2DD5-0501EC0C55A0}"/>
                      </a:ext>
                    </a:extLst>
                  </p:cNvPr>
                  <p:cNvSpPr/>
                  <p:nvPr/>
                </p:nvSpPr>
                <p:spPr>
                  <a:xfrm>
                    <a:off x="3254378" y="6892434"/>
                    <a:ext cx="283943" cy="34190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00">
                      <a:latin typeface="Times New Roman" panose="02020603050405020304" pitchFamily="18" charset="0"/>
                      <a:cs typeface="Times New Roman" panose="02020603050405020304" pitchFamily="18" charset="0"/>
                    </a:endParaRPr>
                  </a:p>
                </p:txBody>
              </p:sp>
              <p:sp>
                <p:nvSpPr>
                  <p:cNvPr id="74" name="下矢印 73">
                    <a:extLst>
                      <a:ext uri="{FF2B5EF4-FFF2-40B4-BE49-F238E27FC236}">
                        <a16:creationId xmlns:a16="http://schemas.microsoft.com/office/drawing/2014/main" id="{533D72E0-347A-218B-0992-A732D6AB0940}"/>
                      </a:ext>
                    </a:extLst>
                  </p:cNvPr>
                  <p:cNvSpPr/>
                  <p:nvPr/>
                </p:nvSpPr>
                <p:spPr>
                  <a:xfrm>
                    <a:off x="4899731" y="6876489"/>
                    <a:ext cx="283942" cy="38026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00">
                      <a:latin typeface="Times New Roman" panose="02020603050405020304" pitchFamily="18" charset="0"/>
                      <a:cs typeface="Times New Roman" panose="02020603050405020304" pitchFamily="18" charset="0"/>
                    </a:endParaRPr>
                  </a:p>
                </p:txBody>
              </p:sp>
              <p:sp>
                <p:nvSpPr>
                  <p:cNvPr id="75" name="左右矢印 74">
                    <a:extLst>
                      <a:ext uri="{FF2B5EF4-FFF2-40B4-BE49-F238E27FC236}">
                        <a16:creationId xmlns:a16="http://schemas.microsoft.com/office/drawing/2014/main" id="{4F2E15DE-8F9C-FA91-0934-F9F5F88AFE61}"/>
                      </a:ext>
                    </a:extLst>
                  </p:cNvPr>
                  <p:cNvSpPr/>
                  <p:nvPr/>
                </p:nvSpPr>
                <p:spPr>
                  <a:xfrm>
                    <a:off x="1575787" y="7708931"/>
                    <a:ext cx="3746451" cy="257902"/>
                  </a:xfrm>
                  <a:prstGeom prst="leftRightArrow">
                    <a:avLst/>
                  </a:prstGeom>
                  <a:solidFill>
                    <a:schemeClr val="accent6">
                      <a:lumMod val="20000"/>
                      <a:lumOff val="8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800">
                      <a:latin typeface="Times New Roman" panose="02020603050405020304" pitchFamily="18" charset="0"/>
                      <a:cs typeface="Times New Roman" panose="02020603050405020304" pitchFamily="18" charset="0"/>
                    </a:endParaRPr>
                  </a:p>
                </p:txBody>
              </p:sp>
              <p:sp>
                <p:nvSpPr>
                  <p:cNvPr id="76" name="正方形/長方形 75">
                    <a:extLst>
                      <a:ext uri="{FF2B5EF4-FFF2-40B4-BE49-F238E27FC236}">
                        <a16:creationId xmlns:a16="http://schemas.microsoft.com/office/drawing/2014/main" id="{D4ABE3FB-6D11-8D6F-DD0D-551E0EF66CD1}"/>
                      </a:ext>
                    </a:extLst>
                  </p:cNvPr>
                  <p:cNvSpPr/>
                  <p:nvPr/>
                </p:nvSpPr>
                <p:spPr>
                  <a:xfrm>
                    <a:off x="2548855" y="7706888"/>
                    <a:ext cx="1535843" cy="325954"/>
                  </a:xfrm>
                  <a:prstGeom prst="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800" b="1">
                        <a:solidFill>
                          <a:schemeClr val="accent6">
                            <a:lumMod val="50000"/>
                          </a:schemeClr>
                        </a:solidFill>
                        <a:latin typeface="Times New Roman" panose="02020603050405020304" pitchFamily="18" charset="0"/>
                        <a:cs typeface="Times New Roman" panose="02020603050405020304" pitchFamily="18" charset="0"/>
                      </a:rPr>
                      <a:t>出力同士の照合</a:t>
                    </a:r>
                  </a:p>
                </p:txBody>
              </p:sp>
              <p:sp>
                <p:nvSpPr>
                  <p:cNvPr id="79" name="正方形/長方形 78">
                    <a:extLst>
                      <a:ext uri="{FF2B5EF4-FFF2-40B4-BE49-F238E27FC236}">
                        <a16:creationId xmlns:a16="http://schemas.microsoft.com/office/drawing/2014/main" id="{A23FF903-3163-A21F-1FD4-72D163AD1A60}"/>
                      </a:ext>
                    </a:extLst>
                  </p:cNvPr>
                  <p:cNvSpPr/>
                  <p:nvPr/>
                </p:nvSpPr>
                <p:spPr>
                  <a:xfrm>
                    <a:off x="1433817" y="5564063"/>
                    <a:ext cx="3684212" cy="38026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b="1" dirty="0">
                        <a:solidFill>
                          <a:schemeClr val="tx1"/>
                        </a:solidFill>
                        <a:latin typeface="Times New Roman" panose="02020603050405020304" pitchFamily="18" charset="0"/>
                        <a:cs typeface="Times New Roman" panose="02020603050405020304" pitchFamily="18" charset="0"/>
                      </a:rPr>
                      <a:t>Test Pulse Pattern</a:t>
                    </a:r>
                    <a:r>
                      <a:rPr lang="ja-JP" altLang="en-US" sz="1100" b="1">
                        <a:solidFill>
                          <a:schemeClr val="tx1"/>
                        </a:solidFill>
                        <a:latin typeface="Times New Roman" panose="02020603050405020304" pitchFamily="18" charset="0"/>
                        <a:cs typeface="Times New Roman" panose="02020603050405020304" pitchFamily="18" charset="0"/>
                      </a:rPr>
                      <a:t>ファイル</a:t>
                    </a:r>
                  </a:p>
                </p:txBody>
              </p:sp>
            </p:grpSp>
            <p:sp>
              <p:nvSpPr>
                <p:cNvPr id="59" name="下矢印 58">
                  <a:extLst>
                    <a:ext uri="{FF2B5EF4-FFF2-40B4-BE49-F238E27FC236}">
                      <a16:creationId xmlns:a16="http://schemas.microsoft.com/office/drawing/2014/main" id="{56531D48-3593-CB73-750D-7354B2C05589}"/>
                    </a:ext>
                  </a:extLst>
                </p:cNvPr>
                <p:cNvSpPr/>
                <p:nvPr/>
              </p:nvSpPr>
              <p:spPr>
                <a:xfrm>
                  <a:off x="1880252" y="3778289"/>
                  <a:ext cx="283943" cy="27894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00">
                    <a:latin typeface="Times New Roman" panose="02020603050405020304" pitchFamily="18" charset="0"/>
                    <a:cs typeface="Times New Roman" panose="02020603050405020304" pitchFamily="18" charset="0"/>
                  </a:endParaRPr>
                </a:p>
              </p:txBody>
            </p:sp>
            <p:sp>
              <p:nvSpPr>
                <p:cNvPr id="60" name="下矢印 59">
                  <a:extLst>
                    <a:ext uri="{FF2B5EF4-FFF2-40B4-BE49-F238E27FC236}">
                      <a16:creationId xmlns:a16="http://schemas.microsoft.com/office/drawing/2014/main" id="{17F7B3CA-CCB9-885A-124A-16D588428FE7}"/>
                    </a:ext>
                  </a:extLst>
                </p:cNvPr>
                <p:cNvSpPr/>
                <p:nvPr/>
              </p:nvSpPr>
              <p:spPr>
                <a:xfrm>
                  <a:off x="3411061" y="3779913"/>
                  <a:ext cx="283943" cy="27894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00">
                    <a:latin typeface="Times New Roman" panose="02020603050405020304" pitchFamily="18" charset="0"/>
                    <a:cs typeface="Times New Roman" panose="02020603050405020304" pitchFamily="18" charset="0"/>
                  </a:endParaRPr>
                </a:p>
              </p:txBody>
            </p:sp>
            <p:sp>
              <p:nvSpPr>
                <p:cNvPr id="61" name="下矢印 60">
                  <a:extLst>
                    <a:ext uri="{FF2B5EF4-FFF2-40B4-BE49-F238E27FC236}">
                      <a16:creationId xmlns:a16="http://schemas.microsoft.com/office/drawing/2014/main" id="{6BC2D099-D07A-A3C6-388A-4661740DF17E}"/>
                    </a:ext>
                  </a:extLst>
                </p:cNvPr>
                <p:cNvSpPr/>
                <p:nvPr/>
              </p:nvSpPr>
              <p:spPr>
                <a:xfrm>
                  <a:off x="5077960" y="3779913"/>
                  <a:ext cx="283942" cy="27894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00">
                    <a:latin typeface="Times New Roman" panose="02020603050405020304" pitchFamily="18" charset="0"/>
                    <a:cs typeface="Times New Roman" panose="02020603050405020304" pitchFamily="18" charset="0"/>
                  </a:endParaRPr>
                </a:p>
              </p:txBody>
            </p:sp>
            <p:sp>
              <p:nvSpPr>
                <p:cNvPr id="62" name="正方形/長方形 61">
                  <a:extLst>
                    <a:ext uri="{FF2B5EF4-FFF2-40B4-BE49-F238E27FC236}">
                      <a16:creationId xmlns:a16="http://schemas.microsoft.com/office/drawing/2014/main" id="{88B77CD2-3D6D-5B4B-213F-CD1A5E8F93B9}"/>
                    </a:ext>
                  </a:extLst>
                </p:cNvPr>
                <p:cNvSpPr/>
                <p:nvPr/>
              </p:nvSpPr>
              <p:spPr>
                <a:xfrm>
                  <a:off x="2392797" y="2510851"/>
                  <a:ext cx="2205266" cy="4626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sz="1200" b="1">
                      <a:latin typeface="Times New Roman" panose="02020603050405020304" pitchFamily="18" charset="0"/>
                      <a:cs typeface="Times New Roman" panose="02020603050405020304" pitchFamily="18" charset="0"/>
                    </a:rPr>
                    <a:t>無限運動量飛跡</a:t>
                  </a:r>
                  <a:endParaRPr kumimoji="1" lang="en-US" altLang="ja-JP" sz="1200" b="1" dirty="0">
                    <a:latin typeface="Times New Roman" panose="02020603050405020304" pitchFamily="18" charset="0"/>
                    <a:cs typeface="Times New Roman" panose="02020603050405020304" pitchFamily="18" charset="0"/>
                  </a:endParaRPr>
                </a:p>
              </p:txBody>
            </p:sp>
          </p:grpSp>
        </p:grpSp>
        <p:sp>
          <p:nvSpPr>
            <p:cNvPr id="52" name="テキスト ボックス 51">
              <a:extLst>
                <a:ext uri="{FF2B5EF4-FFF2-40B4-BE49-F238E27FC236}">
                  <a16:creationId xmlns:a16="http://schemas.microsoft.com/office/drawing/2014/main" id="{8C507E21-2397-C5B4-2F8C-F0F0B28D69FC}"/>
                </a:ext>
              </a:extLst>
            </p:cNvPr>
            <p:cNvSpPr txBox="1"/>
            <p:nvPr/>
          </p:nvSpPr>
          <p:spPr>
            <a:xfrm>
              <a:off x="2515516" y="2552623"/>
              <a:ext cx="3041820" cy="424253"/>
            </a:xfrm>
            <a:prstGeom prst="rect">
              <a:avLst/>
            </a:prstGeom>
            <a:solidFill>
              <a:srgbClr val="7030A0"/>
            </a:solidFill>
          </p:spPr>
          <p:txBody>
            <a:bodyPr wrap="square" rtlCol="0">
              <a:spAutoFit/>
            </a:bodyPr>
            <a:lstStyle/>
            <a:p>
              <a:r>
                <a:rPr kumimoji="1" lang="ja-JP" altLang="en-US" sz="1200" b="1">
                  <a:solidFill>
                    <a:schemeClr val="bg1"/>
                  </a:solidFill>
                </a:rPr>
                <a:t>テストパターン生成システム</a:t>
              </a:r>
            </a:p>
          </p:txBody>
        </p:sp>
      </p:grpSp>
      <p:grpSp>
        <p:nvGrpSpPr>
          <p:cNvPr id="41" name="グループ化 40">
            <a:extLst>
              <a:ext uri="{FF2B5EF4-FFF2-40B4-BE49-F238E27FC236}">
                <a16:creationId xmlns:a16="http://schemas.microsoft.com/office/drawing/2014/main" id="{92B1FBBF-A894-BDFA-8E78-69FDC355715A}"/>
              </a:ext>
            </a:extLst>
          </p:cNvPr>
          <p:cNvGrpSpPr/>
          <p:nvPr/>
        </p:nvGrpSpPr>
        <p:grpSpPr>
          <a:xfrm>
            <a:off x="4339356" y="4692368"/>
            <a:ext cx="2373835" cy="1507675"/>
            <a:chOff x="261752" y="4551003"/>
            <a:chExt cx="3057520" cy="2048145"/>
          </a:xfrm>
        </p:grpSpPr>
        <p:pic>
          <p:nvPicPr>
            <p:cNvPr id="42" name="Picture 4">
              <a:extLst>
                <a:ext uri="{FF2B5EF4-FFF2-40B4-BE49-F238E27FC236}">
                  <a16:creationId xmlns:a16="http://schemas.microsoft.com/office/drawing/2014/main" id="{FED7D106-09B4-BD92-5A31-749F4DF6A1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752" y="4551003"/>
              <a:ext cx="3057520" cy="2048145"/>
            </a:xfrm>
            <a:prstGeom prst="rect">
              <a:avLst/>
            </a:prstGeom>
            <a:noFill/>
            <a:extLst>
              <a:ext uri="{909E8E84-426E-40DD-AFC4-6F175D3DCCD1}">
                <a14:hiddenFill xmlns:a14="http://schemas.microsoft.com/office/drawing/2010/main">
                  <a:solidFill>
                    <a:srgbClr val="FFFFFF"/>
                  </a:solidFill>
                </a14:hiddenFill>
              </a:ext>
            </a:extLst>
          </p:spPr>
        </p:pic>
        <p:sp>
          <p:nvSpPr>
            <p:cNvPr id="43" name="台形 379">
              <a:extLst>
                <a:ext uri="{FF2B5EF4-FFF2-40B4-BE49-F238E27FC236}">
                  <a16:creationId xmlns:a16="http://schemas.microsoft.com/office/drawing/2014/main" id="{69BA6395-22E6-B955-DB87-2A1D2CFF06C0}"/>
                </a:ext>
              </a:extLst>
            </p:cNvPr>
            <p:cNvSpPr/>
            <p:nvPr/>
          </p:nvSpPr>
          <p:spPr>
            <a:xfrm rot="19435579">
              <a:off x="2042761" y="5324774"/>
              <a:ext cx="439325" cy="1140715"/>
            </a:xfrm>
            <a:custGeom>
              <a:avLst/>
              <a:gdLst>
                <a:gd name="connsiteX0" fmla="*/ 0 w 439988"/>
                <a:gd name="connsiteY0" fmla="*/ 1208165 h 1208165"/>
                <a:gd name="connsiteX1" fmla="*/ 109997 w 439988"/>
                <a:gd name="connsiteY1" fmla="*/ 0 h 1208165"/>
                <a:gd name="connsiteX2" fmla="*/ 329991 w 439988"/>
                <a:gd name="connsiteY2" fmla="*/ 0 h 1208165"/>
                <a:gd name="connsiteX3" fmla="*/ 439988 w 439988"/>
                <a:gd name="connsiteY3" fmla="*/ 1208165 h 1208165"/>
                <a:gd name="connsiteX4" fmla="*/ 0 w 439988"/>
                <a:gd name="connsiteY4" fmla="*/ 1208165 h 1208165"/>
                <a:gd name="connsiteX0" fmla="*/ 0 w 439988"/>
                <a:gd name="connsiteY0" fmla="*/ 1214064 h 1214064"/>
                <a:gd name="connsiteX1" fmla="*/ 109997 w 439988"/>
                <a:gd name="connsiteY1" fmla="*/ 5899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43137 w 439988"/>
                <a:gd name="connsiteY1" fmla="*/ 14329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87018 w 439988"/>
                <a:gd name="connsiteY1" fmla="*/ 18800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50835 w 439988"/>
                <a:gd name="connsiteY1" fmla="*/ 19938 h 1214064"/>
                <a:gd name="connsiteX2" fmla="*/ 251797 w 439988"/>
                <a:gd name="connsiteY2" fmla="*/ 0 h 1214064"/>
                <a:gd name="connsiteX3" fmla="*/ 439988 w 439988"/>
                <a:gd name="connsiteY3" fmla="*/ 1214064 h 1214064"/>
                <a:gd name="connsiteX4" fmla="*/ 0 w 439988"/>
                <a:gd name="connsiteY4" fmla="*/ 1214064 h 1214064"/>
                <a:gd name="connsiteX0" fmla="*/ 0 w 491892"/>
                <a:gd name="connsiteY0" fmla="*/ 1214064 h 1214064"/>
                <a:gd name="connsiteX1" fmla="*/ 150835 w 491892"/>
                <a:gd name="connsiteY1" fmla="*/ 19938 h 1214064"/>
                <a:gd name="connsiteX2" fmla="*/ 251797 w 491892"/>
                <a:gd name="connsiteY2" fmla="*/ 0 h 1214064"/>
                <a:gd name="connsiteX3" fmla="*/ 491892 w 491892"/>
                <a:gd name="connsiteY3" fmla="*/ 1110462 h 1214064"/>
                <a:gd name="connsiteX4" fmla="*/ 0 w 491892"/>
                <a:gd name="connsiteY4" fmla="*/ 1214064 h 1214064"/>
                <a:gd name="connsiteX0" fmla="*/ 0 w 439325"/>
                <a:gd name="connsiteY0" fmla="*/ 1158083 h 1158083"/>
                <a:gd name="connsiteX1" fmla="*/ 98268 w 439325"/>
                <a:gd name="connsiteY1" fmla="*/ 19938 h 1158083"/>
                <a:gd name="connsiteX2" fmla="*/ 199230 w 439325"/>
                <a:gd name="connsiteY2" fmla="*/ 0 h 1158083"/>
                <a:gd name="connsiteX3" fmla="*/ 439325 w 439325"/>
                <a:gd name="connsiteY3" fmla="*/ 1110462 h 1158083"/>
                <a:gd name="connsiteX4" fmla="*/ 0 w 439325"/>
                <a:gd name="connsiteY4" fmla="*/ 1158083 h 1158083"/>
                <a:gd name="connsiteX0" fmla="*/ 0 w 439325"/>
                <a:gd name="connsiteY0" fmla="*/ 1140715 h 1140715"/>
                <a:gd name="connsiteX1" fmla="*/ 98268 w 439325"/>
                <a:gd name="connsiteY1" fmla="*/ 2570 h 1140715"/>
                <a:gd name="connsiteX2" fmla="*/ 201817 w 439325"/>
                <a:gd name="connsiteY2" fmla="*/ 0 h 1140715"/>
                <a:gd name="connsiteX3" fmla="*/ 439325 w 439325"/>
                <a:gd name="connsiteY3" fmla="*/ 1093094 h 1140715"/>
                <a:gd name="connsiteX4" fmla="*/ 0 w 439325"/>
                <a:gd name="connsiteY4" fmla="*/ 1140715 h 1140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325" h="1140715">
                  <a:moveTo>
                    <a:pt x="0" y="1140715"/>
                  </a:moveTo>
                  <a:lnTo>
                    <a:pt x="98268" y="2570"/>
                  </a:lnTo>
                  <a:lnTo>
                    <a:pt x="201817" y="0"/>
                  </a:lnTo>
                  <a:lnTo>
                    <a:pt x="439325" y="1093094"/>
                  </a:lnTo>
                  <a:lnTo>
                    <a:pt x="0" y="1140715"/>
                  </a:lnTo>
                  <a:close/>
                </a:path>
              </a:pathLst>
            </a:custGeom>
            <a:solidFill>
              <a:srgbClr val="FFFF00">
                <a:alpha val="41789"/>
              </a:srgbClr>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4054414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7F30BF-D08F-A70F-293F-4D98AE599ED0}"/>
              </a:ext>
            </a:extLst>
          </p:cNvPr>
          <p:cNvSpPr>
            <a:spLocks noGrp="1"/>
          </p:cNvSpPr>
          <p:nvPr>
            <p:ph type="title"/>
          </p:nvPr>
        </p:nvSpPr>
        <p:spPr/>
        <p:txBody>
          <a:bodyPr>
            <a:noAutofit/>
          </a:bodyPr>
          <a:lstStyle/>
          <a:p>
            <a:r>
              <a:rPr lang="en-US" altLang="ja-JP" sz="3600" dirty="0"/>
              <a:t>1-a</a:t>
            </a:r>
            <a:r>
              <a:rPr lang="ja-JP" altLang="en-US" sz="3600"/>
              <a:t>：無限運動量飛跡</a:t>
            </a:r>
            <a:r>
              <a:rPr lang="en-US" altLang="ja-JP" sz="3600" dirty="0"/>
              <a:t>63</a:t>
            </a:r>
            <a:r>
              <a:rPr lang="ja-JP" altLang="en-US" sz="3600"/>
              <a:t>イベントによる出力照合試験</a:t>
            </a:r>
            <a:endParaRPr kumimoji="1" lang="ja-JP" altLang="en-US" sz="3600"/>
          </a:p>
        </p:txBody>
      </p:sp>
      <p:sp>
        <p:nvSpPr>
          <p:cNvPr id="3" name="コンテンツ プレースホルダー 2">
            <a:extLst>
              <a:ext uri="{FF2B5EF4-FFF2-40B4-BE49-F238E27FC236}">
                <a16:creationId xmlns:a16="http://schemas.microsoft.com/office/drawing/2014/main" id="{CB56FA3B-9590-D0C4-1B74-8112F22773C7}"/>
              </a:ext>
            </a:extLst>
          </p:cNvPr>
          <p:cNvSpPr>
            <a:spLocks noGrp="1"/>
          </p:cNvSpPr>
          <p:nvPr>
            <p:ph idx="1"/>
          </p:nvPr>
        </p:nvSpPr>
        <p:spPr>
          <a:xfrm>
            <a:off x="3875251" y="890959"/>
            <a:ext cx="8153399" cy="3322903"/>
          </a:xfrm>
        </p:spPr>
        <p:txBody>
          <a:bodyPr>
            <a:normAutofit fontScale="85000" lnSpcReduction="20000"/>
          </a:bodyPr>
          <a:lstStyle/>
          <a:p>
            <a:pPr marL="0" indent="0">
              <a:buNone/>
            </a:pPr>
            <a:r>
              <a:rPr kumimoji="1" lang="ja-JP" altLang="en-US">
                <a:solidFill>
                  <a:srgbClr val="FF0000"/>
                </a:solidFill>
              </a:rPr>
              <a:t>検証結果</a:t>
            </a:r>
            <a:endParaRPr kumimoji="1" lang="en-US" altLang="ja-JP" dirty="0">
              <a:solidFill>
                <a:srgbClr val="FF0000"/>
              </a:solidFill>
            </a:endParaRPr>
          </a:p>
          <a:p>
            <a:r>
              <a:rPr kumimoji="1" lang="en-US" altLang="ja-JP" dirty="0"/>
              <a:t>Endcap</a:t>
            </a:r>
          </a:p>
          <a:p>
            <a:pPr lvl="1"/>
            <a:r>
              <a:rPr lang="en-US" altLang="ja-JP" dirty="0">
                <a:solidFill>
                  <a:schemeClr val="accent6"/>
                </a:solidFill>
              </a:rPr>
              <a:t>~</a:t>
            </a:r>
            <a:r>
              <a:rPr lang="ja-JP" altLang="en-US">
                <a:solidFill>
                  <a:schemeClr val="accent6"/>
                </a:solidFill>
              </a:rPr>
              <a:t>ステーション内コインシデンス：完全に一致</a:t>
            </a:r>
            <a:endParaRPr kumimoji="1" lang="en-US" altLang="ja-JP" dirty="0">
              <a:solidFill>
                <a:schemeClr val="accent6"/>
              </a:solidFill>
            </a:endParaRPr>
          </a:p>
          <a:p>
            <a:r>
              <a:rPr lang="en-US" altLang="ja-JP" dirty="0"/>
              <a:t>Forward</a:t>
            </a:r>
          </a:p>
          <a:p>
            <a:pPr lvl="1"/>
            <a:r>
              <a:rPr lang="en-US" altLang="ja-JP" dirty="0">
                <a:solidFill>
                  <a:schemeClr val="accent6"/>
                </a:solidFill>
              </a:rPr>
              <a:t>~</a:t>
            </a:r>
            <a:r>
              <a:rPr lang="ja-JP" altLang="en-US">
                <a:solidFill>
                  <a:schemeClr val="accent6"/>
                </a:solidFill>
              </a:rPr>
              <a:t>ステーション内コインシデンス：完全に一致</a:t>
            </a:r>
            <a:endParaRPr lang="en-US" altLang="ja-JP" dirty="0">
              <a:solidFill>
                <a:schemeClr val="accent6"/>
              </a:solidFill>
            </a:endParaRPr>
          </a:p>
          <a:p>
            <a:pPr lvl="1"/>
            <a:r>
              <a:rPr lang="ja-JP" altLang="en-US">
                <a:solidFill>
                  <a:schemeClr val="accent6"/>
                </a:solidFill>
              </a:rPr>
              <a:t>ステーション間コインシデンス</a:t>
            </a:r>
            <a:r>
              <a:rPr lang="en-US" altLang="ja-JP" dirty="0">
                <a:solidFill>
                  <a:schemeClr val="accent6"/>
                </a:solidFill>
              </a:rPr>
              <a:t>(Wire)</a:t>
            </a:r>
            <a:r>
              <a:rPr lang="ja-JP" altLang="en-US">
                <a:solidFill>
                  <a:schemeClr val="accent6"/>
                </a:solidFill>
              </a:rPr>
              <a:t>：完全に一致</a:t>
            </a:r>
            <a:endParaRPr lang="en-US" altLang="ja-JP" dirty="0">
              <a:solidFill>
                <a:schemeClr val="accent6"/>
              </a:solidFill>
            </a:endParaRPr>
          </a:p>
          <a:p>
            <a:pPr lvl="1"/>
            <a:r>
              <a:rPr kumimoji="1" lang="ja-JP" altLang="en-US">
                <a:solidFill>
                  <a:schemeClr val="accent4">
                    <a:lumMod val="75000"/>
                  </a:schemeClr>
                </a:solidFill>
              </a:rPr>
              <a:t>ステーショ</a:t>
            </a:r>
            <a:r>
              <a:rPr lang="ja-JP" altLang="en-US">
                <a:solidFill>
                  <a:schemeClr val="accent4">
                    <a:lumMod val="75000"/>
                  </a:schemeClr>
                </a:solidFill>
              </a:rPr>
              <a:t>ン間コインシデンス</a:t>
            </a:r>
            <a:r>
              <a:rPr lang="en-US" altLang="ja-JP" dirty="0">
                <a:solidFill>
                  <a:schemeClr val="accent4">
                    <a:lumMod val="75000"/>
                  </a:schemeClr>
                </a:solidFill>
              </a:rPr>
              <a:t>(Strip)</a:t>
            </a:r>
            <a:r>
              <a:rPr lang="ja-JP" altLang="en-US">
                <a:solidFill>
                  <a:schemeClr val="accent4">
                    <a:lumMod val="75000"/>
                  </a:schemeClr>
                </a:solidFill>
              </a:rPr>
              <a:t>：</a:t>
            </a:r>
            <a:r>
              <a:rPr lang="en-US" altLang="ja-JP" dirty="0">
                <a:solidFill>
                  <a:schemeClr val="accent4">
                    <a:lumMod val="75000"/>
                  </a:schemeClr>
                </a:solidFill>
              </a:rPr>
              <a:t>62/63</a:t>
            </a:r>
            <a:r>
              <a:rPr lang="ja-JP" altLang="en-US">
                <a:solidFill>
                  <a:schemeClr val="accent4">
                    <a:lumMod val="75000"/>
                  </a:schemeClr>
                </a:solidFill>
              </a:rPr>
              <a:t>イベント一致</a:t>
            </a:r>
            <a:endParaRPr lang="en-US" altLang="ja-JP" dirty="0">
              <a:solidFill>
                <a:schemeClr val="accent4">
                  <a:lumMod val="75000"/>
                </a:schemeClr>
              </a:solidFill>
            </a:endParaRPr>
          </a:p>
          <a:p>
            <a:pPr lvl="2"/>
            <a:r>
              <a:rPr lang="ja-JP" altLang="en-US"/>
              <a:t>ファームウェアシミュレータで再構成できず、</a:t>
            </a:r>
            <a:br>
              <a:rPr lang="en-US" altLang="ja-JP" dirty="0"/>
            </a:br>
            <a:r>
              <a:rPr lang="ja-JP" altLang="en-US"/>
              <a:t>ビットワイズシミュレータでは再構成できた</a:t>
            </a:r>
            <a:endParaRPr lang="en-US" altLang="ja-JP" dirty="0"/>
          </a:p>
          <a:p>
            <a:pPr lvl="2"/>
            <a:r>
              <a:rPr lang="ja-JP" altLang="en-US"/>
              <a:t>原因を調査中</a:t>
            </a:r>
            <a:endParaRPr lang="en-US" altLang="ja-JP" dirty="0"/>
          </a:p>
          <a:p>
            <a:endParaRPr kumimoji="1" lang="ja-JP" altLang="en-US"/>
          </a:p>
        </p:txBody>
      </p:sp>
      <p:sp>
        <p:nvSpPr>
          <p:cNvPr id="4" name="日付プレースホルダー 3">
            <a:extLst>
              <a:ext uri="{FF2B5EF4-FFF2-40B4-BE49-F238E27FC236}">
                <a16:creationId xmlns:a16="http://schemas.microsoft.com/office/drawing/2014/main" id="{378C75EA-C790-A610-BBC0-DE2FEE30180C}"/>
              </a:ext>
            </a:extLst>
          </p:cNvPr>
          <p:cNvSpPr>
            <a:spLocks noGrp="1"/>
          </p:cNvSpPr>
          <p:nvPr>
            <p:ph type="dt" sz="half" idx="10"/>
          </p:nvPr>
        </p:nvSpPr>
        <p:spPr/>
        <p:txBody>
          <a:bodyPr/>
          <a:lstStyle/>
          <a:p>
            <a:fld id="{717D2425-F09F-CD4B-9A7B-B1755F6EEFD7}"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A71747C0-EF5B-6EC6-94F9-DFD9D3D41010}"/>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FE95E5CF-EA48-6786-778F-701D8EFA3F25}"/>
              </a:ext>
            </a:extLst>
          </p:cNvPr>
          <p:cNvSpPr>
            <a:spLocks noGrp="1"/>
          </p:cNvSpPr>
          <p:nvPr>
            <p:ph type="sldNum" sz="quarter" idx="12"/>
          </p:nvPr>
        </p:nvSpPr>
        <p:spPr/>
        <p:txBody>
          <a:bodyPr/>
          <a:lstStyle/>
          <a:p>
            <a:fld id="{B1A13AED-BBC1-DB48-95E1-36D836C4ECBB}" type="slidenum">
              <a:rPr kumimoji="1" lang="ja-JP" altLang="en-US" smtClean="0"/>
              <a:t>21</a:t>
            </a:fld>
            <a:endParaRPr kumimoji="1" lang="ja-JP" altLang="en-US"/>
          </a:p>
        </p:txBody>
      </p:sp>
      <p:pic>
        <p:nvPicPr>
          <p:cNvPr id="65" name="図 64">
            <a:extLst>
              <a:ext uri="{FF2B5EF4-FFF2-40B4-BE49-F238E27FC236}">
                <a16:creationId xmlns:a16="http://schemas.microsoft.com/office/drawing/2014/main" id="{58D50534-2181-D9BC-EDBA-AEA2ED2B66BE}"/>
              </a:ext>
            </a:extLst>
          </p:cNvPr>
          <p:cNvPicPr>
            <a:picLocks noChangeAspect="1"/>
          </p:cNvPicPr>
          <p:nvPr/>
        </p:nvPicPr>
        <p:blipFill>
          <a:blip r:embed="rId2"/>
          <a:stretch>
            <a:fillRect/>
          </a:stretch>
        </p:blipFill>
        <p:spPr>
          <a:xfrm>
            <a:off x="9031841" y="4395811"/>
            <a:ext cx="3054617" cy="2082213"/>
          </a:xfrm>
          <a:prstGeom prst="rect">
            <a:avLst/>
          </a:prstGeom>
        </p:spPr>
      </p:pic>
      <p:grpSp>
        <p:nvGrpSpPr>
          <p:cNvPr id="41" name="グループ化 40">
            <a:extLst>
              <a:ext uri="{FF2B5EF4-FFF2-40B4-BE49-F238E27FC236}">
                <a16:creationId xmlns:a16="http://schemas.microsoft.com/office/drawing/2014/main" id="{AAFD09AC-CAE4-F863-BF65-E642435B84A7}"/>
              </a:ext>
            </a:extLst>
          </p:cNvPr>
          <p:cNvGrpSpPr/>
          <p:nvPr/>
        </p:nvGrpSpPr>
        <p:grpSpPr>
          <a:xfrm>
            <a:off x="163350" y="1120624"/>
            <a:ext cx="4072990" cy="5230222"/>
            <a:chOff x="4137080" y="1104775"/>
            <a:chExt cx="4072990" cy="5230222"/>
          </a:xfrm>
        </p:grpSpPr>
        <p:grpSp>
          <p:nvGrpSpPr>
            <p:cNvPr id="42" name="グループ化 41">
              <a:extLst>
                <a:ext uri="{FF2B5EF4-FFF2-40B4-BE49-F238E27FC236}">
                  <a16:creationId xmlns:a16="http://schemas.microsoft.com/office/drawing/2014/main" id="{23E27A70-C30E-696B-2C69-11291A6915B4}"/>
                </a:ext>
              </a:extLst>
            </p:cNvPr>
            <p:cNvGrpSpPr/>
            <p:nvPr/>
          </p:nvGrpSpPr>
          <p:grpSpPr>
            <a:xfrm>
              <a:off x="4294373" y="1573195"/>
              <a:ext cx="3915697" cy="4373413"/>
              <a:chOff x="2542617" y="3018518"/>
              <a:chExt cx="2386592" cy="2563883"/>
            </a:xfrm>
          </p:grpSpPr>
          <p:grpSp>
            <p:nvGrpSpPr>
              <p:cNvPr id="66" name="グループ化 65">
                <a:extLst>
                  <a:ext uri="{FF2B5EF4-FFF2-40B4-BE49-F238E27FC236}">
                    <a16:creationId xmlns:a16="http://schemas.microsoft.com/office/drawing/2014/main" id="{65CF3404-1D9B-6C27-3B05-65857C1EE307}"/>
                  </a:ext>
                </a:extLst>
              </p:cNvPr>
              <p:cNvGrpSpPr/>
              <p:nvPr/>
            </p:nvGrpSpPr>
            <p:grpSpPr>
              <a:xfrm>
                <a:off x="2542617" y="3026054"/>
                <a:ext cx="2272868" cy="2556347"/>
                <a:chOff x="2783438" y="3185995"/>
                <a:chExt cx="2515915" cy="2988382"/>
              </a:xfrm>
            </p:grpSpPr>
            <p:grpSp>
              <p:nvGrpSpPr>
                <p:cNvPr id="69" name="グループ化 68">
                  <a:extLst>
                    <a:ext uri="{FF2B5EF4-FFF2-40B4-BE49-F238E27FC236}">
                      <a16:creationId xmlns:a16="http://schemas.microsoft.com/office/drawing/2014/main" id="{5467789B-FACC-8406-BB7E-E8EE96F24301}"/>
                    </a:ext>
                  </a:extLst>
                </p:cNvPr>
                <p:cNvGrpSpPr/>
                <p:nvPr/>
              </p:nvGrpSpPr>
              <p:grpSpPr>
                <a:xfrm>
                  <a:off x="2783438" y="3185995"/>
                  <a:ext cx="1553548" cy="2957747"/>
                  <a:chOff x="2893147" y="370762"/>
                  <a:chExt cx="1553548" cy="2957747"/>
                </a:xfrm>
              </p:grpSpPr>
              <p:grpSp>
                <p:nvGrpSpPr>
                  <p:cNvPr id="72" name="グループ化 71">
                    <a:extLst>
                      <a:ext uri="{FF2B5EF4-FFF2-40B4-BE49-F238E27FC236}">
                        <a16:creationId xmlns:a16="http://schemas.microsoft.com/office/drawing/2014/main" id="{7FCCBD6A-0E26-4942-2882-BF3B52B26872}"/>
                      </a:ext>
                    </a:extLst>
                  </p:cNvPr>
                  <p:cNvGrpSpPr/>
                  <p:nvPr/>
                </p:nvGrpSpPr>
                <p:grpSpPr>
                  <a:xfrm>
                    <a:off x="2893147" y="370763"/>
                    <a:ext cx="1553548" cy="2957746"/>
                    <a:chOff x="2918181" y="271041"/>
                    <a:chExt cx="1553548" cy="2957746"/>
                  </a:xfrm>
                </p:grpSpPr>
                <p:sp>
                  <p:nvSpPr>
                    <p:cNvPr id="74" name="台形 73">
                      <a:extLst>
                        <a:ext uri="{FF2B5EF4-FFF2-40B4-BE49-F238E27FC236}">
                          <a16:creationId xmlns:a16="http://schemas.microsoft.com/office/drawing/2014/main" id="{B22711E7-7429-B3CD-4E77-9BA628F8F50F}"/>
                        </a:ext>
                      </a:extLst>
                    </p:cNvPr>
                    <p:cNvSpPr/>
                    <p:nvPr/>
                  </p:nvSpPr>
                  <p:spPr>
                    <a:xfrm rot="10800000">
                      <a:off x="2918181" y="271041"/>
                      <a:ext cx="1553548" cy="2957746"/>
                    </a:xfrm>
                    <a:prstGeom prst="trapezoid">
                      <a:avLst>
                        <a:gd name="adj" fmla="val 13365"/>
                      </a:avLst>
                    </a:prstGeom>
                    <a:solidFill>
                      <a:schemeClr val="accent4">
                        <a:lumMod val="40000"/>
                        <a:lumOff val="60000"/>
                      </a:schemeClr>
                    </a:solidFill>
                    <a:ln>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1400"/>
                    </a:p>
                  </p:txBody>
                </p:sp>
                <p:cxnSp>
                  <p:nvCxnSpPr>
                    <p:cNvPr id="75" name="直線コネクタ 74">
                      <a:extLst>
                        <a:ext uri="{FF2B5EF4-FFF2-40B4-BE49-F238E27FC236}">
                          <a16:creationId xmlns:a16="http://schemas.microsoft.com/office/drawing/2014/main" id="{C6F0D1FD-823E-E306-1E0D-94CB4A8400C0}"/>
                        </a:ext>
                      </a:extLst>
                    </p:cNvPr>
                    <p:cNvCxnSpPr>
                      <a:cxnSpLocks/>
                    </p:cNvCxnSpPr>
                    <p:nvPr/>
                  </p:nvCxnSpPr>
                  <p:spPr>
                    <a:xfrm flipH="1">
                      <a:off x="3060609" y="2572116"/>
                      <a:ext cx="1268692"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73" name="直線コネクタ 72">
                    <a:extLst>
                      <a:ext uri="{FF2B5EF4-FFF2-40B4-BE49-F238E27FC236}">
                        <a16:creationId xmlns:a16="http://schemas.microsoft.com/office/drawing/2014/main" id="{993C6F21-0F9C-A685-716F-AE2FA1406CFE}"/>
                      </a:ext>
                    </a:extLst>
                  </p:cNvPr>
                  <p:cNvCxnSpPr>
                    <a:cxnSpLocks/>
                  </p:cNvCxnSpPr>
                  <p:nvPr/>
                </p:nvCxnSpPr>
                <p:spPr>
                  <a:xfrm flipV="1">
                    <a:off x="3670840" y="370762"/>
                    <a:ext cx="0" cy="229484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70" name="直線矢印コネクタ 69">
                  <a:extLst>
                    <a:ext uri="{FF2B5EF4-FFF2-40B4-BE49-F238E27FC236}">
                      <a16:creationId xmlns:a16="http://schemas.microsoft.com/office/drawing/2014/main" id="{7F45914E-9581-08A9-E48D-D43742204901}"/>
                    </a:ext>
                  </a:extLst>
                </p:cNvPr>
                <p:cNvCxnSpPr>
                  <a:cxnSpLocks/>
                </p:cNvCxnSpPr>
                <p:nvPr/>
              </p:nvCxnSpPr>
              <p:spPr>
                <a:xfrm flipH="1">
                  <a:off x="4202305" y="5480842"/>
                  <a:ext cx="53057" cy="693535"/>
                </a:xfrm>
                <a:prstGeom prst="straightConnector1">
                  <a:avLst/>
                </a:prstGeom>
                <a:ln w="1905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EDA58243-D36B-92F3-1051-D5D65346075C}"/>
                    </a:ext>
                  </a:extLst>
                </p:cNvPr>
                <p:cNvSpPr txBox="1"/>
                <p:nvPr/>
              </p:nvSpPr>
              <p:spPr>
                <a:xfrm>
                  <a:off x="4250918" y="5614880"/>
                  <a:ext cx="1048435" cy="210926"/>
                </a:xfrm>
                <a:prstGeom prst="rect">
                  <a:avLst/>
                </a:prstGeom>
                <a:noFill/>
              </p:spPr>
              <p:txBody>
                <a:bodyPr wrap="square" rtlCol="0">
                  <a:spAutoFit/>
                </a:bodyPr>
                <a:lstStyle/>
                <a:p>
                  <a:r>
                    <a:rPr lang="en-US" altLang="ja-JP" sz="1400" b="1" dirty="0">
                      <a:solidFill>
                        <a:srgbClr val="0070C0"/>
                      </a:solidFill>
                    </a:rPr>
                    <a:t>314 </a:t>
                  </a:r>
                  <a:r>
                    <a:rPr lang="ja-JP" altLang="en-US" sz="1400" b="1">
                      <a:solidFill>
                        <a:srgbClr val="0070C0"/>
                      </a:solidFill>
                    </a:rPr>
                    <a:t>代表点</a:t>
                  </a:r>
                  <a:r>
                    <a:rPr lang="en-US" altLang="ja-JP" sz="1400" b="1" dirty="0">
                      <a:solidFill>
                        <a:srgbClr val="0070C0"/>
                      </a:solidFill>
                    </a:rPr>
                    <a:t> ID</a:t>
                  </a:r>
                </a:p>
              </p:txBody>
            </p:sp>
          </p:grpSp>
          <p:cxnSp>
            <p:nvCxnSpPr>
              <p:cNvPr id="67" name="直線矢印コネクタ 66">
                <a:extLst>
                  <a:ext uri="{FF2B5EF4-FFF2-40B4-BE49-F238E27FC236}">
                    <a16:creationId xmlns:a16="http://schemas.microsoft.com/office/drawing/2014/main" id="{1754629D-7241-1801-DB27-867FAB3B1ACB}"/>
                  </a:ext>
                </a:extLst>
              </p:cNvPr>
              <p:cNvCxnSpPr>
                <a:cxnSpLocks/>
              </p:cNvCxnSpPr>
              <p:nvPr/>
            </p:nvCxnSpPr>
            <p:spPr>
              <a:xfrm flipH="1">
                <a:off x="3883808" y="3018518"/>
                <a:ext cx="158151" cy="1957483"/>
              </a:xfrm>
              <a:prstGeom prst="straightConnector1">
                <a:avLst/>
              </a:prstGeom>
              <a:ln w="1905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8" name="テキスト ボックス 67">
                <a:extLst>
                  <a:ext uri="{FF2B5EF4-FFF2-40B4-BE49-F238E27FC236}">
                    <a16:creationId xmlns:a16="http://schemas.microsoft.com/office/drawing/2014/main" id="{F1E07B5D-235D-16BC-3DA8-CADF97FA8E06}"/>
                  </a:ext>
                </a:extLst>
              </p:cNvPr>
              <p:cNvSpPr txBox="1"/>
              <p:nvPr/>
            </p:nvSpPr>
            <p:spPr>
              <a:xfrm>
                <a:off x="3966477" y="3692338"/>
                <a:ext cx="962732" cy="180432"/>
              </a:xfrm>
              <a:prstGeom prst="rect">
                <a:avLst/>
              </a:prstGeom>
              <a:noFill/>
            </p:spPr>
            <p:txBody>
              <a:bodyPr wrap="square" rtlCol="0">
                <a:spAutoFit/>
              </a:bodyPr>
              <a:lstStyle/>
              <a:p>
                <a:r>
                  <a:rPr kumimoji="1" lang="en-US" altLang="ja-JP" sz="1400" b="1" dirty="0">
                    <a:solidFill>
                      <a:srgbClr val="0070C0"/>
                    </a:solidFill>
                  </a:rPr>
                  <a:t>603 </a:t>
                </a:r>
                <a:r>
                  <a:rPr kumimoji="1" lang="ja-JP" altLang="en-US" sz="1400" b="1">
                    <a:solidFill>
                      <a:srgbClr val="0070C0"/>
                    </a:solidFill>
                  </a:rPr>
                  <a:t>代表点</a:t>
                </a:r>
                <a:r>
                  <a:rPr kumimoji="1" lang="en-US" altLang="ja-JP" sz="1400" b="1" dirty="0">
                    <a:solidFill>
                      <a:srgbClr val="0070C0"/>
                    </a:solidFill>
                  </a:rPr>
                  <a:t> ID</a:t>
                </a:r>
              </a:p>
            </p:txBody>
          </p:sp>
        </p:grpSp>
        <p:cxnSp>
          <p:nvCxnSpPr>
            <p:cNvPr id="43" name="直線矢印コネクタ 42">
              <a:extLst>
                <a:ext uri="{FF2B5EF4-FFF2-40B4-BE49-F238E27FC236}">
                  <a16:creationId xmlns:a16="http://schemas.microsoft.com/office/drawing/2014/main" id="{43A398A8-6846-3B26-A72E-275D386A9AF7}"/>
                </a:ext>
              </a:extLst>
            </p:cNvPr>
            <p:cNvCxnSpPr>
              <a:cxnSpLocks/>
            </p:cNvCxnSpPr>
            <p:nvPr/>
          </p:nvCxnSpPr>
          <p:spPr>
            <a:xfrm flipH="1">
              <a:off x="4202362" y="1489214"/>
              <a:ext cx="1238674"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732841CD-0897-13F3-A8FB-A12451BE66C6}"/>
                </a:ext>
              </a:extLst>
            </p:cNvPr>
            <p:cNvCxnSpPr>
              <a:cxnSpLocks/>
            </p:cNvCxnSpPr>
            <p:nvPr/>
          </p:nvCxnSpPr>
          <p:spPr>
            <a:xfrm flipH="1">
              <a:off x="4536109" y="5965906"/>
              <a:ext cx="1830874"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40571002-B438-ABC9-4B72-FB2CC88CDD55}"/>
                </a:ext>
              </a:extLst>
            </p:cNvPr>
            <p:cNvSpPr txBox="1"/>
            <p:nvPr/>
          </p:nvSpPr>
          <p:spPr>
            <a:xfrm>
              <a:off x="4137080" y="1104775"/>
              <a:ext cx="2487532" cy="307777"/>
            </a:xfrm>
            <a:prstGeom prst="rect">
              <a:avLst/>
            </a:prstGeom>
            <a:noFill/>
            <a:ln>
              <a:noFill/>
            </a:ln>
          </p:spPr>
          <p:txBody>
            <a:bodyPr wrap="square" rtlCol="0">
              <a:spAutoFit/>
            </a:bodyPr>
            <a:lstStyle/>
            <a:p>
              <a:r>
                <a:rPr lang="en-US" altLang="ja-JP" sz="1400" b="1" dirty="0">
                  <a:solidFill>
                    <a:srgbClr val="FF0000"/>
                  </a:solidFill>
                </a:rPr>
                <a:t>63 </a:t>
              </a:r>
              <a:r>
                <a:rPr lang="ja-JP" altLang="en-US" sz="1400" b="1">
                  <a:solidFill>
                    <a:srgbClr val="FF0000"/>
                  </a:solidFill>
                </a:rPr>
                <a:t>代表点</a:t>
              </a:r>
              <a:r>
                <a:rPr kumimoji="1" lang="en-US" altLang="ja-JP" sz="1400" b="1" dirty="0">
                  <a:solidFill>
                    <a:srgbClr val="FF0000"/>
                  </a:solidFill>
                </a:rPr>
                <a:t> ID</a:t>
              </a:r>
            </a:p>
          </p:txBody>
        </p:sp>
        <p:sp>
          <p:nvSpPr>
            <p:cNvPr id="46" name="テキスト ボックス 45">
              <a:extLst>
                <a:ext uri="{FF2B5EF4-FFF2-40B4-BE49-F238E27FC236}">
                  <a16:creationId xmlns:a16="http://schemas.microsoft.com/office/drawing/2014/main" id="{FDFC9408-6EBA-24FD-8E45-304C0133F2FE}"/>
                </a:ext>
              </a:extLst>
            </p:cNvPr>
            <p:cNvSpPr txBox="1"/>
            <p:nvPr/>
          </p:nvSpPr>
          <p:spPr>
            <a:xfrm>
              <a:off x="4434923" y="6027220"/>
              <a:ext cx="2626807" cy="307777"/>
            </a:xfrm>
            <a:prstGeom prst="rect">
              <a:avLst/>
            </a:prstGeom>
            <a:noFill/>
            <a:ln>
              <a:noFill/>
            </a:ln>
          </p:spPr>
          <p:txBody>
            <a:bodyPr wrap="square" rtlCol="0">
              <a:spAutoFit/>
            </a:bodyPr>
            <a:lstStyle/>
            <a:p>
              <a:r>
                <a:rPr kumimoji="1" lang="en-US" altLang="ja-JP" sz="1400" b="1" dirty="0">
                  <a:solidFill>
                    <a:srgbClr val="FF0000"/>
                  </a:solidFill>
                </a:rPr>
                <a:t>63 </a:t>
              </a:r>
              <a:r>
                <a:rPr lang="ja-JP" altLang="en-US" sz="1400" b="1">
                  <a:solidFill>
                    <a:srgbClr val="FF0000"/>
                  </a:solidFill>
                </a:rPr>
                <a:t>代表点</a:t>
              </a:r>
              <a:r>
                <a:rPr kumimoji="1" lang="en-US" altLang="ja-JP" sz="1400" b="1" dirty="0">
                  <a:solidFill>
                    <a:srgbClr val="FF0000"/>
                  </a:solidFill>
                </a:rPr>
                <a:t> ID</a:t>
              </a:r>
            </a:p>
          </p:txBody>
        </p:sp>
        <p:cxnSp>
          <p:nvCxnSpPr>
            <p:cNvPr id="47" name="直線矢印コネクタ 46">
              <a:extLst>
                <a:ext uri="{FF2B5EF4-FFF2-40B4-BE49-F238E27FC236}">
                  <a16:creationId xmlns:a16="http://schemas.microsoft.com/office/drawing/2014/main" id="{4A5E5A8E-4702-4A9D-2F16-FD59FDEB49D5}"/>
                </a:ext>
              </a:extLst>
            </p:cNvPr>
            <p:cNvCxnSpPr>
              <a:cxnSpLocks/>
            </p:cNvCxnSpPr>
            <p:nvPr/>
          </p:nvCxnSpPr>
          <p:spPr>
            <a:xfrm>
              <a:off x="4624094" y="2291265"/>
              <a:ext cx="617656" cy="2341464"/>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424F3808-C32D-5214-8AB8-E38C934CCB69}"/>
                </a:ext>
              </a:extLst>
            </p:cNvPr>
            <p:cNvCxnSpPr>
              <a:cxnSpLocks/>
            </p:cNvCxnSpPr>
            <p:nvPr/>
          </p:nvCxnSpPr>
          <p:spPr>
            <a:xfrm>
              <a:off x="5107799" y="5340931"/>
              <a:ext cx="1132328" cy="502419"/>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9" name="テキスト ボックス 48">
              <a:extLst>
                <a:ext uri="{FF2B5EF4-FFF2-40B4-BE49-F238E27FC236}">
                  <a16:creationId xmlns:a16="http://schemas.microsoft.com/office/drawing/2014/main" id="{ED8CD498-BE69-8164-1E0C-429963EFD532}"/>
                </a:ext>
              </a:extLst>
            </p:cNvPr>
            <p:cNvSpPr txBox="1"/>
            <p:nvPr/>
          </p:nvSpPr>
          <p:spPr>
            <a:xfrm>
              <a:off x="4207095" y="1533846"/>
              <a:ext cx="809837" cy="369332"/>
            </a:xfrm>
            <a:prstGeom prst="rect">
              <a:avLst/>
            </a:prstGeom>
            <a:noFill/>
          </p:spPr>
          <p:txBody>
            <a:bodyPr wrap="none" rtlCol="0">
              <a:spAutoFit/>
            </a:bodyPr>
            <a:lstStyle/>
            <a:p>
              <a:r>
                <a:rPr lang="en-US" altLang="ja-JP" b="1" dirty="0">
                  <a:solidFill>
                    <a:srgbClr val="00B050"/>
                  </a:solidFill>
                </a:rPr>
                <a:t>× </a:t>
              </a:r>
              <a:r>
                <a:rPr lang="en-US" altLang="ja-JP" sz="1200" dirty="0"/>
                <a:t>(</a:t>
              </a:r>
              <a:r>
                <a:rPr lang="en-US" altLang="ja-JP" sz="1200" dirty="0">
                  <a:solidFill>
                    <a:schemeClr val="accent1"/>
                  </a:solidFill>
                </a:rPr>
                <a:t>0</a:t>
              </a:r>
              <a:r>
                <a:rPr lang="en-US" altLang="ja-JP" sz="1200" dirty="0"/>
                <a:t>,</a:t>
              </a:r>
              <a:r>
                <a:rPr lang="en-US" altLang="ja-JP" sz="1200" dirty="0">
                  <a:solidFill>
                    <a:srgbClr val="FF0000"/>
                  </a:solidFill>
                </a:rPr>
                <a:t>0</a:t>
              </a:r>
              <a:r>
                <a:rPr lang="en-US" altLang="ja-JP" sz="1200" dirty="0"/>
                <a:t>)</a:t>
              </a:r>
              <a:endParaRPr kumimoji="1" lang="ja-JP" altLang="en-US"/>
            </a:p>
          </p:txBody>
        </p:sp>
        <p:sp>
          <p:nvSpPr>
            <p:cNvPr id="50" name="テキスト ボックス 49">
              <a:extLst>
                <a:ext uri="{FF2B5EF4-FFF2-40B4-BE49-F238E27FC236}">
                  <a16:creationId xmlns:a16="http://schemas.microsoft.com/office/drawing/2014/main" id="{108664C9-AEEC-A385-7114-DAD0E6594334}"/>
                </a:ext>
              </a:extLst>
            </p:cNvPr>
            <p:cNvSpPr txBox="1"/>
            <p:nvPr/>
          </p:nvSpPr>
          <p:spPr>
            <a:xfrm>
              <a:off x="4290409" y="1734136"/>
              <a:ext cx="809837" cy="369332"/>
            </a:xfrm>
            <a:prstGeom prst="rect">
              <a:avLst/>
            </a:prstGeom>
            <a:noFill/>
          </p:spPr>
          <p:txBody>
            <a:bodyPr wrap="none" rtlCol="0">
              <a:spAutoFit/>
            </a:bodyPr>
            <a:lstStyle/>
            <a:p>
              <a:r>
                <a:rPr kumimoji="1" lang="en-US" altLang="ja-JP" b="1" dirty="0">
                  <a:solidFill>
                    <a:srgbClr val="00B050"/>
                  </a:solidFill>
                </a:rPr>
                <a:t>× </a:t>
              </a:r>
              <a:r>
                <a:rPr kumimoji="1" lang="en-US" altLang="ja-JP" sz="1200" dirty="0"/>
                <a:t>(</a:t>
              </a:r>
              <a:r>
                <a:rPr kumimoji="1" lang="en-US" altLang="ja-JP" sz="1200" dirty="0">
                  <a:solidFill>
                    <a:schemeClr val="accent1"/>
                  </a:solidFill>
                </a:rPr>
                <a:t>9</a:t>
              </a:r>
              <a:r>
                <a:rPr kumimoji="1" lang="en-US" altLang="ja-JP" sz="1200" dirty="0"/>
                <a:t>,</a:t>
              </a:r>
              <a:r>
                <a:rPr kumimoji="1" lang="en-US" altLang="ja-JP" sz="1200" dirty="0">
                  <a:solidFill>
                    <a:srgbClr val="FF0000"/>
                  </a:solidFill>
                </a:rPr>
                <a:t>1</a:t>
              </a:r>
              <a:r>
                <a:rPr kumimoji="1" lang="en-US" altLang="ja-JP" sz="1200" dirty="0"/>
                <a:t>)</a:t>
              </a:r>
              <a:endParaRPr kumimoji="1" lang="ja-JP" altLang="en-US"/>
            </a:p>
          </p:txBody>
        </p:sp>
        <p:sp>
          <p:nvSpPr>
            <p:cNvPr id="51" name="テキスト ボックス 50">
              <a:extLst>
                <a:ext uri="{FF2B5EF4-FFF2-40B4-BE49-F238E27FC236}">
                  <a16:creationId xmlns:a16="http://schemas.microsoft.com/office/drawing/2014/main" id="{806C6886-44B0-636C-6269-BC9FD143DCDA}"/>
                </a:ext>
              </a:extLst>
            </p:cNvPr>
            <p:cNvSpPr txBox="1"/>
            <p:nvPr/>
          </p:nvSpPr>
          <p:spPr>
            <a:xfrm>
              <a:off x="4438526" y="4914905"/>
              <a:ext cx="415498" cy="369332"/>
            </a:xfrm>
            <a:prstGeom prst="rect">
              <a:avLst/>
            </a:prstGeom>
            <a:noFill/>
          </p:spPr>
          <p:txBody>
            <a:bodyPr wrap="none" rtlCol="0">
              <a:spAutoFit/>
            </a:bodyPr>
            <a:lstStyle/>
            <a:p>
              <a:r>
                <a:rPr lang="en-US" altLang="ja-JP" b="1" dirty="0">
                  <a:solidFill>
                    <a:srgbClr val="00B050"/>
                  </a:solidFill>
                </a:rPr>
                <a:t>×</a:t>
              </a:r>
              <a:endParaRPr kumimoji="1" lang="ja-JP" altLang="en-US" b="1">
                <a:solidFill>
                  <a:srgbClr val="00B050"/>
                </a:solidFill>
              </a:endParaRPr>
            </a:p>
          </p:txBody>
        </p:sp>
        <p:sp>
          <p:nvSpPr>
            <p:cNvPr id="52" name="テキスト ボックス 51">
              <a:extLst>
                <a:ext uri="{FF2B5EF4-FFF2-40B4-BE49-F238E27FC236}">
                  <a16:creationId xmlns:a16="http://schemas.microsoft.com/office/drawing/2014/main" id="{38F9E072-B54C-43CA-9D1A-C41CDAA0CFFB}"/>
                </a:ext>
              </a:extLst>
            </p:cNvPr>
            <p:cNvSpPr txBox="1"/>
            <p:nvPr/>
          </p:nvSpPr>
          <p:spPr>
            <a:xfrm>
              <a:off x="4624867" y="5117817"/>
              <a:ext cx="415498" cy="369332"/>
            </a:xfrm>
            <a:prstGeom prst="rect">
              <a:avLst/>
            </a:prstGeom>
            <a:noFill/>
          </p:spPr>
          <p:txBody>
            <a:bodyPr wrap="none" rtlCol="0">
              <a:spAutoFit/>
            </a:bodyPr>
            <a:lstStyle/>
            <a:p>
              <a:r>
                <a:rPr kumimoji="1" lang="en-US" altLang="ja-JP" b="1" dirty="0">
                  <a:solidFill>
                    <a:srgbClr val="00B050"/>
                  </a:solidFill>
                </a:rPr>
                <a:t>×</a:t>
              </a:r>
              <a:endParaRPr kumimoji="1" lang="ja-JP" altLang="en-US" b="1">
                <a:solidFill>
                  <a:srgbClr val="00B050"/>
                </a:solidFill>
              </a:endParaRPr>
            </a:p>
          </p:txBody>
        </p:sp>
        <p:sp>
          <p:nvSpPr>
            <p:cNvPr id="53" name="テキスト ボックス 52">
              <a:extLst>
                <a:ext uri="{FF2B5EF4-FFF2-40B4-BE49-F238E27FC236}">
                  <a16:creationId xmlns:a16="http://schemas.microsoft.com/office/drawing/2014/main" id="{A18AEC5E-3E67-9F1C-CDCB-60CF129D3941}"/>
                </a:ext>
              </a:extLst>
            </p:cNvPr>
            <p:cNvSpPr txBox="1"/>
            <p:nvPr/>
          </p:nvSpPr>
          <p:spPr>
            <a:xfrm>
              <a:off x="4373491" y="1956658"/>
              <a:ext cx="894797" cy="369332"/>
            </a:xfrm>
            <a:prstGeom prst="rect">
              <a:avLst/>
            </a:prstGeom>
            <a:noFill/>
          </p:spPr>
          <p:txBody>
            <a:bodyPr wrap="none" rtlCol="0">
              <a:spAutoFit/>
            </a:bodyPr>
            <a:lstStyle/>
            <a:p>
              <a:r>
                <a:rPr kumimoji="1" lang="en-US" altLang="ja-JP" b="1" dirty="0">
                  <a:solidFill>
                    <a:srgbClr val="00B050"/>
                  </a:solidFill>
                </a:rPr>
                <a:t>× </a:t>
              </a:r>
              <a:r>
                <a:rPr kumimoji="1" lang="en-US" altLang="ja-JP" sz="1200" dirty="0"/>
                <a:t>(</a:t>
              </a:r>
              <a:r>
                <a:rPr kumimoji="1" lang="en-US" altLang="ja-JP" sz="1200" dirty="0">
                  <a:solidFill>
                    <a:schemeClr val="accent1"/>
                  </a:solidFill>
                </a:rPr>
                <a:t>18</a:t>
              </a:r>
              <a:r>
                <a:rPr kumimoji="1" lang="en-US" altLang="ja-JP" sz="1200" dirty="0"/>
                <a:t>,</a:t>
              </a:r>
              <a:r>
                <a:rPr kumimoji="1" lang="en-US" altLang="ja-JP" sz="1200" dirty="0">
                  <a:solidFill>
                    <a:srgbClr val="FF0000"/>
                  </a:solidFill>
                </a:rPr>
                <a:t>2</a:t>
              </a:r>
              <a:r>
                <a:rPr kumimoji="1" lang="en-US" altLang="ja-JP" sz="1200" dirty="0"/>
                <a:t>)</a:t>
              </a:r>
              <a:endParaRPr kumimoji="1" lang="ja-JP" altLang="en-US"/>
            </a:p>
          </p:txBody>
        </p:sp>
        <p:sp>
          <p:nvSpPr>
            <p:cNvPr id="54" name="テキスト ボックス 53">
              <a:extLst>
                <a:ext uri="{FF2B5EF4-FFF2-40B4-BE49-F238E27FC236}">
                  <a16:creationId xmlns:a16="http://schemas.microsoft.com/office/drawing/2014/main" id="{F3E38E91-4E91-CBE8-7AA2-08173D5E6EE8}"/>
                </a:ext>
              </a:extLst>
            </p:cNvPr>
            <p:cNvSpPr txBox="1"/>
            <p:nvPr/>
          </p:nvSpPr>
          <p:spPr>
            <a:xfrm>
              <a:off x="5055615" y="4644286"/>
              <a:ext cx="415498" cy="369332"/>
            </a:xfrm>
            <a:prstGeom prst="rect">
              <a:avLst/>
            </a:prstGeom>
            <a:noFill/>
          </p:spPr>
          <p:txBody>
            <a:bodyPr wrap="none" rtlCol="0">
              <a:spAutoFit/>
            </a:bodyPr>
            <a:lstStyle/>
            <a:p>
              <a:r>
                <a:rPr kumimoji="1" lang="en-US" altLang="ja-JP" b="1" dirty="0">
                  <a:solidFill>
                    <a:srgbClr val="00B050"/>
                  </a:solidFill>
                </a:rPr>
                <a:t>×</a:t>
              </a:r>
              <a:endParaRPr kumimoji="1" lang="ja-JP" altLang="en-US">
                <a:solidFill>
                  <a:srgbClr val="00B050"/>
                </a:solidFill>
              </a:endParaRPr>
            </a:p>
          </p:txBody>
        </p:sp>
        <p:sp>
          <p:nvSpPr>
            <p:cNvPr id="55" name="テキスト ボックス 54">
              <a:extLst>
                <a:ext uri="{FF2B5EF4-FFF2-40B4-BE49-F238E27FC236}">
                  <a16:creationId xmlns:a16="http://schemas.microsoft.com/office/drawing/2014/main" id="{328C5FC0-F2DE-764D-DB21-43A4D13E598F}"/>
                </a:ext>
              </a:extLst>
            </p:cNvPr>
            <p:cNvSpPr txBox="1"/>
            <p:nvPr/>
          </p:nvSpPr>
          <p:spPr>
            <a:xfrm>
              <a:off x="4472024" y="4676519"/>
              <a:ext cx="768159" cy="276999"/>
            </a:xfrm>
            <a:prstGeom prst="rect">
              <a:avLst/>
            </a:prstGeom>
            <a:noFill/>
          </p:spPr>
          <p:txBody>
            <a:bodyPr wrap="none" rtlCol="0">
              <a:spAutoFit/>
            </a:bodyPr>
            <a:lstStyle/>
            <a:p>
              <a:r>
                <a:rPr kumimoji="1" lang="en-US" altLang="ja-JP" sz="1200" dirty="0"/>
                <a:t>(</a:t>
              </a:r>
              <a:r>
                <a:rPr lang="en-US" altLang="ja-JP" sz="1200" dirty="0">
                  <a:solidFill>
                    <a:schemeClr val="accent1"/>
                  </a:solidFill>
                </a:rPr>
                <a:t>567</a:t>
              </a:r>
              <a:r>
                <a:rPr kumimoji="1" lang="en-US" altLang="ja-JP" sz="1200" dirty="0"/>
                <a:t>,</a:t>
              </a:r>
              <a:r>
                <a:rPr kumimoji="1" lang="en-US" altLang="ja-JP" sz="1200" dirty="0">
                  <a:solidFill>
                    <a:srgbClr val="FF0000"/>
                  </a:solidFill>
                </a:rPr>
                <a:t>62</a:t>
              </a:r>
              <a:r>
                <a:rPr kumimoji="1" lang="en-US" altLang="ja-JP" sz="1200" dirty="0"/>
                <a:t>)</a:t>
              </a:r>
              <a:endParaRPr kumimoji="1" lang="ja-JP" altLang="en-US"/>
            </a:p>
          </p:txBody>
        </p:sp>
        <p:sp>
          <p:nvSpPr>
            <p:cNvPr id="56" name="テキスト ボックス 55">
              <a:extLst>
                <a:ext uri="{FF2B5EF4-FFF2-40B4-BE49-F238E27FC236}">
                  <a16:creationId xmlns:a16="http://schemas.microsoft.com/office/drawing/2014/main" id="{C07EC4B6-8B5E-3E65-E8A8-D3A38341F8E7}"/>
                </a:ext>
              </a:extLst>
            </p:cNvPr>
            <p:cNvSpPr txBox="1"/>
            <p:nvPr/>
          </p:nvSpPr>
          <p:spPr>
            <a:xfrm>
              <a:off x="4632791" y="4983320"/>
              <a:ext cx="513282" cy="276999"/>
            </a:xfrm>
            <a:prstGeom prst="rect">
              <a:avLst/>
            </a:prstGeom>
            <a:noFill/>
          </p:spPr>
          <p:txBody>
            <a:bodyPr wrap="none" rtlCol="0">
              <a:spAutoFit/>
            </a:bodyPr>
            <a:lstStyle/>
            <a:p>
              <a:r>
                <a:rPr kumimoji="1" lang="en-US" altLang="ja-JP" sz="1200" dirty="0"/>
                <a:t>(</a:t>
              </a:r>
              <a:r>
                <a:rPr kumimoji="1" lang="en-US" altLang="ja-JP" sz="1200" dirty="0">
                  <a:solidFill>
                    <a:schemeClr val="accent1"/>
                  </a:solidFill>
                </a:rPr>
                <a:t>0</a:t>
              </a:r>
              <a:r>
                <a:rPr kumimoji="1" lang="en-US" altLang="ja-JP" sz="1200" dirty="0"/>
                <a:t>,</a:t>
              </a:r>
              <a:r>
                <a:rPr kumimoji="1" lang="en-US" altLang="ja-JP" sz="1200" dirty="0">
                  <a:solidFill>
                    <a:srgbClr val="FF0000"/>
                  </a:solidFill>
                </a:rPr>
                <a:t>0</a:t>
              </a:r>
              <a:r>
                <a:rPr kumimoji="1" lang="en-US" altLang="ja-JP" sz="1200" dirty="0"/>
                <a:t>)</a:t>
              </a:r>
              <a:endParaRPr kumimoji="1" lang="ja-JP" altLang="en-US"/>
            </a:p>
          </p:txBody>
        </p:sp>
        <p:sp>
          <p:nvSpPr>
            <p:cNvPr id="57" name="テキスト ボックス 56">
              <a:extLst>
                <a:ext uri="{FF2B5EF4-FFF2-40B4-BE49-F238E27FC236}">
                  <a16:creationId xmlns:a16="http://schemas.microsoft.com/office/drawing/2014/main" id="{ADA0E624-3097-2BB6-5601-0433C4EFDCFE}"/>
                </a:ext>
              </a:extLst>
            </p:cNvPr>
            <p:cNvSpPr txBox="1"/>
            <p:nvPr/>
          </p:nvSpPr>
          <p:spPr>
            <a:xfrm>
              <a:off x="4693858" y="5341925"/>
              <a:ext cx="513282" cy="276999"/>
            </a:xfrm>
            <a:prstGeom prst="rect">
              <a:avLst/>
            </a:prstGeom>
            <a:noFill/>
          </p:spPr>
          <p:txBody>
            <a:bodyPr wrap="none" rtlCol="0">
              <a:spAutoFit/>
            </a:bodyPr>
            <a:lstStyle/>
            <a:p>
              <a:r>
                <a:rPr kumimoji="1" lang="en-US" altLang="ja-JP" sz="1200" dirty="0"/>
                <a:t>(</a:t>
              </a:r>
              <a:r>
                <a:rPr kumimoji="1" lang="en-US" altLang="ja-JP" sz="1200" dirty="0">
                  <a:solidFill>
                    <a:schemeClr val="accent1"/>
                  </a:solidFill>
                </a:rPr>
                <a:t>3</a:t>
              </a:r>
              <a:r>
                <a:rPr kumimoji="1" lang="en-US" altLang="ja-JP" sz="1200" dirty="0"/>
                <a:t>,</a:t>
              </a:r>
              <a:r>
                <a:rPr kumimoji="1" lang="en-US" altLang="ja-JP" sz="1200" dirty="0">
                  <a:solidFill>
                    <a:srgbClr val="FF0000"/>
                  </a:solidFill>
                </a:rPr>
                <a:t>1</a:t>
              </a:r>
              <a:r>
                <a:rPr kumimoji="1" lang="en-US" altLang="ja-JP" sz="1200" dirty="0"/>
                <a:t>)</a:t>
              </a:r>
              <a:endParaRPr kumimoji="1" lang="ja-JP" altLang="en-US"/>
            </a:p>
          </p:txBody>
        </p:sp>
        <p:cxnSp>
          <p:nvCxnSpPr>
            <p:cNvPr id="58" name="直線矢印コネクタ 57">
              <a:extLst>
                <a:ext uri="{FF2B5EF4-FFF2-40B4-BE49-F238E27FC236}">
                  <a16:creationId xmlns:a16="http://schemas.microsoft.com/office/drawing/2014/main" id="{488D32C1-06F2-8C23-9F70-D9F693990708}"/>
                </a:ext>
              </a:extLst>
            </p:cNvPr>
            <p:cNvCxnSpPr>
              <a:cxnSpLocks/>
            </p:cNvCxnSpPr>
            <p:nvPr/>
          </p:nvCxnSpPr>
          <p:spPr>
            <a:xfrm>
              <a:off x="5712230" y="2341082"/>
              <a:ext cx="536981" cy="2293883"/>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121BB91E-3D42-2789-A1AD-CF9D76761D02}"/>
                </a:ext>
              </a:extLst>
            </p:cNvPr>
            <p:cNvSpPr txBox="1"/>
            <p:nvPr/>
          </p:nvSpPr>
          <p:spPr>
            <a:xfrm>
              <a:off x="6063076" y="4646522"/>
              <a:ext cx="415498" cy="369332"/>
            </a:xfrm>
            <a:prstGeom prst="rect">
              <a:avLst/>
            </a:prstGeom>
            <a:noFill/>
          </p:spPr>
          <p:txBody>
            <a:bodyPr wrap="none" rtlCol="0">
              <a:spAutoFit/>
            </a:bodyPr>
            <a:lstStyle/>
            <a:p>
              <a:r>
                <a:rPr kumimoji="1" lang="en-US" altLang="ja-JP" b="1" dirty="0">
                  <a:solidFill>
                    <a:srgbClr val="00B050"/>
                  </a:solidFill>
                </a:rPr>
                <a:t>×</a:t>
              </a:r>
              <a:endParaRPr kumimoji="1" lang="ja-JP" altLang="en-US">
                <a:solidFill>
                  <a:srgbClr val="00B050"/>
                </a:solidFill>
              </a:endParaRPr>
            </a:p>
          </p:txBody>
        </p:sp>
        <p:sp>
          <p:nvSpPr>
            <p:cNvPr id="60" name="テキスト ボックス 59">
              <a:extLst>
                <a:ext uri="{FF2B5EF4-FFF2-40B4-BE49-F238E27FC236}">
                  <a16:creationId xmlns:a16="http://schemas.microsoft.com/office/drawing/2014/main" id="{B4BC1B1E-1A09-65BA-3587-838A654660F1}"/>
                </a:ext>
              </a:extLst>
            </p:cNvPr>
            <p:cNvSpPr txBox="1"/>
            <p:nvPr/>
          </p:nvSpPr>
          <p:spPr>
            <a:xfrm>
              <a:off x="5479485" y="4678755"/>
              <a:ext cx="768159" cy="276999"/>
            </a:xfrm>
            <a:prstGeom prst="rect">
              <a:avLst/>
            </a:prstGeom>
            <a:noFill/>
          </p:spPr>
          <p:txBody>
            <a:bodyPr wrap="none" rtlCol="0">
              <a:spAutoFit/>
            </a:bodyPr>
            <a:lstStyle/>
            <a:p>
              <a:r>
                <a:rPr kumimoji="1" lang="en-US" altLang="ja-JP" sz="1200" dirty="0"/>
                <a:t>(</a:t>
              </a:r>
              <a:r>
                <a:rPr lang="en-US" altLang="ja-JP" sz="1200" dirty="0">
                  <a:solidFill>
                    <a:schemeClr val="accent1"/>
                  </a:solidFill>
                </a:rPr>
                <a:t>567</a:t>
              </a:r>
              <a:r>
                <a:rPr kumimoji="1" lang="en-US" altLang="ja-JP" sz="1200" dirty="0"/>
                <a:t>,</a:t>
              </a:r>
              <a:r>
                <a:rPr kumimoji="1" lang="en-US" altLang="ja-JP" sz="1200" dirty="0">
                  <a:solidFill>
                    <a:srgbClr val="FF0000"/>
                  </a:solidFill>
                </a:rPr>
                <a:t>62</a:t>
              </a:r>
              <a:r>
                <a:rPr kumimoji="1" lang="en-US" altLang="ja-JP" sz="1200" dirty="0"/>
                <a:t>)</a:t>
              </a:r>
              <a:endParaRPr kumimoji="1" lang="ja-JP" altLang="en-US"/>
            </a:p>
          </p:txBody>
        </p:sp>
        <p:sp>
          <p:nvSpPr>
            <p:cNvPr id="61" name="テキスト ボックス 60">
              <a:extLst>
                <a:ext uri="{FF2B5EF4-FFF2-40B4-BE49-F238E27FC236}">
                  <a16:creationId xmlns:a16="http://schemas.microsoft.com/office/drawing/2014/main" id="{055DC797-87C0-D0A0-8B64-1186E926429A}"/>
                </a:ext>
              </a:extLst>
            </p:cNvPr>
            <p:cNvSpPr txBox="1"/>
            <p:nvPr/>
          </p:nvSpPr>
          <p:spPr>
            <a:xfrm>
              <a:off x="5379363" y="1559993"/>
              <a:ext cx="809837" cy="369332"/>
            </a:xfrm>
            <a:prstGeom prst="rect">
              <a:avLst/>
            </a:prstGeom>
            <a:noFill/>
          </p:spPr>
          <p:txBody>
            <a:bodyPr wrap="none" rtlCol="0">
              <a:spAutoFit/>
            </a:bodyPr>
            <a:lstStyle/>
            <a:p>
              <a:r>
                <a:rPr lang="en-US" altLang="ja-JP" b="1" dirty="0">
                  <a:solidFill>
                    <a:srgbClr val="00B050"/>
                  </a:solidFill>
                </a:rPr>
                <a:t>× </a:t>
              </a:r>
              <a:r>
                <a:rPr lang="en-US" altLang="ja-JP" sz="1200" dirty="0"/>
                <a:t>(</a:t>
              </a:r>
              <a:r>
                <a:rPr lang="en-US" altLang="ja-JP" sz="1200" dirty="0">
                  <a:solidFill>
                    <a:schemeClr val="accent1"/>
                  </a:solidFill>
                </a:rPr>
                <a:t>0</a:t>
              </a:r>
              <a:r>
                <a:rPr lang="en-US" altLang="ja-JP" sz="1200" dirty="0"/>
                <a:t>,</a:t>
              </a:r>
              <a:r>
                <a:rPr lang="en-US" altLang="ja-JP" sz="1200" dirty="0">
                  <a:solidFill>
                    <a:srgbClr val="FF0000"/>
                  </a:solidFill>
                </a:rPr>
                <a:t>0</a:t>
              </a:r>
              <a:r>
                <a:rPr lang="en-US" altLang="ja-JP" sz="1200" dirty="0"/>
                <a:t>)</a:t>
              </a:r>
              <a:endParaRPr kumimoji="1" lang="ja-JP" altLang="en-US"/>
            </a:p>
          </p:txBody>
        </p:sp>
        <p:sp>
          <p:nvSpPr>
            <p:cNvPr id="62" name="テキスト ボックス 61">
              <a:extLst>
                <a:ext uri="{FF2B5EF4-FFF2-40B4-BE49-F238E27FC236}">
                  <a16:creationId xmlns:a16="http://schemas.microsoft.com/office/drawing/2014/main" id="{1EC653D7-938D-9728-46B8-F0931E57E66D}"/>
                </a:ext>
              </a:extLst>
            </p:cNvPr>
            <p:cNvSpPr txBox="1"/>
            <p:nvPr/>
          </p:nvSpPr>
          <p:spPr>
            <a:xfrm>
              <a:off x="5439527" y="1760283"/>
              <a:ext cx="809837" cy="369332"/>
            </a:xfrm>
            <a:prstGeom prst="rect">
              <a:avLst/>
            </a:prstGeom>
            <a:noFill/>
          </p:spPr>
          <p:txBody>
            <a:bodyPr wrap="none" rtlCol="0">
              <a:spAutoFit/>
            </a:bodyPr>
            <a:lstStyle/>
            <a:p>
              <a:r>
                <a:rPr kumimoji="1" lang="en-US" altLang="ja-JP" b="1" dirty="0">
                  <a:solidFill>
                    <a:srgbClr val="00B050"/>
                  </a:solidFill>
                </a:rPr>
                <a:t>× </a:t>
              </a:r>
              <a:r>
                <a:rPr kumimoji="1" lang="en-US" altLang="ja-JP" sz="1200" dirty="0"/>
                <a:t>(</a:t>
              </a:r>
              <a:r>
                <a:rPr kumimoji="1" lang="en-US" altLang="ja-JP" sz="1200" dirty="0">
                  <a:solidFill>
                    <a:schemeClr val="accent1"/>
                  </a:solidFill>
                </a:rPr>
                <a:t>9</a:t>
              </a:r>
              <a:r>
                <a:rPr kumimoji="1" lang="en-US" altLang="ja-JP" sz="1200" dirty="0"/>
                <a:t>,</a:t>
              </a:r>
              <a:r>
                <a:rPr kumimoji="1" lang="en-US" altLang="ja-JP" sz="1200" dirty="0">
                  <a:solidFill>
                    <a:srgbClr val="FF0000"/>
                  </a:solidFill>
                </a:rPr>
                <a:t>1</a:t>
              </a:r>
              <a:r>
                <a:rPr kumimoji="1" lang="en-US" altLang="ja-JP" sz="1200" dirty="0"/>
                <a:t>)</a:t>
              </a:r>
              <a:endParaRPr kumimoji="1" lang="ja-JP" altLang="en-US"/>
            </a:p>
          </p:txBody>
        </p:sp>
        <p:sp>
          <p:nvSpPr>
            <p:cNvPr id="63" name="テキスト ボックス 62">
              <a:extLst>
                <a:ext uri="{FF2B5EF4-FFF2-40B4-BE49-F238E27FC236}">
                  <a16:creationId xmlns:a16="http://schemas.microsoft.com/office/drawing/2014/main" id="{DCC6B602-6C82-83F6-C2E1-F13930502CBB}"/>
                </a:ext>
              </a:extLst>
            </p:cNvPr>
            <p:cNvSpPr txBox="1"/>
            <p:nvPr/>
          </p:nvSpPr>
          <p:spPr>
            <a:xfrm>
              <a:off x="5499459" y="1982805"/>
              <a:ext cx="894797" cy="369332"/>
            </a:xfrm>
            <a:prstGeom prst="rect">
              <a:avLst/>
            </a:prstGeom>
            <a:noFill/>
          </p:spPr>
          <p:txBody>
            <a:bodyPr wrap="none" rtlCol="0">
              <a:spAutoFit/>
            </a:bodyPr>
            <a:lstStyle/>
            <a:p>
              <a:r>
                <a:rPr kumimoji="1" lang="en-US" altLang="ja-JP" b="1" dirty="0">
                  <a:solidFill>
                    <a:srgbClr val="00B050"/>
                  </a:solidFill>
                </a:rPr>
                <a:t>× </a:t>
              </a:r>
              <a:r>
                <a:rPr kumimoji="1" lang="en-US" altLang="ja-JP" sz="1200" dirty="0"/>
                <a:t>(</a:t>
              </a:r>
              <a:r>
                <a:rPr kumimoji="1" lang="en-US" altLang="ja-JP" sz="1200" dirty="0">
                  <a:solidFill>
                    <a:schemeClr val="accent1"/>
                  </a:solidFill>
                </a:rPr>
                <a:t>18</a:t>
              </a:r>
              <a:r>
                <a:rPr kumimoji="1" lang="en-US" altLang="ja-JP" sz="1200" dirty="0"/>
                <a:t>,</a:t>
              </a:r>
              <a:r>
                <a:rPr kumimoji="1" lang="en-US" altLang="ja-JP" sz="1200" dirty="0">
                  <a:solidFill>
                    <a:srgbClr val="FF0000"/>
                  </a:solidFill>
                </a:rPr>
                <a:t>2</a:t>
              </a:r>
              <a:r>
                <a:rPr kumimoji="1" lang="en-US" altLang="ja-JP" sz="1200" dirty="0"/>
                <a:t>)</a:t>
              </a:r>
              <a:endParaRPr kumimoji="1" lang="ja-JP" altLang="en-US"/>
            </a:p>
          </p:txBody>
        </p:sp>
        <p:sp>
          <p:nvSpPr>
            <p:cNvPr id="64" name="テキスト ボックス 63">
              <a:extLst>
                <a:ext uri="{FF2B5EF4-FFF2-40B4-BE49-F238E27FC236}">
                  <a16:creationId xmlns:a16="http://schemas.microsoft.com/office/drawing/2014/main" id="{0D148B0E-390B-2BFF-2214-7545F4874066}"/>
                </a:ext>
              </a:extLst>
            </p:cNvPr>
            <p:cNvSpPr txBox="1"/>
            <p:nvPr/>
          </p:nvSpPr>
          <p:spPr>
            <a:xfrm>
              <a:off x="4536109" y="2847899"/>
              <a:ext cx="1800493" cy="369332"/>
            </a:xfrm>
            <a:prstGeom prst="rect">
              <a:avLst/>
            </a:prstGeom>
            <a:solidFill>
              <a:schemeClr val="bg1"/>
            </a:solidFill>
            <a:ln>
              <a:solidFill>
                <a:srgbClr val="00B050"/>
              </a:solidFill>
            </a:ln>
          </p:spPr>
          <p:txBody>
            <a:bodyPr wrap="none" rtlCol="0">
              <a:spAutoFit/>
            </a:bodyPr>
            <a:lstStyle/>
            <a:p>
              <a:r>
                <a:rPr kumimoji="1" lang="ja-JP" altLang="en-US">
                  <a:solidFill>
                    <a:srgbClr val="00B050"/>
                  </a:solidFill>
                </a:rPr>
                <a:t>ヒット点の移動</a:t>
              </a:r>
            </a:p>
          </p:txBody>
        </p:sp>
      </p:grpSp>
      <p:grpSp>
        <p:nvGrpSpPr>
          <p:cNvPr id="171" name="グループ化 170">
            <a:extLst>
              <a:ext uri="{FF2B5EF4-FFF2-40B4-BE49-F238E27FC236}">
                <a16:creationId xmlns:a16="http://schemas.microsoft.com/office/drawing/2014/main" id="{3A2AF2B1-D6BD-EFB4-F44C-841578564D76}"/>
              </a:ext>
            </a:extLst>
          </p:cNvPr>
          <p:cNvGrpSpPr/>
          <p:nvPr/>
        </p:nvGrpSpPr>
        <p:grpSpPr>
          <a:xfrm>
            <a:off x="3654213" y="4101947"/>
            <a:ext cx="5377627" cy="2436966"/>
            <a:chOff x="3654214" y="3125166"/>
            <a:chExt cx="7365908" cy="3413747"/>
          </a:xfrm>
        </p:grpSpPr>
        <p:grpSp>
          <p:nvGrpSpPr>
            <p:cNvPr id="76" name="グループ化 75">
              <a:extLst>
                <a:ext uri="{FF2B5EF4-FFF2-40B4-BE49-F238E27FC236}">
                  <a16:creationId xmlns:a16="http://schemas.microsoft.com/office/drawing/2014/main" id="{59645CD6-3E14-3ED6-E099-B2474AA0D60A}"/>
                </a:ext>
              </a:extLst>
            </p:cNvPr>
            <p:cNvGrpSpPr/>
            <p:nvPr/>
          </p:nvGrpSpPr>
          <p:grpSpPr>
            <a:xfrm>
              <a:off x="3814253" y="3125166"/>
              <a:ext cx="7205869" cy="3413747"/>
              <a:chOff x="146685" y="3125165"/>
              <a:chExt cx="8006713" cy="3413747"/>
            </a:xfrm>
          </p:grpSpPr>
          <p:sp>
            <p:nvSpPr>
              <p:cNvPr id="77" name="正方形/長方形 76">
                <a:extLst>
                  <a:ext uri="{FF2B5EF4-FFF2-40B4-BE49-F238E27FC236}">
                    <a16:creationId xmlns:a16="http://schemas.microsoft.com/office/drawing/2014/main" id="{FA9D7EF7-2BD6-A1FE-AD38-C15BD0D5F3C9}"/>
                  </a:ext>
                </a:extLst>
              </p:cNvPr>
              <p:cNvSpPr/>
              <p:nvPr/>
            </p:nvSpPr>
            <p:spPr>
              <a:xfrm>
                <a:off x="146685" y="3125165"/>
                <a:ext cx="8006713" cy="3413747"/>
              </a:xfrm>
              <a:prstGeom prst="rect">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nchorCtr="0"/>
              <a:lstStyle/>
              <a:p>
                <a:r>
                  <a:rPr kumimoji="1" lang="en-US" altLang="ja-JP" sz="1600" b="1" dirty="0">
                    <a:solidFill>
                      <a:schemeClr val="accent1"/>
                    </a:solidFill>
                    <a:latin typeface="Times New Roman" panose="02020603050405020304" pitchFamily="18" charset="0"/>
                    <a:cs typeface="Times New Roman" panose="02020603050405020304" pitchFamily="18" charset="0"/>
                  </a:rPr>
                  <a:t>Simulator</a:t>
                </a:r>
                <a:endParaRPr kumimoji="1" lang="ja-JP" altLang="en-US" sz="1600" b="1">
                  <a:solidFill>
                    <a:schemeClr val="accent1"/>
                  </a:solidFill>
                  <a:latin typeface="Times New Roman" panose="02020603050405020304" pitchFamily="18" charset="0"/>
                  <a:cs typeface="Times New Roman" panose="02020603050405020304" pitchFamily="18" charset="0"/>
                </a:endParaRPr>
              </a:p>
            </p:txBody>
          </p:sp>
          <p:sp>
            <p:nvSpPr>
              <p:cNvPr id="78" name="正方形/長方形 77">
                <a:extLst>
                  <a:ext uri="{FF2B5EF4-FFF2-40B4-BE49-F238E27FC236}">
                    <a16:creationId xmlns:a16="http://schemas.microsoft.com/office/drawing/2014/main" id="{46A436CC-DC95-490C-AB24-F69781ACB8A9}"/>
                  </a:ext>
                </a:extLst>
              </p:cNvPr>
              <p:cNvSpPr/>
              <p:nvPr/>
            </p:nvSpPr>
            <p:spPr>
              <a:xfrm>
                <a:off x="252671" y="3522860"/>
                <a:ext cx="7761776" cy="966957"/>
              </a:xfrm>
              <a:prstGeom prst="rect">
                <a:avLst/>
              </a:prstGeom>
              <a:solidFill>
                <a:schemeClr val="accent5">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t" anchorCtr="0"/>
              <a:lstStyle/>
              <a:p>
                <a:r>
                  <a:rPr kumimoji="1" lang="en-US" altLang="ja-JP" sz="1000" dirty="0">
                    <a:solidFill>
                      <a:schemeClr val="tx1"/>
                    </a:solidFill>
                    <a:latin typeface="Times New Roman" panose="02020603050405020304" pitchFamily="18" charset="0"/>
                    <a:cs typeface="Times New Roman" panose="02020603050405020304" pitchFamily="18" charset="0"/>
                  </a:rPr>
                  <a:t>Endcap Phi0</a:t>
                </a:r>
                <a:endParaRPr kumimoji="1" lang="ja-JP" altLang="en-US" sz="1000">
                  <a:solidFill>
                    <a:schemeClr val="tx1"/>
                  </a:solidFill>
                  <a:latin typeface="Times New Roman" panose="02020603050405020304" pitchFamily="18" charset="0"/>
                  <a:cs typeface="Times New Roman" panose="02020603050405020304" pitchFamily="18" charset="0"/>
                </a:endParaRPr>
              </a:p>
            </p:txBody>
          </p:sp>
          <p:sp>
            <p:nvSpPr>
              <p:cNvPr id="79" name="正方形/長方形 78">
                <a:extLst>
                  <a:ext uri="{FF2B5EF4-FFF2-40B4-BE49-F238E27FC236}">
                    <a16:creationId xmlns:a16="http://schemas.microsoft.com/office/drawing/2014/main" id="{6BFB8031-5B5C-F427-7091-F024554AE2B1}"/>
                  </a:ext>
                </a:extLst>
              </p:cNvPr>
              <p:cNvSpPr/>
              <p:nvPr/>
            </p:nvSpPr>
            <p:spPr>
              <a:xfrm>
                <a:off x="252672" y="4521118"/>
                <a:ext cx="7761776" cy="966957"/>
              </a:xfrm>
              <a:prstGeom prst="rect">
                <a:avLst/>
              </a:prstGeom>
              <a:solidFill>
                <a:schemeClr val="accent5">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t" anchorCtr="0"/>
              <a:lstStyle/>
              <a:p>
                <a:r>
                  <a:rPr kumimoji="1" lang="en-US" altLang="ja-JP" sz="1000" dirty="0">
                    <a:solidFill>
                      <a:schemeClr val="tx1"/>
                    </a:solidFill>
                    <a:latin typeface="Times New Roman" panose="02020603050405020304" pitchFamily="18" charset="0"/>
                    <a:cs typeface="Times New Roman" panose="02020603050405020304" pitchFamily="18" charset="0"/>
                  </a:rPr>
                  <a:t>Endcap Phi1</a:t>
                </a:r>
                <a:endParaRPr kumimoji="1" lang="ja-JP" altLang="en-US" sz="1000">
                  <a:solidFill>
                    <a:schemeClr val="tx1"/>
                  </a:solidFill>
                  <a:latin typeface="Times New Roman" panose="02020603050405020304" pitchFamily="18" charset="0"/>
                  <a:cs typeface="Times New Roman" panose="02020603050405020304" pitchFamily="18" charset="0"/>
                </a:endParaRPr>
              </a:p>
            </p:txBody>
          </p:sp>
          <p:sp>
            <p:nvSpPr>
              <p:cNvPr id="80" name="正方形/長方形 79">
                <a:extLst>
                  <a:ext uri="{FF2B5EF4-FFF2-40B4-BE49-F238E27FC236}">
                    <a16:creationId xmlns:a16="http://schemas.microsoft.com/office/drawing/2014/main" id="{B9271189-350C-C811-5DC6-81DAAA16388B}"/>
                  </a:ext>
                </a:extLst>
              </p:cNvPr>
              <p:cNvSpPr/>
              <p:nvPr/>
            </p:nvSpPr>
            <p:spPr>
              <a:xfrm>
                <a:off x="254051" y="5503706"/>
                <a:ext cx="7761776" cy="966957"/>
              </a:xfrm>
              <a:prstGeom prst="rect">
                <a:avLst/>
              </a:prstGeom>
              <a:solidFill>
                <a:schemeClr val="accent5">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t" anchorCtr="0"/>
              <a:lstStyle/>
              <a:p>
                <a:r>
                  <a:rPr kumimoji="1" lang="en-US" altLang="ja-JP" sz="1000" dirty="0">
                    <a:solidFill>
                      <a:schemeClr val="tx1"/>
                    </a:solidFill>
                    <a:latin typeface="Times New Roman" panose="02020603050405020304" pitchFamily="18" charset="0"/>
                    <a:cs typeface="Times New Roman" panose="02020603050405020304" pitchFamily="18" charset="0"/>
                  </a:rPr>
                  <a:t>Forward</a:t>
                </a:r>
                <a:endParaRPr kumimoji="1" lang="ja-JP" altLang="en-US" sz="1000">
                  <a:solidFill>
                    <a:schemeClr val="tx1"/>
                  </a:solidFill>
                  <a:latin typeface="Times New Roman" panose="02020603050405020304" pitchFamily="18" charset="0"/>
                  <a:cs typeface="Times New Roman" panose="02020603050405020304" pitchFamily="18" charset="0"/>
                </a:endParaRPr>
              </a:p>
            </p:txBody>
          </p:sp>
        </p:grpSp>
        <p:grpSp>
          <p:nvGrpSpPr>
            <p:cNvPr id="81" name="グループ化 80">
              <a:extLst>
                <a:ext uri="{FF2B5EF4-FFF2-40B4-BE49-F238E27FC236}">
                  <a16:creationId xmlns:a16="http://schemas.microsoft.com/office/drawing/2014/main" id="{FC24DEFB-8AA1-72D1-8B66-3D0363ACC606}"/>
                </a:ext>
              </a:extLst>
            </p:cNvPr>
            <p:cNvGrpSpPr/>
            <p:nvPr/>
          </p:nvGrpSpPr>
          <p:grpSpPr>
            <a:xfrm>
              <a:off x="3667568" y="3575910"/>
              <a:ext cx="7162506" cy="882860"/>
              <a:chOff x="-12675" y="3575910"/>
              <a:chExt cx="7162506" cy="882860"/>
            </a:xfrm>
          </p:grpSpPr>
          <p:sp>
            <p:nvSpPr>
              <p:cNvPr id="82" name="正方形/長方形 81">
                <a:extLst>
                  <a:ext uri="{FF2B5EF4-FFF2-40B4-BE49-F238E27FC236}">
                    <a16:creationId xmlns:a16="http://schemas.microsoft.com/office/drawing/2014/main" id="{658A591C-8D4F-E87F-920A-64BDCFD7B535}"/>
                  </a:ext>
                </a:extLst>
              </p:cNvPr>
              <p:cNvSpPr/>
              <p:nvPr/>
            </p:nvSpPr>
            <p:spPr>
              <a:xfrm>
                <a:off x="1190759" y="3598476"/>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tx1"/>
                    </a:solidFill>
                    <a:latin typeface="Times New Roman" panose="02020603050405020304" pitchFamily="18" charset="0"/>
                    <a:cs typeface="Times New Roman" panose="02020603050405020304" pitchFamily="18" charset="0"/>
                  </a:rPr>
                  <a:t>Channel Mapping</a:t>
                </a:r>
              </a:p>
            </p:txBody>
          </p:sp>
          <p:sp>
            <p:nvSpPr>
              <p:cNvPr id="83" name="正方形/長方形 82">
                <a:extLst>
                  <a:ext uri="{FF2B5EF4-FFF2-40B4-BE49-F238E27FC236}">
                    <a16:creationId xmlns:a16="http://schemas.microsoft.com/office/drawing/2014/main" id="{A344196C-8905-061E-BCE4-653030BBB457}"/>
                  </a:ext>
                </a:extLst>
              </p:cNvPr>
              <p:cNvSpPr/>
              <p:nvPr/>
            </p:nvSpPr>
            <p:spPr>
              <a:xfrm>
                <a:off x="2237548" y="357591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ステーション内</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(Wire)</a:t>
                </a:r>
                <a:endParaRPr lang="pt-PT" altLang="ja-JP" sz="900" dirty="0">
                  <a:solidFill>
                    <a:schemeClr val="tx1"/>
                  </a:solidFill>
                  <a:latin typeface="Times New Roman" panose="02020603050405020304" pitchFamily="18" charset="0"/>
                  <a:cs typeface="Times New Roman" panose="02020603050405020304" pitchFamily="18" charset="0"/>
                </a:endParaRPr>
              </a:p>
            </p:txBody>
          </p:sp>
          <p:cxnSp>
            <p:nvCxnSpPr>
              <p:cNvPr id="84" name="直線矢印コネクタ 83">
                <a:extLst>
                  <a:ext uri="{FF2B5EF4-FFF2-40B4-BE49-F238E27FC236}">
                    <a16:creationId xmlns:a16="http://schemas.microsoft.com/office/drawing/2014/main" id="{D9114EB6-ADCD-BCB6-D5D8-29C2054D2743}"/>
                  </a:ext>
                </a:extLst>
              </p:cNvPr>
              <p:cNvCxnSpPr>
                <a:cxnSpLocks/>
              </p:cNvCxnSpPr>
              <p:nvPr/>
            </p:nvCxnSpPr>
            <p:spPr>
              <a:xfrm>
                <a:off x="1989377" y="3777727"/>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5" name="正方形/長方形 84">
                <a:extLst>
                  <a:ext uri="{FF2B5EF4-FFF2-40B4-BE49-F238E27FC236}">
                    <a16:creationId xmlns:a16="http://schemas.microsoft.com/office/drawing/2014/main" id="{F294858E-E547-6F08-ADA3-45E16D6BD415}"/>
                  </a:ext>
                </a:extLst>
              </p:cNvPr>
              <p:cNvSpPr/>
              <p:nvPr/>
            </p:nvSpPr>
            <p:spPr>
              <a:xfrm>
                <a:off x="2240801" y="402834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ステーション内</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(Strip)</a:t>
                </a:r>
                <a:endParaRPr lang="pt-PT" altLang="ja-JP" sz="900" dirty="0">
                  <a:solidFill>
                    <a:schemeClr val="tx1"/>
                  </a:solidFill>
                  <a:latin typeface="Times New Roman" panose="02020603050405020304" pitchFamily="18" charset="0"/>
                  <a:cs typeface="Times New Roman" panose="02020603050405020304" pitchFamily="18" charset="0"/>
                </a:endParaRPr>
              </a:p>
            </p:txBody>
          </p:sp>
          <p:cxnSp>
            <p:nvCxnSpPr>
              <p:cNvPr id="86" name="直線矢印コネクタ 85">
                <a:extLst>
                  <a:ext uri="{FF2B5EF4-FFF2-40B4-BE49-F238E27FC236}">
                    <a16:creationId xmlns:a16="http://schemas.microsoft.com/office/drawing/2014/main" id="{14E3494A-02FC-FDE1-7E85-E1F8AE6A6216}"/>
                  </a:ext>
                </a:extLst>
              </p:cNvPr>
              <p:cNvCxnSpPr>
                <a:cxnSpLocks/>
              </p:cNvCxnSpPr>
              <p:nvPr/>
            </p:nvCxnSpPr>
            <p:spPr>
              <a:xfrm>
                <a:off x="2007264" y="4230459"/>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7" name="直線矢印コネクタ 86">
                <a:extLst>
                  <a:ext uri="{FF2B5EF4-FFF2-40B4-BE49-F238E27FC236}">
                    <a16:creationId xmlns:a16="http://schemas.microsoft.com/office/drawing/2014/main" id="{DF41D545-61A6-F6CF-B1F7-04337366A466}"/>
                  </a:ext>
                </a:extLst>
              </p:cNvPr>
              <p:cNvCxnSpPr>
                <a:cxnSpLocks/>
              </p:cNvCxnSpPr>
              <p:nvPr/>
            </p:nvCxnSpPr>
            <p:spPr>
              <a:xfrm>
                <a:off x="-12675" y="4029350"/>
                <a:ext cx="1203434"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8" name="正方形/長方形 87">
                <a:extLst>
                  <a:ext uri="{FF2B5EF4-FFF2-40B4-BE49-F238E27FC236}">
                    <a16:creationId xmlns:a16="http://schemas.microsoft.com/office/drawing/2014/main" id="{A116EBCE-EC7F-8C04-5C62-AA75250D181B}"/>
                  </a:ext>
                </a:extLst>
              </p:cNvPr>
              <p:cNvSpPr/>
              <p:nvPr/>
            </p:nvSpPr>
            <p:spPr>
              <a:xfrm>
                <a:off x="4038599" y="3575910"/>
                <a:ext cx="1555616"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ステーション間</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(Wire)</a:t>
                </a:r>
                <a:endParaRPr lang="pt-PT" altLang="ja-JP" sz="900" dirty="0">
                  <a:solidFill>
                    <a:schemeClr val="tx1"/>
                  </a:solidFill>
                  <a:latin typeface="Times New Roman" panose="02020603050405020304" pitchFamily="18" charset="0"/>
                  <a:cs typeface="Times New Roman" panose="02020603050405020304" pitchFamily="18" charset="0"/>
                </a:endParaRPr>
              </a:p>
            </p:txBody>
          </p:sp>
          <p:sp>
            <p:nvSpPr>
              <p:cNvPr id="89" name="正方形/長方形 88">
                <a:extLst>
                  <a:ext uri="{FF2B5EF4-FFF2-40B4-BE49-F238E27FC236}">
                    <a16:creationId xmlns:a16="http://schemas.microsoft.com/office/drawing/2014/main" id="{83CDC02C-751B-DBD4-E55B-8FA70208010A}"/>
                  </a:ext>
                </a:extLst>
              </p:cNvPr>
              <p:cNvSpPr/>
              <p:nvPr/>
            </p:nvSpPr>
            <p:spPr>
              <a:xfrm>
                <a:off x="4039832" y="4028341"/>
                <a:ext cx="1555616"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ステーション間</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(Strip)</a:t>
                </a:r>
                <a:endParaRPr lang="pt-PT" altLang="ja-JP" sz="900" dirty="0">
                  <a:solidFill>
                    <a:schemeClr val="tx1"/>
                  </a:solidFill>
                  <a:latin typeface="Times New Roman" panose="02020603050405020304" pitchFamily="18" charset="0"/>
                  <a:cs typeface="Times New Roman" panose="02020603050405020304" pitchFamily="18" charset="0"/>
                </a:endParaRPr>
              </a:p>
            </p:txBody>
          </p:sp>
          <p:sp>
            <p:nvSpPr>
              <p:cNvPr id="90" name="正方形/長方形 89">
                <a:extLst>
                  <a:ext uri="{FF2B5EF4-FFF2-40B4-BE49-F238E27FC236}">
                    <a16:creationId xmlns:a16="http://schemas.microsoft.com/office/drawing/2014/main" id="{777061B9-FAE8-4078-9A60-152A79424D41}"/>
                  </a:ext>
                </a:extLst>
              </p:cNvPr>
              <p:cNvSpPr/>
              <p:nvPr/>
            </p:nvSpPr>
            <p:spPr>
              <a:xfrm>
                <a:off x="5844928" y="3598476"/>
                <a:ext cx="1304903" cy="82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tx1"/>
                    </a:solidFill>
                    <a:latin typeface="Times New Roman" panose="02020603050405020304" pitchFamily="18" charset="0"/>
                    <a:cs typeface="Times New Roman" panose="02020603050405020304" pitchFamily="18" charset="0"/>
                  </a:rPr>
                  <a:t>Wire-Strip</a:t>
                </a:r>
              </a:p>
              <a:p>
                <a:pPr algn="ctr"/>
                <a:r>
                  <a:rPr lang="ja-JP" altLang="en-US" sz="1000">
                    <a:solidFill>
                      <a:schemeClr val="tx1"/>
                    </a:solidFill>
                    <a:latin typeface="Times New Roman" panose="02020603050405020304" pitchFamily="18" charset="0"/>
                    <a:cs typeface="Times New Roman" panose="02020603050405020304" pitchFamily="18" charset="0"/>
                  </a:rPr>
                  <a:t>コインシデンス</a:t>
                </a:r>
                <a:endParaRPr kumimoji="1" lang="en-US" altLang="ja-JP" sz="1000" dirty="0">
                  <a:solidFill>
                    <a:schemeClr val="tx1"/>
                  </a:solidFill>
                  <a:latin typeface="Times New Roman" panose="02020603050405020304" pitchFamily="18" charset="0"/>
                  <a:cs typeface="Times New Roman" panose="02020603050405020304" pitchFamily="18" charset="0"/>
                </a:endParaRPr>
              </a:p>
            </p:txBody>
          </p:sp>
          <p:cxnSp>
            <p:nvCxnSpPr>
              <p:cNvPr id="91" name="直線矢印コネクタ 90">
                <a:extLst>
                  <a:ext uri="{FF2B5EF4-FFF2-40B4-BE49-F238E27FC236}">
                    <a16:creationId xmlns:a16="http://schemas.microsoft.com/office/drawing/2014/main" id="{BAFDF8E7-89BF-2153-D3D4-87CD1234AA90}"/>
                  </a:ext>
                </a:extLst>
              </p:cNvPr>
              <p:cNvCxnSpPr>
                <a:cxnSpLocks/>
              </p:cNvCxnSpPr>
              <p:nvPr/>
            </p:nvCxnSpPr>
            <p:spPr>
              <a:xfrm>
                <a:off x="3793164" y="3775934"/>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直線矢印コネクタ 91">
                <a:extLst>
                  <a:ext uri="{FF2B5EF4-FFF2-40B4-BE49-F238E27FC236}">
                    <a16:creationId xmlns:a16="http://schemas.microsoft.com/office/drawing/2014/main" id="{B7B780E4-169E-9266-F847-4339D968D5A6}"/>
                  </a:ext>
                </a:extLst>
              </p:cNvPr>
              <p:cNvCxnSpPr>
                <a:cxnSpLocks/>
              </p:cNvCxnSpPr>
              <p:nvPr/>
            </p:nvCxnSpPr>
            <p:spPr>
              <a:xfrm>
                <a:off x="3811051" y="4228666"/>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直線矢印コネクタ 92">
                <a:extLst>
                  <a:ext uri="{FF2B5EF4-FFF2-40B4-BE49-F238E27FC236}">
                    <a16:creationId xmlns:a16="http://schemas.microsoft.com/office/drawing/2014/main" id="{2B2AE666-A130-2EB0-2A79-0A12897732CE}"/>
                  </a:ext>
                </a:extLst>
              </p:cNvPr>
              <p:cNvCxnSpPr>
                <a:cxnSpLocks/>
              </p:cNvCxnSpPr>
              <p:nvPr/>
            </p:nvCxnSpPr>
            <p:spPr>
              <a:xfrm>
                <a:off x="5594215" y="3772348"/>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4" name="直線矢印コネクタ 93">
                <a:extLst>
                  <a:ext uri="{FF2B5EF4-FFF2-40B4-BE49-F238E27FC236}">
                    <a16:creationId xmlns:a16="http://schemas.microsoft.com/office/drawing/2014/main" id="{82E36A40-B505-F345-4D39-F5812A892FF2}"/>
                  </a:ext>
                </a:extLst>
              </p:cNvPr>
              <p:cNvCxnSpPr>
                <a:cxnSpLocks/>
              </p:cNvCxnSpPr>
              <p:nvPr/>
            </p:nvCxnSpPr>
            <p:spPr>
              <a:xfrm>
                <a:off x="5612102" y="4225080"/>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5" name="グループ化 94">
              <a:extLst>
                <a:ext uri="{FF2B5EF4-FFF2-40B4-BE49-F238E27FC236}">
                  <a16:creationId xmlns:a16="http://schemas.microsoft.com/office/drawing/2014/main" id="{4058FDEA-DDAE-EFC8-F53D-A9E27CA46D03}"/>
                </a:ext>
              </a:extLst>
            </p:cNvPr>
            <p:cNvGrpSpPr/>
            <p:nvPr/>
          </p:nvGrpSpPr>
          <p:grpSpPr>
            <a:xfrm>
              <a:off x="3667568" y="4566044"/>
              <a:ext cx="7162506" cy="882860"/>
              <a:chOff x="-12675" y="3575910"/>
              <a:chExt cx="7162506" cy="882860"/>
            </a:xfrm>
          </p:grpSpPr>
          <p:sp>
            <p:nvSpPr>
              <p:cNvPr id="96" name="正方形/長方形 95">
                <a:extLst>
                  <a:ext uri="{FF2B5EF4-FFF2-40B4-BE49-F238E27FC236}">
                    <a16:creationId xmlns:a16="http://schemas.microsoft.com/office/drawing/2014/main" id="{88223411-673A-36D9-E4BC-0F74E4BC3ECD}"/>
                  </a:ext>
                </a:extLst>
              </p:cNvPr>
              <p:cNvSpPr/>
              <p:nvPr/>
            </p:nvSpPr>
            <p:spPr>
              <a:xfrm>
                <a:off x="1190759" y="3598476"/>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tx1"/>
                    </a:solidFill>
                    <a:latin typeface="Times New Roman" panose="02020603050405020304" pitchFamily="18" charset="0"/>
                    <a:cs typeface="Times New Roman" panose="02020603050405020304" pitchFamily="18" charset="0"/>
                  </a:rPr>
                  <a:t>Channel Mapping</a:t>
                </a:r>
              </a:p>
            </p:txBody>
          </p:sp>
          <p:sp>
            <p:nvSpPr>
              <p:cNvPr id="97" name="正方形/長方形 96">
                <a:extLst>
                  <a:ext uri="{FF2B5EF4-FFF2-40B4-BE49-F238E27FC236}">
                    <a16:creationId xmlns:a16="http://schemas.microsoft.com/office/drawing/2014/main" id="{F72ACEDA-170D-1CAB-8E7F-6E1C1F5F36A8}"/>
                  </a:ext>
                </a:extLst>
              </p:cNvPr>
              <p:cNvSpPr/>
              <p:nvPr/>
            </p:nvSpPr>
            <p:spPr>
              <a:xfrm>
                <a:off x="2237548" y="357591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ステーション内</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(Wire)</a:t>
                </a:r>
                <a:endParaRPr lang="pt-PT" altLang="ja-JP" sz="900" dirty="0">
                  <a:solidFill>
                    <a:schemeClr val="tx1"/>
                  </a:solidFill>
                  <a:latin typeface="Times New Roman" panose="02020603050405020304" pitchFamily="18" charset="0"/>
                  <a:cs typeface="Times New Roman" panose="02020603050405020304" pitchFamily="18" charset="0"/>
                </a:endParaRPr>
              </a:p>
            </p:txBody>
          </p:sp>
          <p:cxnSp>
            <p:nvCxnSpPr>
              <p:cNvPr id="98" name="直線矢印コネクタ 97">
                <a:extLst>
                  <a:ext uri="{FF2B5EF4-FFF2-40B4-BE49-F238E27FC236}">
                    <a16:creationId xmlns:a16="http://schemas.microsoft.com/office/drawing/2014/main" id="{B3B9D5C3-B1C6-4075-CE06-3C3AC145B050}"/>
                  </a:ext>
                </a:extLst>
              </p:cNvPr>
              <p:cNvCxnSpPr>
                <a:cxnSpLocks/>
              </p:cNvCxnSpPr>
              <p:nvPr/>
            </p:nvCxnSpPr>
            <p:spPr>
              <a:xfrm>
                <a:off x="1989377" y="3777727"/>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正方形/長方形 98">
                <a:extLst>
                  <a:ext uri="{FF2B5EF4-FFF2-40B4-BE49-F238E27FC236}">
                    <a16:creationId xmlns:a16="http://schemas.microsoft.com/office/drawing/2014/main" id="{26FF148E-B55C-31FF-4D49-9E7D1695B4A6}"/>
                  </a:ext>
                </a:extLst>
              </p:cNvPr>
              <p:cNvSpPr/>
              <p:nvPr/>
            </p:nvSpPr>
            <p:spPr>
              <a:xfrm>
                <a:off x="2240801" y="402834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ステーション内</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(Strip)</a:t>
                </a:r>
                <a:endParaRPr lang="pt-PT" altLang="ja-JP" sz="900" dirty="0">
                  <a:solidFill>
                    <a:schemeClr val="tx1"/>
                  </a:solidFill>
                  <a:latin typeface="Times New Roman" panose="02020603050405020304" pitchFamily="18" charset="0"/>
                  <a:cs typeface="Times New Roman" panose="02020603050405020304" pitchFamily="18" charset="0"/>
                </a:endParaRPr>
              </a:p>
            </p:txBody>
          </p:sp>
          <p:cxnSp>
            <p:nvCxnSpPr>
              <p:cNvPr id="100" name="直線矢印コネクタ 99">
                <a:extLst>
                  <a:ext uri="{FF2B5EF4-FFF2-40B4-BE49-F238E27FC236}">
                    <a16:creationId xmlns:a16="http://schemas.microsoft.com/office/drawing/2014/main" id="{771908D7-EE06-75C2-2FE2-1C8274A0EFCB}"/>
                  </a:ext>
                </a:extLst>
              </p:cNvPr>
              <p:cNvCxnSpPr>
                <a:cxnSpLocks/>
              </p:cNvCxnSpPr>
              <p:nvPr/>
            </p:nvCxnSpPr>
            <p:spPr>
              <a:xfrm>
                <a:off x="2007264" y="4230459"/>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直線矢印コネクタ 100">
                <a:extLst>
                  <a:ext uri="{FF2B5EF4-FFF2-40B4-BE49-F238E27FC236}">
                    <a16:creationId xmlns:a16="http://schemas.microsoft.com/office/drawing/2014/main" id="{07F51D76-8266-C10E-CC32-29D373A7C372}"/>
                  </a:ext>
                </a:extLst>
              </p:cNvPr>
              <p:cNvCxnSpPr>
                <a:cxnSpLocks/>
              </p:cNvCxnSpPr>
              <p:nvPr/>
            </p:nvCxnSpPr>
            <p:spPr>
              <a:xfrm>
                <a:off x="-12675" y="4029350"/>
                <a:ext cx="1203434"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2" name="正方形/長方形 101">
                <a:extLst>
                  <a:ext uri="{FF2B5EF4-FFF2-40B4-BE49-F238E27FC236}">
                    <a16:creationId xmlns:a16="http://schemas.microsoft.com/office/drawing/2014/main" id="{8EF87A11-562C-BBBE-FD94-19FEC031CD81}"/>
                  </a:ext>
                </a:extLst>
              </p:cNvPr>
              <p:cNvSpPr/>
              <p:nvPr/>
            </p:nvSpPr>
            <p:spPr>
              <a:xfrm>
                <a:off x="4038599" y="3575910"/>
                <a:ext cx="1555616"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ステーション間</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(Wire)</a:t>
                </a:r>
                <a:endParaRPr lang="pt-PT" altLang="ja-JP" sz="900" dirty="0">
                  <a:solidFill>
                    <a:schemeClr val="tx1"/>
                  </a:solidFill>
                  <a:latin typeface="Times New Roman" panose="02020603050405020304" pitchFamily="18" charset="0"/>
                  <a:cs typeface="Times New Roman" panose="02020603050405020304" pitchFamily="18" charset="0"/>
                </a:endParaRPr>
              </a:p>
            </p:txBody>
          </p:sp>
          <p:sp>
            <p:nvSpPr>
              <p:cNvPr id="103" name="正方形/長方形 102">
                <a:extLst>
                  <a:ext uri="{FF2B5EF4-FFF2-40B4-BE49-F238E27FC236}">
                    <a16:creationId xmlns:a16="http://schemas.microsoft.com/office/drawing/2014/main" id="{9BDD059B-36D6-4F38-7EDA-511FB14E8F32}"/>
                  </a:ext>
                </a:extLst>
              </p:cNvPr>
              <p:cNvSpPr/>
              <p:nvPr/>
            </p:nvSpPr>
            <p:spPr>
              <a:xfrm>
                <a:off x="4039832" y="4028341"/>
                <a:ext cx="1555616"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ステーション間</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(Strip)</a:t>
                </a:r>
                <a:endParaRPr lang="pt-PT" altLang="ja-JP" sz="900" dirty="0">
                  <a:solidFill>
                    <a:schemeClr val="tx1"/>
                  </a:solidFill>
                  <a:latin typeface="Times New Roman" panose="02020603050405020304" pitchFamily="18" charset="0"/>
                  <a:cs typeface="Times New Roman" panose="02020603050405020304" pitchFamily="18" charset="0"/>
                </a:endParaRPr>
              </a:p>
            </p:txBody>
          </p:sp>
          <p:sp>
            <p:nvSpPr>
              <p:cNvPr id="104" name="正方形/長方形 103">
                <a:extLst>
                  <a:ext uri="{FF2B5EF4-FFF2-40B4-BE49-F238E27FC236}">
                    <a16:creationId xmlns:a16="http://schemas.microsoft.com/office/drawing/2014/main" id="{F16F0E4B-BDED-3F26-1DE1-49A344A15600}"/>
                  </a:ext>
                </a:extLst>
              </p:cNvPr>
              <p:cNvSpPr/>
              <p:nvPr/>
            </p:nvSpPr>
            <p:spPr>
              <a:xfrm>
                <a:off x="5844928" y="3598476"/>
                <a:ext cx="1304903" cy="82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tx1"/>
                    </a:solidFill>
                    <a:latin typeface="Times New Roman" panose="02020603050405020304" pitchFamily="18" charset="0"/>
                    <a:cs typeface="Times New Roman" panose="02020603050405020304" pitchFamily="18" charset="0"/>
                  </a:rPr>
                  <a:t>Wire-Strip</a:t>
                </a:r>
              </a:p>
              <a:p>
                <a:pPr algn="ctr"/>
                <a:r>
                  <a:rPr lang="ja-JP" altLang="en-US" sz="1000">
                    <a:solidFill>
                      <a:schemeClr val="tx1"/>
                    </a:solidFill>
                    <a:latin typeface="Times New Roman" panose="02020603050405020304" pitchFamily="18" charset="0"/>
                    <a:cs typeface="Times New Roman" panose="02020603050405020304" pitchFamily="18" charset="0"/>
                  </a:rPr>
                  <a:t>コインシデンス</a:t>
                </a:r>
                <a:endParaRPr kumimoji="1" lang="en-US" altLang="ja-JP" sz="1000" dirty="0">
                  <a:solidFill>
                    <a:schemeClr val="tx1"/>
                  </a:solidFill>
                  <a:latin typeface="Times New Roman" panose="02020603050405020304" pitchFamily="18" charset="0"/>
                  <a:cs typeface="Times New Roman" panose="02020603050405020304" pitchFamily="18" charset="0"/>
                </a:endParaRPr>
              </a:p>
            </p:txBody>
          </p:sp>
          <p:cxnSp>
            <p:nvCxnSpPr>
              <p:cNvPr id="105" name="直線矢印コネクタ 104">
                <a:extLst>
                  <a:ext uri="{FF2B5EF4-FFF2-40B4-BE49-F238E27FC236}">
                    <a16:creationId xmlns:a16="http://schemas.microsoft.com/office/drawing/2014/main" id="{526D6CF7-7810-98AE-028F-EAC06560C99A}"/>
                  </a:ext>
                </a:extLst>
              </p:cNvPr>
              <p:cNvCxnSpPr>
                <a:cxnSpLocks/>
              </p:cNvCxnSpPr>
              <p:nvPr/>
            </p:nvCxnSpPr>
            <p:spPr>
              <a:xfrm>
                <a:off x="3793164" y="3775934"/>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直線矢印コネクタ 105">
                <a:extLst>
                  <a:ext uri="{FF2B5EF4-FFF2-40B4-BE49-F238E27FC236}">
                    <a16:creationId xmlns:a16="http://schemas.microsoft.com/office/drawing/2014/main" id="{69CAB065-AC21-06C1-3D73-73A07EAAB6EA}"/>
                  </a:ext>
                </a:extLst>
              </p:cNvPr>
              <p:cNvCxnSpPr>
                <a:cxnSpLocks/>
              </p:cNvCxnSpPr>
              <p:nvPr/>
            </p:nvCxnSpPr>
            <p:spPr>
              <a:xfrm>
                <a:off x="3811051" y="4228666"/>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直線矢印コネクタ 106">
                <a:extLst>
                  <a:ext uri="{FF2B5EF4-FFF2-40B4-BE49-F238E27FC236}">
                    <a16:creationId xmlns:a16="http://schemas.microsoft.com/office/drawing/2014/main" id="{997E957F-18FB-3643-23FE-9DD8CB664119}"/>
                  </a:ext>
                </a:extLst>
              </p:cNvPr>
              <p:cNvCxnSpPr>
                <a:cxnSpLocks/>
              </p:cNvCxnSpPr>
              <p:nvPr/>
            </p:nvCxnSpPr>
            <p:spPr>
              <a:xfrm>
                <a:off x="5594215" y="3772348"/>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直線矢印コネクタ 107">
                <a:extLst>
                  <a:ext uri="{FF2B5EF4-FFF2-40B4-BE49-F238E27FC236}">
                    <a16:creationId xmlns:a16="http://schemas.microsoft.com/office/drawing/2014/main" id="{610ED512-EAEE-41B9-4145-4218B868F5D5}"/>
                  </a:ext>
                </a:extLst>
              </p:cNvPr>
              <p:cNvCxnSpPr>
                <a:cxnSpLocks/>
              </p:cNvCxnSpPr>
              <p:nvPr/>
            </p:nvCxnSpPr>
            <p:spPr>
              <a:xfrm>
                <a:off x="5612102" y="4225080"/>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9" name="グループ化 108">
              <a:extLst>
                <a:ext uri="{FF2B5EF4-FFF2-40B4-BE49-F238E27FC236}">
                  <a16:creationId xmlns:a16="http://schemas.microsoft.com/office/drawing/2014/main" id="{56D5E926-DC6B-700A-BC8E-CE18311446E2}"/>
                </a:ext>
              </a:extLst>
            </p:cNvPr>
            <p:cNvGrpSpPr/>
            <p:nvPr/>
          </p:nvGrpSpPr>
          <p:grpSpPr>
            <a:xfrm>
              <a:off x="3654214" y="5548712"/>
              <a:ext cx="7162506" cy="882860"/>
              <a:chOff x="-12675" y="3575910"/>
              <a:chExt cx="7162506" cy="882860"/>
            </a:xfrm>
          </p:grpSpPr>
          <p:sp>
            <p:nvSpPr>
              <p:cNvPr id="110" name="正方形/長方形 109">
                <a:extLst>
                  <a:ext uri="{FF2B5EF4-FFF2-40B4-BE49-F238E27FC236}">
                    <a16:creationId xmlns:a16="http://schemas.microsoft.com/office/drawing/2014/main" id="{084079B1-8BD7-2BE1-409F-0C07B6EC896C}"/>
                  </a:ext>
                </a:extLst>
              </p:cNvPr>
              <p:cNvSpPr/>
              <p:nvPr/>
            </p:nvSpPr>
            <p:spPr>
              <a:xfrm>
                <a:off x="1190759" y="3598476"/>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tx1"/>
                    </a:solidFill>
                    <a:latin typeface="Times New Roman" panose="02020603050405020304" pitchFamily="18" charset="0"/>
                    <a:cs typeface="Times New Roman" panose="02020603050405020304" pitchFamily="18" charset="0"/>
                  </a:rPr>
                  <a:t>Channel Mapping</a:t>
                </a:r>
              </a:p>
            </p:txBody>
          </p:sp>
          <p:sp>
            <p:nvSpPr>
              <p:cNvPr id="111" name="正方形/長方形 110">
                <a:extLst>
                  <a:ext uri="{FF2B5EF4-FFF2-40B4-BE49-F238E27FC236}">
                    <a16:creationId xmlns:a16="http://schemas.microsoft.com/office/drawing/2014/main" id="{0861C0D4-5F28-1238-AAF2-CD61717E38CC}"/>
                  </a:ext>
                </a:extLst>
              </p:cNvPr>
              <p:cNvSpPr/>
              <p:nvPr/>
            </p:nvSpPr>
            <p:spPr>
              <a:xfrm>
                <a:off x="2237548" y="357591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ステーション内</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(Wire)</a:t>
                </a:r>
                <a:endParaRPr lang="pt-PT" altLang="ja-JP" sz="900" dirty="0">
                  <a:solidFill>
                    <a:schemeClr val="tx1"/>
                  </a:solidFill>
                  <a:latin typeface="Times New Roman" panose="02020603050405020304" pitchFamily="18" charset="0"/>
                  <a:cs typeface="Times New Roman" panose="02020603050405020304" pitchFamily="18" charset="0"/>
                </a:endParaRPr>
              </a:p>
            </p:txBody>
          </p:sp>
          <p:cxnSp>
            <p:nvCxnSpPr>
              <p:cNvPr id="112" name="直線矢印コネクタ 111">
                <a:extLst>
                  <a:ext uri="{FF2B5EF4-FFF2-40B4-BE49-F238E27FC236}">
                    <a16:creationId xmlns:a16="http://schemas.microsoft.com/office/drawing/2014/main" id="{7D7CAAB5-C775-F159-133D-86ECC93FDDA3}"/>
                  </a:ext>
                </a:extLst>
              </p:cNvPr>
              <p:cNvCxnSpPr>
                <a:cxnSpLocks/>
              </p:cNvCxnSpPr>
              <p:nvPr/>
            </p:nvCxnSpPr>
            <p:spPr>
              <a:xfrm>
                <a:off x="1989377" y="3777727"/>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1" name="正方形/長方形 160">
                <a:extLst>
                  <a:ext uri="{FF2B5EF4-FFF2-40B4-BE49-F238E27FC236}">
                    <a16:creationId xmlns:a16="http://schemas.microsoft.com/office/drawing/2014/main" id="{453F0D20-32A1-D093-A5F7-67F1332E78F1}"/>
                  </a:ext>
                </a:extLst>
              </p:cNvPr>
              <p:cNvSpPr/>
              <p:nvPr/>
            </p:nvSpPr>
            <p:spPr>
              <a:xfrm>
                <a:off x="2240801" y="402834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ステーション内</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(Strip)</a:t>
                </a:r>
                <a:endParaRPr lang="pt-PT" altLang="ja-JP" sz="900" dirty="0">
                  <a:solidFill>
                    <a:schemeClr val="tx1"/>
                  </a:solidFill>
                  <a:latin typeface="Times New Roman" panose="02020603050405020304" pitchFamily="18" charset="0"/>
                  <a:cs typeface="Times New Roman" panose="02020603050405020304" pitchFamily="18" charset="0"/>
                </a:endParaRPr>
              </a:p>
            </p:txBody>
          </p:sp>
          <p:cxnSp>
            <p:nvCxnSpPr>
              <p:cNvPr id="162" name="直線矢印コネクタ 161">
                <a:extLst>
                  <a:ext uri="{FF2B5EF4-FFF2-40B4-BE49-F238E27FC236}">
                    <a16:creationId xmlns:a16="http://schemas.microsoft.com/office/drawing/2014/main" id="{B0FE7777-19EB-B9D3-B321-571FCD3CDA11}"/>
                  </a:ext>
                </a:extLst>
              </p:cNvPr>
              <p:cNvCxnSpPr>
                <a:cxnSpLocks/>
              </p:cNvCxnSpPr>
              <p:nvPr/>
            </p:nvCxnSpPr>
            <p:spPr>
              <a:xfrm>
                <a:off x="2007264" y="4230459"/>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3" name="直線矢印コネクタ 162">
                <a:extLst>
                  <a:ext uri="{FF2B5EF4-FFF2-40B4-BE49-F238E27FC236}">
                    <a16:creationId xmlns:a16="http://schemas.microsoft.com/office/drawing/2014/main" id="{F638746C-37A0-4292-6771-CD85603CA82C}"/>
                  </a:ext>
                </a:extLst>
              </p:cNvPr>
              <p:cNvCxnSpPr>
                <a:cxnSpLocks/>
              </p:cNvCxnSpPr>
              <p:nvPr/>
            </p:nvCxnSpPr>
            <p:spPr>
              <a:xfrm>
                <a:off x="-12675" y="4029350"/>
                <a:ext cx="1203434"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4" name="正方形/長方形 163">
                <a:extLst>
                  <a:ext uri="{FF2B5EF4-FFF2-40B4-BE49-F238E27FC236}">
                    <a16:creationId xmlns:a16="http://schemas.microsoft.com/office/drawing/2014/main" id="{DF9D94A4-F957-91B6-F8E8-8A4698217224}"/>
                  </a:ext>
                </a:extLst>
              </p:cNvPr>
              <p:cNvSpPr/>
              <p:nvPr/>
            </p:nvSpPr>
            <p:spPr>
              <a:xfrm>
                <a:off x="4038599" y="357591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ステーション間</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(Wire)</a:t>
                </a:r>
                <a:endParaRPr lang="pt-PT" altLang="ja-JP" sz="900" dirty="0">
                  <a:solidFill>
                    <a:schemeClr val="tx1"/>
                  </a:solidFill>
                  <a:latin typeface="Times New Roman" panose="02020603050405020304" pitchFamily="18" charset="0"/>
                  <a:cs typeface="Times New Roman" panose="02020603050405020304" pitchFamily="18" charset="0"/>
                </a:endParaRPr>
              </a:p>
            </p:txBody>
          </p:sp>
          <p:sp>
            <p:nvSpPr>
              <p:cNvPr id="165" name="正方形/長方形 164">
                <a:extLst>
                  <a:ext uri="{FF2B5EF4-FFF2-40B4-BE49-F238E27FC236}">
                    <a16:creationId xmlns:a16="http://schemas.microsoft.com/office/drawing/2014/main" id="{D533DEE7-0A1E-4665-2B5D-43255B6950A1}"/>
                  </a:ext>
                </a:extLst>
              </p:cNvPr>
              <p:cNvSpPr/>
              <p:nvPr/>
            </p:nvSpPr>
            <p:spPr>
              <a:xfrm>
                <a:off x="4039832" y="4028341"/>
                <a:ext cx="1555616" cy="430429"/>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ステーション間</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(Strip)</a:t>
                </a:r>
                <a:endParaRPr lang="pt-PT" altLang="ja-JP" sz="900" dirty="0">
                  <a:solidFill>
                    <a:schemeClr val="tx1"/>
                  </a:solidFill>
                  <a:latin typeface="Times New Roman" panose="02020603050405020304" pitchFamily="18" charset="0"/>
                  <a:cs typeface="Times New Roman" panose="02020603050405020304" pitchFamily="18" charset="0"/>
                </a:endParaRPr>
              </a:p>
            </p:txBody>
          </p:sp>
          <p:sp>
            <p:nvSpPr>
              <p:cNvPr id="166" name="正方形/長方形 165">
                <a:extLst>
                  <a:ext uri="{FF2B5EF4-FFF2-40B4-BE49-F238E27FC236}">
                    <a16:creationId xmlns:a16="http://schemas.microsoft.com/office/drawing/2014/main" id="{EEB6019E-1872-F800-5CB2-C5D002335C68}"/>
                  </a:ext>
                </a:extLst>
              </p:cNvPr>
              <p:cNvSpPr/>
              <p:nvPr/>
            </p:nvSpPr>
            <p:spPr>
              <a:xfrm>
                <a:off x="5844928" y="3598476"/>
                <a:ext cx="1304903" cy="824016"/>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tx1"/>
                    </a:solidFill>
                    <a:latin typeface="Times New Roman" panose="02020603050405020304" pitchFamily="18" charset="0"/>
                    <a:cs typeface="Times New Roman" panose="02020603050405020304" pitchFamily="18" charset="0"/>
                  </a:rPr>
                  <a:t>Wire-Strip</a:t>
                </a:r>
              </a:p>
              <a:p>
                <a:pPr algn="ctr"/>
                <a:r>
                  <a:rPr lang="ja-JP" altLang="en-US" sz="1000">
                    <a:solidFill>
                      <a:schemeClr val="tx1"/>
                    </a:solidFill>
                    <a:latin typeface="Times New Roman" panose="02020603050405020304" pitchFamily="18" charset="0"/>
                    <a:cs typeface="Times New Roman" panose="02020603050405020304" pitchFamily="18" charset="0"/>
                  </a:rPr>
                  <a:t>コインシデンス</a:t>
                </a:r>
                <a:endParaRPr kumimoji="1" lang="en-US" altLang="ja-JP" sz="1000" dirty="0">
                  <a:solidFill>
                    <a:schemeClr val="tx1"/>
                  </a:solidFill>
                  <a:latin typeface="Times New Roman" panose="02020603050405020304" pitchFamily="18" charset="0"/>
                  <a:cs typeface="Times New Roman" panose="02020603050405020304" pitchFamily="18" charset="0"/>
                </a:endParaRPr>
              </a:p>
            </p:txBody>
          </p:sp>
          <p:cxnSp>
            <p:nvCxnSpPr>
              <p:cNvPr id="167" name="直線矢印コネクタ 166">
                <a:extLst>
                  <a:ext uri="{FF2B5EF4-FFF2-40B4-BE49-F238E27FC236}">
                    <a16:creationId xmlns:a16="http://schemas.microsoft.com/office/drawing/2014/main" id="{9831A205-B5CA-F95F-CFB1-3AB341E92CB2}"/>
                  </a:ext>
                </a:extLst>
              </p:cNvPr>
              <p:cNvCxnSpPr>
                <a:cxnSpLocks/>
              </p:cNvCxnSpPr>
              <p:nvPr/>
            </p:nvCxnSpPr>
            <p:spPr>
              <a:xfrm>
                <a:off x="3793164" y="3775934"/>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8" name="直線矢印コネクタ 167">
                <a:extLst>
                  <a:ext uri="{FF2B5EF4-FFF2-40B4-BE49-F238E27FC236}">
                    <a16:creationId xmlns:a16="http://schemas.microsoft.com/office/drawing/2014/main" id="{9ED1E676-E643-2799-46E7-42EE6FBC9615}"/>
                  </a:ext>
                </a:extLst>
              </p:cNvPr>
              <p:cNvCxnSpPr>
                <a:cxnSpLocks/>
              </p:cNvCxnSpPr>
              <p:nvPr/>
            </p:nvCxnSpPr>
            <p:spPr>
              <a:xfrm>
                <a:off x="3811051" y="4228666"/>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9" name="直線矢印コネクタ 168">
                <a:extLst>
                  <a:ext uri="{FF2B5EF4-FFF2-40B4-BE49-F238E27FC236}">
                    <a16:creationId xmlns:a16="http://schemas.microsoft.com/office/drawing/2014/main" id="{0D19718F-473C-A6BB-3A86-B8D8117E1D79}"/>
                  </a:ext>
                </a:extLst>
              </p:cNvPr>
              <p:cNvCxnSpPr>
                <a:cxnSpLocks/>
              </p:cNvCxnSpPr>
              <p:nvPr/>
            </p:nvCxnSpPr>
            <p:spPr>
              <a:xfrm>
                <a:off x="5594215" y="3772348"/>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0" name="直線矢印コネクタ 169">
                <a:extLst>
                  <a:ext uri="{FF2B5EF4-FFF2-40B4-BE49-F238E27FC236}">
                    <a16:creationId xmlns:a16="http://schemas.microsoft.com/office/drawing/2014/main" id="{4B458DD2-A750-BF76-32F8-E943B0D54659}"/>
                  </a:ext>
                </a:extLst>
              </p:cNvPr>
              <p:cNvCxnSpPr>
                <a:cxnSpLocks/>
              </p:cNvCxnSpPr>
              <p:nvPr/>
            </p:nvCxnSpPr>
            <p:spPr>
              <a:xfrm>
                <a:off x="5612102" y="4225080"/>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86056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9608FA-42B7-55B6-6A1C-12477A25DE74}"/>
              </a:ext>
            </a:extLst>
          </p:cNvPr>
          <p:cNvSpPr>
            <a:spLocks noGrp="1"/>
          </p:cNvSpPr>
          <p:nvPr>
            <p:ph type="title"/>
          </p:nvPr>
        </p:nvSpPr>
        <p:spPr/>
        <p:txBody>
          <a:bodyPr>
            <a:normAutofit fontScale="90000"/>
          </a:bodyPr>
          <a:lstStyle/>
          <a:p>
            <a:r>
              <a:rPr lang="en-US" altLang="ja-JP" dirty="0"/>
              <a:t>1-b</a:t>
            </a:r>
            <a:r>
              <a:rPr kumimoji="1" lang="ja-JP" altLang="en-US"/>
              <a:t>：</a:t>
            </a:r>
            <a:r>
              <a:rPr lang="ja-JP" altLang="en-US"/>
              <a:t>無限運動量飛跡による</a:t>
            </a:r>
            <a:r>
              <a:rPr lang="en-US" altLang="ja-JP" dirty="0"/>
              <a:t>FW</a:t>
            </a:r>
            <a:r>
              <a:rPr lang="ja-JP" altLang="en-US"/>
              <a:t>の</a:t>
            </a:r>
            <a:r>
              <a:rPr lang="en-US" altLang="ja-JP" dirty="0"/>
              <a:t>LUT</a:t>
            </a:r>
            <a:r>
              <a:rPr lang="ja-JP" altLang="en-US"/>
              <a:t>検証試験</a:t>
            </a:r>
            <a:endParaRPr kumimoji="1" lang="ja-JP" altLang="en-US"/>
          </a:p>
        </p:txBody>
      </p:sp>
      <p:sp>
        <p:nvSpPr>
          <p:cNvPr id="3" name="コンテンツ プレースホルダー 2">
            <a:extLst>
              <a:ext uri="{FF2B5EF4-FFF2-40B4-BE49-F238E27FC236}">
                <a16:creationId xmlns:a16="http://schemas.microsoft.com/office/drawing/2014/main" id="{7504B998-1183-19B8-19D5-798667D561FF}"/>
              </a:ext>
            </a:extLst>
          </p:cNvPr>
          <p:cNvSpPr>
            <a:spLocks noGrp="1"/>
          </p:cNvSpPr>
          <p:nvPr>
            <p:ph idx="1"/>
          </p:nvPr>
        </p:nvSpPr>
        <p:spPr>
          <a:xfrm>
            <a:off x="3294202" y="940243"/>
            <a:ext cx="8797851" cy="5441059"/>
          </a:xfrm>
        </p:spPr>
        <p:txBody>
          <a:bodyPr>
            <a:normAutofit lnSpcReduction="10000"/>
          </a:bodyPr>
          <a:lstStyle/>
          <a:p>
            <a:r>
              <a:rPr kumimoji="1" lang="ja-JP" altLang="en-US"/>
              <a:t>目的</a:t>
            </a:r>
            <a:endParaRPr kumimoji="1" lang="en-US" altLang="ja-JP" dirty="0"/>
          </a:p>
          <a:p>
            <a:pPr lvl="1"/>
            <a:r>
              <a:rPr kumimoji="1" lang="ja-JP" altLang="en-US"/>
              <a:t>ステーション間コインシデンス</a:t>
            </a:r>
            <a:r>
              <a:rPr kumimoji="1" lang="en-US" altLang="ja-JP" dirty="0"/>
              <a:t>(Wire)</a:t>
            </a:r>
            <a:r>
              <a:rPr kumimoji="1" lang="ja-JP" altLang="en-US"/>
              <a:t>の</a:t>
            </a:r>
            <a:r>
              <a:rPr kumimoji="1" lang="en-US" altLang="ja-JP" dirty="0"/>
              <a:t>LUT</a:t>
            </a:r>
            <a:r>
              <a:rPr kumimoji="1" lang="ja-JP" altLang="en-US"/>
              <a:t>の検証</a:t>
            </a:r>
            <a:endParaRPr kumimoji="1" lang="en-US" altLang="ja-JP" dirty="0"/>
          </a:p>
          <a:p>
            <a:r>
              <a:rPr kumimoji="1" lang="ja-JP" altLang="en-US"/>
              <a:t>検証手法</a:t>
            </a:r>
            <a:endParaRPr kumimoji="1" lang="en-US" altLang="ja-JP" dirty="0"/>
          </a:p>
          <a:p>
            <a:pPr lvl="1"/>
            <a:r>
              <a:rPr lang="ja-JP" altLang="en-US"/>
              <a:t>ビットワイズシミュレータ</a:t>
            </a:r>
            <a:endParaRPr kumimoji="1" lang="en-US" altLang="ja-JP" dirty="0"/>
          </a:p>
          <a:p>
            <a:pPr lvl="1"/>
            <a:r>
              <a:rPr kumimoji="1" lang="ja-JP" altLang="en-US"/>
              <a:t>テストベクター</a:t>
            </a:r>
            <a:endParaRPr kumimoji="1" lang="en-US" altLang="ja-JP" dirty="0"/>
          </a:p>
          <a:p>
            <a:pPr lvl="2"/>
            <a:r>
              <a:rPr kumimoji="1" lang="en-US" altLang="ja-JP" dirty="0"/>
              <a:t>Forward Wire</a:t>
            </a:r>
            <a:r>
              <a:rPr kumimoji="1" lang="ja-JP" altLang="en-US"/>
              <a:t>内の代表点</a:t>
            </a:r>
            <a:r>
              <a:rPr kumimoji="1" lang="en-US" altLang="ja-JP" dirty="0"/>
              <a:t>242</a:t>
            </a:r>
            <a:r>
              <a:rPr kumimoji="1" lang="ja-JP" altLang="en-US"/>
              <a:t>点への</a:t>
            </a:r>
            <a:r>
              <a:rPr kumimoji="1" lang="ja-JP" altLang="en-US">
                <a:solidFill>
                  <a:schemeClr val="accent2"/>
                </a:solidFill>
              </a:rPr>
              <a:t>無限運動量飛跡</a:t>
            </a:r>
            <a:endParaRPr kumimoji="1" lang="en-US" altLang="ja-JP" dirty="0">
              <a:solidFill>
                <a:schemeClr val="accent2"/>
              </a:solidFill>
            </a:endParaRPr>
          </a:p>
          <a:p>
            <a:pPr lvl="3"/>
            <a:r>
              <a:rPr kumimoji="1" lang="en-US" altLang="ja-JP" dirty="0"/>
              <a:t>242</a:t>
            </a:r>
            <a:r>
              <a:rPr kumimoji="1" lang="ja-JP" altLang="en-US"/>
              <a:t>点：</a:t>
            </a:r>
            <a:r>
              <a:rPr kumimoji="1" lang="en-US" altLang="ja-JP" dirty="0"/>
              <a:t>M1〜M3</a:t>
            </a:r>
            <a:r>
              <a:rPr lang="ja-JP" altLang="en-US"/>
              <a:t>にチャンネルが存在する無限運動量飛跡</a:t>
            </a:r>
            <a:endParaRPr lang="en-US" altLang="ja-JP" dirty="0"/>
          </a:p>
          <a:p>
            <a:pPr lvl="3"/>
            <a:r>
              <a:rPr kumimoji="1" lang="ja-JP" altLang="en-US">
                <a:solidFill>
                  <a:schemeClr val="accent2"/>
                </a:solidFill>
              </a:rPr>
              <a:t>無限運動量飛跡＝確実にトリガーすべきパターン</a:t>
            </a:r>
            <a:endParaRPr kumimoji="1" lang="en-US" altLang="ja-JP" dirty="0">
              <a:solidFill>
                <a:schemeClr val="accent2"/>
              </a:solidFill>
            </a:endParaRPr>
          </a:p>
          <a:p>
            <a:pPr lvl="2"/>
            <a:r>
              <a:rPr lang="en-US" altLang="ja-JP" dirty="0"/>
              <a:t>1</a:t>
            </a:r>
            <a:r>
              <a:rPr lang="ja-JP" altLang="en-US"/>
              <a:t>イベントにつき</a:t>
            </a:r>
            <a:r>
              <a:rPr lang="en-US" altLang="ja-JP" dirty="0"/>
              <a:t>1</a:t>
            </a:r>
            <a:r>
              <a:rPr lang="ja-JP" altLang="en-US"/>
              <a:t>トラックで</a:t>
            </a:r>
            <a:r>
              <a:rPr lang="en-US" altLang="ja-JP" dirty="0"/>
              <a:t>242</a:t>
            </a:r>
            <a:r>
              <a:rPr lang="ja-JP" altLang="en-US"/>
              <a:t>イベント</a:t>
            </a:r>
            <a:endParaRPr kumimoji="1" lang="en-US" altLang="ja-JP" dirty="0"/>
          </a:p>
          <a:p>
            <a:r>
              <a:rPr kumimoji="1" lang="ja-JP" altLang="en-US">
                <a:solidFill>
                  <a:srgbClr val="FF0000"/>
                </a:solidFill>
              </a:rPr>
              <a:t>検証結果</a:t>
            </a:r>
            <a:endParaRPr kumimoji="1" lang="en-US" altLang="ja-JP" dirty="0">
              <a:solidFill>
                <a:srgbClr val="FF0000"/>
              </a:solidFill>
            </a:endParaRPr>
          </a:p>
          <a:p>
            <a:pPr lvl="1"/>
            <a:r>
              <a:rPr kumimoji="1" lang="ja-JP" altLang="en-US">
                <a:solidFill>
                  <a:srgbClr val="FF0000"/>
                </a:solidFill>
              </a:rPr>
              <a:t>再構成できないパターンが</a:t>
            </a:r>
            <a:r>
              <a:rPr kumimoji="1" lang="en-US" altLang="ja-JP" dirty="0">
                <a:solidFill>
                  <a:srgbClr val="FF0000"/>
                </a:solidFill>
              </a:rPr>
              <a:t>2</a:t>
            </a:r>
            <a:r>
              <a:rPr kumimoji="1" lang="ja-JP" altLang="en-US">
                <a:solidFill>
                  <a:srgbClr val="FF0000"/>
                </a:solidFill>
              </a:rPr>
              <a:t>つ見つかった</a:t>
            </a:r>
            <a:endParaRPr kumimoji="1" lang="en-US" altLang="ja-JP" dirty="0">
              <a:solidFill>
                <a:srgbClr val="FF0000"/>
              </a:solidFill>
            </a:endParaRPr>
          </a:p>
          <a:p>
            <a:pPr lvl="1"/>
            <a:r>
              <a:rPr kumimoji="1" lang="en-US" altLang="ja-JP" dirty="0">
                <a:solidFill>
                  <a:srgbClr val="FF0000"/>
                </a:solidFill>
              </a:rPr>
              <a:t>LUT</a:t>
            </a:r>
            <a:r>
              <a:rPr kumimoji="1" lang="ja-JP" altLang="en-US">
                <a:solidFill>
                  <a:srgbClr val="FF0000"/>
                </a:solidFill>
              </a:rPr>
              <a:t>を作成している共同研究者に</a:t>
            </a:r>
            <a:br>
              <a:rPr kumimoji="1" lang="en-US" altLang="ja-JP" dirty="0">
                <a:solidFill>
                  <a:srgbClr val="FF0000"/>
                </a:solidFill>
              </a:rPr>
            </a:br>
            <a:r>
              <a:rPr kumimoji="1" lang="ja-JP" altLang="en-US">
                <a:solidFill>
                  <a:srgbClr val="FF0000"/>
                </a:solidFill>
              </a:rPr>
              <a:t>フィードバックし、</a:t>
            </a:r>
            <a:r>
              <a:rPr kumimoji="1" lang="en-US" altLang="ja-JP" dirty="0">
                <a:solidFill>
                  <a:srgbClr val="FF0000"/>
                </a:solidFill>
              </a:rPr>
              <a:t>LUT</a:t>
            </a:r>
            <a:r>
              <a:rPr lang="ja-JP" altLang="en-US">
                <a:solidFill>
                  <a:srgbClr val="FF0000"/>
                </a:solidFill>
              </a:rPr>
              <a:t>が</a:t>
            </a:r>
            <a:r>
              <a:rPr kumimoji="1" lang="ja-JP" altLang="en-US">
                <a:solidFill>
                  <a:srgbClr val="FF0000"/>
                </a:solidFill>
              </a:rPr>
              <a:t>修正された</a:t>
            </a:r>
            <a:endParaRPr kumimoji="1" lang="en-US" altLang="ja-JP" dirty="0">
              <a:solidFill>
                <a:srgbClr val="FF0000"/>
              </a:solidFill>
            </a:endParaRPr>
          </a:p>
          <a:p>
            <a:pPr lvl="1"/>
            <a:endParaRPr kumimoji="1" lang="en-US" altLang="ja-JP" dirty="0"/>
          </a:p>
          <a:p>
            <a:pPr lvl="1"/>
            <a:endParaRPr kumimoji="1" lang="ja-JP" altLang="en-US"/>
          </a:p>
        </p:txBody>
      </p:sp>
      <p:sp>
        <p:nvSpPr>
          <p:cNvPr id="4" name="日付プレースホルダー 3">
            <a:extLst>
              <a:ext uri="{FF2B5EF4-FFF2-40B4-BE49-F238E27FC236}">
                <a16:creationId xmlns:a16="http://schemas.microsoft.com/office/drawing/2014/main" id="{14AB1736-160C-AB5F-3958-1551F872779E}"/>
              </a:ext>
            </a:extLst>
          </p:cNvPr>
          <p:cNvSpPr>
            <a:spLocks noGrp="1"/>
          </p:cNvSpPr>
          <p:nvPr>
            <p:ph type="dt" sz="half" idx="10"/>
          </p:nvPr>
        </p:nvSpPr>
        <p:spPr/>
        <p:txBody>
          <a:bodyPr/>
          <a:lstStyle/>
          <a:p>
            <a:fld id="{16091CFD-ABDA-2647-AD4F-B36844E7E354}"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12FEB8A2-49E8-9E87-8827-1976B4D59AAF}"/>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4B5DD14F-2B76-C67A-CC8D-F19748CEA7B7}"/>
              </a:ext>
            </a:extLst>
          </p:cNvPr>
          <p:cNvSpPr>
            <a:spLocks noGrp="1"/>
          </p:cNvSpPr>
          <p:nvPr>
            <p:ph type="sldNum" sz="quarter" idx="12"/>
          </p:nvPr>
        </p:nvSpPr>
        <p:spPr/>
        <p:txBody>
          <a:bodyPr/>
          <a:lstStyle/>
          <a:p>
            <a:fld id="{B1A13AED-BBC1-DB48-95E1-36D836C4ECBB}" type="slidenum">
              <a:rPr kumimoji="1" lang="ja-JP" altLang="en-US" smtClean="0"/>
              <a:t>22</a:t>
            </a:fld>
            <a:endParaRPr kumimoji="1" lang="ja-JP" altLang="en-US"/>
          </a:p>
        </p:txBody>
      </p:sp>
      <p:grpSp>
        <p:nvGrpSpPr>
          <p:cNvPr id="7" name="グループ化 6">
            <a:extLst>
              <a:ext uri="{FF2B5EF4-FFF2-40B4-BE49-F238E27FC236}">
                <a16:creationId xmlns:a16="http://schemas.microsoft.com/office/drawing/2014/main" id="{FF3AA531-682D-3CAC-9ACF-87435CCF84A3}"/>
              </a:ext>
            </a:extLst>
          </p:cNvPr>
          <p:cNvGrpSpPr/>
          <p:nvPr/>
        </p:nvGrpSpPr>
        <p:grpSpPr>
          <a:xfrm>
            <a:off x="81885" y="1574523"/>
            <a:ext cx="3717959" cy="4748947"/>
            <a:chOff x="4294373" y="1586050"/>
            <a:chExt cx="3717959" cy="4748947"/>
          </a:xfrm>
        </p:grpSpPr>
        <p:grpSp>
          <p:nvGrpSpPr>
            <p:cNvPr id="31" name="グループ化 30">
              <a:extLst>
                <a:ext uri="{FF2B5EF4-FFF2-40B4-BE49-F238E27FC236}">
                  <a16:creationId xmlns:a16="http://schemas.microsoft.com/office/drawing/2014/main" id="{267D43DA-9770-5709-411B-E01BBF81D02F}"/>
                </a:ext>
              </a:extLst>
            </p:cNvPr>
            <p:cNvGrpSpPr/>
            <p:nvPr/>
          </p:nvGrpSpPr>
          <p:grpSpPr>
            <a:xfrm>
              <a:off x="4294373" y="1586050"/>
              <a:ext cx="3717959" cy="4360558"/>
              <a:chOff x="2783438" y="3185995"/>
              <a:chExt cx="2508392" cy="2988382"/>
            </a:xfrm>
          </p:grpSpPr>
          <p:grpSp>
            <p:nvGrpSpPr>
              <p:cNvPr id="34" name="グループ化 33">
                <a:extLst>
                  <a:ext uri="{FF2B5EF4-FFF2-40B4-BE49-F238E27FC236}">
                    <a16:creationId xmlns:a16="http://schemas.microsoft.com/office/drawing/2014/main" id="{787C1C3B-77C9-C3EF-F4A1-F9C6F8A98464}"/>
                  </a:ext>
                </a:extLst>
              </p:cNvPr>
              <p:cNvGrpSpPr/>
              <p:nvPr/>
            </p:nvGrpSpPr>
            <p:grpSpPr>
              <a:xfrm>
                <a:off x="2783438" y="3185995"/>
                <a:ext cx="1553548" cy="2957747"/>
                <a:chOff x="2893147" y="370762"/>
                <a:chExt cx="1553548" cy="2957747"/>
              </a:xfrm>
            </p:grpSpPr>
            <p:grpSp>
              <p:nvGrpSpPr>
                <p:cNvPr id="37" name="グループ化 36">
                  <a:extLst>
                    <a:ext uri="{FF2B5EF4-FFF2-40B4-BE49-F238E27FC236}">
                      <a16:creationId xmlns:a16="http://schemas.microsoft.com/office/drawing/2014/main" id="{C0291280-424D-DD8A-F81D-290138B45A3B}"/>
                    </a:ext>
                  </a:extLst>
                </p:cNvPr>
                <p:cNvGrpSpPr/>
                <p:nvPr/>
              </p:nvGrpSpPr>
              <p:grpSpPr>
                <a:xfrm>
                  <a:off x="2893147" y="370763"/>
                  <a:ext cx="1553548" cy="2957746"/>
                  <a:chOff x="2918181" y="271041"/>
                  <a:chExt cx="1553548" cy="2957746"/>
                </a:xfrm>
              </p:grpSpPr>
              <p:sp>
                <p:nvSpPr>
                  <p:cNvPr id="39" name="台形 38">
                    <a:extLst>
                      <a:ext uri="{FF2B5EF4-FFF2-40B4-BE49-F238E27FC236}">
                        <a16:creationId xmlns:a16="http://schemas.microsoft.com/office/drawing/2014/main" id="{47D1103E-36EB-BE97-A5EB-8899CC6526C1}"/>
                      </a:ext>
                    </a:extLst>
                  </p:cNvPr>
                  <p:cNvSpPr/>
                  <p:nvPr/>
                </p:nvSpPr>
                <p:spPr>
                  <a:xfrm rot="10800000">
                    <a:off x="2918181" y="271041"/>
                    <a:ext cx="1553548" cy="2957746"/>
                  </a:xfrm>
                  <a:prstGeom prst="trapezoid">
                    <a:avLst>
                      <a:gd name="adj" fmla="val 13365"/>
                    </a:avLst>
                  </a:prstGeom>
                  <a:solidFill>
                    <a:schemeClr val="accent4">
                      <a:lumMod val="40000"/>
                      <a:lumOff val="60000"/>
                    </a:schemeClr>
                  </a:solidFill>
                  <a:ln>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1400"/>
                  </a:p>
                </p:txBody>
              </p:sp>
              <p:cxnSp>
                <p:nvCxnSpPr>
                  <p:cNvPr id="40" name="直線コネクタ 39">
                    <a:extLst>
                      <a:ext uri="{FF2B5EF4-FFF2-40B4-BE49-F238E27FC236}">
                        <a16:creationId xmlns:a16="http://schemas.microsoft.com/office/drawing/2014/main" id="{A686EF96-4B40-5AAE-1C7D-D7655C19A114}"/>
                      </a:ext>
                    </a:extLst>
                  </p:cNvPr>
                  <p:cNvCxnSpPr>
                    <a:cxnSpLocks/>
                  </p:cNvCxnSpPr>
                  <p:nvPr/>
                </p:nvCxnSpPr>
                <p:spPr>
                  <a:xfrm flipH="1">
                    <a:off x="3060609" y="2572116"/>
                    <a:ext cx="1268692"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8" name="直線コネクタ 37">
                  <a:extLst>
                    <a:ext uri="{FF2B5EF4-FFF2-40B4-BE49-F238E27FC236}">
                      <a16:creationId xmlns:a16="http://schemas.microsoft.com/office/drawing/2014/main" id="{7C509A32-8C8A-70CB-2CD8-5CF307720E5C}"/>
                    </a:ext>
                  </a:extLst>
                </p:cNvPr>
                <p:cNvCxnSpPr>
                  <a:cxnSpLocks/>
                </p:cNvCxnSpPr>
                <p:nvPr/>
              </p:nvCxnSpPr>
              <p:spPr>
                <a:xfrm flipV="1">
                  <a:off x="3670840" y="370762"/>
                  <a:ext cx="0" cy="229484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5" name="直線矢印コネクタ 34">
                <a:extLst>
                  <a:ext uri="{FF2B5EF4-FFF2-40B4-BE49-F238E27FC236}">
                    <a16:creationId xmlns:a16="http://schemas.microsoft.com/office/drawing/2014/main" id="{7F17D7E8-AECF-1121-635A-B7CC7BCAA454}"/>
                  </a:ext>
                </a:extLst>
              </p:cNvPr>
              <p:cNvCxnSpPr>
                <a:cxnSpLocks/>
              </p:cNvCxnSpPr>
              <p:nvPr/>
            </p:nvCxnSpPr>
            <p:spPr>
              <a:xfrm flipH="1">
                <a:off x="4202305" y="5480842"/>
                <a:ext cx="53057" cy="693535"/>
              </a:xfrm>
              <a:prstGeom prst="straightConnector1">
                <a:avLst/>
              </a:prstGeom>
              <a:ln w="1905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72BC2DBB-3C6C-FA5A-C312-5677D31D7AD2}"/>
                  </a:ext>
                </a:extLst>
              </p:cNvPr>
              <p:cNvSpPr txBox="1"/>
              <p:nvPr/>
            </p:nvSpPr>
            <p:spPr>
              <a:xfrm>
                <a:off x="4243395" y="5614880"/>
                <a:ext cx="1048435" cy="210926"/>
              </a:xfrm>
              <a:prstGeom prst="rect">
                <a:avLst/>
              </a:prstGeom>
              <a:noFill/>
            </p:spPr>
            <p:txBody>
              <a:bodyPr wrap="square" rtlCol="0">
                <a:spAutoFit/>
              </a:bodyPr>
              <a:lstStyle/>
              <a:p>
                <a:r>
                  <a:rPr lang="en-US" altLang="ja-JP" sz="1400" b="1" dirty="0">
                    <a:solidFill>
                      <a:srgbClr val="0070C0"/>
                    </a:solidFill>
                  </a:rPr>
                  <a:t>314 </a:t>
                </a:r>
                <a:r>
                  <a:rPr lang="ja-JP" altLang="en-US" sz="1400" b="1">
                    <a:solidFill>
                      <a:srgbClr val="0070C0"/>
                    </a:solidFill>
                  </a:rPr>
                  <a:t>代表点</a:t>
                </a:r>
                <a:r>
                  <a:rPr lang="en-US" altLang="ja-JP" sz="1400" b="1" dirty="0">
                    <a:solidFill>
                      <a:srgbClr val="0070C0"/>
                    </a:solidFill>
                  </a:rPr>
                  <a:t> ID</a:t>
                </a:r>
              </a:p>
            </p:txBody>
          </p:sp>
        </p:grpSp>
        <p:cxnSp>
          <p:nvCxnSpPr>
            <p:cNvPr id="10" name="直線矢印コネクタ 9">
              <a:extLst>
                <a:ext uri="{FF2B5EF4-FFF2-40B4-BE49-F238E27FC236}">
                  <a16:creationId xmlns:a16="http://schemas.microsoft.com/office/drawing/2014/main" id="{90D38C53-D21C-2216-11DC-558CEFA57AB7}"/>
                </a:ext>
              </a:extLst>
            </p:cNvPr>
            <p:cNvCxnSpPr>
              <a:cxnSpLocks/>
            </p:cNvCxnSpPr>
            <p:nvPr/>
          </p:nvCxnSpPr>
          <p:spPr>
            <a:xfrm flipH="1">
              <a:off x="4536109" y="5965906"/>
              <a:ext cx="1830874"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7913826D-2B59-BC80-7108-1E3271871D21}"/>
                </a:ext>
              </a:extLst>
            </p:cNvPr>
            <p:cNvSpPr txBox="1"/>
            <p:nvPr/>
          </p:nvSpPr>
          <p:spPr>
            <a:xfrm>
              <a:off x="4434923" y="6027220"/>
              <a:ext cx="2626807" cy="307777"/>
            </a:xfrm>
            <a:prstGeom prst="rect">
              <a:avLst/>
            </a:prstGeom>
            <a:noFill/>
            <a:ln>
              <a:noFill/>
            </a:ln>
          </p:spPr>
          <p:txBody>
            <a:bodyPr wrap="square" rtlCol="0">
              <a:spAutoFit/>
            </a:bodyPr>
            <a:lstStyle/>
            <a:p>
              <a:r>
                <a:rPr kumimoji="1" lang="en-US" altLang="ja-JP" sz="1400" b="1" dirty="0">
                  <a:solidFill>
                    <a:srgbClr val="FF0000"/>
                  </a:solidFill>
                </a:rPr>
                <a:t>63 </a:t>
              </a:r>
              <a:r>
                <a:rPr lang="ja-JP" altLang="en-US" sz="1400" b="1">
                  <a:solidFill>
                    <a:srgbClr val="FF0000"/>
                  </a:solidFill>
                </a:rPr>
                <a:t>代表点</a:t>
              </a:r>
              <a:r>
                <a:rPr kumimoji="1" lang="en-US" altLang="ja-JP" sz="1400" b="1" dirty="0">
                  <a:solidFill>
                    <a:srgbClr val="FF0000"/>
                  </a:solidFill>
                </a:rPr>
                <a:t> ID</a:t>
              </a:r>
            </a:p>
          </p:txBody>
        </p:sp>
        <p:cxnSp>
          <p:nvCxnSpPr>
            <p:cNvPr id="14" name="直線矢印コネクタ 13">
              <a:extLst>
                <a:ext uri="{FF2B5EF4-FFF2-40B4-BE49-F238E27FC236}">
                  <a16:creationId xmlns:a16="http://schemas.microsoft.com/office/drawing/2014/main" id="{2478F4BF-3349-4BA1-60EA-DE1EC8A318F8}"/>
                </a:ext>
              </a:extLst>
            </p:cNvPr>
            <p:cNvCxnSpPr>
              <a:cxnSpLocks/>
            </p:cNvCxnSpPr>
            <p:nvPr/>
          </p:nvCxnSpPr>
          <p:spPr>
            <a:xfrm>
              <a:off x="5107799" y="5340931"/>
              <a:ext cx="1132328" cy="502419"/>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DF1C910A-77EE-82F2-37F5-1D0440D7C080}"/>
                </a:ext>
              </a:extLst>
            </p:cNvPr>
            <p:cNvSpPr txBox="1"/>
            <p:nvPr/>
          </p:nvSpPr>
          <p:spPr>
            <a:xfrm>
              <a:off x="4438526" y="4914905"/>
              <a:ext cx="415498" cy="369332"/>
            </a:xfrm>
            <a:prstGeom prst="rect">
              <a:avLst/>
            </a:prstGeom>
            <a:noFill/>
          </p:spPr>
          <p:txBody>
            <a:bodyPr wrap="none" rtlCol="0">
              <a:spAutoFit/>
            </a:bodyPr>
            <a:lstStyle/>
            <a:p>
              <a:r>
                <a:rPr lang="en-US" altLang="ja-JP" b="1" dirty="0">
                  <a:solidFill>
                    <a:srgbClr val="00B050"/>
                  </a:solidFill>
                </a:rPr>
                <a:t>×</a:t>
              </a:r>
              <a:endParaRPr kumimoji="1" lang="ja-JP" altLang="en-US" b="1">
                <a:solidFill>
                  <a:srgbClr val="00B050"/>
                </a:solidFill>
              </a:endParaRPr>
            </a:p>
          </p:txBody>
        </p:sp>
        <p:sp>
          <p:nvSpPr>
            <p:cNvPr id="18" name="テキスト ボックス 17">
              <a:extLst>
                <a:ext uri="{FF2B5EF4-FFF2-40B4-BE49-F238E27FC236}">
                  <a16:creationId xmlns:a16="http://schemas.microsoft.com/office/drawing/2014/main" id="{5562D5DC-A859-8EBE-61E9-97AB8B42ADA7}"/>
                </a:ext>
              </a:extLst>
            </p:cNvPr>
            <p:cNvSpPr txBox="1"/>
            <p:nvPr/>
          </p:nvSpPr>
          <p:spPr>
            <a:xfrm>
              <a:off x="4624867" y="5117817"/>
              <a:ext cx="415498" cy="369332"/>
            </a:xfrm>
            <a:prstGeom prst="rect">
              <a:avLst/>
            </a:prstGeom>
            <a:noFill/>
          </p:spPr>
          <p:txBody>
            <a:bodyPr wrap="none" rtlCol="0">
              <a:spAutoFit/>
            </a:bodyPr>
            <a:lstStyle/>
            <a:p>
              <a:r>
                <a:rPr kumimoji="1" lang="en-US" altLang="ja-JP" b="1" dirty="0">
                  <a:solidFill>
                    <a:srgbClr val="00B050"/>
                  </a:solidFill>
                </a:rPr>
                <a:t>×</a:t>
              </a:r>
              <a:endParaRPr kumimoji="1" lang="ja-JP" altLang="en-US" b="1">
                <a:solidFill>
                  <a:srgbClr val="00B050"/>
                </a:solidFill>
              </a:endParaRPr>
            </a:p>
          </p:txBody>
        </p:sp>
        <p:sp>
          <p:nvSpPr>
            <p:cNvPr id="22" name="テキスト ボックス 21">
              <a:extLst>
                <a:ext uri="{FF2B5EF4-FFF2-40B4-BE49-F238E27FC236}">
                  <a16:creationId xmlns:a16="http://schemas.microsoft.com/office/drawing/2014/main" id="{37DB1FF4-EBE6-5352-C7CE-7980E305851E}"/>
                </a:ext>
              </a:extLst>
            </p:cNvPr>
            <p:cNvSpPr txBox="1"/>
            <p:nvPr/>
          </p:nvSpPr>
          <p:spPr>
            <a:xfrm>
              <a:off x="4632791" y="4983320"/>
              <a:ext cx="513282" cy="276999"/>
            </a:xfrm>
            <a:prstGeom prst="rect">
              <a:avLst/>
            </a:prstGeom>
            <a:noFill/>
          </p:spPr>
          <p:txBody>
            <a:bodyPr wrap="none" rtlCol="0">
              <a:spAutoFit/>
            </a:bodyPr>
            <a:lstStyle/>
            <a:p>
              <a:r>
                <a:rPr kumimoji="1" lang="en-US" altLang="ja-JP" sz="1200" dirty="0"/>
                <a:t>(</a:t>
              </a:r>
              <a:r>
                <a:rPr kumimoji="1" lang="en-US" altLang="ja-JP" sz="1200" dirty="0">
                  <a:solidFill>
                    <a:schemeClr val="accent1"/>
                  </a:solidFill>
                </a:rPr>
                <a:t>0</a:t>
              </a:r>
              <a:r>
                <a:rPr kumimoji="1" lang="en-US" altLang="ja-JP" sz="1200" dirty="0"/>
                <a:t>,</a:t>
              </a:r>
              <a:r>
                <a:rPr kumimoji="1" lang="en-US" altLang="ja-JP" sz="1200" dirty="0">
                  <a:solidFill>
                    <a:srgbClr val="FF0000"/>
                  </a:solidFill>
                </a:rPr>
                <a:t>0</a:t>
              </a:r>
              <a:r>
                <a:rPr kumimoji="1" lang="en-US" altLang="ja-JP" sz="1200" dirty="0"/>
                <a:t>)</a:t>
              </a:r>
              <a:endParaRPr kumimoji="1" lang="ja-JP" altLang="en-US"/>
            </a:p>
          </p:txBody>
        </p:sp>
        <p:sp>
          <p:nvSpPr>
            <p:cNvPr id="23" name="テキスト ボックス 22">
              <a:extLst>
                <a:ext uri="{FF2B5EF4-FFF2-40B4-BE49-F238E27FC236}">
                  <a16:creationId xmlns:a16="http://schemas.microsoft.com/office/drawing/2014/main" id="{CCE254E1-0708-4734-F843-5D2C5A4C5042}"/>
                </a:ext>
              </a:extLst>
            </p:cNvPr>
            <p:cNvSpPr txBox="1"/>
            <p:nvPr/>
          </p:nvSpPr>
          <p:spPr>
            <a:xfrm>
              <a:off x="4693858" y="5341925"/>
              <a:ext cx="513282" cy="276999"/>
            </a:xfrm>
            <a:prstGeom prst="rect">
              <a:avLst/>
            </a:prstGeom>
            <a:noFill/>
          </p:spPr>
          <p:txBody>
            <a:bodyPr wrap="none" rtlCol="0">
              <a:spAutoFit/>
            </a:bodyPr>
            <a:lstStyle/>
            <a:p>
              <a:r>
                <a:rPr kumimoji="1" lang="en-US" altLang="ja-JP" sz="1200" dirty="0"/>
                <a:t>(</a:t>
              </a:r>
              <a:r>
                <a:rPr lang="en-US" altLang="ja-JP" sz="1200" dirty="0">
                  <a:solidFill>
                    <a:schemeClr val="accent1"/>
                  </a:solidFill>
                </a:rPr>
                <a:t>1</a:t>
              </a:r>
              <a:r>
                <a:rPr kumimoji="1" lang="en-US" altLang="ja-JP" sz="1200" dirty="0"/>
                <a:t>,</a:t>
              </a:r>
              <a:r>
                <a:rPr lang="en-US" altLang="ja-JP" sz="1200" dirty="0">
                  <a:solidFill>
                    <a:srgbClr val="FF0000"/>
                  </a:solidFill>
                </a:rPr>
                <a:t>1</a:t>
              </a:r>
              <a:r>
                <a:rPr kumimoji="1" lang="en-US" altLang="ja-JP" sz="1200" dirty="0"/>
                <a:t>)</a:t>
              </a:r>
              <a:endParaRPr kumimoji="1" lang="ja-JP" altLang="en-US"/>
            </a:p>
          </p:txBody>
        </p:sp>
      </p:grpSp>
      <p:grpSp>
        <p:nvGrpSpPr>
          <p:cNvPr id="41" name="グループ化 40">
            <a:extLst>
              <a:ext uri="{FF2B5EF4-FFF2-40B4-BE49-F238E27FC236}">
                <a16:creationId xmlns:a16="http://schemas.microsoft.com/office/drawing/2014/main" id="{095DB737-7FAF-16FA-4907-211D8613EBE2}"/>
              </a:ext>
            </a:extLst>
          </p:cNvPr>
          <p:cNvGrpSpPr/>
          <p:nvPr/>
        </p:nvGrpSpPr>
        <p:grpSpPr>
          <a:xfrm>
            <a:off x="9801154" y="4021965"/>
            <a:ext cx="2302683" cy="2312749"/>
            <a:chOff x="1708712" y="2552623"/>
            <a:chExt cx="3041820" cy="3415681"/>
          </a:xfrm>
        </p:grpSpPr>
        <p:sp>
          <p:nvSpPr>
            <p:cNvPr id="42" name="正方形/長方形 41">
              <a:extLst>
                <a:ext uri="{FF2B5EF4-FFF2-40B4-BE49-F238E27FC236}">
                  <a16:creationId xmlns:a16="http://schemas.microsoft.com/office/drawing/2014/main" id="{5FCF3D08-F988-5E18-C032-4B84EA06076D}"/>
                </a:ext>
              </a:extLst>
            </p:cNvPr>
            <p:cNvSpPr/>
            <p:nvPr/>
          </p:nvSpPr>
          <p:spPr>
            <a:xfrm>
              <a:off x="1708712" y="2577126"/>
              <a:ext cx="3020051" cy="1066975"/>
            </a:xfrm>
            <a:prstGeom prst="rect">
              <a:avLst/>
            </a:prstGeom>
            <a:noFill/>
            <a:ln w="381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grpSp>
          <p:nvGrpSpPr>
            <p:cNvPr id="43" name="グループ化 42">
              <a:extLst>
                <a:ext uri="{FF2B5EF4-FFF2-40B4-BE49-F238E27FC236}">
                  <a16:creationId xmlns:a16="http://schemas.microsoft.com/office/drawing/2014/main" id="{976B63E0-9F8E-99BE-72D7-92484E6268EC}"/>
                </a:ext>
              </a:extLst>
            </p:cNvPr>
            <p:cNvGrpSpPr/>
            <p:nvPr/>
          </p:nvGrpSpPr>
          <p:grpSpPr>
            <a:xfrm>
              <a:off x="1995601" y="3036921"/>
              <a:ext cx="2566698" cy="2931383"/>
              <a:chOff x="2325802" y="2173907"/>
              <a:chExt cx="2566698" cy="2931383"/>
            </a:xfrm>
          </p:grpSpPr>
          <p:sp>
            <p:nvSpPr>
              <p:cNvPr id="45" name="下矢印 44">
                <a:extLst>
                  <a:ext uri="{FF2B5EF4-FFF2-40B4-BE49-F238E27FC236}">
                    <a16:creationId xmlns:a16="http://schemas.microsoft.com/office/drawing/2014/main" id="{F5D3657C-85FA-5C35-024B-E276AA7F1971}"/>
                  </a:ext>
                </a:extLst>
              </p:cNvPr>
              <p:cNvSpPr/>
              <p:nvPr/>
            </p:nvSpPr>
            <p:spPr>
              <a:xfrm>
                <a:off x="3486833" y="2418929"/>
                <a:ext cx="244638" cy="606467"/>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800">
                  <a:latin typeface="Times New Roman" panose="02020603050405020304" pitchFamily="18" charset="0"/>
                  <a:cs typeface="Times New Roman" panose="02020603050405020304" pitchFamily="18" charset="0"/>
                </a:endParaRPr>
              </a:p>
            </p:txBody>
          </p:sp>
          <p:grpSp>
            <p:nvGrpSpPr>
              <p:cNvPr id="46" name="グループ化 45">
                <a:extLst>
                  <a:ext uri="{FF2B5EF4-FFF2-40B4-BE49-F238E27FC236}">
                    <a16:creationId xmlns:a16="http://schemas.microsoft.com/office/drawing/2014/main" id="{6D584598-78B5-72A3-E1D2-9B8005F4087A}"/>
                  </a:ext>
                </a:extLst>
              </p:cNvPr>
              <p:cNvGrpSpPr/>
              <p:nvPr/>
            </p:nvGrpSpPr>
            <p:grpSpPr>
              <a:xfrm>
                <a:off x="2325802" y="2173907"/>
                <a:ext cx="2566698" cy="2931383"/>
                <a:chOff x="2271575" y="2510851"/>
                <a:chExt cx="2566698" cy="2931383"/>
              </a:xfrm>
            </p:grpSpPr>
            <p:grpSp>
              <p:nvGrpSpPr>
                <p:cNvPr id="47" name="グループ化 46">
                  <a:extLst>
                    <a:ext uri="{FF2B5EF4-FFF2-40B4-BE49-F238E27FC236}">
                      <a16:creationId xmlns:a16="http://schemas.microsoft.com/office/drawing/2014/main" id="{17A20493-A455-9346-2357-01DB0F765D09}"/>
                    </a:ext>
                  </a:extLst>
                </p:cNvPr>
                <p:cNvGrpSpPr/>
                <p:nvPr/>
              </p:nvGrpSpPr>
              <p:grpSpPr>
                <a:xfrm>
                  <a:off x="2271575" y="3381938"/>
                  <a:ext cx="2566698" cy="2060296"/>
                  <a:chOff x="2093347" y="5581666"/>
                  <a:chExt cx="2566698" cy="2060296"/>
                </a:xfrm>
              </p:grpSpPr>
              <p:sp>
                <p:nvSpPr>
                  <p:cNvPr id="52" name="正方形/長方形 51">
                    <a:extLst>
                      <a:ext uri="{FF2B5EF4-FFF2-40B4-BE49-F238E27FC236}">
                        <a16:creationId xmlns:a16="http://schemas.microsoft.com/office/drawing/2014/main" id="{D7836EC7-A1F1-1873-889F-7DB0920C2A22}"/>
                      </a:ext>
                    </a:extLst>
                  </p:cNvPr>
                  <p:cNvSpPr/>
                  <p:nvPr/>
                </p:nvSpPr>
                <p:spPr>
                  <a:xfrm>
                    <a:off x="2357597" y="6276571"/>
                    <a:ext cx="1793562" cy="583556"/>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000" b="1">
                        <a:solidFill>
                          <a:schemeClr val="bg1"/>
                        </a:solidFill>
                        <a:latin typeface="Times New Roman" panose="02020603050405020304" pitchFamily="18" charset="0"/>
                        <a:cs typeface="Times New Roman" panose="02020603050405020304" pitchFamily="18" charset="0"/>
                      </a:rPr>
                      <a:t>②</a:t>
                    </a:r>
                    <a:r>
                      <a:rPr lang="en-US" altLang="ja-JP" sz="1000" b="1" dirty="0">
                        <a:solidFill>
                          <a:schemeClr val="bg1"/>
                        </a:solidFill>
                        <a:latin typeface="Times New Roman" panose="02020603050405020304" pitchFamily="18" charset="0"/>
                        <a:cs typeface="Times New Roman" panose="02020603050405020304" pitchFamily="18" charset="0"/>
                      </a:rPr>
                      <a:t>Bit-wise Simulator(C++)</a:t>
                    </a:r>
                    <a:endParaRPr lang="ja-JP" altLang="en-US" sz="1000" b="1">
                      <a:solidFill>
                        <a:schemeClr val="bg1"/>
                      </a:solidFill>
                      <a:latin typeface="Times New Roman" panose="02020603050405020304" pitchFamily="18" charset="0"/>
                      <a:cs typeface="Times New Roman" panose="02020603050405020304" pitchFamily="18" charset="0"/>
                    </a:endParaRPr>
                  </a:p>
                </p:txBody>
              </p:sp>
              <p:sp>
                <p:nvSpPr>
                  <p:cNvPr id="55" name="正方形/長方形 54">
                    <a:extLst>
                      <a:ext uri="{FF2B5EF4-FFF2-40B4-BE49-F238E27FC236}">
                        <a16:creationId xmlns:a16="http://schemas.microsoft.com/office/drawing/2014/main" id="{AF858D63-9A30-C2C6-E176-B1639C24C336}"/>
                      </a:ext>
                    </a:extLst>
                  </p:cNvPr>
                  <p:cNvSpPr/>
                  <p:nvPr/>
                </p:nvSpPr>
                <p:spPr>
                  <a:xfrm>
                    <a:off x="2690512"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800" dirty="0">
                        <a:solidFill>
                          <a:schemeClr val="tx1"/>
                        </a:solidFill>
                        <a:latin typeface="Times New Roman" panose="02020603050405020304" pitchFamily="18" charset="0"/>
                        <a:cs typeface="Times New Roman" panose="02020603050405020304" pitchFamily="18" charset="0"/>
                      </a:rPr>
                      <a:t>Output 1</a:t>
                    </a:r>
                    <a:endParaRPr lang="ja-JP" altLang="en-US" sz="800">
                      <a:solidFill>
                        <a:schemeClr val="tx1"/>
                      </a:solidFill>
                      <a:latin typeface="Times New Roman" panose="02020603050405020304" pitchFamily="18" charset="0"/>
                      <a:cs typeface="Times New Roman" panose="02020603050405020304" pitchFamily="18" charset="0"/>
                    </a:endParaRPr>
                  </a:p>
                </p:txBody>
              </p:sp>
              <p:sp>
                <p:nvSpPr>
                  <p:cNvPr id="58" name="下矢印 57">
                    <a:extLst>
                      <a:ext uri="{FF2B5EF4-FFF2-40B4-BE49-F238E27FC236}">
                        <a16:creationId xmlns:a16="http://schemas.microsoft.com/office/drawing/2014/main" id="{158BAE64-598A-DC03-5BFD-3291316B762D}"/>
                      </a:ext>
                    </a:extLst>
                  </p:cNvPr>
                  <p:cNvSpPr/>
                  <p:nvPr/>
                </p:nvSpPr>
                <p:spPr>
                  <a:xfrm>
                    <a:off x="3208240" y="6892616"/>
                    <a:ext cx="283943" cy="34377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800">
                      <a:latin typeface="Times New Roman" panose="02020603050405020304" pitchFamily="18" charset="0"/>
                      <a:cs typeface="Times New Roman" panose="02020603050405020304" pitchFamily="18" charset="0"/>
                    </a:endParaRPr>
                  </a:p>
                </p:txBody>
              </p:sp>
              <p:sp>
                <p:nvSpPr>
                  <p:cNvPr id="63" name="正方形/長方形 62">
                    <a:extLst>
                      <a:ext uri="{FF2B5EF4-FFF2-40B4-BE49-F238E27FC236}">
                        <a16:creationId xmlns:a16="http://schemas.microsoft.com/office/drawing/2014/main" id="{D067F2B7-AEC6-8E6C-DF27-10AA4E487442}"/>
                      </a:ext>
                    </a:extLst>
                  </p:cNvPr>
                  <p:cNvSpPr/>
                  <p:nvPr/>
                </p:nvSpPr>
                <p:spPr>
                  <a:xfrm>
                    <a:off x="2093347" y="5581666"/>
                    <a:ext cx="2566698" cy="34184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000" b="1" dirty="0">
                        <a:solidFill>
                          <a:schemeClr val="tx1"/>
                        </a:solidFill>
                        <a:latin typeface="Times New Roman" panose="02020603050405020304" pitchFamily="18" charset="0"/>
                        <a:cs typeface="Times New Roman" panose="02020603050405020304" pitchFamily="18" charset="0"/>
                      </a:rPr>
                      <a:t>Test Pulse Pattern</a:t>
                    </a:r>
                    <a:r>
                      <a:rPr lang="ja-JP" altLang="en-US" sz="1000" b="1">
                        <a:solidFill>
                          <a:schemeClr val="tx1"/>
                        </a:solidFill>
                        <a:latin typeface="Times New Roman" panose="02020603050405020304" pitchFamily="18" charset="0"/>
                        <a:cs typeface="Times New Roman" panose="02020603050405020304" pitchFamily="18" charset="0"/>
                      </a:rPr>
                      <a:t>ファイル</a:t>
                    </a:r>
                  </a:p>
                </p:txBody>
              </p:sp>
            </p:grpSp>
            <p:sp>
              <p:nvSpPr>
                <p:cNvPr id="48" name="下矢印 47">
                  <a:extLst>
                    <a:ext uri="{FF2B5EF4-FFF2-40B4-BE49-F238E27FC236}">
                      <a16:creationId xmlns:a16="http://schemas.microsoft.com/office/drawing/2014/main" id="{90AEC47B-283E-0C86-B8CB-65F7436B268B}"/>
                    </a:ext>
                  </a:extLst>
                </p:cNvPr>
                <p:cNvSpPr/>
                <p:nvPr/>
              </p:nvSpPr>
              <p:spPr>
                <a:xfrm>
                  <a:off x="3418148" y="3778289"/>
                  <a:ext cx="283943" cy="27894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800">
                    <a:latin typeface="Times New Roman" panose="02020603050405020304" pitchFamily="18" charset="0"/>
                    <a:cs typeface="Times New Roman" panose="02020603050405020304" pitchFamily="18" charset="0"/>
                  </a:endParaRPr>
                </a:p>
              </p:txBody>
            </p:sp>
            <p:sp>
              <p:nvSpPr>
                <p:cNvPr id="51" name="正方形/長方形 50">
                  <a:extLst>
                    <a:ext uri="{FF2B5EF4-FFF2-40B4-BE49-F238E27FC236}">
                      <a16:creationId xmlns:a16="http://schemas.microsoft.com/office/drawing/2014/main" id="{CB900D56-D47B-7B0E-9BAB-DB0A09CDCF20}"/>
                    </a:ext>
                  </a:extLst>
                </p:cNvPr>
                <p:cNvSpPr/>
                <p:nvPr/>
              </p:nvSpPr>
              <p:spPr>
                <a:xfrm>
                  <a:off x="2392797" y="2510851"/>
                  <a:ext cx="2205266" cy="4626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sz="1050" b="1">
                      <a:latin typeface="Times New Roman" panose="02020603050405020304" pitchFamily="18" charset="0"/>
                      <a:cs typeface="Times New Roman" panose="02020603050405020304" pitchFamily="18" charset="0"/>
                    </a:rPr>
                    <a:t>無限運動量飛跡</a:t>
                  </a:r>
                  <a:endParaRPr kumimoji="1" lang="en-US" altLang="ja-JP" sz="1050" b="1" dirty="0">
                    <a:latin typeface="Times New Roman" panose="02020603050405020304" pitchFamily="18" charset="0"/>
                    <a:cs typeface="Times New Roman" panose="02020603050405020304" pitchFamily="18" charset="0"/>
                  </a:endParaRPr>
                </a:p>
              </p:txBody>
            </p:sp>
          </p:grpSp>
        </p:grpSp>
        <p:sp>
          <p:nvSpPr>
            <p:cNvPr id="44" name="テキスト ボックス 43">
              <a:extLst>
                <a:ext uri="{FF2B5EF4-FFF2-40B4-BE49-F238E27FC236}">
                  <a16:creationId xmlns:a16="http://schemas.microsoft.com/office/drawing/2014/main" id="{86E482A0-6228-FEAA-FDF6-6AF723D5E06F}"/>
                </a:ext>
              </a:extLst>
            </p:cNvPr>
            <p:cNvSpPr txBox="1"/>
            <p:nvPr/>
          </p:nvSpPr>
          <p:spPr>
            <a:xfrm>
              <a:off x="1708712" y="2552623"/>
              <a:ext cx="3041820" cy="444428"/>
            </a:xfrm>
            <a:prstGeom prst="rect">
              <a:avLst/>
            </a:prstGeom>
            <a:solidFill>
              <a:srgbClr val="7030A0"/>
            </a:solidFill>
          </p:spPr>
          <p:txBody>
            <a:bodyPr wrap="square" rtlCol="0">
              <a:spAutoFit/>
            </a:bodyPr>
            <a:lstStyle/>
            <a:p>
              <a:r>
                <a:rPr kumimoji="1" lang="ja-JP" altLang="en-US" sz="1050" b="1">
                  <a:solidFill>
                    <a:schemeClr val="bg1"/>
                  </a:solidFill>
                </a:rPr>
                <a:t>テストパターン生成システム</a:t>
              </a:r>
            </a:p>
          </p:txBody>
        </p:sp>
      </p:grpSp>
    </p:spTree>
    <p:extLst>
      <p:ext uri="{BB962C8B-B14F-4D97-AF65-F5344CB8AC3E}">
        <p14:creationId xmlns:p14="http://schemas.microsoft.com/office/powerpoint/2010/main" val="11826093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21DD951-1552-380D-7FEC-3596240D4C9A}"/>
              </a:ext>
            </a:extLst>
          </p:cNvPr>
          <p:cNvSpPr>
            <a:spLocks noGrp="1"/>
          </p:cNvSpPr>
          <p:nvPr>
            <p:ph type="title"/>
          </p:nvPr>
        </p:nvSpPr>
        <p:spPr/>
        <p:txBody>
          <a:bodyPr>
            <a:normAutofit/>
          </a:bodyPr>
          <a:lstStyle/>
          <a:p>
            <a:r>
              <a:rPr lang="en-US" altLang="ja-JP" dirty="0"/>
              <a:t>2</a:t>
            </a:r>
            <a:r>
              <a:rPr lang="ja-JP" altLang="en-US"/>
              <a:t>：</a:t>
            </a:r>
            <a:r>
              <a:rPr lang="en-US" altLang="ja-JP" dirty="0"/>
              <a:t>MC</a:t>
            </a:r>
            <a:r>
              <a:rPr lang="ja-JP" altLang="en-US"/>
              <a:t>データによる</a:t>
            </a:r>
            <a:r>
              <a:rPr lang="en-US" altLang="ja-JP" dirty="0"/>
              <a:t>efficiency</a:t>
            </a:r>
            <a:r>
              <a:rPr lang="ja-JP" altLang="en-US"/>
              <a:t>の検証試験</a:t>
            </a:r>
            <a:endParaRPr kumimoji="1" lang="ja-JP" altLang="en-US"/>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DB864795-764E-12B3-217A-E8962E4DC209}"/>
                  </a:ext>
                </a:extLst>
              </p:cNvPr>
              <p:cNvSpPr>
                <a:spLocks noGrp="1"/>
              </p:cNvSpPr>
              <p:nvPr>
                <p:ph idx="1"/>
              </p:nvPr>
            </p:nvSpPr>
            <p:spPr>
              <a:xfrm>
                <a:off x="3397763" y="876455"/>
                <a:ext cx="8647553" cy="3402517"/>
              </a:xfrm>
            </p:spPr>
            <p:txBody>
              <a:bodyPr>
                <a:normAutofit lnSpcReduction="10000"/>
              </a:bodyPr>
              <a:lstStyle/>
              <a:p>
                <a:r>
                  <a:rPr kumimoji="1" lang="ja-JP" altLang="en-US"/>
                  <a:t>目的</a:t>
                </a:r>
                <a:endParaRPr kumimoji="1" lang="en-US" altLang="ja-JP" dirty="0"/>
              </a:p>
              <a:p>
                <a:pPr lvl="1"/>
                <a:r>
                  <a:rPr lang="ja-JP" altLang="en-US">
                    <a:solidFill>
                      <a:schemeClr val="accent2"/>
                    </a:solidFill>
                  </a:rPr>
                  <a:t>大統計・現実的な入力</a:t>
                </a:r>
                <a:r>
                  <a:rPr lang="ja-JP" altLang="en-US"/>
                  <a:t>に対する</a:t>
                </a:r>
                <a:r>
                  <a:rPr lang="ja-JP" altLang="en-US">
                    <a:solidFill>
                      <a:schemeClr val="accent1"/>
                    </a:solidFill>
                  </a:rPr>
                  <a:t>ビットレベル</a:t>
                </a:r>
                <a:r>
                  <a:rPr lang="ja-JP" altLang="en-US"/>
                  <a:t>のトリガーアルゴリズムの応答を見て性能評価をする</a:t>
                </a:r>
                <a:endParaRPr lang="en-US" altLang="ja-JP" dirty="0"/>
              </a:p>
              <a:p>
                <a:r>
                  <a:rPr kumimoji="1" lang="ja-JP" altLang="en-US"/>
                  <a:t>手法</a:t>
                </a:r>
                <a:endParaRPr kumimoji="1" lang="en-US" altLang="ja-JP" dirty="0"/>
              </a:p>
              <a:p>
                <a:pPr lvl="1"/>
                <a:r>
                  <a:rPr lang="en-US" altLang="ja-JP" dirty="0"/>
                  <a:t>MC</a:t>
                </a:r>
                <a:r>
                  <a:rPr lang="ja-JP" altLang="en-US"/>
                  <a:t>データから生成したテストベクターを</a:t>
                </a:r>
                <a:br>
                  <a:rPr lang="en-US" altLang="ja-JP" dirty="0"/>
                </a:br>
                <a:r>
                  <a:rPr lang="ja-JP" altLang="en-US">
                    <a:solidFill>
                      <a:schemeClr val="accent1"/>
                    </a:solidFill>
                  </a:rPr>
                  <a:t>ビットワイズシミュレータ</a:t>
                </a:r>
                <a:r>
                  <a:rPr lang="ja-JP" altLang="en-US"/>
                  <a:t>に入力</a:t>
                </a:r>
                <a:endParaRPr lang="en-US" altLang="ja-JP" dirty="0"/>
              </a:p>
              <a:p>
                <a:pPr lvl="1"/>
                <a:r>
                  <a:rPr kumimoji="1" lang="en-US" altLang="ja-JP" dirty="0"/>
                  <a:t>Truth</a:t>
                </a:r>
                <a:r>
                  <a:rPr kumimoji="1" lang="ja-JP" altLang="en-US"/>
                  <a:t>情報</a:t>
                </a:r>
                <a:r>
                  <a:rPr kumimoji="1" lang="en-US" altLang="ja-JP" dirty="0"/>
                  <a:t>(</a:t>
                </a:r>
                <a:r>
                  <a:rPr kumimoji="1" lang="ja-JP" altLang="en-US" dirty="0"/>
                  <a:t>ミューオンの</a:t>
                </a:r>
                <a14:m>
                  <m:oMath xmlns:m="http://schemas.openxmlformats.org/officeDocument/2006/math">
                    <m:d>
                      <m:dPr>
                        <m:ctrlPr>
                          <a:rPr kumimoji="1" lang="en-US" altLang="ja-JP" b="0" i="1" smtClean="0">
                            <a:latin typeface="Cambria Math" panose="02040503050406030204" pitchFamily="18" charset="0"/>
                          </a:rPr>
                        </m:ctrlPr>
                      </m:dPr>
                      <m:e>
                        <m:r>
                          <a:rPr kumimoji="1" lang="en-US" altLang="ja-JP" b="0" i="1" smtClean="0">
                            <a:latin typeface="Cambria Math" panose="02040503050406030204" pitchFamily="18" charset="0"/>
                          </a:rPr>
                          <m:t>𝜂</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𝜙</m:t>
                        </m:r>
                      </m:e>
                    </m:d>
                  </m:oMath>
                </a14:m>
                <a:r>
                  <a:rPr kumimoji="1" lang="ja-JP" altLang="en-US"/>
                  <a:t>座標、</a:t>
                </a:r>
                <a14:m>
                  <m:oMath xmlns:m="http://schemas.openxmlformats.org/officeDocument/2006/math">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𝑝</m:t>
                        </m:r>
                      </m:e>
                      <m:sub>
                        <m:r>
                          <m:rPr>
                            <m:sty m:val="p"/>
                          </m:rPr>
                          <a:rPr lang="en-US" altLang="ja-JP" b="0" i="0" smtClean="0">
                            <a:latin typeface="Cambria Math" panose="02040503050406030204" pitchFamily="18" charset="0"/>
                          </a:rPr>
                          <m:t>T</m:t>
                        </m:r>
                      </m:sub>
                    </m:sSub>
                  </m:oMath>
                </a14:m>
                <a:r>
                  <a:rPr kumimoji="1" lang="en-US" altLang="ja-JP" dirty="0"/>
                  <a:t>)</a:t>
                </a:r>
                <a:r>
                  <a:rPr kumimoji="1" lang="ja-JP" altLang="en-US"/>
                  <a:t>と</a:t>
                </a:r>
                <a:br>
                  <a:rPr kumimoji="1" lang="en-US" altLang="ja-JP" dirty="0"/>
                </a:br>
                <a:r>
                  <a:rPr kumimoji="1" lang="ja-JP" altLang="en-US"/>
                  <a:t>各モジュールの出力情報を用いて解析</a:t>
                </a:r>
                <a:endParaRPr kumimoji="1" lang="en-US" altLang="ja-JP" dirty="0"/>
              </a:p>
              <a:p>
                <a:pPr lvl="1"/>
                <a:endParaRPr kumimoji="1" lang="ja-JP" altLang="en-US"/>
              </a:p>
            </p:txBody>
          </p:sp>
        </mc:Choice>
        <mc:Fallback xmlns="">
          <p:sp>
            <p:nvSpPr>
              <p:cNvPr id="3" name="コンテンツ プレースホルダー 2">
                <a:extLst>
                  <a:ext uri="{FF2B5EF4-FFF2-40B4-BE49-F238E27FC236}">
                    <a16:creationId xmlns:a16="http://schemas.microsoft.com/office/drawing/2014/main" id="{DB864795-764E-12B3-217A-E8962E4DC209}"/>
                  </a:ext>
                </a:extLst>
              </p:cNvPr>
              <p:cNvSpPr>
                <a:spLocks noGrp="1" noRot="1" noChangeAspect="1" noMove="1" noResize="1" noEditPoints="1" noAdjustHandles="1" noChangeArrowheads="1" noChangeShapeType="1" noTextEdit="1"/>
              </p:cNvSpPr>
              <p:nvPr>
                <p:ph idx="1"/>
              </p:nvPr>
            </p:nvSpPr>
            <p:spPr>
              <a:xfrm>
                <a:off x="3397763" y="876455"/>
                <a:ext cx="8647553" cy="3402517"/>
              </a:xfrm>
              <a:blipFill>
                <a:blip r:embed="rId2"/>
                <a:stretch>
                  <a:fillRect l="-1173" t="-3358"/>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B2D55861-570D-E8A2-41A8-B9103E038AC8}"/>
              </a:ext>
            </a:extLst>
          </p:cNvPr>
          <p:cNvSpPr>
            <a:spLocks noGrp="1"/>
          </p:cNvSpPr>
          <p:nvPr>
            <p:ph type="dt" sz="half" idx="10"/>
          </p:nvPr>
        </p:nvSpPr>
        <p:spPr/>
        <p:txBody>
          <a:bodyPr/>
          <a:lstStyle/>
          <a:p>
            <a:fld id="{F17C02A9-E649-D544-845F-835AABD603E3}"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A41DFBDB-E536-B083-134A-8FC198EE16CF}"/>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20DC6799-E329-231C-BD85-F15C5A2B8E71}"/>
              </a:ext>
            </a:extLst>
          </p:cNvPr>
          <p:cNvSpPr>
            <a:spLocks noGrp="1"/>
          </p:cNvSpPr>
          <p:nvPr>
            <p:ph type="sldNum" sz="quarter" idx="12"/>
          </p:nvPr>
        </p:nvSpPr>
        <p:spPr/>
        <p:txBody>
          <a:bodyPr/>
          <a:lstStyle/>
          <a:p>
            <a:fld id="{B1A13AED-BBC1-DB48-95E1-36D836C4ECBB}" type="slidenum">
              <a:rPr kumimoji="1" lang="ja-JP" altLang="en-US" smtClean="0"/>
              <a:t>23</a:t>
            </a:fld>
            <a:endParaRPr kumimoji="1" lang="ja-JP" altLang="en-US"/>
          </a:p>
        </p:txBody>
      </p:sp>
      <p:grpSp>
        <p:nvGrpSpPr>
          <p:cNvPr id="7" name="グループ化 6">
            <a:extLst>
              <a:ext uri="{FF2B5EF4-FFF2-40B4-BE49-F238E27FC236}">
                <a16:creationId xmlns:a16="http://schemas.microsoft.com/office/drawing/2014/main" id="{44D246CB-8A3B-B307-B803-69E649044F68}"/>
              </a:ext>
            </a:extLst>
          </p:cNvPr>
          <p:cNvGrpSpPr/>
          <p:nvPr/>
        </p:nvGrpSpPr>
        <p:grpSpPr>
          <a:xfrm>
            <a:off x="285650" y="1417685"/>
            <a:ext cx="2926197" cy="4059649"/>
            <a:chOff x="3895525" y="1631837"/>
            <a:chExt cx="3583305" cy="4971287"/>
          </a:xfrm>
        </p:grpSpPr>
        <p:sp>
          <p:nvSpPr>
            <p:cNvPr id="9" name="屈折矢印 8">
              <a:extLst>
                <a:ext uri="{FF2B5EF4-FFF2-40B4-BE49-F238E27FC236}">
                  <a16:creationId xmlns:a16="http://schemas.microsoft.com/office/drawing/2014/main" id="{E0F84106-13DB-AB36-6BAD-A146B2C3C851}"/>
                </a:ext>
              </a:extLst>
            </p:cNvPr>
            <p:cNvSpPr/>
            <p:nvPr/>
          </p:nvSpPr>
          <p:spPr>
            <a:xfrm rot="10800000">
              <a:off x="4341637" y="2742399"/>
              <a:ext cx="1887652" cy="2587540"/>
            </a:xfrm>
            <a:prstGeom prst="bentUpArrow">
              <a:avLst>
                <a:gd name="adj1" fmla="val 8305"/>
                <a:gd name="adj2" fmla="val 7655"/>
                <a:gd name="adj3" fmla="val 10723"/>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600"/>
            </a:p>
          </p:txBody>
        </p:sp>
        <p:grpSp>
          <p:nvGrpSpPr>
            <p:cNvPr id="10" name="グループ化 9">
              <a:extLst>
                <a:ext uri="{FF2B5EF4-FFF2-40B4-BE49-F238E27FC236}">
                  <a16:creationId xmlns:a16="http://schemas.microsoft.com/office/drawing/2014/main" id="{01F99F2A-6897-6091-F90A-E65C04DACD84}"/>
                </a:ext>
              </a:extLst>
            </p:cNvPr>
            <p:cNvGrpSpPr/>
            <p:nvPr/>
          </p:nvGrpSpPr>
          <p:grpSpPr>
            <a:xfrm>
              <a:off x="4693922" y="1631837"/>
              <a:ext cx="2784908" cy="4105722"/>
              <a:chOff x="1403070" y="1862582"/>
              <a:chExt cx="2784908" cy="4105722"/>
            </a:xfrm>
          </p:grpSpPr>
          <p:sp>
            <p:nvSpPr>
              <p:cNvPr id="16" name="正方形/長方形 15">
                <a:extLst>
                  <a:ext uri="{FF2B5EF4-FFF2-40B4-BE49-F238E27FC236}">
                    <a16:creationId xmlns:a16="http://schemas.microsoft.com/office/drawing/2014/main" id="{43D6D311-A619-4AD8-E37C-BF551E3489E7}"/>
                  </a:ext>
                </a:extLst>
              </p:cNvPr>
              <p:cNvSpPr/>
              <p:nvPr/>
            </p:nvSpPr>
            <p:spPr>
              <a:xfrm>
                <a:off x="1765028" y="1888884"/>
                <a:ext cx="2132543" cy="1652833"/>
              </a:xfrm>
              <a:prstGeom prst="rect">
                <a:avLst/>
              </a:prstGeom>
              <a:noFill/>
              <a:ln w="381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grpSp>
            <p:nvGrpSpPr>
              <p:cNvPr id="20" name="グループ化 19">
                <a:extLst>
                  <a:ext uri="{FF2B5EF4-FFF2-40B4-BE49-F238E27FC236}">
                    <a16:creationId xmlns:a16="http://schemas.microsoft.com/office/drawing/2014/main" id="{018DE9E9-C42B-18F2-7F8B-1A7AB6151AB2}"/>
                  </a:ext>
                </a:extLst>
              </p:cNvPr>
              <p:cNvGrpSpPr/>
              <p:nvPr/>
            </p:nvGrpSpPr>
            <p:grpSpPr>
              <a:xfrm>
                <a:off x="1403070" y="2761511"/>
                <a:ext cx="2784908" cy="3206793"/>
                <a:chOff x="1679044" y="2235441"/>
                <a:chExt cx="2784907" cy="3206793"/>
              </a:xfrm>
            </p:grpSpPr>
            <p:grpSp>
              <p:nvGrpSpPr>
                <p:cNvPr id="24" name="グループ化 23">
                  <a:extLst>
                    <a:ext uri="{FF2B5EF4-FFF2-40B4-BE49-F238E27FC236}">
                      <a16:creationId xmlns:a16="http://schemas.microsoft.com/office/drawing/2014/main" id="{A60FA933-389D-E9A7-C759-24D8B18E4CC0}"/>
                    </a:ext>
                  </a:extLst>
                </p:cNvPr>
                <p:cNvGrpSpPr/>
                <p:nvPr/>
              </p:nvGrpSpPr>
              <p:grpSpPr>
                <a:xfrm>
                  <a:off x="1679044" y="2235441"/>
                  <a:ext cx="2784907" cy="3206793"/>
                  <a:chOff x="1500816" y="4435169"/>
                  <a:chExt cx="2784907" cy="3206793"/>
                </a:xfrm>
              </p:grpSpPr>
              <p:sp>
                <p:nvSpPr>
                  <p:cNvPr id="29" name="下矢印 28">
                    <a:extLst>
                      <a:ext uri="{FF2B5EF4-FFF2-40B4-BE49-F238E27FC236}">
                        <a16:creationId xmlns:a16="http://schemas.microsoft.com/office/drawing/2014/main" id="{7C712439-4C75-A43D-C447-BC5A0EF48AB9}"/>
                      </a:ext>
                    </a:extLst>
                  </p:cNvPr>
                  <p:cNvSpPr/>
                  <p:nvPr/>
                </p:nvSpPr>
                <p:spPr>
                  <a:xfrm>
                    <a:off x="2768326" y="4646804"/>
                    <a:ext cx="244638" cy="882720"/>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31" name="正方形/長方形 30">
                    <a:extLst>
                      <a:ext uri="{FF2B5EF4-FFF2-40B4-BE49-F238E27FC236}">
                        <a16:creationId xmlns:a16="http://schemas.microsoft.com/office/drawing/2014/main" id="{AC10B1D6-2DB1-DF49-938D-F9996086B2F4}"/>
                      </a:ext>
                    </a:extLst>
                  </p:cNvPr>
                  <p:cNvSpPr/>
                  <p:nvPr/>
                </p:nvSpPr>
                <p:spPr>
                  <a:xfrm>
                    <a:off x="1862774" y="6276571"/>
                    <a:ext cx="1793561" cy="583557"/>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400" b="1" dirty="0">
                        <a:solidFill>
                          <a:schemeClr val="bg1"/>
                        </a:solidFill>
                        <a:latin typeface="Times New Roman" panose="02020603050405020304" pitchFamily="18" charset="0"/>
                        <a:cs typeface="Times New Roman" panose="02020603050405020304" pitchFamily="18" charset="0"/>
                      </a:rPr>
                      <a:t>Bit-wise Simulator(C++)</a:t>
                    </a:r>
                    <a:endParaRPr lang="ja-JP" altLang="en-US" sz="1400" b="1">
                      <a:solidFill>
                        <a:schemeClr val="bg1"/>
                      </a:solidFill>
                      <a:latin typeface="Times New Roman" panose="02020603050405020304" pitchFamily="18" charset="0"/>
                      <a:cs typeface="Times New Roman" panose="02020603050405020304" pitchFamily="18" charset="0"/>
                    </a:endParaRPr>
                  </a:p>
                </p:txBody>
              </p:sp>
              <p:sp>
                <p:nvSpPr>
                  <p:cNvPr id="35" name="正方形/長方形 34">
                    <a:extLst>
                      <a:ext uri="{FF2B5EF4-FFF2-40B4-BE49-F238E27FC236}">
                        <a16:creationId xmlns:a16="http://schemas.microsoft.com/office/drawing/2014/main" id="{35617506-61F6-B5B2-BB3D-6E2E1D9A268F}"/>
                      </a:ext>
                    </a:extLst>
                  </p:cNvPr>
                  <p:cNvSpPr/>
                  <p:nvPr/>
                </p:nvSpPr>
                <p:spPr>
                  <a:xfrm>
                    <a:off x="2195689"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a:solidFill>
                          <a:schemeClr val="tx1"/>
                        </a:solidFill>
                        <a:latin typeface="Times New Roman" panose="02020603050405020304" pitchFamily="18" charset="0"/>
                        <a:cs typeface="Times New Roman" panose="02020603050405020304" pitchFamily="18" charset="0"/>
                      </a:rPr>
                      <a:t>Output 1</a:t>
                    </a:r>
                    <a:endParaRPr lang="ja-JP" altLang="en-US" sz="1100">
                      <a:solidFill>
                        <a:schemeClr val="tx1"/>
                      </a:solidFill>
                      <a:latin typeface="Times New Roman" panose="02020603050405020304" pitchFamily="18" charset="0"/>
                      <a:cs typeface="Times New Roman" panose="02020603050405020304" pitchFamily="18" charset="0"/>
                    </a:endParaRPr>
                  </a:p>
                </p:txBody>
              </p:sp>
              <p:sp>
                <p:nvSpPr>
                  <p:cNvPr id="38" name="下矢印 37">
                    <a:extLst>
                      <a:ext uri="{FF2B5EF4-FFF2-40B4-BE49-F238E27FC236}">
                        <a16:creationId xmlns:a16="http://schemas.microsoft.com/office/drawing/2014/main" id="{CC5F0CDA-4A04-607D-7E4A-BF71C44DE0CD}"/>
                      </a:ext>
                    </a:extLst>
                  </p:cNvPr>
                  <p:cNvSpPr/>
                  <p:nvPr/>
                </p:nvSpPr>
                <p:spPr>
                  <a:xfrm>
                    <a:off x="2713417" y="6892615"/>
                    <a:ext cx="283943" cy="34377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44" name="正方形/長方形 43">
                    <a:extLst>
                      <a:ext uri="{FF2B5EF4-FFF2-40B4-BE49-F238E27FC236}">
                        <a16:creationId xmlns:a16="http://schemas.microsoft.com/office/drawing/2014/main" id="{B3540A4B-F846-C512-D4CD-920F12876BA2}"/>
                      </a:ext>
                    </a:extLst>
                  </p:cNvPr>
                  <p:cNvSpPr/>
                  <p:nvPr/>
                </p:nvSpPr>
                <p:spPr>
                  <a:xfrm>
                    <a:off x="2090439" y="4435169"/>
                    <a:ext cx="1609394" cy="5915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b="1" dirty="0">
                        <a:solidFill>
                          <a:schemeClr val="bg1"/>
                        </a:solidFill>
                        <a:latin typeface="Times New Roman" panose="02020603050405020304" pitchFamily="18" charset="0"/>
                        <a:cs typeface="Times New Roman" panose="02020603050405020304" pitchFamily="18" charset="0"/>
                      </a:rPr>
                      <a:t>MC</a:t>
                    </a:r>
                    <a:r>
                      <a:rPr lang="ja-JP" altLang="en-US" b="1">
                        <a:solidFill>
                          <a:schemeClr val="bg1"/>
                        </a:solidFill>
                        <a:latin typeface="Times New Roman" panose="02020603050405020304" pitchFamily="18" charset="0"/>
                        <a:cs typeface="Times New Roman" panose="02020603050405020304" pitchFamily="18" charset="0"/>
                      </a:rPr>
                      <a:t>データ</a:t>
                    </a:r>
                  </a:p>
                </p:txBody>
              </p:sp>
              <p:sp>
                <p:nvSpPr>
                  <p:cNvPr id="45" name="正方形/長方形 44">
                    <a:extLst>
                      <a:ext uri="{FF2B5EF4-FFF2-40B4-BE49-F238E27FC236}">
                        <a16:creationId xmlns:a16="http://schemas.microsoft.com/office/drawing/2014/main" id="{F5486A35-5FEE-A3A3-C69B-DB9BBC3B4E21}"/>
                      </a:ext>
                    </a:extLst>
                  </p:cNvPr>
                  <p:cNvSpPr/>
                  <p:nvPr/>
                </p:nvSpPr>
                <p:spPr>
                  <a:xfrm>
                    <a:off x="1500816" y="5551933"/>
                    <a:ext cx="2784907" cy="38026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400" b="1" dirty="0">
                        <a:solidFill>
                          <a:schemeClr val="tx1"/>
                        </a:solidFill>
                        <a:latin typeface="Times New Roman" panose="02020603050405020304" pitchFamily="18" charset="0"/>
                        <a:cs typeface="Times New Roman" panose="02020603050405020304" pitchFamily="18" charset="0"/>
                      </a:rPr>
                      <a:t>Test Pulse Pattern</a:t>
                    </a:r>
                    <a:r>
                      <a:rPr lang="ja-JP" altLang="en-US" sz="1400" b="1">
                        <a:solidFill>
                          <a:schemeClr val="tx1"/>
                        </a:solidFill>
                        <a:latin typeface="Times New Roman" panose="02020603050405020304" pitchFamily="18" charset="0"/>
                        <a:cs typeface="Times New Roman" panose="02020603050405020304" pitchFamily="18" charset="0"/>
                      </a:rPr>
                      <a:t>ファイル</a:t>
                    </a:r>
                  </a:p>
                </p:txBody>
              </p:sp>
            </p:grpSp>
            <p:sp>
              <p:nvSpPr>
                <p:cNvPr id="25" name="下矢印 24">
                  <a:extLst>
                    <a:ext uri="{FF2B5EF4-FFF2-40B4-BE49-F238E27FC236}">
                      <a16:creationId xmlns:a16="http://schemas.microsoft.com/office/drawing/2014/main" id="{6C6C2097-FFA6-2511-0856-55C2E99D2440}"/>
                    </a:ext>
                  </a:extLst>
                </p:cNvPr>
                <p:cNvSpPr/>
                <p:nvPr/>
              </p:nvSpPr>
              <p:spPr>
                <a:xfrm>
                  <a:off x="2923324" y="3778289"/>
                  <a:ext cx="283943" cy="27894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grpSp>
          <p:sp>
            <p:nvSpPr>
              <p:cNvPr id="18" name="テキスト ボックス 17">
                <a:extLst>
                  <a:ext uri="{FF2B5EF4-FFF2-40B4-BE49-F238E27FC236}">
                    <a16:creationId xmlns:a16="http://schemas.microsoft.com/office/drawing/2014/main" id="{B09B1ECA-2159-A1A4-6099-80AC2C878E28}"/>
                  </a:ext>
                </a:extLst>
              </p:cNvPr>
              <p:cNvSpPr txBox="1"/>
              <p:nvPr/>
            </p:nvSpPr>
            <p:spPr>
              <a:xfrm>
                <a:off x="1729199" y="1862582"/>
                <a:ext cx="2191793" cy="716093"/>
              </a:xfrm>
              <a:prstGeom prst="rect">
                <a:avLst/>
              </a:prstGeom>
              <a:solidFill>
                <a:srgbClr val="7030A0"/>
              </a:solidFill>
            </p:spPr>
            <p:txBody>
              <a:bodyPr wrap="square" rtlCol="0">
                <a:spAutoFit/>
              </a:bodyPr>
              <a:lstStyle/>
              <a:p>
                <a:pPr algn="ctr"/>
                <a:r>
                  <a:rPr kumimoji="1" lang="ja-JP" altLang="en-US" sz="1600" b="1">
                    <a:solidFill>
                      <a:schemeClr val="bg1"/>
                    </a:solidFill>
                  </a:rPr>
                  <a:t>テストパターン</a:t>
                </a:r>
                <a:endParaRPr kumimoji="1" lang="en-US" altLang="ja-JP" sz="1600" b="1" dirty="0">
                  <a:solidFill>
                    <a:schemeClr val="bg1"/>
                  </a:solidFill>
                </a:endParaRPr>
              </a:p>
              <a:p>
                <a:pPr algn="ctr"/>
                <a:r>
                  <a:rPr kumimoji="1" lang="ja-JP" altLang="en-US" sz="1600" b="1">
                    <a:solidFill>
                      <a:schemeClr val="bg1"/>
                    </a:solidFill>
                  </a:rPr>
                  <a:t>生成システム</a:t>
                </a:r>
              </a:p>
            </p:txBody>
          </p:sp>
        </p:grpSp>
        <p:sp>
          <p:nvSpPr>
            <p:cNvPr id="11" name="正方形/長方形 10">
              <a:extLst>
                <a:ext uri="{FF2B5EF4-FFF2-40B4-BE49-F238E27FC236}">
                  <a16:creationId xmlns:a16="http://schemas.microsoft.com/office/drawing/2014/main" id="{B39EB482-0DEC-935C-9C76-A1DA0CBBAA3F}"/>
                </a:ext>
              </a:extLst>
            </p:cNvPr>
            <p:cNvSpPr/>
            <p:nvPr/>
          </p:nvSpPr>
          <p:spPr>
            <a:xfrm>
              <a:off x="4026208" y="5352349"/>
              <a:ext cx="1050541"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err="1">
                  <a:solidFill>
                    <a:schemeClr val="tx1"/>
                  </a:solidFill>
                  <a:latin typeface="Times New Roman" panose="02020603050405020304" pitchFamily="18" charset="0"/>
                  <a:cs typeface="Times New Roman" panose="02020603050405020304" pitchFamily="18" charset="0"/>
                </a:rPr>
                <a:t>Truth.root</a:t>
              </a:r>
              <a:endParaRPr lang="ja-JP" altLang="en-US" sz="1100">
                <a:solidFill>
                  <a:schemeClr val="tx1"/>
                </a:solidFill>
                <a:latin typeface="Times New Roman" panose="02020603050405020304" pitchFamily="18" charset="0"/>
                <a:cs typeface="Times New Roman" panose="02020603050405020304" pitchFamily="18" charset="0"/>
              </a:endParaRPr>
            </a:p>
          </p:txBody>
        </p:sp>
        <p:sp>
          <p:nvSpPr>
            <p:cNvPr id="12" name="テキスト ボックス 9">
              <a:extLst>
                <a:ext uri="{FF2B5EF4-FFF2-40B4-BE49-F238E27FC236}">
                  <a16:creationId xmlns:a16="http://schemas.microsoft.com/office/drawing/2014/main" id="{2C9133CC-DBA2-846E-5EE2-EC9483C29E53}"/>
                </a:ext>
              </a:extLst>
            </p:cNvPr>
            <p:cNvSpPr txBox="1"/>
            <p:nvPr/>
          </p:nvSpPr>
          <p:spPr>
            <a:xfrm>
              <a:off x="3895525" y="2637458"/>
              <a:ext cx="1080238" cy="408176"/>
            </a:xfrm>
            <a:prstGeom prst="rect">
              <a:avLst/>
            </a:prstGeom>
            <a:solidFill>
              <a:schemeClr val="accent1">
                <a:lumMod val="40000"/>
                <a:lumOff val="60000"/>
              </a:schemeClr>
            </a:solidFill>
          </p:spPr>
          <p:txBody>
            <a:bodyPr wrap="square" rtlCol="0" anchor="ctr"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ja-JP" altLang="en-US" sz="900"/>
                <a:t>各イベントの</a:t>
              </a:r>
              <a:endParaRPr kumimoji="1" lang="en-US" altLang="ja-JP" sz="900" dirty="0"/>
            </a:p>
            <a:p>
              <a:pPr algn="ctr"/>
              <a:r>
                <a:rPr kumimoji="1" lang="en-US" altLang="ja-JP" sz="900" dirty="0"/>
                <a:t>truth</a:t>
              </a:r>
              <a:r>
                <a:rPr kumimoji="1" lang="ja-JP" altLang="en-US" sz="900"/>
                <a:t>情報</a:t>
              </a:r>
            </a:p>
          </p:txBody>
        </p:sp>
        <p:sp>
          <p:nvSpPr>
            <p:cNvPr id="13" name="正方形/長方形 12">
              <a:extLst>
                <a:ext uri="{FF2B5EF4-FFF2-40B4-BE49-F238E27FC236}">
                  <a16:creationId xmlns:a16="http://schemas.microsoft.com/office/drawing/2014/main" id="{318FD335-8A20-8931-9D5C-666E18D43EF7}"/>
                </a:ext>
              </a:extLst>
            </p:cNvPr>
            <p:cNvSpPr/>
            <p:nvPr/>
          </p:nvSpPr>
          <p:spPr>
            <a:xfrm>
              <a:off x="4618415" y="6222862"/>
              <a:ext cx="129585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err="1">
                  <a:solidFill>
                    <a:schemeClr val="tx1"/>
                  </a:solidFill>
                  <a:latin typeface="Times New Roman" panose="02020603050405020304" pitchFamily="18" charset="0"/>
                  <a:cs typeface="Times New Roman" panose="02020603050405020304" pitchFamily="18" charset="0"/>
                </a:rPr>
                <a:t>combine.root</a:t>
              </a:r>
              <a:endParaRPr lang="ja-JP" altLang="en-US" sz="1100">
                <a:solidFill>
                  <a:schemeClr val="tx1"/>
                </a:solidFill>
                <a:latin typeface="Times New Roman" panose="02020603050405020304" pitchFamily="18" charset="0"/>
                <a:cs typeface="Times New Roman" panose="02020603050405020304" pitchFamily="18" charset="0"/>
              </a:endParaRPr>
            </a:p>
          </p:txBody>
        </p:sp>
        <p:cxnSp>
          <p:nvCxnSpPr>
            <p:cNvPr id="14" name="直線矢印コネクタ 13">
              <a:extLst>
                <a:ext uri="{FF2B5EF4-FFF2-40B4-BE49-F238E27FC236}">
                  <a16:creationId xmlns:a16="http://schemas.microsoft.com/office/drawing/2014/main" id="{FE2CE598-9B57-6C44-A993-B11CA2561C4C}"/>
                </a:ext>
              </a:extLst>
            </p:cNvPr>
            <p:cNvCxnSpPr>
              <a:cxnSpLocks/>
            </p:cNvCxnSpPr>
            <p:nvPr/>
          </p:nvCxnSpPr>
          <p:spPr>
            <a:xfrm>
              <a:off x="5532769" y="5732610"/>
              <a:ext cx="0" cy="49025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85C9DEB9-7112-B318-369F-52D3FFE1E363}"/>
                </a:ext>
              </a:extLst>
            </p:cNvPr>
            <p:cNvCxnSpPr>
              <a:cxnSpLocks/>
            </p:cNvCxnSpPr>
            <p:nvPr/>
          </p:nvCxnSpPr>
          <p:spPr>
            <a:xfrm>
              <a:off x="4918653" y="5732610"/>
              <a:ext cx="0" cy="49025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8" name="グループ化 7">
            <a:extLst>
              <a:ext uri="{FF2B5EF4-FFF2-40B4-BE49-F238E27FC236}">
                <a16:creationId xmlns:a16="http://schemas.microsoft.com/office/drawing/2014/main" id="{C4207140-FFAC-3375-19AC-F0762EF2EC81}"/>
              </a:ext>
            </a:extLst>
          </p:cNvPr>
          <p:cNvGrpSpPr/>
          <p:nvPr/>
        </p:nvGrpSpPr>
        <p:grpSpPr>
          <a:xfrm>
            <a:off x="5581155" y="4101947"/>
            <a:ext cx="5377627" cy="2436966"/>
            <a:chOff x="3654214" y="3125166"/>
            <a:chExt cx="7365908" cy="3413747"/>
          </a:xfrm>
        </p:grpSpPr>
        <p:grpSp>
          <p:nvGrpSpPr>
            <p:cNvPr id="17" name="グループ化 16">
              <a:extLst>
                <a:ext uri="{FF2B5EF4-FFF2-40B4-BE49-F238E27FC236}">
                  <a16:creationId xmlns:a16="http://schemas.microsoft.com/office/drawing/2014/main" id="{34E1D1F5-D517-C7F1-B3CA-B444FE1CDAD4}"/>
                </a:ext>
              </a:extLst>
            </p:cNvPr>
            <p:cNvGrpSpPr/>
            <p:nvPr/>
          </p:nvGrpSpPr>
          <p:grpSpPr>
            <a:xfrm>
              <a:off x="3814253" y="3125166"/>
              <a:ext cx="7205869" cy="3413747"/>
              <a:chOff x="146685" y="3125165"/>
              <a:chExt cx="8006713" cy="3413747"/>
            </a:xfrm>
          </p:grpSpPr>
          <p:sp>
            <p:nvSpPr>
              <p:cNvPr id="124" name="正方形/長方形 123">
                <a:extLst>
                  <a:ext uri="{FF2B5EF4-FFF2-40B4-BE49-F238E27FC236}">
                    <a16:creationId xmlns:a16="http://schemas.microsoft.com/office/drawing/2014/main" id="{38804DED-ECE5-0640-3C67-1287833F77D6}"/>
                  </a:ext>
                </a:extLst>
              </p:cNvPr>
              <p:cNvSpPr/>
              <p:nvPr/>
            </p:nvSpPr>
            <p:spPr>
              <a:xfrm>
                <a:off x="146685" y="3125165"/>
                <a:ext cx="8006713" cy="3413747"/>
              </a:xfrm>
              <a:prstGeom prst="rect">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nchorCtr="0"/>
              <a:lstStyle/>
              <a:p>
                <a:r>
                  <a:rPr kumimoji="1" lang="en-US" altLang="ja-JP" sz="1600" b="1" dirty="0">
                    <a:solidFill>
                      <a:schemeClr val="accent1"/>
                    </a:solidFill>
                    <a:latin typeface="Times New Roman" panose="02020603050405020304" pitchFamily="18" charset="0"/>
                    <a:cs typeface="Times New Roman" panose="02020603050405020304" pitchFamily="18" charset="0"/>
                  </a:rPr>
                  <a:t>Simulator</a:t>
                </a:r>
                <a:endParaRPr kumimoji="1" lang="ja-JP" altLang="en-US" sz="1600" b="1">
                  <a:solidFill>
                    <a:schemeClr val="accent1"/>
                  </a:solidFill>
                  <a:latin typeface="Times New Roman" panose="02020603050405020304" pitchFamily="18" charset="0"/>
                  <a:cs typeface="Times New Roman" panose="02020603050405020304" pitchFamily="18" charset="0"/>
                </a:endParaRPr>
              </a:p>
            </p:txBody>
          </p:sp>
          <p:sp>
            <p:nvSpPr>
              <p:cNvPr id="125" name="正方形/長方形 124">
                <a:extLst>
                  <a:ext uri="{FF2B5EF4-FFF2-40B4-BE49-F238E27FC236}">
                    <a16:creationId xmlns:a16="http://schemas.microsoft.com/office/drawing/2014/main" id="{FF84B170-AEFB-C0F5-3756-1EED8A28517F}"/>
                  </a:ext>
                </a:extLst>
              </p:cNvPr>
              <p:cNvSpPr/>
              <p:nvPr/>
            </p:nvSpPr>
            <p:spPr>
              <a:xfrm>
                <a:off x="252671" y="3522860"/>
                <a:ext cx="7761776" cy="966957"/>
              </a:xfrm>
              <a:prstGeom prst="rect">
                <a:avLst/>
              </a:prstGeom>
              <a:solidFill>
                <a:schemeClr val="accent5">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t" anchorCtr="0"/>
              <a:lstStyle/>
              <a:p>
                <a:r>
                  <a:rPr kumimoji="1" lang="en-US" altLang="ja-JP" sz="1000" dirty="0">
                    <a:solidFill>
                      <a:schemeClr val="tx1"/>
                    </a:solidFill>
                    <a:latin typeface="Times New Roman" panose="02020603050405020304" pitchFamily="18" charset="0"/>
                    <a:cs typeface="Times New Roman" panose="02020603050405020304" pitchFamily="18" charset="0"/>
                  </a:rPr>
                  <a:t>Endcap Phi0</a:t>
                </a:r>
                <a:endParaRPr kumimoji="1" lang="ja-JP" altLang="en-US" sz="1000">
                  <a:solidFill>
                    <a:schemeClr val="tx1"/>
                  </a:solidFill>
                  <a:latin typeface="Times New Roman" panose="02020603050405020304" pitchFamily="18" charset="0"/>
                  <a:cs typeface="Times New Roman" panose="02020603050405020304" pitchFamily="18" charset="0"/>
                </a:endParaRPr>
              </a:p>
            </p:txBody>
          </p:sp>
          <p:sp>
            <p:nvSpPr>
              <p:cNvPr id="126" name="正方形/長方形 125">
                <a:extLst>
                  <a:ext uri="{FF2B5EF4-FFF2-40B4-BE49-F238E27FC236}">
                    <a16:creationId xmlns:a16="http://schemas.microsoft.com/office/drawing/2014/main" id="{E9651610-BB0B-A6E0-0D9B-DB3BC2CE96CB}"/>
                  </a:ext>
                </a:extLst>
              </p:cNvPr>
              <p:cNvSpPr/>
              <p:nvPr/>
            </p:nvSpPr>
            <p:spPr>
              <a:xfrm>
                <a:off x="252672" y="4521118"/>
                <a:ext cx="7761776" cy="966957"/>
              </a:xfrm>
              <a:prstGeom prst="rect">
                <a:avLst/>
              </a:prstGeom>
              <a:solidFill>
                <a:schemeClr val="accent5">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t" anchorCtr="0"/>
              <a:lstStyle/>
              <a:p>
                <a:r>
                  <a:rPr kumimoji="1" lang="en-US" altLang="ja-JP" sz="1000" dirty="0">
                    <a:solidFill>
                      <a:schemeClr val="tx1"/>
                    </a:solidFill>
                    <a:latin typeface="Times New Roman" panose="02020603050405020304" pitchFamily="18" charset="0"/>
                    <a:cs typeface="Times New Roman" panose="02020603050405020304" pitchFamily="18" charset="0"/>
                  </a:rPr>
                  <a:t>Endcap Phi1</a:t>
                </a:r>
                <a:endParaRPr kumimoji="1" lang="ja-JP" altLang="en-US" sz="1000">
                  <a:solidFill>
                    <a:schemeClr val="tx1"/>
                  </a:solidFill>
                  <a:latin typeface="Times New Roman" panose="02020603050405020304" pitchFamily="18" charset="0"/>
                  <a:cs typeface="Times New Roman" panose="02020603050405020304" pitchFamily="18" charset="0"/>
                </a:endParaRPr>
              </a:p>
            </p:txBody>
          </p:sp>
          <p:sp>
            <p:nvSpPr>
              <p:cNvPr id="127" name="正方形/長方形 126">
                <a:extLst>
                  <a:ext uri="{FF2B5EF4-FFF2-40B4-BE49-F238E27FC236}">
                    <a16:creationId xmlns:a16="http://schemas.microsoft.com/office/drawing/2014/main" id="{9E4290A4-7DB4-F8FC-D17D-2F504F5ECF61}"/>
                  </a:ext>
                </a:extLst>
              </p:cNvPr>
              <p:cNvSpPr/>
              <p:nvPr/>
            </p:nvSpPr>
            <p:spPr>
              <a:xfrm>
                <a:off x="254051" y="5503706"/>
                <a:ext cx="7761776" cy="966957"/>
              </a:xfrm>
              <a:prstGeom prst="rect">
                <a:avLst/>
              </a:prstGeom>
              <a:solidFill>
                <a:schemeClr val="accent5">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t" anchorCtr="0"/>
              <a:lstStyle/>
              <a:p>
                <a:r>
                  <a:rPr kumimoji="1" lang="en-US" altLang="ja-JP" sz="1000" dirty="0">
                    <a:solidFill>
                      <a:schemeClr val="tx1"/>
                    </a:solidFill>
                    <a:latin typeface="Times New Roman" panose="02020603050405020304" pitchFamily="18" charset="0"/>
                    <a:cs typeface="Times New Roman" panose="02020603050405020304" pitchFamily="18" charset="0"/>
                  </a:rPr>
                  <a:t>Forward</a:t>
                </a:r>
                <a:endParaRPr kumimoji="1" lang="ja-JP" altLang="en-US" sz="1000">
                  <a:solidFill>
                    <a:schemeClr val="tx1"/>
                  </a:solidFill>
                  <a:latin typeface="Times New Roman" panose="02020603050405020304" pitchFamily="18" charset="0"/>
                  <a:cs typeface="Times New Roman" panose="02020603050405020304" pitchFamily="18" charset="0"/>
                </a:endParaRPr>
              </a:p>
            </p:txBody>
          </p:sp>
        </p:grpSp>
        <p:grpSp>
          <p:nvGrpSpPr>
            <p:cNvPr id="19" name="グループ化 18">
              <a:extLst>
                <a:ext uri="{FF2B5EF4-FFF2-40B4-BE49-F238E27FC236}">
                  <a16:creationId xmlns:a16="http://schemas.microsoft.com/office/drawing/2014/main" id="{7B477FF6-2BF4-467C-7AB5-0686DA240FC9}"/>
                </a:ext>
              </a:extLst>
            </p:cNvPr>
            <p:cNvGrpSpPr/>
            <p:nvPr/>
          </p:nvGrpSpPr>
          <p:grpSpPr>
            <a:xfrm>
              <a:off x="3667568" y="3575910"/>
              <a:ext cx="7162506" cy="882860"/>
              <a:chOff x="-12675" y="3575910"/>
              <a:chExt cx="7162506" cy="882860"/>
            </a:xfrm>
          </p:grpSpPr>
          <p:sp>
            <p:nvSpPr>
              <p:cNvPr id="111" name="正方形/長方形 110">
                <a:extLst>
                  <a:ext uri="{FF2B5EF4-FFF2-40B4-BE49-F238E27FC236}">
                    <a16:creationId xmlns:a16="http://schemas.microsoft.com/office/drawing/2014/main" id="{54FD793F-722D-5F5E-B4F4-97C1794982E6}"/>
                  </a:ext>
                </a:extLst>
              </p:cNvPr>
              <p:cNvSpPr/>
              <p:nvPr/>
            </p:nvSpPr>
            <p:spPr>
              <a:xfrm>
                <a:off x="1190759" y="3598476"/>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tx1"/>
                    </a:solidFill>
                    <a:latin typeface="Times New Roman" panose="02020603050405020304" pitchFamily="18" charset="0"/>
                    <a:cs typeface="Times New Roman" panose="02020603050405020304" pitchFamily="18" charset="0"/>
                  </a:rPr>
                  <a:t>Channel Mapping</a:t>
                </a:r>
              </a:p>
            </p:txBody>
          </p:sp>
          <p:sp>
            <p:nvSpPr>
              <p:cNvPr id="112" name="正方形/長方形 111">
                <a:extLst>
                  <a:ext uri="{FF2B5EF4-FFF2-40B4-BE49-F238E27FC236}">
                    <a16:creationId xmlns:a16="http://schemas.microsoft.com/office/drawing/2014/main" id="{F3EABE55-33DE-7786-83A3-D85CA3F7A0C1}"/>
                  </a:ext>
                </a:extLst>
              </p:cNvPr>
              <p:cNvSpPr/>
              <p:nvPr/>
            </p:nvSpPr>
            <p:spPr>
              <a:xfrm>
                <a:off x="2237548" y="357591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ステーション内</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(Wire)</a:t>
                </a:r>
                <a:endParaRPr lang="pt-PT" altLang="ja-JP" sz="900" dirty="0">
                  <a:solidFill>
                    <a:schemeClr val="tx1"/>
                  </a:solidFill>
                  <a:latin typeface="Times New Roman" panose="02020603050405020304" pitchFamily="18" charset="0"/>
                  <a:cs typeface="Times New Roman" panose="02020603050405020304" pitchFamily="18" charset="0"/>
                </a:endParaRPr>
              </a:p>
            </p:txBody>
          </p:sp>
          <p:cxnSp>
            <p:nvCxnSpPr>
              <p:cNvPr id="113" name="直線矢印コネクタ 112">
                <a:extLst>
                  <a:ext uri="{FF2B5EF4-FFF2-40B4-BE49-F238E27FC236}">
                    <a16:creationId xmlns:a16="http://schemas.microsoft.com/office/drawing/2014/main" id="{9D8BC1A6-9F8F-C33F-1EC4-B6B8A7FF1870}"/>
                  </a:ext>
                </a:extLst>
              </p:cNvPr>
              <p:cNvCxnSpPr>
                <a:cxnSpLocks/>
              </p:cNvCxnSpPr>
              <p:nvPr/>
            </p:nvCxnSpPr>
            <p:spPr>
              <a:xfrm>
                <a:off x="1989377" y="3777727"/>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4" name="正方形/長方形 113">
                <a:extLst>
                  <a:ext uri="{FF2B5EF4-FFF2-40B4-BE49-F238E27FC236}">
                    <a16:creationId xmlns:a16="http://schemas.microsoft.com/office/drawing/2014/main" id="{90DF68A3-938B-66E0-DA14-E6032B722917}"/>
                  </a:ext>
                </a:extLst>
              </p:cNvPr>
              <p:cNvSpPr/>
              <p:nvPr/>
            </p:nvSpPr>
            <p:spPr>
              <a:xfrm>
                <a:off x="2240801" y="402834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ステーション内</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(Strip)</a:t>
                </a:r>
                <a:endParaRPr lang="pt-PT" altLang="ja-JP" sz="900" dirty="0">
                  <a:solidFill>
                    <a:schemeClr val="tx1"/>
                  </a:solidFill>
                  <a:latin typeface="Times New Roman" panose="02020603050405020304" pitchFamily="18" charset="0"/>
                  <a:cs typeface="Times New Roman" panose="02020603050405020304" pitchFamily="18" charset="0"/>
                </a:endParaRPr>
              </a:p>
            </p:txBody>
          </p:sp>
          <p:cxnSp>
            <p:nvCxnSpPr>
              <p:cNvPr id="115" name="直線矢印コネクタ 114">
                <a:extLst>
                  <a:ext uri="{FF2B5EF4-FFF2-40B4-BE49-F238E27FC236}">
                    <a16:creationId xmlns:a16="http://schemas.microsoft.com/office/drawing/2014/main" id="{CEA374B7-282A-9EB2-E27E-21A4F5D40D49}"/>
                  </a:ext>
                </a:extLst>
              </p:cNvPr>
              <p:cNvCxnSpPr>
                <a:cxnSpLocks/>
              </p:cNvCxnSpPr>
              <p:nvPr/>
            </p:nvCxnSpPr>
            <p:spPr>
              <a:xfrm>
                <a:off x="2007264" y="4230459"/>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直線矢印コネクタ 115">
                <a:extLst>
                  <a:ext uri="{FF2B5EF4-FFF2-40B4-BE49-F238E27FC236}">
                    <a16:creationId xmlns:a16="http://schemas.microsoft.com/office/drawing/2014/main" id="{0CECDE38-3A9A-945E-E81E-92E597661A5E}"/>
                  </a:ext>
                </a:extLst>
              </p:cNvPr>
              <p:cNvCxnSpPr>
                <a:cxnSpLocks/>
              </p:cNvCxnSpPr>
              <p:nvPr/>
            </p:nvCxnSpPr>
            <p:spPr>
              <a:xfrm>
                <a:off x="-12675" y="4029350"/>
                <a:ext cx="1203434"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7" name="正方形/長方形 116">
                <a:extLst>
                  <a:ext uri="{FF2B5EF4-FFF2-40B4-BE49-F238E27FC236}">
                    <a16:creationId xmlns:a16="http://schemas.microsoft.com/office/drawing/2014/main" id="{08728496-82F9-112B-CAE5-841F118E39B8}"/>
                  </a:ext>
                </a:extLst>
              </p:cNvPr>
              <p:cNvSpPr/>
              <p:nvPr/>
            </p:nvSpPr>
            <p:spPr>
              <a:xfrm>
                <a:off x="4038599" y="3575910"/>
                <a:ext cx="1555616"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ステーション間</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(Wire)</a:t>
                </a:r>
                <a:endParaRPr lang="pt-PT" altLang="ja-JP" sz="900" dirty="0">
                  <a:solidFill>
                    <a:schemeClr val="tx1"/>
                  </a:solidFill>
                  <a:latin typeface="Times New Roman" panose="02020603050405020304" pitchFamily="18" charset="0"/>
                  <a:cs typeface="Times New Roman" panose="02020603050405020304" pitchFamily="18" charset="0"/>
                </a:endParaRPr>
              </a:p>
            </p:txBody>
          </p:sp>
          <p:sp>
            <p:nvSpPr>
              <p:cNvPr id="118" name="正方形/長方形 117">
                <a:extLst>
                  <a:ext uri="{FF2B5EF4-FFF2-40B4-BE49-F238E27FC236}">
                    <a16:creationId xmlns:a16="http://schemas.microsoft.com/office/drawing/2014/main" id="{DC604E17-9919-6060-DA77-C8A3279B1AC4}"/>
                  </a:ext>
                </a:extLst>
              </p:cNvPr>
              <p:cNvSpPr/>
              <p:nvPr/>
            </p:nvSpPr>
            <p:spPr>
              <a:xfrm>
                <a:off x="4039832" y="4028341"/>
                <a:ext cx="1555616"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ステーション間</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(Strip)</a:t>
                </a:r>
                <a:endParaRPr lang="pt-PT" altLang="ja-JP" sz="900" dirty="0">
                  <a:solidFill>
                    <a:schemeClr val="tx1"/>
                  </a:solidFill>
                  <a:latin typeface="Times New Roman" panose="02020603050405020304" pitchFamily="18" charset="0"/>
                  <a:cs typeface="Times New Roman" panose="02020603050405020304" pitchFamily="18" charset="0"/>
                </a:endParaRPr>
              </a:p>
            </p:txBody>
          </p:sp>
          <p:sp>
            <p:nvSpPr>
              <p:cNvPr id="119" name="正方形/長方形 118">
                <a:extLst>
                  <a:ext uri="{FF2B5EF4-FFF2-40B4-BE49-F238E27FC236}">
                    <a16:creationId xmlns:a16="http://schemas.microsoft.com/office/drawing/2014/main" id="{21BEDA5C-B18D-ECFE-E71C-4740BD0DAFF6}"/>
                  </a:ext>
                </a:extLst>
              </p:cNvPr>
              <p:cNvSpPr/>
              <p:nvPr/>
            </p:nvSpPr>
            <p:spPr>
              <a:xfrm>
                <a:off x="5844928" y="3598476"/>
                <a:ext cx="1304903" cy="82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tx1"/>
                    </a:solidFill>
                    <a:latin typeface="Times New Roman" panose="02020603050405020304" pitchFamily="18" charset="0"/>
                    <a:cs typeface="Times New Roman" panose="02020603050405020304" pitchFamily="18" charset="0"/>
                  </a:rPr>
                  <a:t>Wire-Strip</a:t>
                </a:r>
              </a:p>
              <a:p>
                <a:pPr algn="ctr"/>
                <a:r>
                  <a:rPr lang="ja-JP" altLang="en-US" sz="1000">
                    <a:solidFill>
                      <a:schemeClr val="tx1"/>
                    </a:solidFill>
                    <a:latin typeface="Times New Roman" panose="02020603050405020304" pitchFamily="18" charset="0"/>
                    <a:cs typeface="Times New Roman" panose="02020603050405020304" pitchFamily="18" charset="0"/>
                  </a:rPr>
                  <a:t>コインシデンス</a:t>
                </a:r>
                <a:endParaRPr kumimoji="1" lang="en-US" altLang="ja-JP" sz="1000" dirty="0">
                  <a:solidFill>
                    <a:schemeClr val="tx1"/>
                  </a:solidFill>
                  <a:latin typeface="Times New Roman" panose="02020603050405020304" pitchFamily="18" charset="0"/>
                  <a:cs typeface="Times New Roman" panose="02020603050405020304" pitchFamily="18" charset="0"/>
                </a:endParaRPr>
              </a:p>
            </p:txBody>
          </p:sp>
          <p:cxnSp>
            <p:nvCxnSpPr>
              <p:cNvPr id="120" name="直線矢印コネクタ 119">
                <a:extLst>
                  <a:ext uri="{FF2B5EF4-FFF2-40B4-BE49-F238E27FC236}">
                    <a16:creationId xmlns:a16="http://schemas.microsoft.com/office/drawing/2014/main" id="{33D3A4A2-F567-2262-AF4C-BE841EC44A48}"/>
                  </a:ext>
                </a:extLst>
              </p:cNvPr>
              <p:cNvCxnSpPr>
                <a:cxnSpLocks/>
              </p:cNvCxnSpPr>
              <p:nvPr/>
            </p:nvCxnSpPr>
            <p:spPr>
              <a:xfrm>
                <a:off x="3793164" y="3775934"/>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直線矢印コネクタ 120">
                <a:extLst>
                  <a:ext uri="{FF2B5EF4-FFF2-40B4-BE49-F238E27FC236}">
                    <a16:creationId xmlns:a16="http://schemas.microsoft.com/office/drawing/2014/main" id="{AF381841-D7BC-196D-CC4A-200C694C591C}"/>
                  </a:ext>
                </a:extLst>
              </p:cNvPr>
              <p:cNvCxnSpPr>
                <a:cxnSpLocks/>
              </p:cNvCxnSpPr>
              <p:nvPr/>
            </p:nvCxnSpPr>
            <p:spPr>
              <a:xfrm>
                <a:off x="3811051" y="4228666"/>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a:extLst>
                  <a:ext uri="{FF2B5EF4-FFF2-40B4-BE49-F238E27FC236}">
                    <a16:creationId xmlns:a16="http://schemas.microsoft.com/office/drawing/2014/main" id="{5289C6D0-2148-45D2-7FDF-4BD5736A58DE}"/>
                  </a:ext>
                </a:extLst>
              </p:cNvPr>
              <p:cNvCxnSpPr>
                <a:cxnSpLocks/>
              </p:cNvCxnSpPr>
              <p:nvPr/>
            </p:nvCxnSpPr>
            <p:spPr>
              <a:xfrm>
                <a:off x="5594215" y="3772348"/>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直線矢印コネクタ 122">
                <a:extLst>
                  <a:ext uri="{FF2B5EF4-FFF2-40B4-BE49-F238E27FC236}">
                    <a16:creationId xmlns:a16="http://schemas.microsoft.com/office/drawing/2014/main" id="{9B4A5EA6-54E6-0FCE-A157-16C99119F895}"/>
                  </a:ext>
                </a:extLst>
              </p:cNvPr>
              <p:cNvCxnSpPr>
                <a:cxnSpLocks/>
              </p:cNvCxnSpPr>
              <p:nvPr/>
            </p:nvCxnSpPr>
            <p:spPr>
              <a:xfrm>
                <a:off x="5612102" y="4225080"/>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6" name="グループ化 25">
              <a:extLst>
                <a:ext uri="{FF2B5EF4-FFF2-40B4-BE49-F238E27FC236}">
                  <a16:creationId xmlns:a16="http://schemas.microsoft.com/office/drawing/2014/main" id="{94160127-778A-F975-8854-A4D7C09E76AC}"/>
                </a:ext>
              </a:extLst>
            </p:cNvPr>
            <p:cNvGrpSpPr/>
            <p:nvPr/>
          </p:nvGrpSpPr>
          <p:grpSpPr>
            <a:xfrm>
              <a:off x="3667568" y="4566044"/>
              <a:ext cx="7162506" cy="882860"/>
              <a:chOff x="-12675" y="3575910"/>
              <a:chExt cx="7162506" cy="882860"/>
            </a:xfrm>
          </p:grpSpPr>
          <p:sp>
            <p:nvSpPr>
              <p:cNvPr id="98" name="正方形/長方形 97">
                <a:extLst>
                  <a:ext uri="{FF2B5EF4-FFF2-40B4-BE49-F238E27FC236}">
                    <a16:creationId xmlns:a16="http://schemas.microsoft.com/office/drawing/2014/main" id="{5D2108F4-6581-0B9A-5F7A-B33768948E82}"/>
                  </a:ext>
                </a:extLst>
              </p:cNvPr>
              <p:cNvSpPr/>
              <p:nvPr/>
            </p:nvSpPr>
            <p:spPr>
              <a:xfrm>
                <a:off x="1190759" y="3598476"/>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tx1"/>
                    </a:solidFill>
                    <a:latin typeface="Times New Roman" panose="02020603050405020304" pitchFamily="18" charset="0"/>
                    <a:cs typeface="Times New Roman" panose="02020603050405020304" pitchFamily="18" charset="0"/>
                  </a:rPr>
                  <a:t>Channel Mapping</a:t>
                </a:r>
              </a:p>
            </p:txBody>
          </p:sp>
          <p:sp>
            <p:nvSpPr>
              <p:cNvPr id="99" name="正方形/長方形 98">
                <a:extLst>
                  <a:ext uri="{FF2B5EF4-FFF2-40B4-BE49-F238E27FC236}">
                    <a16:creationId xmlns:a16="http://schemas.microsoft.com/office/drawing/2014/main" id="{5B4F7C6C-7402-A865-0460-BFD2B1350D7C}"/>
                  </a:ext>
                </a:extLst>
              </p:cNvPr>
              <p:cNvSpPr/>
              <p:nvPr/>
            </p:nvSpPr>
            <p:spPr>
              <a:xfrm>
                <a:off x="2237548" y="357591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ステーション内</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(Wire)</a:t>
                </a:r>
                <a:endParaRPr lang="pt-PT" altLang="ja-JP" sz="900" dirty="0">
                  <a:solidFill>
                    <a:schemeClr val="tx1"/>
                  </a:solidFill>
                  <a:latin typeface="Times New Roman" panose="02020603050405020304" pitchFamily="18" charset="0"/>
                  <a:cs typeface="Times New Roman" panose="02020603050405020304" pitchFamily="18" charset="0"/>
                </a:endParaRPr>
              </a:p>
            </p:txBody>
          </p:sp>
          <p:cxnSp>
            <p:nvCxnSpPr>
              <p:cNvPr id="100" name="直線矢印コネクタ 99">
                <a:extLst>
                  <a:ext uri="{FF2B5EF4-FFF2-40B4-BE49-F238E27FC236}">
                    <a16:creationId xmlns:a16="http://schemas.microsoft.com/office/drawing/2014/main" id="{4541FE35-E203-EB3C-F5D2-D4A81A82253C}"/>
                  </a:ext>
                </a:extLst>
              </p:cNvPr>
              <p:cNvCxnSpPr>
                <a:cxnSpLocks/>
              </p:cNvCxnSpPr>
              <p:nvPr/>
            </p:nvCxnSpPr>
            <p:spPr>
              <a:xfrm>
                <a:off x="1989377" y="3777727"/>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1" name="正方形/長方形 100">
                <a:extLst>
                  <a:ext uri="{FF2B5EF4-FFF2-40B4-BE49-F238E27FC236}">
                    <a16:creationId xmlns:a16="http://schemas.microsoft.com/office/drawing/2014/main" id="{74B9E9E7-98CB-56D6-2A39-EB415122509B}"/>
                  </a:ext>
                </a:extLst>
              </p:cNvPr>
              <p:cNvSpPr/>
              <p:nvPr/>
            </p:nvSpPr>
            <p:spPr>
              <a:xfrm>
                <a:off x="2240801" y="402834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ステーション内</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(Strip)</a:t>
                </a:r>
                <a:endParaRPr lang="pt-PT" altLang="ja-JP" sz="900" dirty="0">
                  <a:solidFill>
                    <a:schemeClr val="tx1"/>
                  </a:solidFill>
                  <a:latin typeface="Times New Roman" panose="02020603050405020304" pitchFamily="18" charset="0"/>
                  <a:cs typeface="Times New Roman" panose="02020603050405020304" pitchFamily="18" charset="0"/>
                </a:endParaRPr>
              </a:p>
            </p:txBody>
          </p:sp>
          <p:cxnSp>
            <p:nvCxnSpPr>
              <p:cNvPr id="102" name="直線矢印コネクタ 101">
                <a:extLst>
                  <a:ext uri="{FF2B5EF4-FFF2-40B4-BE49-F238E27FC236}">
                    <a16:creationId xmlns:a16="http://schemas.microsoft.com/office/drawing/2014/main" id="{ABBEDF90-54E6-BC7B-9E10-508AD3C288B1}"/>
                  </a:ext>
                </a:extLst>
              </p:cNvPr>
              <p:cNvCxnSpPr>
                <a:cxnSpLocks/>
              </p:cNvCxnSpPr>
              <p:nvPr/>
            </p:nvCxnSpPr>
            <p:spPr>
              <a:xfrm>
                <a:off x="2007264" y="4230459"/>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直線矢印コネクタ 102">
                <a:extLst>
                  <a:ext uri="{FF2B5EF4-FFF2-40B4-BE49-F238E27FC236}">
                    <a16:creationId xmlns:a16="http://schemas.microsoft.com/office/drawing/2014/main" id="{08EA34D7-7811-DD7D-A900-987C49576D29}"/>
                  </a:ext>
                </a:extLst>
              </p:cNvPr>
              <p:cNvCxnSpPr>
                <a:cxnSpLocks/>
              </p:cNvCxnSpPr>
              <p:nvPr/>
            </p:nvCxnSpPr>
            <p:spPr>
              <a:xfrm>
                <a:off x="-12675" y="4029350"/>
                <a:ext cx="1203434"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4" name="正方形/長方形 103">
                <a:extLst>
                  <a:ext uri="{FF2B5EF4-FFF2-40B4-BE49-F238E27FC236}">
                    <a16:creationId xmlns:a16="http://schemas.microsoft.com/office/drawing/2014/main" id="{31C6FB38-DDD3-32A1-080C-C4DB026A17E1}"/>
                  </a:ext>
                </a:extLst>
              </p:cNvPr>
              <p:cNvSpPr/>
              <p:nvPr/>
            </p:nvSpPr>
            <p:spPr>
              <a:xfrm>
                <a:off x="4038599" y="3575910"/>
                <a:ext cx="1555616"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ステーション間</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(Wire)</a:t>
                </a:r>
                <a:endParaRPr lang="pt-PT" altLang="ja-JP" sz="900" dirty="0">
                  <a:solidFill>
                    <a:schemeClr val="tx1"/>
                  </a:solidFill>
                  <a:latin typeface="Times New Roman" panose="02020603050405020304" pitchFamily="18" charset="0"/>
                  <a:cs typeface="Times New Roman" panose="02020603050405020304" pitchFamily="18" charset="0"/>
                </a:endParaRPr>
              </a:p>
            </p:txBody>
          </p:sp>
          <p:sp>
            <p:nvSpPr>
              <p:cNvPr id="105" name="正方形/長方形 104">
                <a:extLst>
                  <a:ext uri="{FF2B5EF4-FFF2-40B4-BE49-F238E27FC236}">
                    <a16:creationId xmlns:a16="http://schemas.microsoft.com/office/drawing/2014/main" id="{5D43D76E-DD11-2B16-AEA8-A014E8E14E6E}"/>
                  </a:ext>
                </a:extLst>
              </p:cNvPr>
              <p:cNvSpPr/>
              <p:nvPr/>
            </p:nvSpPr>
            <p:spPr>
              <a:xfrm>
                <a:off x="4039832" y="4028341"/>
                <a:ext cx="1555616"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ステーション間</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(Strip)</a:t>
                </a:r>
                <a:endParaRPr lang="pt-PT" altLang="ja-JP" sz="900" dirty="0">
                  <a:solidFill>
                    <a:schemeClr val="tx1"/>
                  </a:solidFill>
                  <a:latin typeface="Times New Roman" panose="02020603050405020304" pitchFamily="18" charset="0"/>
                  <a:cs typeface="Times New Roman" panose="02020603050405020304" pitchFamily="18" charset="0"/>
                </a:endParaRPr>
              </a:p>
            </p:txBody>
          </p:sp>
          <p:sp>
            <p:nvSpPr>
              <p:cNvPr id="106" name="正方形/長方形 105">
                <a:extLst>
                  <a:ext uri="{FF2B5EF4-FFF2-40B4-BE49-F238E27FC236}">
                    <a16:creationId xmlns:a16="http://schemas.microsoft.com/office/drawing/2014/main" id="{67BE8099-5281-D270-51E7-0CEE0E88FDFC}"/>
                  </a:ext>
                </a:extLst>
              </p:cNvPr>
              <p:cNvSpPr/>
              <p:nvPr/>
            </p:nvSpPr>
            <p:spPr>
              <a:xfrm>
                <a:off x="5844928" y="3598476"/>
                <a:ext cx="1304903" cy="82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tx1"/>
                    </a:solidFill>
                    <a:latin typeface="Times New Roman" panose="02020603050405020304" pitchFamily="18" charset="0"/>
                    <a:cs typeface="Times New Roman" panose="02020603050405020304" pitchFamily="18" charset="0"/>
                  </a:rPr>
                  <a:t>Wire-Strip</a:t>
                </a:r>
              </a:p>
              <a:p>
                <a:pPr algn="ctr"/>
                <a:r>
                  <a:rPr lang="ja-JP" altLang="en-US" sz="1000">
                    <a:solidFill>
                      <a:schemeClr val="tx1"/>
                    </a:solidFill>
                    <a:latin typeface="Times New Roman" panose="02020603050405020304" pitchFamily="18" charset="0"/>
                    <a:cs typeface="Times New Roman" panose="02020603050405020304" pitchFamily="18" charset="0"/>
                  </a:rPr>
                  <a:t>コインシデンス</a:t>
                </a:r>
                <a:endParaRPr kumimoji="1" lang="en-US" altLang="ja-JP" sz="1000" dirty="0">
                  <a:solidFill>
                    <a:schemeClr val="tx1"/>
                  </a:solidFill>
                  <a:latin typeface="Times New Roman" panose="02020603050405020304" pitchFamily="18" charset="0"/>
                  <a:cs typeface="Times New Roman" panose="02020603050405020304" pitchFamily="18" charset="0"/>
                </a:endParaRPr>
              </a:p>
            </p:txBody>
          </p:sp>
          <p:cxnSp>
            <p:nvCxnSpPr>
              <p:cNvPr id="107" name="直線矢印コネクタ 106">
                <a:extLst>
                  <a:ext uri="{FF2B5EF4-FFF2-40B4-BE49-F238E27FC236}">
                    <a16:creationId xmlns:a16="http://schemas.microsoft.com/office/drawing/2014/main" id="{344CB285-2625-DAAF-4BF4-1BA78C9509EE}"/>
                  </a:ext>
                </a:extLst>
              </p:cNvPr>
              <p:cNvCxnSpPr>
                <a:cxnSpLocks/>
              </p:cNvCxnSpPr>
              <p:nvPr/>
            </p:nvCxnSpPr>
            <p:spPr>
              <a:xfrm>
                <a:off x="3793164" y="3775934"/>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直線矢印コネクタ 107">
                <a:extLst>
                  <a:ext uri="{FF2B5EF4-FFF2-40B4-BE49-F238E27FC236}">
                    <a16:creationId xmlns:a16="http://schemas.microsoft.com/office/drawing/2014/main" id="{00295A22-A8DA-5166-0E8F-B6EC5CCC0E52}"/>
                  </a:ext>
                </a:extLst>
              </p:cNvPr>
              <p:cNvCxnSpPr>
                <a:cxnSpLocks/>
              </p:cNvCxnSpPr>
              <p:nvPr/>
            </p:nvCxnSpPr>
            <p:spPr>
              <a:xfrm>
                <a:off x="3811051" y="4228666"/>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直線矢印コネクタ 108">
                <a:extLst>
                  <a:ext uri="{FF2B5EF4-FFF2-40B4-BE49-F238E27FC236}">
                    <a16:creationId xmlns:a16="http://schemas.microsoft.com/office/drawing/2014/main" id="{54E96D95-CF40-9023-AA3C-3FF46CE3551C}"/>
                  </a:ext>
                </a:extLst>
              </p:cNvPr>
              <p:cNvCxnSpPr>
                <a:cxnSpLocks/>
              </p:cNvCxnSpPr>
              <p:nvPr/>
            </p:nvCxnSpPr>
            <p:spPr>
              <a:xfrm>
                <a:off x="5594215" y="3772348"/>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直線矢印コネクタ 109">
                <a:extLst>
                  <a:ext uri="{FF2B5EF4-FFF2-40B4-BE49-F238E27FC236}">
                    <a16:creationId xmlns:a16="http://schemas.microsoft.com/office/drawing/2014/main" id="{17961D26-B7F2-517A-B94E-FE372494705E}"/>
                  </a:ext>
                </a:extLst>
              </p:cNvPr>
              <p:cNvCxnSpPr>
                <a:cxnSpLocks/>
              </p:cNvCxnSpPr>
              <p:nvPr/>
            </p:nvCxnSpPr>
            <p:spPr>
              <a:xfrm>
                <a:off x="5612102" y="4225080"/>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 name="グループ化 26">
              <a:extLst>
                <a:ext uri="{FF2B5EF4-FFF2-40B4-BE49-F238E27FC236}">
                  <a16:creationId xmlns:a16="http://schemas.microsoft.com/office/drawing/2014/main" id="{A9A6EA90-CC7B-6E97-E6C6-C7B3674E3FFB}"/>
                </a:ext>
              </a:extLst>
            </p:cNvPr>
            <p:cNvGrpSpPr/>
            <p:nvPr/>
          </p:nvGrpSpPr>
          <p:grpSpPr>
            <a:xfrm>
              <a:off x="3654214" y="5548712"/>
              <a:ext cx="7162506" cy="882860"/>
              <a:chOff x="-12675" y="3575910"/>
              <a:chExt cx="7162506" cy="882860"/>
            </a:xfrm>
          </p:grpSpPr>
          <p:sp>
            <p:nvSpPr>
              <p:cNvPr id="28" name="正方形/長方形 27">
                <a:extLst>
                  <a:ext uri="{FF2B5EF4-FFF2-40B4-BE49-F238E27FC236}">
                    <a16:creationId xmlns:a16="http://schemas.microsoft.com/office/drawing/2014/main" id="{737475EB-1DC6-FCCB-5F6B-663CEEC7F157}"/>
                  </a:ext>
                </a:extLst>
              </p:cNvPr>
              <p:cNvSpPr/>
              <p:nvPr/>
            </p:nvSpPr>
            <p:spPr>
              <a:xfrm>
                <a:off x="1190759" y="3598476"/>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tx1"/>
                    </a:solidFill>
                    <a:latin typeface="Times New Roman" panose="02020603050405020304" pitchFamily="18" charset="0"/>
                    <a:cs typeface="Times New Roman" panose="02020603050405020304" pitchFamily="18" charset="0"/>
                  </a:rPr>
                  <a:t>Channel Mapping</a:t>
                </a:r>
              </a:p>
            </p:txBody>
          </p:sp>
          <p:sp>
            <p:nvSpPr>
              <p:cNvPr id="32" name="正方形/長方形 31">
                <a:extLst>
                  <a:ext uri="{FF2B5EF4-FFF2-40B4-BE49-F238E27FC236}">
                    <a16:creationId xmlns:a16="http://schemas.microsoft.com/office/drawing/2014/main" id="{E935060E-D817-42AD-F4EE-95FB2919BB84}"/>
                  </a:ext>
                </a:extLst>
              </p:cNvPr>
              <p:cNvSpPr/>
              <p:nvPr/>
            </p:nvSpPr>
            <p:spPr>
              <a:xfrm>
                <a:off x="2237548" y="357591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ステーション内</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(Wire)</a:t>
                </a:r>
                <a:endParaRPr lang="pt-PT" altLang="ja-JP" sz="900" dirty="0">
                  <a:solidFill>
                    <a:schemeClr val="tx1"/>
                  </a:solidFill>
                  <a:latin typeface="Times New Roman" panose="02020603050405020304" pitchFamily="18" charset="0"/>
                  <a:cs typeface="Times New Roman" panose="02020603050405020304" pitchFamily="18" charset="0"/>
                </a:endParaRPr>
              </a:p>
            </p:txBody>
          </p:sp>
          <p:cxnSp>
            <p:nvCxnSpPr>
              <p:cNvPr id="33" name="直線矢印コネクタ 32">
                <a:extLst>
                  <a:ext uri="{FF2B5EF4-FFF2-40B4-BE49-F238E27FC236}">
                    <a16:creationId xmlns:a16="http://schemas.microsoft.com/office/drawing/2014/main" id="{D717A15E-0BF5-6AC3-596D-8CC8544626B5}"/>
                  </a:ext>
                </a:extLst>
              </p:cNvPr>
              <p:cNvCxnSpPr>
                <a:cxnSpLocks/>
              </p:cNvCxnSpPr>
              <p:nvPr/>
            </p:nvCxnSpPr>
            <p:spPr>
              <a:xfrm>
                <a:off x="1989377" y="3777727"/>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09E3E5D6-0B33-C679-D8F6-53D4A92FB24B}"/>
                  </a:ext>
                </a:extLst>
              </p:cNvPr>
              <p:cNvSpPr/>
              <p:nvPr/>
            </p:nvSpPr>
            <p:spPr>
              <a:xfrm>
                <a:off x="2240801" y="4028340"/>
                <a:ext cx="1555616"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a:solidFill>
                      <a:schemeClr val="tx1"/>
                    </a:solidFill>
                    <a:latin typeface="Times New Roman" panose="02020603050405020304" pitchFamily="18" charset="0"/>
                    <a:cs typeface="Times New Roman" panose="02020603050405020304" pitchFamily="18" charset="0"/>
                  </a:rPr>
                  <a:t>ステーション内</a:t>
                </a:r>
                <a:endParaRPr lang="en-US" altLang="ja-JP" sz="900" dirty="0">
                  <a:solidFill>
                    <a:schemeClr val="tx1"/>
                  </a:solidFill>
                  <a:latin typeface="Times New Roman" panose="02020603050405020304" pitchFamily="18" charset="0"/>
                  <a:cs typeface="Times New Roman" panose="02020603050405020304" pitchFamily="18" charset="0"/>
                </a:endParaRPr>
              </a:p>
              <a:p>
                <a:pPr algn="ctr"/>
                <a:r>
                  <a:rPr lang="ja-JP" altLang="en-US" sz="900">
                    <a:solidFill>
                      <a:schemeClr val="tx1"/>
                    </a:solidFill>
                    <a:latin typeface="Times New Roman" panose="02020603050405020304" pitchFamily="18" charset="0"/>
                    <a:cs typeface="Times New Roman" panose="02020603050405020304" pitchFamily="18" charset="0"/>
                  </a:rPr>
                  <a:t>コインシデンス</a:t>
                </a:r>
                <a:r>
                  <a:rPr lang="en-US" altLang="ja-JP" sz="900" dirty="0">
                    <a:solidFill>
                      <a:schemeClr val="tx1"/>
                    </a:solidFill>
                    <a:latin typeface="Times New Roman" panose="02020603050405020304" pitchFamily="18" charset="0"/>
                    <a:cs typeface="Times New Roman" panose="02020603050405020304" pitchFamily="18" charset="0"/>
                  </a:rPr>
                  <a:t>(Strip)</a:t>
                </a:r>
                <a:endParaRPr lang="pt-PT" altLang="ja-JP" sz="900" dirty="0">
                  <a:solidFill>
                    <a:schemeClr val="tx1"/>
                  </a:solidFill>
                  <a:latin typeface="Times New Roman" panose="02020603050405020304" pitchFamily="18" charset="0"/>
                  <a:cs typeface="Times New Roman" panose="02020603050405020304" pitchFamily="18" charset="0"/>
                </a:endParaRPr>
              </a:p>
            </p:txBody>
          </p:sp>
          <p:cxnSp>
            <p:nvCxnSpPr>
              <p:cNvPr id="37" name="直線矢印コネクタ 36">
                <a:extLst>
                  <a:ext uri="{FF2B5EF4-FFF2-40B4-BE49-F238E27FC236}">
                    <a16:creationId xmlns:a16="http://schemas.microsoft.com/office/drawing/2014/main" id="{AC09CD3B-268E-F238-46C3-A24447F0D390}"/>
                  </a:ext>
                </a:extLst>
              </p:cNvPr>
              <p:cNvCxnSpPr>
                <a:cxnSpLocks/>
              </p:cNvCxnSpPr>
              <p:nvPr/>
            </p:nvCxnSpPr>
            <p:spPr>
              <a:xfrm>
                <a:off x="2007264" y="4230459"/>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8410169B-A312-BF6A-C8F6-CC6EE02B53F1}"/>
                  </a:ext>
                </a:extLst>
              </p:cNvPr>
              <p:cNvCxnSpPr>
                <a:cxnSpLocks/>
              </p:cNvCxnSpPr>
              <p:nvPr/>
            </p:nvCxnSpPr>
            <p:spPr>
              <a:xfrm>
                <a:off x="-12675" y="4029350"/>
                <a:ext cx="1203434"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06B8EA14-647F-85E8-ABD9-7160030CE0E4}"/>
                  </a:ext>
                </a:extLst>
              </p:cNvPr>
              <p:cNvSpPr/>
              <p:nvPr/>
            </p:nvSpPr>
            <p:spPr>
              <a:xfrm>
                <a:off x="4038599" y="3575910"/>
                <a:ext cx="1555616" cy="43042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b="1">
                    <a:solidFill>
                      <a:schemeClr val="bg1"/>
                    </a:solidFill>
                    <a:latin typeface="Times New Roman" panose="02020603050405020304" pitchFamily="18" charset="0"/>
                    <a:cs typeface="Times New Roman" panose="02020603050405020304" pitchFamily="18" charset="0"/>
                  </a:rPr>
                  <a:t>ステーション間</a:t>
                </a:r>
                <a:endParaRPr lang="en-US" altLang="ja-JP" sz="900" b="1" dirty="0">
                  <a:solidFill>
                    <a:schemeClr val="bg1"/>
                  </a:solidFill>
                  <a:latin typeface="Times New Roman" panose="02020603050405020304" pitchFamily="18" charset="0"/>
                  <a:cs typeface="Times New Roman" panose="02020603050405020304" pitchFamily="18" charset="0"/>
                </a:endParaRPr>
              </a:p>
              <a:p>
                <a:pPr algn="ctr"/>
                <a:r>
                  <a:rPr lang="ja-JP" altLang="en-US" sz="900" b="1">
                    <a:solidFill>
                      <a:schemeClr val="bg1"/>
                    </a:solidFill>
                    <a:latin typeface="Times New Roman" panose="02020603050405020304" pitchFamily="18" charset="0"/>
                    <a:cs typeface="Times New Roman" panose="02020603050405020304" pitchFamily="18" charset="0"/>
                  </a:rPr>
                  <a:t>コインシデンス</a:t>
                </a:r>
                <a:r>
                  <a:rPr lang="en-US" altLang="ja-JP" sz="900" b="1" dirty="0">
                    <a:solidFill>
                      <a:schemeClr val="bg1"/>
                    </a:solidFill>
                    <a:latin typeface="Times New Roman" panose="02020603050405020304" pitchFamily="18" charset="0"/>
                    <a:cs typeface="Times New Roman" panose="02020603050405020304" pitchFamily="18" charset="0"/>
                  </a:rPr>
                  <a:t>(Wire)</a:t>
                </a:r>
                <a:endParaRPr lang="pt-PT" altLang="ja-JP" sz="900" b="1" dirty="0">
                  <a:solidFill>
                    <a:schemeClr val="bg1"/>
                  </a:solidFill>
                  <a:latin typeface="Times New Roman" panose="02020603050405020304" pitchFamily="18" charset="0"/>
                  <a:cs typeface="Times New Roman" panose="02020603050405020304" pitchFamily="18" charset="0"/>
                </a:endParaRPr>
              </a:p>
            </p:txBody>
          </p:sp>
          <p:sp>
            <p:nvSpPr>
              <p:cNvPr id="41" name="正方形/長方形 40">
                <a:extLst>
                  <a:ext uri="{FF2B5EF4-FFF2-40B4-BE49-F238E27FC236}">
                    <a16:creationId xmlns:a16="http://schemas.microsoft.com/office/drawing/2014/main" id="{7122BFA4-7F5A-4F74-6889-EBA29C20BCE8}"/>
                  </a:ext>
                </a:extLst>
              </p:cNvPr>
              <p:cNvSpPr/>
              <p:nvPr/>
            </p:nvSpPr>
            <p:spPr>
              <a:xfrm>
                <a:off x="4039832" y="4028341"/>
                <a:ext cx="1555616" cy="43042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900" b="1">
                    <a:solidFill>
                      <a:schemeClr val="bg1"/>
                    </a:solidFill>
                    <a:latin typeface="Times New Roman" panose="02020603050405020304" pitchFamily="18" charset="0"/>
                    <a:cs typeface="Times New Roman" panose="02020603050405020304" pitchFamily="18" charset="0"/>
                  </a:rPr>
                  <a:t>ステーション間</a:t>
                </a:r>
                <a:endParaRPr lang="en-US" altLang="ja-JP" sz="900" b="1" dirty="0">
                  <a:solidFill>
                    <a:schemeClr val="bg1"/>
                  </a:solidFill>
                  <a:latin typeface="Times New Roman" panose="02020603050405020304" pitchFamily="18" charset="0"/>
                  <a:cs typeface="Times New Roman" panose="02020603050405020304" pitchFamily="18" charset="0"/>
                </a:endParaRPr>
              </a:p>
              <a:p>
                <a:pPr algn="ctr"/>
                <a:r>
                  <a:rPr lang="ja-JP" altLang="en-US" sz="900" b="1">
                    <a:solidFill>
                      <a:schemeClr val="bg1"/>
                    </a:solidFill>
                    <a:latin typeface="Times New Roman" panose="02020603050405020304" pitchFamily="18" charset="0"/>
                    <a:cs typeface="Times New Roman" panose="02020603050405020304" pitchFamily="18" charset="0"/>
                  </a:rPr>
                  <a:t>コインシデンス</a:t>
                </a:r>
                <a:r>
                  <a:rPr lang="en-US" altLang="ja-JP" sz="900" b="1" dirty="0">
                    <a:solidFill>
                      <a:schemeClr val="bg1"/>
                    </a:solidFill>
                    <a:latin typeface="Times New Roman" panose="02020603050405020304" pitchFamily="18" charset="0"/>
                    <a:cs typeface="Times New Roman" panose="02020603050405020304" pitchFamily="18" charset="0"/>
                  </a:rPr>
                  <a:t>(Strip)</a:t>
                </a:r>
                <a:endParaRPr lang="pt-PT" altLang="ja-JP" sz="900" b="1" dirty="0">
                  <a:solidFill>
                    <a:schemeClr val="bg1"/>
                  </a:solidFill>
                  <a:latin typeface="Times New Roman" panose="02020603050405020304" pitchFamily="18" charset="0"/>
                  <a:cs typeface="Times New Roman" panose="02020603050405020304" pitchFamily="18" charset="0"/>
                </a:endParaRPr>
              </a:p>
            </p:txBody>
          </p:sp>
          <p:sp>
            <p:nvSpPr>
              <p:cNvPr id="42" name="正方形/長方形 41">
                <a:extLst>
                  <a:ext uri="{FF2B5EF4-FFF2-40B4-BE49-F238E27FC236}">
                    <a16:creationId xmlns:a16="http://schemas.microsoft.com/office/drawing/2014/main" id="{89FD91E4-0AFE-9ED8-1757-8F6BB565794F}"/>
                  </a:ext>
                </a:extLst>
              </p:cNvPr>
              <p:cNvSpPr/>
              <p:nvPr/>
            </p:nvSpPr>
            <p:spPr>
              <a:xfrm>
                <a:off x="5844928" y="3598476"/>
                <a:ext cx="1304903" cy="824016"/>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b="1" dirty="0">
                    <a:solidFill>
                      <a:schemeClr val="bg1"/>
                    </a:solidFill>
                    <a:latin typeface="Times New Roman" panose="02020603050405020304" pitchFamily="18" charset="0"/>
                    <a:cs typeface="Times New Roman" panose="02020603050405020304" pitchFamily="18" charset="0"/>
                  </a:rPr>
                  <a:t>Wire-Strip</a:t>
                </a:r>
              </a:p>
              <a:p>
                <a:pPr algn="ctr"/>
                <a:r>
                  <a:rPr lang="ja-JP" altLang="en-US" sz="1000" b="1">
                    <a:solidFill>
                      <a:schemeClr val="bg1"/>
                    </a:solidFill>
                    <a:latin typeface="Times New Roman" panose="02020603050405020304" pitchFamily="18" charset="0"/>
                    <a:cs typeface="Times New Roman" panose="02020603050405020304" pitchFamily="18" charset="0"/>
                  </a:rPr>
                  <a:t>コインシデンス</a:t>
                </a:r>
                <a:endParaRPr kumimoji="1" lang="en-US" altLang="ja-JP" sz="1000" b="1" dirty="0">
                  <a:solidFill>
                    <a:schemeClr val="bg1"/>
                  </a:solidFill>
                  <a:latin typeface="Times New Roman" panose="02020603050405020304" pitchFamily="18" charset="0"/>
                  <a:cs typeface="Times New Roman" panose="02020603050405020304" pitchFamily="18" charset="0"/>
                </a:endParaRPr>
              </a:p>
            </p:txBody>
          </p:sp>
          <p:cxnSp>
            <p:nvCxnSpPr>
              <p:cNvPr id="46" name="直線矢印コネクタ 45">
                <a:extLst>
                  <a:ext uri="{FF2B5EF4-FFF2-40B4-BE49-F238E27FC236}">
                    <a16:creationId xmlns:a16="http://schemas.microsoft.com/office/drawing/2014/main" id="{F0A509C3-FEEB-E5E7-7307-C3C1BCC6D222}"/>
                  </a:ext>
                </a:extLst>
              </p:cNvPr>
              <p:cNvCxnSpPr>
                <a:cxnSpLocks/>
              </p:cNvCxnSpPr>
              <p:nvPr/>
            </p:nvCxnSpPr>
            <p:spPr>
              <a:xfrm>
                <a:off x="3793164" y="3775934"/>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D637C048-10D8-4DF9-A9D6-106DDE860C6E}"/>
                  </a:ext>
                </a:extLst>
              </p:cNvPr>
              <p:cNvCxnSpPr>
                <a:cxnSpLocks/>
              </p:cNvCxnSpPr>
              <p:nvPr/>
            </p:nvCxnSpPr>
            <p:spPr>
              <a:xfrm>
                <a:off x="3811051" y="4228666"/>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6" name="直線矢印コネクタ 95">
                <a:extLst>
                  <a:ext uri="{FF2B5EF4-FFF2-40B4-BE49-F238E27FC236}">
                    <a16:creationId xmlns:a16="http://schemas.microsoft.com/office/drawing/2014/main" id="{22665EBB-8F11-9F37-3C7F-A2B53BE3E203}"/>
                  </a:ext>
                </a:extLst>
              </p:cNvPr>
              <p:cNvCxnSpPr>
                <a:cxnSpLocks/>
              </p:cNvCxnSpPr>
              <p:nvPr/>
            </p:nvCxnSpPr>
            <p:spPr>
              <a:xfrm>
                <a:off x="5594215" y="3772348"/>
                <a:ext cx="234059"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直線矢印コネクタ 96">
                <a:extLst>
                  <a:ext uri="{FF2B5EF4-FFF2-40B4-BE49-F238E27FC236}">
                    <a16:creationId xmlns:a16="http://schemas.microsoft.com/office/drawing/2014/main" id="{0D91DF79-49F4-95FF-AC0B-2C8527F57016}"/>
                  </a:ext>
                </a:extLst>
              </p:cNvPr>
              <p:cNvCxnSpPr>
                <a:cxnSpLocks/>
              </p:cNvCxnSpPr>
              <p:nvPr/>
            </p:nvCxnSpPr>
            <p:spPr>
              <a:xfrm>
                <a:off x="5612102" y="4225080"/>
                <a:ext cx="216172" cy="0"/>
              </a:xfrm>
              <a:prstGeom prst="straightConnector1">
                <a:avLst/>
              </a:prstGeom>
              <a:solidFill>
                <a:schemeClr val="accent4">
                  <a:lumMod val="20000"/>
                  <a:lumOff val="80000"/>
                </a:schemeClr>
              </a:solid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7674770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FBFD43-9860-B74F-CCAA-C1836FEE5CCF}"/>
              </a:ext>
            </a:extLst>
          </p:cNvPr>
          <p:cNvSpPr>
            <a:spLocks noGrp="1"/>
          </p:cNvSpPr>
          <p:nvPr>
            <p:ph type="title"/>
          </p:nvPr>
        </p:nvSpPr>
        <p:spPr/>
        <p:txBody>
          <a:bodyPr/>
          <a:lstStyle/>
          <a:p>
            <a:r>
              <a:rPr lang="en-US" altLang="ja-JP" dirty="0"/>
              <a:t>2</a:t>
            </a:r>
            <a:r>
              <a:rPr lang="ja-JP" altLang="en-US"/>
              <a:t>：</a:t>
            </a:r>
            <a:r>
              <a:rPr lang="en-US" altLang="ja-JP" dirty="0"/>
              <a:t>MC</a:t>
            </a:r>
            <a:r>
              <a:rPr lang="ja-JP" altLang="en-US"/>
              <a:t>データによる</a:t>
            </a:r>
            <a:r>
              <a:rPr lang="en-US" altLang="ja-JP" dirty="0"/>
              <a:t>efficiency</a:t>
            </a:r>
            <a:r>
              <a:rPr lang="ja-JP" altLang="en-US"/>
              <a:t>の検証試験</a:t>
            </a:r>
            <a:endParaRPr kumimoji="1" lang="ja-JP" altLang="en-US"/>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8D49B66D-3474-32DB-0CA4-A1BC05E26801}"/>
                  </a:ext>
                </a:extLst>
              </p:cNvPr>
              <p:cNvSpPr>
                <a:spLocks noGrp="1"/>
              </p:cNvSpPr>
              <p:nvPr>
                <p:ph idx="1"/>
              </p:nvPr>
            </p:nvSpPr>
            <p:spPr>
              <a:xfrm>
                <a:off x="146685" y="879476"/>
                <a:ext cx="11898630" cy="2689879"/>
              </a:xfrm>
            </p:spPr>
            <p:txBody>
              <a:bodyPr>
                <a:normAutofit fontScale="85000" lnSpcReduction="20000"/>
              </a:bodyPr>
              <a:lstStyle/>
              <a:p>
                <a:r>
                  <a:rPr lang="en-US" altLang="ja-JP" dirty="0"/>
                  <a:t>6000 event</a:t>
                </a:r>
                <a:r>
                  <a:rPr lang="ja-JP" altLang="en-US"/>
                  <a:t>の試験を行なった</a:t>
                </a:r>
                <a:endParaRPr lang="en-US" altLang="ja-JP" i="1" dirty="0">
                  <a:latin typeface="Cambria Math" panose="02040503050406030204" pitchFamily="18" charset="0"/>
                </a:endParaRPr>
              </a:p>
              <a:p>
                <a:pPr lvl="1"/>
                <a14:m>
                  <m:oMath xmlns:m="http://schemas.openxmlformats.org/officeDocument/2006/math">
                    <m:sSub>
                      <m:sSubPr>
                        <m:ctrlPr>
                          <a:rPr lang="en-US" altLang="ja-JP" i="1" smtClean="0">
                            <a:latin typeface="Cambria Math" panose="02040503050406030204" pitchFamily="18" charset="0"/>
                          </a:rPr>
                        </m:ctrlPr>
                      </m:sSub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𝑇</m:t>
                        </m:r>
                      </m:sub>
                    </m:sSub>
                    <m:r>
                      <a:rPr lang="en-US" altLang="ja-JP" b="0" i="1" smtClean="0">
                        <a:latin typeface="Cambria Math" panose="02040503050406030204" pitchFamily="18" charset="0"/>
                      </a:rPr>
                      <m:t>&gt;40 </m:t>
                    </m:r>
                    <m:r>
                      <m:rPr>
                        <m:sty m:val="p"/>
                      </m:rPr>
                      <a:rPr lang="en-US" altLang="ja-JP" b="0" i="0" smtClean="0">
                        <a:latin typeface="Cambria Math" panose="02040503050406030204" pitchFamily="18" charset="0"/>
                      </a:rPr>
                      <m:t>GeV</m:t>
                    </m:r>
                  </m:oMath>
                </a14:m>
                <a:r>
                  <a:rPr lang="ja-JP" altLang="en-US" b="0" dirty="0"/>
                  <a:t>（</a:t>
                </a:r>
                <a:r>
                  <a:rPr lang="ja-JP" altLang="en-US" b="0"/>
                  <a:t>確実にトリガーすべきイベント）</a:t>
                </a:r>
                <a:endParaRPr lang="en-US" altLang="ja-JP" b="0" dirty="0"/>
              </a:p>
              <a:p>
                <a:pPr lvl="1"/>
                <a:r>
                  <a:rPr lang="ja-JP" altLang="en-US"/>
                  <a:t>ミューオンが</a:t>
                </a:r>
                <a:r>
                  <a:rPr lang="en-US" altLang="ja-JP" dirty="0"/>
                  <a:t>1</a:t>
                </a:r>
                <a:r>
                  <a:rPr lang="ja-JP" altLang="en-US"/>
                  <a:t>本のみのイベント（初期の試験なので簡単のため）</a:t>
                </a:r>
                <a:endParaRPr lang="en-US" altLang="ja-JP" dirty="0"/>
              </a:p>
              <a:p>
                <a:pPr lvl="1"/>
                <a14:m>
                  <m:oMath xmlns:m="http://schemas.openxmlformats.org/officeDocument/2006/math">
                    <m:r>
                      <a:rPr lang="en-US" altLang="ja-JP" i="1">
                        <a:latin typeface="Cambria Math" panose="02040503050406030204" pitchFamily="18" charset="0"/>
                      </a:rPr>
                      <m:t>1.9</m:t>
                    </m:r>
                    <m:r>
                      <a:rPr lang="en-US" altLang="ja-JP" b="0" i="1" smtClean="0">
                        <a:latin typeface="Cambria Math" panose="02040503050406030204" pitchFamily="18" charset="0"/>
                      </a:rPr>
                      <m:t>5</m:t>
                    </m:r>
                    <m:r>
                      <a:rPr lang="en-US" altLang="ja-JP" i="1">
                        <a:latin typeface="Cambria Math" panose="02040503050406030204" pitchFamily="18" charset="0"/>
                      </a:rPr>
                      <m:t>&lt;</m:t>
                    </m:r>
                    <m:r>
                      <a:rPr lang="en-US" altLang="ja-JP" i="1">
                        <a:latin typeface="Cambria Math" panose="02040503050406030204" pitchFamily="18" charset="0"/>
                      </a:rPr>
                      <m:t>𝜂</m:t>
                    </m:r>
                    <m:r>
                      <a:rPr lang="en-US" altLang="ja-JP" i="1">
                        <a:latin typeface="Cambria Math" panose="02040503050406030204" pitchFamily="18" charset="0"/>
                      </a:rPr>
                      <m:t>&lt;2.4,   2.87&lt;</m:t>
                    </m:r>
                    <m:r>
                      <a:rPr lang="en-US" altLang="ja-JP" i="1">
                        <a:latin typeface="Cambria Math" panose="02040503050406030204" pitchFamily="18" charset="0"/>
                      </a:rPr>
                      <m:t>𝜙</m:t>
                    </m:r>
                    <m:r>
                      <a:rPr lang="en-US" altLang="ja-JP" i="1">
                        <a:latin typeface="Cambria Math" panose="02040503050406030204" pitchFamily="18" charset="0"/>
                      </a:rPr>
                      <m:t>&lt;3.14</m:t>
                    </m:r>
                  </m:oMath>
                </a14:m>
                <a:r>
                  <a:rPr lang="en-US" altLang="ja-JP" dirty="0">
                    <a:latin typeface="Cambria Math" panose="02040503050406030204" pitchFamily="18" charset="0"/>
                  </a:rPr>
                  <a:t>(Forward </a:t>
                </a:r>
                <a:r>
                  <a:rPr lang="ja-JP" altLang="en-US">
                    <a:latin typeface="Cambria Math" panose="02040503050406030204" pitchFamily="18" charset="0"/>
                  </a:rPr>
                  <a:t>領域のうち、</a:t>
                </a:r>
                <a:r>
                  <a:rPr lang="en-US" altLang="ja-JP" b="0" dirty="0">
                    <a:latin typeface="Cambria Math" panose="02040503050406030204" pitchFamily="18" charset="0"/>
                  </a:rPr>
                  <a:t>TGC</a:t>
                </a:r>
                <a:r>
                  <a:rPr lang="ja-JP" altLang="en-US" b="0">
                    <a:latin typeface="Cambria Math" panose="02040503050406030204" pitchFamily="18" charset="0"/>
                  </a:rPr>
                  <a:t>検出器の構造による</a:t>
                </a:r>
                <a:r>
                  <a:rPr lang="en-US" altLang="ja-JP" b="0" dirty="0">
                    <a:latin typeface="Cambria Math" panose="02040503050406030204" pitchFamily="18" charset="0"/>
                  </a:rPr>
                  <a:t>inefficiency</a:t>
                </a:r>
                <a:r>
                  <a:rPr lang="ja-JP" altLang="en-US" b="0">
                    <a:latin typeface="Cambria Math" panose="02040503050406030204" pitchFamily="18" charset="0"/>
                  </a:rPr>
                  <a:t>がない領域</a:t>
                </a:r>
                <a:r>
                  <a:rPr lang="en-US" altLang="ja-JP" b="0" dirty="0">
                    <a:latin typeface="Cambria Math" panose="02040503050406030204" pitchFamily="18" charset="0"/>
                  </a:rPr>
                  <a:t>)</a:t>
                </a:r>
                <a:endParaRPr lang="en-US" altLang="ja-JP" dirty="0"/>
              </a:p>
              <a:p>
                <a:r>
                  <a:rPr lang="en-US" altLang="ja-JP" dirty="0"/>
                  <a:t>LUT</a:t>
                </a:r>
                <a:r>
                  <a:rPr lang="ja-JP" altLang="en-US"/>
                  <a:t>から何らかの値を取り出せたイベントの割合をそれぞれ確認した</a:t>
                </a:r>
                <a:r>
                  <a:rPr lang="en-US" altLang="ja-JP" dirty="0"/>
                  <a:t>(</a:t>
                </a:r>
                <a:r>
                  <a:rPr lang="ja-JP" altLang="en-US"/>
                  <a:t>下図</a:t>
                </a:r>
                <a:r>
                  <a:rPr lang="en-US" altLang="ja-JP" dirty="0"/>
                  <a:t>)</a:t>
                </a:r>
              </a:p>
              <a:p>
                <a:pPr lvl="1"/>
                <a:r>
                  <a:rPr lang="ja-JP" altLang="en-US"/>
                  <a:t>横軸</a:t>
                </a:r>
                <a14:m>
                  <m:oMath xmlns:m="http://schemas.openxmlformats.org/officeDocument/2006/math">
                    <m:r>
                      <a:rPr lang="en-US" altLang="ja-JP" b="0" i="1" smtClean="0">
                        <a:latin typeface="Cambria Math" panose="02040503050406030204" pitchFamily="18" charset="0"/>
                      </a:rPr>
                      <m:t>𝜂</m:t>
                    </m:r>
                  </m:oMath>
                </a14:m>
                <a:endParaRPr lang="en-US" altLang="ja-JP" b="0" dirty="0"/>
              </a:p>
              <a:p>
                <a:pPr lvl="1"/>
                <a:r>
                  <a:rPr lang="ja-JP" altLang="en-US"/>
                  <a:t>期待通りの</a:t>
                </a:r>
                <a:r>
                  <a:rPr lang="en-US" altLang="ja-JP" dirty="0"/>
                  <a:t>efficiency</a:t>
                </a:r>
                <a:r>
                  <a:rPr lang="ja-JP" altLang="en-US"/>
                  <a:t>が出力された</a:t>
                </a:r>
                <a:endParaRPr lang="en-US" altLang="ja-JP" dirty="0"/>
              </a:p>
            </p:txBody>
          </p:sp>
        </mc:Choice>
        <mc:Fallback xmlns="">
          <p:sp>
            <p:nvSpPr>
              <p:cNvPr id="3" name="コンテンツ プレースホルダー 2">
                <a:extLst>
                  <a:ext uri="{FF2B5EF4-FFF2-40B4-BE49-F238E27FC236}">
                    <a16:creationId xmlns:a16="http://schemas.microsoft.com/office/drawing/2014/main" id="{8D49B66D-3474-32DB-0CA4-A1BC05E26801}"/>
                  </a:ext>
                </a:extLst>
              </p:cNvPr>
              <p:cNvSpPr>
                <a:spLocks noGrp="1" noRot="1" noChangeAspect="1" noMove="1" noResize="1" noEditPoints="1" noAdjustHandles="1" noChangeArrowheads="1" noChangeShapeType="1" noTextEdit="1"/>
              </p:cNvSpPr>
              <p:nvPr>
                <p:ph idx="1"/>
              </p:nvPr>
            </p:nvSpPr>
            <p:spPr>
              <a:xfrm>
                <a:off x="146685" y="879476"/>
                <a:ext cx="11898630" cy="2689879"/>
              </a:xfrm>
              <a:blipFill>
                <a:blip r:embed="rId3"/>
                <a:stretch>
                  <a:fillRect l="-746" t="-4695" r="-213" b="-469"/>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2EABA8DE-172B-B875-6A64-88333D125089}"/>
              </a:ext>
            </a:extLst>
          </p:cNvPr>
          <p:cNvSpPr>
            <a:spLocks noGrp="1"/>
          </p:cNvSpPr>
          <p:nvPr>
            <p:ph type="dt" sz="half" idx="10"/>
          </p:nvPr>
        </p:nvSpPr>
        <p:spPr/>
        <p:txBody>
          <a:bodyPr/>
          <a:lstStyle/>
          <a:p>
            <a:fld id="{D7152BB0-177F-6447-9404-FBFE6CE6D553}"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05CA8C75-742E-C3D0-CB34-EEAB5C2F59E1}"/>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503AE30F-4EBF-D09D-3FED-E4BDEB912C94}"/>
              </a:ext>
            </a:extLst>
          </p:cNvPr>
          <p:cNvSpPr>
            <a:spLocks noGrp="1"/>
          </p:cNvSpPr>
          <p:nvPr>
            <p:ph type="sldNum" sz="quarter" idx="12"/>
          </p:nvPr>
        </p:nvSpPr>
        <p:spPr/>
        <p:txBody>
          <a:bodyPr/>
          <a:lstStyle/>
          <a:p>
            <a:fld id="{B1A13AED-BBC1-DB48-95E1-36D836C4ECBB}" type="slidenum">
              <a:rPr kumimoji="1" lang="ja-JP" altLang="en-US" smtClean="0"/>
              <a:t>24</a:t>
            </a:fld>
            <a:endParaRPr kumimoji="1" lang="ja-JP" altLang="en-US"/>
          </a:p>
        </p:txBody>
      </p:sp>
      <p:sp>
        <p:nvSpPr>
          <p:cNvPr id="11" name="テキスト ボックス 10">
            <a:extLst>
              <a:ext uri="{FF2B5EF4-FFF2-40B4-BE49-F238E27FC236}">
                <a16:creationId xmlns:a16="http://schemas.microsoft.com/office/drawing/2014/main" id="{B8EAAD30-A110-362A-F98D-ED9E197878F7}"/>
              </a:ext>
            </a:extLst>
          </p:cNvPr>
          <p:cNvSpPr txBox="1"/>
          <p:nvPr/>
        </p:nvSpPr>
        <p:spPr>
          <a:xfrm>
            <a:off x="8748746" y="6010285"/>
            <a:ext cx="2653290" cy="584775"/>
          </a:xfrm>
          <a:prstGeom prst="rect">
            <a:avLst/>
          </a:prstGeom>
          <a:noFill/>
        </p:spPr>
        <p:txBody>
          <a:bodyPr wrap="none" rtlCol="0">
            <a:spAutoFit/>
          </a:bodyPr>
          <a:lstStyle/>
          <a:p>
            <a:pPr algn="ctr"/>
            <a:r>
              <a:rPr kumimoji="1" lang="en-US" altLang="ja-JP" sz="1600" dirty="0"/>
              <a:t>Wire-Strip </a:t>
            </a:r>
            <a:r>
              <a:rPr kumimoji="1" lang="ja-JP" altLang="en-US" sz="1600"/>
              <a:t>コインシデンス</a:t>
            </a:r>
            <a:endParaRPr kumimoji="1" lang="en-US" altLang="ja-JP" sz="1600" dirty="0"/>
          </a:p>
          <a:p>
            <a:pPr algn="ctr"/>
            <a:r>
              <a:rPr lang="ja-JP" altLang="en-US" sz="1600"/>
              <a:t>平均</a:t>
            </a:r>
            <a:r>
              <a:rPr lang="en-US" altLang="ja-JP" sz="1600" dirty="0"/>
              <a:t>Efficiency = 0.95</a:t>
            </a:r>
            <a:endParaRPr kumimoji="1" lang="ja-JP" altLang="en-US" sz="1600"/>
          </a:p>
        </p:txBody>
      </p:sp>
      <p:pic>
        <p:nvPicPr>
          <p:cNvPr id="7" name="図 6">
            <a:extLst>
              <a:ext uri="{FF2B5EF4-FFF2-40B4-BE49-F238E27FC236}">
                <a16:creationId xmlns:a16="http://schemas.microsoft.com/office/drawing/2014/main" id="{F679B44B-AD86-9FF6-9A17-BF6A2A724863}"/>
              </a:ext>
            </a:extLst>
          </p:cNvPr>
          <p:cNvPicPr>
            <a:picLocks noChangeAspect="1"/>
          </p:cNvPicPr>
          <p:nvPr/>
        </p:nvPicPr>
        <p:blipFill>
          <a:blip r:embed="rId4"/>
          <a:stretch>
            <a:fillRect/>
          </a:stretch>
        </p:blipFill>
        <p:spPr>
          <a:xfrm rot="5400000">
            <a:off x="869988" y="3009380"/>
            <a:ext cx="2493252" cy="3662368"/>
          </a:xfrm>
          <a:prstGeom prst="rect">
            <a:avLst/>
          </a:prstGeom>
        </p:spPr>
      </p:pic>
      <p:pic>
        <p:nvPicPr>
          <p:cNvPr id="14" name="コンテンツ プレースホルダー 9">
            <a:extLst>
              <a:ext uri="{FF2B5EF4-FFF2-40B4-BE49-F238E27FC236}">
                <a16:creationId xmlns:a16="http://schemas.microsoft.com/office/drawing/2014/main" id="{F64CF123-808D-7919-CFC5-C205D40B70F2}"/>
              </a:ext>
            </a:extLst>
          </p:cNvPr>
          <p:cNvPicPr>
            <a:picLocks noChangeAspect="1"/>
          </p:cNvPicPr>
          <p:nvPr/>
        </p:nvPicPr>
        <p:blipFill>
          <a:blip r:embed="rId5"/>
          <a:stretch>
            <a:fillRect/>
          </a:stretch>
        </p:blipFill>
        <p:spPr>
          <a:xfrm rot="5400000">
            <a:off x="4849373" y="2984798"/>
            <a:ext cx="2493252" cy="3662368"/>
          </a:xfrm>
          <a:prstGeom prst="rect">
            <a:avLst/>
          </a:prstGeom>
        </p:spPr>
      </p:pic>
      <p:sp>
        <p:nvSpPr>
          <p:cNvPr id="16" name="テキスト ボックス 15">
            <a:extLst>
              <a:ext uri="{FF2B5EF4-FFF2-40B4-BE49-F238E27FC236}">
                <a16:creationId xmlns:a16="http://schemas.microsoft.com/office/drawing/2014/main" id="{1ABC8F94-EBA5-D516-4C59-7508C023C22A}"/>
              </a:ext>
            </a:extLst>
          </p:cNvPr>
          <p:cNvSpPr txBox="1"/>
          <p:nvPr/>
        </p:nvSpPr>
        <p:spPr>
          <a:xfrm>
            <a:off x="4264408" y="6010285"/>
            <a:ext cx="3663182" cy="584775"/>
          </a:xfrm>
          <a:prstGeom prst="rect">
            <a:avLst/>
          </a:prstGeom>
          <a:noFill/>
        </p:spPr>
        <p:txBody>
          <a:bodyPr wrap="none" rtlCol="0">
            <a:spAutoFit/>
          </a:bodyPr>
          <a:lstStyle/>
          <a:p>
            <a:pPr algn="ctr"/>
            <a:r>
              <a:rPr kumimoji="1" lang="ja-JP" altLang="en-US" sz="1600"/>
              <a:t>ステーション間コインシデンス</a:t>
            </a:r>
            <a:r>
              <a:rPr lang="en-US" altLang="ja-JP" sz="1600" dirty="0"/>
              <a:t>(Strip</a:t>
            </a:r>
            <a:r>
              <a:rPr kumimoji="1" lang="en-US" altLang="ja-JP" sz="1600" dirty="0"/>
              <a:t>)</a:t>
            </a:r>
          </a:p>
          <a:p>
            <a:pPr algn="ctr"/>
            <a:r>
              <a:rPr lang="ja-JP" altLang="en-US" sz="1600"/>
              <a:t>平均</a:t>
            </a:r>
            <a:r>
              <a:rPr lang="en-US" altLang="ja-JP" sz="1600" dirty="0"/>
              <a:t>Efficiency = 0.98</a:t>
            </a:r>
            <a:endParaRPr kumimoji="1" lang="ja-JP" altLang="en-US" sz="1600"/>
          </a:p>
        </p:txBody>
      </p:sp>
      <p:sp>
        <p:nvSpPr>
          <p:cNvPr id="17" name="テキスト ボックス 16">
            <a:extLst>
              <a:ext uri="{FF2B5EF4-FFF2-40B4-BE49-F238E27FC236}">
                <a16:creationId xmlns:a16="http://schemas.microsoft.com/office/drawing/2014/main" id="{F06DFF8B-2CCE-6085-D75A-BF3F5F733498}"/>
              </a:ext>
            </a:extLst>
          </p:cNvPr>
          <p:cNvSpPr txBox="1"/>
          <p:nvPr/>
        </p:nvSpPr>
        <p:spPr>
          <a:xfrm>
            <a:off x="292243" y="6010285"/>
            <a:ext cx="3648755" cy="584775"/>
          </a:xfrm>
          <a:prstGeom prst="rect">
            <a:avLst/>
          </a:prstGeom>
          <a:noFill/>
        </p:spPr>
        <p:txBody>
          <a:bodyPr wrap="none" rtlCol="0">
            <a:spAutoFit/>
          </a:bodyPr>
          <a:lstStyle/>
          <a:p>
            <a:pPr algn="ctr"/>
            <a:r>
              <a:rPr kumimoji="1" lang="ja-JP" altLang="en-US" sz="1600"/>
              <a:t>ステーション間コインシデンス</a:t>
            </a:r>
            <a:r>
              <a:rPr kumimoji="1" lang="en-US" altLang="ja-JP" sz="1600" dirty="0"/>
              <a:t>(Wire)</a:t>
            </a:r>
          </a:p>
          <a:p>
            <a:pPr algn="ctr"/>
            <a:r>
              <a:rPr lang="ja-JP" altLang="en-US" sz="1600"/>
              <a:t>平均</a:t>
            </a:r>
            <a:r>
              <a:rPr lang="en-US" altLang="ja-JP" sz="1600" dirty="0"/>
              <a:t>Efficiency = 0.97</a:t>
            </a:r>
            <a:endParaRPr kumimoji="1" lang="ja-JP" altLang="en-US" sz="1600"/>
          </a:p>
        </p:txBody>
      </p:sp>
      <p:sp>
        <p:nvSpPr>
          <p:cNvPr id="19" name="正方形/長方形 18">
            <a:extLst>
              <a:ext uri="{FF2B5EF4-FFF2-40B4-BE49-F238E27FC236}">
                <a16:creationId xmlns:a16="http://schemas.microsoft.com/office/drawing/2014/main" id="{11CC1BB8-6899-9B7F-FC60-18D28B5A1761}"/>
              </a:ext>
            </a:extLst>
          </p:cNvPr>
          <p:cNvSpPr/>
          <p:nvPr/>
        </p:nvSpPr>
        <p:spPr>
          <a:xfrm>
            <a:off x="2673670" y="4497829"/>
            <a:ext cx="757990" cy="2887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t>負電荷</a:t>
            </a:r>
            <a:endParaRPr kumimoji="1" lang="ja-JP" altLang="en-US" sz="1400" b="1"/>
          </a:p>
        </p:txBody>
      </p:sp>
      <p:sp>
        <p:nvSpPr>
          <p:cNvPr id="20" name="正方形/長方形 19">
            <a:extLst>
              <a:ext uri="{FF2B5EF4-FFF2-40B4-BE49-F238E27FC236}">
                <a16:creationId xmlns:a16="http://schemas.microsoft.com/office/drawing/2014/main" id="{FF68C89B-9861-C8C2-948E-1251F74ED5A1}"/>
              </a:ext>
            </a:extLst>
          </p:cNvPr>
          <p:cNvSpPr/>
          <p:nvPr/>
        </p:nvSpPr>
        <p:spPr>
          <a:xfrm>
            <a:off x="830432" y="4498455"/>
            <a:ext cx="757990" cy="2887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t>正電荷</a:t>
            </a:r>
            <a:endParaRPr kumimoji="1" lang="ja-JP" altLang="en-US" sz="1400" b="1"/>
          </a:p>
        </p:txBody>
      </p:sp>
      <p:pic>
        <p:nvPicPr>
          <p:cNvPr id="21" name="図 20">
            <a:extLst>
              <a:ext uri="{FF2B5EF4-FFF2-40B4-BE49-F238E27FC236}">
                <a16:creationId xmlns:a16="http://schemas.microsoft.com/office/drawing/2014/main" id="{D861D346-6538-7DD2-C8DA-4B474EE81C48}"/>
              </a:ext>
            </a:extLst>
          </p:cNvPr>
          <p:cNvPicPr>
            <a:picLocks noChangeAspect="1"/>
          </p:cNvPicPr>
          <p:nvPr/>
        </p:nvPicPr>
        <p:blipFill>
          <a:blip r:embed="rId6"/>
          <a:stretch>
            <a:fillRect/>
          </a:stretch>
        </p:blipFill>
        <p:spPr>
          <a:xfrm rot="5400000">
            <a:off x="8828757" y="2984798"/>
            <a:ext cx="2493249" cy="3662364"/>
          </a:xfrm>
          <a:prstGeom prst="rect">
            <a:avLst/>
          </a:prstGeom>
        </p:spPr>
      </p:pic>
    </p:spTree>
    <p:extLst>
      <p:ext uri="{BB962C8B-B14F-4D97-AF65-F5344CB8AC3E}">
        <p14:creationId xmlns:p14="http://schemas.microsoft.com/office/powerpoint/2010/main" val="2184584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4A7F3A-BF20-99F2-0364-D2AB5B33F0CB}"/>
              </a:ext>
            </a:extLst>
          </p:cNvPr>
          <p:cNvSpPr>
            <a:spLocks noGrp="1"/>
          </p:cNvSpPr>
          <p:nvPr>
            <p:ph type="title"/>
          </p:nvPr>
        </p:nvSpPr>
        <p:spPr/>
        <p:txBody>
          <a:bodyPr>
            <a:noAutofit/>
          </a:bodyPr>
          <a:lstStyle/>
          <a:p>
            <a:r>
              <a:rPr kumimoji="1" lang="ja-JP" altLang="en-US" sz="3600"/>
              <a:t>イベントの解析</a:t>
            </a:r>
            <a:r>
              <a:rPr lang="ja-JP" altLang="en-US" sz="3600"/>
              <a:t>：</a:t>
            </a:r>
            <a:r>
              <a:rPr kumimoji="1" lang="en-US" altLang="ja-JP" sz="3600" dirty="0"/>
              <a:t>Wire-Strip </a:t>
            </a:r>
            <a:r>
              <a:rPr kumimoji="1" lang="ja-JP" altLang="en-US" sz="3600"/>
              <a:t>コインシデンス</a:t>
            </a:r>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5BEA7763-FA28-89BE-BE88-2CE173A53AFE}"/>
                  </a:ext>
                </a:extLst>
              </p:cNvPr>
              <p:cNvSpPr>
                <a:spLocks noGrp="1"/>
              </p:cNvSpPr>
              <p:nvPr>
                <p:ph idx="1"/>
              </p:nvPr>
            </p:nvSpPr>
            <p:spPr>
              <a:xfrm>
                <a:off x="243657" y="806824"/>
                <a:ext cx="11948342" cy="5753605"/>
              </a:xfrm>
            </p:spPr>
            <p:txBody>
              <a:bodyPr>
                <a:normAutofit fontScale="70000" lnSpcReduction="20000"/>
              </a:bodyPr>
              <a:lstStyle/>
              <a:p>
                <a:r>
                  <a:rPr kumimoji="1" lang="ja-JP" altLang="en-US"/>
                  <a:t>再構成できなかったイベントの</a:t>
                </a:r>
                <a:r>
                  <a:rPr lang="ja-JP" altLang="en-US"/>
                  <a:t>調査</a:t>
                </a:r>
                <a:r>
                  <a:rPr kumimoji="1" lang="ja-JP" altLang="en-US"/>
                  <a:t>を行った</a:t>
                </a:r>
                <a:endParaRPr kumimoji="1" lang="en-US" altLang="ja-JP" dirty="0"/>
              </a:p>
              <a:p>
                <a:endParaRPr kumimoji="1" lang="en-US" altLang="ja-JP" dirty="0"/>
              </a:p>
              <a:p>
                <a:pPr lvl="1"/>
                <a:endParaRPr lang="pt-PT" altLang="ja-JP" b="0" i="0" dirty="0">
                  <a:solidFill>
                    <a:schemeClr val="accent2"/>
                  </a:solidFill>
                  <a:effectLst/>
                  <a:latin typeface="+mn-lt"/>
                </a:endParaRPr>
              </a:p>
              <a:p>
                <a:pPr lvl="1"/>
                <a:endParaRPr lang="pt-PT" altLang="ja-JP" b="0" i="0" dirty="0">
                  <a:solidFill>
                    <a:schemeClr val="accent2"/>
                  </a:solidFill>
                  <a:effectLst/>
                  <a:latin typeface="+mn-lt"/>
                </a:endParaRPr>
              </a:p>
              <a:p>
                <a:pPr lvl="1"/>
                <a:endParaRPr lang="pt-PT" altLang="ja-JP" b="0" i="0" dirty="0">
                  <a:solidFill>
                    <a:schemeClr val="accent2"/>
                  </a:solidFill>
                  <a:effectLst/>
                  <a:latin typeface="+mn-lt"/>
                </a:endParaRPr>
              </a:p>
              <a:p>
                <a:pPr lvl="1"/>
                <a:endParaRPr lang="pt-PT" altLang="ja-JP" b="0" i="0" dirty="0">
                  <a:solidFill>
                    <a:schemeClr val="accent2"/>
                  </a:solidFill>
                  <a:effectLst/>
                  <a:latin typeface="+mn-lt"/>
                </a:endParaRPr>
              </a:p>
              <a:p>
                <a:pPr lvl="1"/>
                <a:endParaRPr lang="pt-PT" altLang="ja-JP" b="0" i="0" dirty="0">
                  <a:solidFill>
                    <a:schemeClr val="accent2"/>
                  </a:solidFill>
                  <a:effectLst/>
                  <a:latin typeface="+mn-lt"/>
                </a:endParaRPr>
              </a:p>
              <a:p>
                <a:pPr lvl="1"/>
                <a:endParaRPr lang="pt-PT" altLang="ja-JP" b="0" i="0" dirty="0">
                  <a:solidFill>
                    <a:schemeClr val="accent2"/>
                  </a:solidFill>
                  <a:effectLst/>
                  <a:latin typeface="+mn-lt"/>
                </a:endParaRPr>
              </a:p>
              <a:p>
                <a:pPr lvl="1"/>
                <a:r>
                  <a:rPr lang="en-US" altLang="ja-JP" dirty="0">
                    <a:solidFill>
                      <a:schemeClr val="accent2"/>
                    </a:solidFill>
                    <a:latin typeface="+mn-lt"/>
                  </a:rPr>
                  <a:t>LUT</a:t>
                </a:r>
                <a:r>
                  <a:rPr lang="ja-JP" altLang="en-US">
                    <a:solidFill>
                      <a:schemeClr val="accent2"/>
                    </a:solidFill>
                    <a:latin typeface="+mn-lt"/>
                  </a:rPr>
                  <a:t>にデータがなかったイベントについて、</a:t>
                </a:r>
                <a:r>
                  <a:rPr lang="pt-PT" altLang="ja-JP" b="0" i="0" dirty="0" err="1">
                    <a:solidFill>
                      <a:schemeClr val="accent2"/>
                    </a:solidFill>
                    <a:effectLst/>
                    <a:latin typeface="+mn-lt"/>
                  </a:rPr>
                  <a:t>inefficiency</a:t>
                </a:r>
                <a:r>
                  <a:rPr lang="ja-JP" altLang="en-US" b="0" i="0">
                    <a:solidFill>
                      <a:schemeClr val="accent2"/>
                    </a:solidFill>
                    <a:effectLst/>
                    <a:latin typeface="+mn-lt"/>
                  </a:rPr>
                  <a:t>理屈をイベントごとに調査</a:t>
                </a:r>
                <a:endParaRPr lang="en-US" altLang="ja-JP" b="0" i="0" dirty="0">
                  <a:solidFill>
                    <a:schemeClr val="accent2"/>
                  </a:solidFill>
                  <a:effectLst/>
                  <a:latin typeface="+mn-lt"/>
                </a:endParaRPr>
              </a:p>
              <a:p>
                <a:pPr lvl="2"/>
                <a:r>
                  <a:rPr lang="en-US" altLang="ja-JP" b="0" i="0" dirty="0">
                    <a:effectLst/>
                    <a:latin typeface="+mn-lt"/>
                  </a:rPr>
                  <a:t>Strip</a:t>
                </a:r>
                <a:r>
                  <a:rPr lang="ja-JP" altLang="en-US" b="0" i="0">
                    <a:effectLst/>
                    <a:latin typeface="+mn-lt"/>
                  </a:rPr>
                  <a:t>の</a:t>
                </a:r>
                <a:r>
                  <a:rPr lang="ja-JP" altLang="en-US">
                    <a:latin typeface="+mn-lt"/>
                  </a:rPr>
                  <a:t>ステーション間コインシデンスの出力となる</a:t>
                </a:r>
                <a14:m>
                  <m:oMath xmlns:m="http://schemas.openxmlformats.org/officeDocument/2006/math">
                    <m:r>
                      <a:rPr lang="en-US" altLang="ja-JP" b="0" i="1" smtClean="0">
                        <a:latin typeface="Cambria Math" panose="02040503050406030204" pitchFamily="18" charset="0"/>
                      </a:rPr>
                      <m:t>𝑑</m:t>
                    </m:r>
                    <m:r>
                      <a:rPr lang="en-US" altLang="ja-JP" b="0" i="1" smtClean="0">
                        <a:latin typeface="Cambria Math" panose="02040503050406030204" pitchFamily="18" charset="0"/>
                      </a:rPr>
                      <m:t>𝜙</m:t>
                    </m:r>
                  </m:oMath>
                </a14:m>
                <a:r>
                  <a:rPr lang="ja-JP" altLang="en-US" b="0" i="0" dirty="0">
                    <a:effectLst/>
                    <a:latin typeface="+mn-lt"/>
                  </a:rPr>
                  <a:t>（内部磁場</a:t>
                </a:r>
                <a:r>
                  <a:rPr lang="ja-JP" altLang="en-US" b="0" i="0">
                    <a:effectLst/>
                    <a:latin typeface="+mn-lt"/>
                  </a:rPr>
                  <a:t>による飛跡の歪曲具合）が大きい</a:t>
                </a:r>
                <a:endParaRPr lang="en-US" altLang="ja-JP" b="0" i="0" dirty="0">
                  <a:effectLst/>
                  <a:latin typeface="+mn-lt"/>
                </a:endParaRPr>
              </a:p>
              <a:p>
                <a:pPr lvl="2"/>
                <a:r>
                  <a:rPr lang="ja-JP" altLang="en-US" b="0" i="0">
                    <a:effectLst/>
                    <a:latin typeface="+mn-lt"/>
                  </a:rPr>
                  <a:t>ノイズのない</a:t>
                </a:r>
                <a:r>
                  <a:rPr lang="en-US" altLang="ja-JP" b="0" i="0" dirty="0">
                    <a:effectLst/>
                    <a:latin typeface="+mn-lt"/>
                  </a:rPr>
                  <a:t>MC</a:t>
                </a:r>
                <a:r>
                  <a:rPr lang="ja-JP" altLang="en-US" b="0" i="0">
                    <a:effectLst/>
                    <a:latin typeface="+mn-lt"/>
                  </a:rPr>
                  <a:t>データのイベントのみを用いているのに、ステーションあたりの代表点が多い（約</a:t>
                </a:r>
                <a:r>
                  <a:rPr lang="en-US" altLang="ja-JP" b="0" i="0" dirty="0">
                    <a:effectLst/>
                    <a:latin typeface="+mn-lt"/>
                  </a:rPr>
                  <a:t>10</a:t>
                </a:r>
                <a:r>
                  <a:rPr lang="ja-JP" altLang="en-US">
                    <a:latin typeface="+mn-lt"/>
                  </a:rPr>
                  <a:t>個</a:t>
                </a:r>
                <a:r>
                  <a:rPr lang="en-US" altLang="ja-JP" dirty="0">
                    <a:latin typeface="+mn-lt"/>
                  </a:rPr>
                  <a:t>〜</a:t>
                </a:r>
                <a:r>
                  <a:rPr lang="ja-JP" altLang="en-US" b="0" i="0">
                    <a:effectLst/>
                    <a:latin typeface="+mn-lt"/>
                  </a:rPr>
                  <a:t>）</a:t>
                </a:r>
                <a:endParaRPr lang="en-US" altLang="ja-JP" b="0" i="0" dirty="0">
                  <a:effectLst/>
                  <a:latin typeface="+mn-lt"/>
                </a:endParaRPr>
              </a:p>
              <a:p>
                <a:pPr lvl="2"/>
                <a:r>
                  <a:rPr lang="ja-JP" altLang="en-US">
                    <a:solidFill>
                      <a:srgbClr val="FF0000"/>
                    </a:solidFill>
                    <a:latin typeface="+mn-lt"/>
                  </a:rPr>
                  <a:t>大量</a:t>
                </a:r>
                <a:r>
                  <a:rPr lang="ja-JP" altLang="en-US" b="0" i="0">
                    <a:solidFill>
                      <a:srgbClr val="FF0000"/>
                    </a:solidFill>
                    <a:effectLst/>
                    <a:latin typeface="+mn-lt"/>
                  </a:rPr>
                  <a:t>の飛跡候補の中から、直線に近い飛跡を選択できていない</a:t>
                </a:r>
                <a:endParaRPr lang="en-US" altLang="ja-JP" b="0" i="0" dirty="0">
                  <a:solidFill>
                    <a:srgbClr val="FF0000"/>
                  </a:solidFill>
                  <a:effectLst/>
                  <a:latin typeface="+mn-lt"/>
                </a:endParaRPr>
              </a:p>
              <a:p>
                <a:pPr lvl="1"/>
                <a:r>
                  <a:rPr lang="ja-JP" altLang="en-US" b="0" i="0">
                    <a:effectLst/>
                    <a:latin typeface="+mn-lt"/>
                  </a:rPr>
                  <a:t>物理的な解釈</a:t>
                </a:r>
                <a:endParaRPr lang="en-US" altLang="ja-JP" b="0" i="0" dirty="0">
                  <a:effectLst/>
                  <a:latin typeface="+mn-lt"/>
                </a:endParaRPr>
              </a:p>
              <a:p>
                <a:pPr lvl="2"/>
                <a:r>
                  <a:rPr lang="pt-PT" altLang="ja-JP" b="0" i="0" dirty="0">
                    <a:effectLst/>
                    <a:latin typeface="+mn-lt"/>
                  </a:rPr>
                  <a:t>MC</a:t>
                </a:r>
                <a:r>
                  <a:rPr lang="ja-JP" altLang="en-US" b="0" i="0">
                    <a:effectLst/>
                    <a:latin typeface="+mn-lt"/>
                  </a:rPr>
                  <a:t>データの</a:t>
                </a:r>
                <a:r>
                  <a:rPr lang="pt-PT" altLang="ja-JP" b="0" i="0" dirty="0" err="1">
                    <a:effectLst/>
                    <a:latin typeface="+mn-lt"/>
                  </a:rPr>
                  <a:t>Truth</a:t>
                </a:r>
                <a:r>
                  <a:rPr lang="ja-JP" altLang="en-US" b="0" i="0">
                    <a:effectLst/>
                    <a:latin typeface="+mn-lt"/>
                  </a:rPr>
                  <a:t>の情報を簡単に辿れないので推測</a:t>
                </a:r>
                <a:r>
                  <a:rPr lang="ja-JP" altLang="en-US">
                    <a:latin typeface="+mn-lt"/>
                  </a:rPr>
                  <a:t>になるが</a:t>
                </a:r>
                <a:r>
                  <a:rPr lang="ja-JP" altLang="en-US" b="0" i="0">
                    <a:effectLst/>
                    <a:latin typeface="+mn-lt"/>
                  </a:rPr>
                  <a:t>、ミューオンと検出器等の物質との相互作用で散乱している多重散乱事象だろうと推測される</a:t>
                </a:r>
                <a:endParaRPr lang="en-US" altLang="ja-JP" b="0" i="0" dirty="0">
                  <a:effectLst/>
                  <a:latin typeface="+mn-lt"/>
                </a:endParaRPr>
              </a:p>
              <a:p>
                <a:pPr lvl="1"/>
                <a:r>
                  <a:rPr lang="ja-JP" altLang="en-US" b="0" i="0">
                    <a:effectLst/>
                    <a:latin typeface="+mn-lt"/>
                  </a:rPr>
                  <a:t>飛跡選別のロジックの確認</a:t>
                </a:r>
                <a:endParaRPr lang="en-US" altLang="ja-JP" b="0" i="0" dirty="0">
                  <a:effectLst/>
                  <a:latin typeface="+mn-lt"/>
                </a:endParaRPr>
              </a:p>
              <a:p>
                <a:pPr lvl="2"/>
                <a:r>
                  <a:rPr lang="ja-JP" altLang="en-US" b="0" i="0">
                    <a:effectLst/>
                    <a:latin typeface="+mn-lt"/>
                  </a:rPr>
                  <a:t>ファームウェア自体のロジックによる</a:t>
                </a:r>
                <a:r>
                  <a:rPr lang="en-US" altLang="ja-JP" b="0" i="0" dirty="0">
                    <a:effectLst/>
                    <a:latin typeface="+mn-lt"/>
                  </a:rPr>
                  <a:t>inefficiency</a:t>
                </a:r>
                <a:r>
                  <a:rPr lang="ja-JP" altLang="en-US" b="0" i="0">
                    <a:effectLst/>
                    <a:latin typeface="+mn-lt"/>
                  </a:rPr>
                  <a:t>なのか、</a:t>
                </a:r>
                <a:br>
                  <a:rPr lang="en-US" altLang="ja-JP" b="0" i="0" dirty="0">
                    <a:effectLst/>
                    <a:latin typeface="+mn-lt"/>
                  </a:rPr>
                </a:br>
                <a:r>
                  <a:rPr lang="ja-JP" altLang="en-US" b="0" i="0">
                    <a:effectLst/>
                    <a:latin typeface="+mn-lt"/>
                  </a:rPr>
                  <a:t>シミュレータ開発時にロジックを誤翻訳したための</a:t>
                </a:r>
                <a:r>
                  <a:rPr lang="en-US" altLang="ja-JP" b="0" i="0" dirty="0">
                    <a:effectLst/>
                    <a:latin typeface="+mn-lt"/>
                  </a:rPr>
                  <a:t>inefficiency</a:t>
                </a:r>
                <a:r>
                  <a:rPr lang="ja-JP" altLang="en-US" b="0" i="0">
                    <a:effectLst/>
                    <a:latin typeface="+mn-lt"/>
                  </a:rPr>
                  <a:t>なのかを確認する必要がある</a:t>
                </a:r>
                <a:endParaRPr lang="en-US" altLang="ja-JP" b="0" i="0" dirty="0">
                  <a:effectLst/>
                  <a:latin typeface="+mn-lt"/>
                </a:endParaRPr>
              </a:p>
              <a:p>
                <a:pPr lvl="2"/>
                <a:r>
                  <a:rPr lang="ja-JP" altLang="en-US" b="0" i="0">
                    <a:effectLst/>
                    <a:latin typeface="+mn-lt"/>
                  </a:rPr>
                  <a:t>これから、該当するイベントのみを集めてテストパターンセットを作成し、ファームウェア側でも試験を行う（次ページ）</a:t>
                </a:r>
              </a:p>
              <a:p>
                <a:r>
                  <a:rPr kumimoji="1" lang="ja-JP" altLang="en-US"/>
                  <a:t>このように、シミュレータの各モジュールの出力も全て記録しているため、</a:t>
                </a:r>
                <a:br>
                  <a:rPr kumimoji="1" lang="en-US" altLang="ja-JP" dirty="0"/>
                </a:br>
                <a:r>
                  <a:rPr kumimoji="1" lang="ja-JP" altLang="en-US"/>
                  <a:t>予期せぬ</a:t>
                </a:r>
                <a:r>
                  <a:rPr kumimoji="1" lang="en-US" altLang="ja-JP" dirty="0"/>
                  <a:t>inefficiency</a:t>
                </a:r>
                <a:r>
                  <a:rPr kumimoji="1" lang="ja-JP" altLang="en-US"/>
                  <a:t>などについて</a:t>
                </a:r>
                <a:r>
                  <a:rPr kumimoji="1" lang="ja-JP" altLang="en-US">
                    <a:solidFill>
                      <a:srgbClr val="FF0000"/>
                    </a:solidFill>
                  </a:rPr>
                  <a:t>簡単に解析をすることができる</a:t>
                </a:r>
                <a:endParaRPr lang="en-US" altLang="ja-JP" dirty="0"/>
              </a:p>
              <a:p>
                <a:pPr lvl="1"/>
                <a:endParaRPr kumimoji="1" lang="ja-JP" altLang="en-US"/>
              </a:p>
            </p:txBody>
          </p:sp>
        </mc:Choice>
        <mc:Fallback>
          <p:sp>
            <p:nvSpPr>
              <p:cNvPr id="3" name="コンテンツ プレースホルダー 2">
                <a:extLst>
                  <a:ext uri="{FF2B5EF4-FFF2-40B4-BE49-F238E27FC236}">
                    <a16:creationId xmlns:a16="http://schemas.microsoft.com/office/drawing/2014/main" id="{5BEA7763-FA28-89BE-BE88-2CE173A53AFE}"/>
                  </a:ext>
                </a:extLst>
              </p:cNvPr>
              <p:cNvSpPr>
                <a:spLocks noGrp="1" noRot="1" noChangeAspect="1" noMove="1" noResize="1" noEditPoints="1" noAdjustHandles="1" noChangeArrowheads="1" noChangeShapeType="1" noTextEdit="1"/>
              </p:cNvSpPr>
              <p:nvPr>
                <p:ph idx="1"/>
              </p:nvPr>
            </p:nvSpPr>
            <p:spPr>
              <a:xfrm>
                <a:off x="243657" y="806824"/>
                <a:ext cx="11948342" cy="5753605"/>
              </a:xfrm>
              <a:blipFill>
                <a:blip r:embed="rId3"/>
                <a:stretch>
                  <a:fillRect l="-425" t="-1322"/>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8E69A79D-F64C-765D-51CE-4D920D08E6BC}"/>
              </a:ext>
            </a:extLst>
          </p:cNvPr>
          <p:cNvSpPr>
            <a:spLocks noGrp="1"/>
          </p:cNvSpPr>
          <p:nvPr>
            <p:ph type="dt" sz="half" idx="10"/>
          </p:nvPr>
        </p:nvSpPr>
        <p:spPr/>
        <p:txBody>
          <a:bodyPr/>
          <a:lstStyle/>
          <a:p>
            <a:fld id="{7EA91713-8223-564F-93F8-0C2D1DEA07A7}" type="datetime1">
              <a:rPr kumimoji="1" lang="ja-JP" altLang="en-US" smtClean="0"/>
              <a:t>2023/2/19</a:t>
            </a:fld>
            <a:endParaRPr kumimoji="1" lang="ja-JP" altLang="en-US"/>
          </a:p>
        </p:txBody>
      </p:sp>
      <p:sp>
        <p:nvSpPr>
          <p:cNvPr id="5" name="フッター プレースホルダー 4">
            <a:extLst>
              <a:ext uri="{FF2B5EF4-FFF2-40B4-BE49-F238E27FC236}">
                <a16:creationId xmlns:a16="http://schemas.microsoft.com/office/drawing/2014/main" id="{F9AF9FB3-B0DE-DB20-BA14-927AADF28411}"/>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76C9EB8B-D95F-00EB-3C25-264BB984CC61}"/>
              </a:ext>
            </a:extLst>
          </p:cNvPr>
          <p:cNvSpPr>
            <a:spLocks noGrp="1"/>
          </p:cNvSpPr>
          <p:nvPr>
            <p:ph type="sldNum" sz="quarter" idx="12"/>
          </p:nvPr>
        </p:nvSpPr>
        <p:spPr/>
        <p:txBody>
          <a:bodyPr/>
          <a:lstStyle/>
          <a:p>
            <a:fld id="{B1A13AED-BBC1-DB48-95E1-36D836C4ECBB}" type="slidenum">
              <a:rPr kumimoji="1" lang="ja-JP" altLang="en-US" smtClean="0"/>
              <a:t>25</a:t>
            </a:fld>
            <a:endParaRPr kumimoji="1" lang="ja-JP" altLang="en-US"/>
          </a:p>
        </p:txBody>
      </p:sp>
      <p:graphicFrame>
        <p:nvGraphicFramePr>
          <p:cNvPr id="7" name="表 7">
            <a:extLst>
              <a:ext uri="{FF2B5EF4-FFF2-40B4-BE49-F238E27FC236}">
                <a16:creationId xmlns:a16="http://schemas.microsoft.com/office/drawing/2014/main" id="{EEACCE72-C66D-9F72-C1B7-ACC9708E3B08}"/>
              </a:ext>
            </a:extLst>
          </p:cNvPr>
          <p:cNvGraphicFramePr>
            <a:graphicFrameLocks noGrp="1"/>
          </p:cNvGraphicFramePr>
          <p:nvPr>
            <p:extLst>
              <p:ext uri="{D42A27DB-BD31-4B8C-83A1-F6EECF244321}">
                <p14:modId xmlns:p14="http://schemas.microsoft.com/office/powerpoint/2010/main" val="3025037570"/>
              </p:ext>
            </p:extLst>
          </p:nvPr>
        </p:nvGraphicFramePr>
        <p:xfrm>
          <a:off x="3771086" y="1242415"/>
          <a:ext cx="6676018" cy="1539240"/>
        </p:xfrm>
        <a:graphic>
          <a:graphicData uri="http://schemas.openxmlformats.org/drawingml/2006/table">
            <a:tbl>
              <a:tblPr firstRow="1" bandRow="1">
                <a:tableStyleId>{3B4B98B0-60AC-42C2-AFA5-B58CD77FA1E5}</a:tableStyleId>
              </a:tblPr>
              <a:tblGrid>
                <a:gridCol w="4621307">
                  <a:extLst>
                    <a:ext uri="{9D8B030D-6E8A-4147-A177-3AD203B41FA5}">
                      <a16:colId xmlns:a16="http://schemas.microsoft.com/office/drawing/2014/main" val="3265899201"/>
                    </a:ext>
                  </a:extLst>
                </a:gridCol>
                <a:gridCol w="2054711">
                  <a:extLst>
                    <a:ext uri="{9D8B030D-6E8A-4147-A177-3AD203B41FA5}">
                      <a16:colId xmlns:a16="http://schemas.microsoft.com/office/drawing/2014/main" val="1245954170"/>
                    </a:ext>
                  </a:extLst>
                </a:gridCol>
              </a:tblGrid>
              <a:tr h="260554">
                <a:tc>
                  <a:txBody>
                    <a:bodyPr/>
                    <a:lstStyle/>
                    <a:p>
                      <a:pPr algn="ctr"/>
                      <a:r>
                        <a:rPr kumimoji="1" lang="ja-JP" altLang="en-US" sz="1200"/>
                        <a:t>イベントの分類</a:t>
                      </a:r>
                    </a:p>
                  </a:txBody>
                  <a:tcPr anchor="ctr"/>
                </a:tc>
                <a:tc>
                  <a:txBody>
                    <a:bodyPr/>
                    <a:lstStyle/>
                    <a:p>
                      <a:pPr algn="ctr"/>
                      <a:r>
                        <a:rPr kumimoji="1" lang="ja-JP" altLang="en-US" sz="1200"/>
                        <a:t>イベント数</a:t>
                      </a:r>
                      <a:br>
                        <a:rPr kumimoji="1" lang="en-US" altLang="ja-JP" sz="1200" dirty="0"/>
                      </a:br>
                      <a:r>
                        <a:rPr kumimoji="1" lang="en-US" altLang="ja-JP" sz="1100" b="0" dirty="0"/>
                        <a:t>(</a:t>
                      </a:r>
                      <a:r>
                        <a:rPr kumimoji="1" lang="ja-JP" altLang="en-US" sz="1100" b="0"/>
                        <a:t>全</a:t>
                      </a:r>
                      <a:r>
                        <a:rPr kumimoji="1" lang="en-US" altLang="ja-JP" sz="1100" b="0" dirty="0"/>
                        <a:t>6000</a:t>
                      </a:r>
                      <a:r>
                        <a:rPr kumimoji="1" lang="ja-JP" altLang="en-US" sz="1100" b="0"/>
                        <a:t>イベント</a:t>
                      </a:r>
                      <a:r>
                        <a:rPr kumimoji="1" lang="en-US" altLang="ja-JP" sz="1100" b="0" dirty="0"/>
                        <a:t>)</a:t>
                      </a:r>
                      <a:endParaRPr kumimoji="1" lang="ja-JP" altLang="en-US" sz="1200" b="0"/>
                    </a:p>
                  </a:txBody>
                  <a:tcPr/>
                </a:tc>
                <a:extLst>
                  <a:ext uri="{0D108BD9-81ED-4DB2-BD59-A6C34878D82A}">
                    <a16:rowId xmlns:a16="http://schemas.microsoft.com/office/drawing/2014/main" val="1765317818"/>
                  </a:ext>
                </a:extLst>
              </a:tr>
              <a:tr h="260554">
                <a:tc>
                  <a:txBody>
                    <a:bodyPr/>
                    <a:lstStyle/>
                    <a:p>
                      <a:r>
                        <a:rPr kumimoji="1" lang="en-US" altLang="ja-JP" sz="1200" dirty="0"/>
                        <a:t>Wire, Strip</a:t>
                      </a:r>
                      <a:r>
                        <a:rPr kumimoji="1" lang="ja-JP" altLang="en-US" sz="1200"/>
                        <a:t>両方のステーション間コインシデンスから入力あり</a:t>
                      </a:r>
                    </a:p>
                  </a:txBody>
                  <a:tcPr/>
                </a:tc>
                <a:tc>
                  <a:txBody>
                    <a:bodyPr/>
                    <a:lstStyle/>
                    <a:p>
                      <a:pPr algn="ctr"/>
                      <a:r>
                        <a:rPr kumimoji="1" lang="en-US" altLang="ja-JP" sz="1200" dirty="0"/>
                        <a:t>39</a:t>
                      </a:r>
                      <a:endParaRPr kumimoji="1" lang="ja-JP" altLang="en-US" sz="1200"/>
                    </a:p>
                  </a:txBody>
                  <a:tcPr/>
                </a:tc>
                <a:extLst>
                  <a:ext uri="{0D108BD9-81ED-4DB2-BD59-A6C34878D82A}">
                    <a16:rowId xmlns:a16="http://schemas.microsoft.com/office/drawing/2014/main" val="3037940162"/>
                  </a:ext>
                </a:extLst>
              </a:tr>
              <a:tr h="260554">
                <a:tc>
                  <a:txBody>
                    <a:bodyPr/>
                    <a:lstStyle/>
                    <a:p>
                      <a:r>
                        <a:rPr kumimoji="1" lang="en-US" altLang="ja-JP" sz="1200" dirty="0"/>
                        <a:t>Strip</a:t>
                      </a:r>
                      <a:r>
                        <a:rPr kumimoji="1" lang="ja-JP" altLang="en-US" sz="1200"/>
                        <a:t>からのみ入力あり</a:t>
                      </a:r>
                    </a:p>
                  </a:txBody>
                  <a:tcPr/>
                </a:tc>
                <a:tc>
                  <a:txBody>
                    <a:bodyPr/>
                    <a:lstStyle/>
                    <a:p>
                      <a:pPr algn="ctr"/>
                      <a:r>
                        <a:rPr kumimoji="1" lang="en-US" altLang="ja-JP" sz="1200" dirty="0"/>
                        <a:t>133</a:t>
                      </a:r>
                      <a:endParaRPr kumimoji="1" lang="ja-JP" altLang="en-US" sz="1200"/>
                    </a:p>
                  </a:txBody>
                  <a:tcPr/>
                </a:tc>
                <a:extLst>
                  <a:ext uri="{0D108BD9-81ED-4DB2-BD59-A6C34878D82A}">
                    <a16:rowId xmlns:a16="http://schemas.microsoft.com/office/drawing/2014/main" val="1302220386"/>
                  </a:ext>
                </a:extLst>
              </a:tr>
              <a:tr h="2605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Wire</a:t>
                      </a:r>
                      <a:r>
                        <a:rPr kumimoji="1" lang="ja-JP" altLang="en-US" sz="1200"/>
                        <a:t>からのみ入力あり</a:t>
                      </a:r>
                    </a:p>
                  </a:txBody>
                  <a:tcPr/>
                </a:tc>
                <a:tc>
                  <a:txBody>
                    <a:bodyPr/>
                    <a:lstStyle/>
                    <a:p>
                      <a:pPr algn="ctr"/>
                      <a:r>
                        <a:rPr kumimoji="1" lang="en-US" altLang="ja-JP" sz="1200" dirty="0"/>
                        <a:t>57</a:t>
                      </a:r>
                      <a:endParaRPr kumimoji="1" lang="ja-JP" altLang="en-US" sz="1200"/>
                    </a:p>
                  </a:txBody>
                  <a:tcPr/>
                </a:tc>
                <a:extLst>
                  <a:ext uri="{0D108BD9-81ED-4DB2-BD59-A6C34878D82A}">
                    <a16:rowId xmlns:a16="http://schemas.microsoft.com/office/drawing/2014/main" val="4068239358"/>
                  </a:ext>
                </a:extLst>
              </a:tr>
              <a:tr h="196010">
                <a:tc>
                  <a:txBody>
                    <a:bodyPr/>
                    <a:lstStyle/>
                    <a:p>
                      <a:r>
                        <a:rPr kumimoji="1" lang="ja-JP" altLang="en-US" sz="1200"/>
                        <a:t>どちらからも入力なし</a:t>
                      </a:r>
                    </a:p>
                  </a:txBody>
                  <a:tcPr/>
                </a:tc>
                <a:tc>
                  <a:txBody>
                    <a:bodyPr/>
                    <a:lstStyle/>
                    <a:p>
                      <a:pPr algn="ctr"/>
                      <a:r>
                        <a:rPr kumimoji="1" lang="en-US" altLang="ja-JP" sz="1200" dirty="0"/>
                        <a:t>73</a:t>
                      </a:r>
                      <a:endParaRPr kumimoji="1" lang="ja-JP" altLang="en-US" sz="1200"/>
                    </a:p>
                  </a:txBody>
                  <a:tcPr/>
                </a:tc>
                <a:extLst>
                  <a:ext uri="{0D108BD9-81ED-4DB2-BD59-A6C34878D82A}">
                    <a16:rowId xmlns:a16="http://schemas.microsoft.com/office/drawing/2014/main" val="2193030264"/>
                  </a:ext>
                </a:extLst>
              </a:tr>
            </a:tbl>
          </a:graphicData>
        </a:graphic>
      </p:graphicFrame>
      <p:sp>
        <p:nvSpPr>
          <p:cNvPr id="10" name="左中かっこ 9">
            <a:extLst>
              <a:ext uri="{FF2B5EF4-FFF2-40B4-BE49-F238E27FC236}">
                <a16:creationId xmlns:a16="http://schemas.microsoft.com/office/drawing/2014/main" id="{2ADE2A75-7147-8A52-1AE6-D115E502F60F}"/>
              </a:ext>
            </a:extLst>
          </p:cNvPr>
          <p:cNvSpPr/>
          <p:nvPr/>
        </p:nvSpPr>
        <p:spPr>
          <a:xfrm>
            <a:off x="3385162" y="1981307"/>
            <a:ext cx="294937" cy="800348"/>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1F760AC2-13B9-9BBC-484C-CD1327F750E4}"/>
              </a:ext>
            </a:extLst>
          </p:cNvPr>
          <p:cNvSpPr txBox="1"/>
          <p:nvPr/>
        </p:nvSpPr>
        <p:spPr>
          <a:xfrm>
            <a:off x="839272" y="2196815"/>
            <a:ext cx="2484976" cy="369332"/>
          </a:xfrm>
          <a:prstGeom prst="rect">
            <a:avLst/>
          </a:prstGeom>
          <a:noFill/>
        </p:spPr>
        <p:txBody>
          <a:bodyPr wrap="none" rtlCol="0">
            <a:spAutoFit/>
          </a:bodyPr>
          <a:lstStyle/>
          <a:p>
            <a:r>
              <a:rPr kumimoji="1" lang="en-US" altLang="ja-JP" b="1" dirty="0">
                <a:solidFill>
                  <a:schemeClr val="accent1"/>
                </a:solidFill>
              </a:rPr>
              <a:t>LUT</a:t>
            </a:r>
            <a:r>
              <a:rPr kumimoji="1" lang="ja-JP" altLang="en-US" b="1">
                <a:solidFill>
                  <a:schemeClr val="accent1"/>
                </a:solidFill>
              </a:rPr>
              <a:t>への入力が不完全</a:t>
            </a:r>
          </a:p>
        </p:txBody>
      </p:sp>
      <p:sp>
        <p:nvSpPr>
          <p:cNvPr id="14" name="テキスト ボックス 13">
            <a:extLst>
              <a:ext uri="{FF2B5EF4-FFF2-40B4-BE49-F238E27FC236}">
                <a16:creationId xmlns:a16="http://schemas.microsoft.com/office/drawing/2014/main" id="{F687DA10-5D72-9941-FC87-6EBF6BC6EAB8}"/>
              </a:ext>
            </a:extLst>
          </p:cNvPr>
          <p:cNvSpPr txBox="1"/>
          <p:nvPr/>
        </p:nvSpPr>
        <p:spPr>
          <a:xfrm>
            <a:off x="839271" y="1673090"/>
            <a:ext cx="2274982" cy="369332"/>
          </a:xfrm>
          <a:prstGeom prst="rect">
            <a:avLst/>
          </a:prstGeom>
          <a:noFill/>
        </p:spPr>
        <p:txBody>
          <a:bodyPr wrap="none" rtlCol="0">
            <a:spAutoFit/>
          </a:bodyPr>
          <a:lstStyle/>
          <a:p>
            <a:r>
              <a:rPr kumimoji="1" lang="en-US" altLang="ja-JP" b="1" dirty="0">
                <a:solidFill>
                  <a:schemeClr val="accent2"/>
                </a:solidFill>
              </a:rPr>
              <a:t>LUT</a:t>
            </a:r>
            <a:r>
              <a:rPr lang="ja-JP" altLang="en-US" b="1">
                <a:solidFill>
                  <a:schemeClr val="accent2"/>
                </a:solidFill>
              </a:rPr>
              <a:t>内にデータなし</a:t>
            </a:r>
            <a:endParaRPr kumimoji="1" lang="ja-JP" altLang="en-US" b="1">
              <a:solidFill>
                <a:schemeClr val="accent2"/>
              </a:solidFill>
            </a:endParaRPr>
          </a:p>
        </p:txBody>
      </p:sp>
      <p:sp>
        <p:nvSpPr>
          <p:cNvPr id="16" name="左中かっこ 15">
            <a:extLst>
              <a:ext uri="{FF2B5EF4-FFF2-40B4-BE49-F238E27FC236}">
                <a16:creationId xmlns:a16="http://schemas.microsoft.com/office/drawing/2014/main" id="{0E6BD321-9E5E-8B8F-D8B7-AC078DAF06B1}"/>
              </a:ext>
            </a:extLst>
          </p:cNvPr>
          <p:cNvSpPr/>
          <p:nvPr/>
        </p:nvSpPr>
        <p:spPr>
          <a:xfrm>
            <a:off x="3385161" y="1706439"/>
            <a:ext cx="294937" cy="210322"/>
          </a:xfrm>
          <a:prstGeom prst="leftBrace">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7843534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図 54" descr="グラフィカル ユーザー インターフェイス&#10;&#10;自動的に生成された説明">
            <a:extLst>
              <a:ext uri="{FF2B5EF4-FFF2-40B4-BE49-F238E27FC236}">
                <a16:creationId xmlns:a16="http://schemas.microsoft.com/office/drawing/2014/main" id="{108FF512-C61D-52C6-790D-0B6AD64B6193}"/>
              </a:ext>
            </a:extLst>
          </p:cNvPr>
          <p:cNvPicPr>
            <a:picLocks noChangeAspect="1"/>
          </p:cNvPicPr>
          <p:nvPr/>
        </p:nvPicPr>
        <p:blipFill rotWithShape="1">
          <a:blip r:embed="rId3"/>
          <a:srcRect b="11350"/>
          <a:stretch/>
        </p:blipFill>
        <p:spPr>
          <a:xfrm>
            <a:off x="6313509" y="3836975"/>
            <a:ext cx="5783748" cy="2684718"/>
          </a:xfrm>
          <a:prstGeom prst="rect">
            <a:avLst/>
          </a:prstGeom>
        </p:spPr>
      </p:pic>
      <p:sp>
        <p:nvSpPr>
          <p:cNvPr id="2" name="タイトル 1">
            <a:extLst>
              <a:ext uri="{FF2B5EF4-FFF2-40B4-BE49-F238E27FC236}">
                <a16:creationId xmlns:a16="http://schemas.microsoft.com/office/drawing/2014/main" id="{11AC2525-E70A-CF40-9967-AD4EA730A016}"/>
              </a:ext>
            </a:extLst>
          </p:cNvPr>
          <p:cNvSpPr>
            <a:spLocks noGrp="1"/>
          </p:cNvSpPr>
          <p:nvPr>
            <p:ph type="title"/>
          </p:nvPr>
        </p:nvSpPr>
        <p:spPr/>
        <p:txBody>
          <a:bodyPr/>
          <a:lstStyle/>
          <a:p>
            <a:r>
              <a:rPr lang="en-US" altLang="ja-JP" dirty="0"/>
              <a:t>3</a:t>
            </a:r>
            <a:r>
              <a:rPr lang="ja-JP" altLang="en-US"/>
              <a:t>：実機試験への活用</a:t>
            </a:r>
            <a:endParaRPr kumimoji="1" lang="ja-JP" altLang="en-US"/>
          </a:p>
        </p:txBody>
      </p:sp>
      <p:sp>
        <p:nvSpPr>
          <p:cNvPr id="4" name="日付プレースホルダー 3">
            <a:extLst>
              <a:ext uri="{FF2B5EF4-FFF2-40B4-BE49-F238E27FC236}">
                <a16:creationId xmlns:a16="http://schemas.microsoft.com/office/drawing/2014/main" id="{3F00E55B-3D69-F44C-9DB7-C967EFEE81E3}"/>
              </a:ext>
            </a:extLst>
          </p:cNvPr>
          <p:cNvSpPr>
            <a:spLocks noGrp="1"/>
          </p:cNvSpPr>
          <p:nvPr>
            <p:ph type="dt" sz="half" idx="10"/>
          </p:nvPr>
        </p:nvSpPr>
        <p:spPr/>
        <p:txBody>
          <a:bodyPr/>
          <a:lstStyle/>
          <a:p>
            <a:fld id="{621EC393-942A-F846-B1B2-43265E727DC6}"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E2FB357C-2B4F-4B48-9C27-774DA0B52101}"/>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DE14964B-3994-9947-BA9C-80C443F8D600}"/>
              </a:ext>
            </a:extLst>
          </p:cNvPr>
          <p:cNvSpPr>
            <a:spLocks noGrp="1"/>
          </p:cNvSpPr>
          <p:nvPr>
            <p:ph type="sldNum" sz="quarter" idx="12"/>
          </p:nvPr>
        </p:nvSpPr>
        <p:spPr/>
        <p:txBody>
          <a:bodyPr/>
          <a:lstStyle/>
          <a:p>
            <a:fld id="{B1A13AED-BBC1-DB48-95E1-36D836C4ECBB}" type="slidenum">
              <a:rPr kumimoji="1" lang="ja-JP" altLang="en-US" smtClean="0"/>
              <a:t>26</a:t>
            </a:fld>
            <a:endParaRPr kumimoji="1" lang="ja-JP" altLang="en-US"/>
          </a:p>
        </p:txBody>
      </p:sp>
      <p:cxnSp>
        <p:nvCxnSpPr>
          <p:cNvPr id="10" name="直線矢印コネクタ 9">
            <a:extLst>
              <a:ext uri="{FF2B5EF4-FFF2-40B4-BE49-F238E27FC236}">
                <a16:creationId xmlns:a16="http://schemas.microsoft.com/office/drawing/2014/main" id="{C0C27FFF-02FE-234E-B499-406B9129B98F}"/>
              </a:ext>
            </a:extLst>
          </p:cNvPr>
          <p:cNvCxnSpPr>
            <a:cxnSpLocks/>
          </p:cNvCxnSpPr>
          <p:nvPr/>
        </p:nvCxnSpPr>
        <p:spPr>
          <a:xfrm>
            <a:off x="6720849" y="2098796"/>
            <a:ext cx="0" cy="69879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4" name="コンテンツ プレースホルダー 2">
            <a:extLst>
              <a:ext uri="{FF2B5EF4-FFF2-40B4-BE49-F238E27FC236}">
                <a16:creationId xmlns:a16="http://schemas.microsoft.com/office/drawing/2014/main" id="{F864A54E-7505-FC47-B9ED-DAB0ACFDE1DB}"/>
              </a:ext>
            </a:extLst>
          </p:cNvPr>
          <p:cNvSpPr>
            <a:spLocks noGrp="1"/>
          </p:cNvSpPr>
          <p:nvPr>
            <p:ph idx="1"/>
          </p:nvPr>
        </p:nvSpPr>
        <p:spPr>
          <a:xfrm>
            <a:off x="58082" y="879475"/>
            <a:ext cx="5381458" cy="5656869"/>
          </a:xfrm>
        </p:spPr>
        <p:txBody>
          <a:bodyPr>
            <a:normAutofit fontScale="70000" lnSpcReduction="20000"/>
          </a:bodyPr>
          <a:lstStyle/>
          <a:p>
            <a:r>
              <a:rPr lang="ja-JP" altLang="en-US"/>
              <a:t>実機の試験とファームウェアの試験に</a:t>
            </a:r>
            <a:br>
              <a:rPr lang="en-US" altLang="ja-JP" dirty="0"/>
            </a:br>
            <a:r>
              <a:rPr lang="ja-JP" altLang="en-US">
                <a:solidFill>
                  <a:schemeClr val="accent2"/>
                </a:solidFill>
              </a:rPr>
              <a:t>同じ入力</a:t>
            </a:r>
            <a:r>
              <a:rPr lang="ja-JP" altLang="en-US"/>
              <a:t>を使用し、相互検証</a:t>
            </a:r>
            <a:endParaRPr lang="en-US" altLang="ja-JP" dirty="0"/>
          </a:p>
          <a:p>
            <a:pPr lvl="1"/>
            <a:endParaRPr lang="en-US" altLang="ja-JP" dirty="0">
              <a:solidFill>
                <a:schemeClr val="accent1"/>
              </a:solidFill>
            </a:endParaRPr>
          </a:p>
          <a:p>
            <a:r>
              <a:rPr lang="ja-JP" altLang="en-US">
                <a:solidFill>
                  <a:schemeClr val="accent1"/>
                </a:solidFill>
              </a:rPr>
              <a:t>実機試験</a:t>
            </a:r>
            <a:endParaRPr lang="en-US" altLang="ja-JP" dirty="0">
              <a:solidFill>
                <a:schemeClr val="accent1"/>
              </a:solidFill>
            </a:endParaRPr>
          </a:p>
          <a:p>
            <a:pPr lvl="1"/>
            <a:r>
              <a:rPr lang="ja-JP" altLang="en-US"/>
              <a:t>実機ではボード単体でのトリガー回路の</a:t>
            </a:r>
            <a:br>
              <a:rPr lang="en-US" altLang="ja-JP" dirty="0"/>
            </a:br>
            <a:r>
              <a:rPr lang="ja-JP" altLang="en-US"/>
              <a:t>試験フレームワークを実現し、動作検証を行なっている</a:t>
            </a:r>
            <a:endParaRPr lang="en-US" altLang="ja-JP" dirty="0"/>
          </a:p>
          <a:p>
            <a:pPr lvl="1"/>
            <a:r>
              <a:rPr lang="ja-JP" altLang="en-US"/>
              <a:t>ファームウェア内の</a:t>
            </a:r>
            <a:r>
              <a:rPr lang="en-US" altLang="ja-JP" dirty="0"/>
              <a:t>RAM</a:t>
            </a:r>
            <a:r>
              <a:rPr lang="ja-JP" altLang="en-US"/>
              <a:t>に</a:t>
            </a:r>
            <a:r>
              <a:rPr lang="ja-JP" altLang="en-US">
                <a:solidFill>
                  <a:schemeClr val="accent2"/>
                </a:solidFill>
              </a:rPr>
              <a:t>トラックパターンファイル</a:t>
            </a:r>
            <a:r>
              <a:rPr lang="ja-JP" altLang="en-US"/>
              <a:t>を仕込んで、任意の入力に対して実機の応答を確認することができる</a:t>
            </a:r>
            <a:endParaRPr lang="en-US" altLang="ja-JP" dirty="0"/>
          </a:p>
          <a:p>
            <a:r>
              <a:rPr lang="ja-JP" altLang="en-US">
                <a:solidFill>
                  <a:schemeClr val="accent1"/>
                </a:solidFill>
              </a:rPr>
              <a:t>出力の比較</a:t>
            </a:r>
            <a:endParaRPr lang="en-US" altLang="ja-JP" dirty="0">
              <a:solidFill>
                <a:schemeClr val="accent1"/>
              </a:solidFill>
            </a:endParaRPr>
          </a:p>
          <a:p>
            <a:pPr lvl="1"/>
            <a:r>
              <a:rPr lang="ja-JP" altLang="en-US">
                <a:solidFill>
                  <a:schemeClr val="accent2"/>
                </a:solidFill>
              </a:rPr>
              <a:t>本研究の枠組み</a:t>
            </a:r>
            <a:r>
              <a:rPr lang="ja-JP" altLang="en-US"/>
              <a:t>を使うと、同一のテストパターンによる</a:t>
            </a:r>
            <a:r>
              <a:rPr lang="ja-JP" altLang="en-US">
                <a:solidFill>
                  <a:schemeClr val="accent1"/>
                </a:solidFill>
              </a:rPr>
              <a:t>実機試験</a:t>
            </a:r>
            <a:r>
              <a:rPr lang="ja-JP" altLang="en-US"/>
              <a:t>、</a:t>
            </a:r>
            <a:r>
              <a:rPr lang="ja-JP" altLang="en-US">
                <a:solidFill>
                  <a:schemeClr val="accent1"/>
                </a:solidFill>
              </a:rPr>
              <a:t>ファームウェアシミュレーション</a:t>
            </a:r>
            <a:r>
              <a:rPr lang="ja-JP" altLang="en-US"/>
              <a:t>、</a:t>
            </a:r>
            <a:r>
              <a:rPr lang="ja-JP" altLang="en-US">
                <a:solidFill>
                  <a:schemeClr val="accent1"/>
                </a:solidFill>
              </a:rPr>
              <a:t>ソフトウェアシミュレーション</a:t>
            </a:r>
            <a:r>
              <a:rPr lang="ja-JP" altLang="en-US"/>
              <a:t>の</a:t>
            </a:r>
            <a:r>
              <a:rPr lang="ja-JP" altLang="en-US">
                <a:solidFill>
                  <a:schemeClr val="accent2"/>
                </a:solidFill>
              </a:rPr>
              <a:t>相互照合</a:t>
            </a:r>
            <a:r>
              <a:rPr lang="ja-JP" altLang="en-US"/>
              <a:t>を容易に行うことができる</a:t>
            </a:r>
            <a:endParaRPr lang="en-US" altLang="ja-JP" dirty="0"/>
          </a:p>
          <a:p>
            <a:pPr lvl="1"/>
            <a:r>
              <a:rPr lang="en-US" altLang="ja-JP" dirty="0"/>
              <a:t>SL</a:t>
            </a:r>
            <a:r>
              <a:rPr lang="ja-JP" altLang="en-US"/>
              <a:t>のファームウェアの</a:t>
            </a:r>
            <a:r>
              <a:rPr lang="en-US" altLang="ja-JP" dirty="0"/>
              <a:t>IO</a:t>
            </a:r>
            <a:r>
              <a:rPr lang="ja-JP" altLang="en-US"/>
              <a:t>、読み出し、トリガー、制御の全回路の統合が共同研究者</a:t>
            </a:r>
            <a:br>
              <a:rPr lang="en-US" altLang="ja-JP" dirty="0"/>
            </a:br>
            <a:r>
              <a:rPr lang="en-US" altLang="ja-JP" dirty="0"/>
              <a:t>(</a:t>
            </a:r>
            <a:r>
              <a:rPr lang="ja-JP" altLang="en-US"/>
              <a:t>同大学の三島</a:t>
            </a:r>
            <a:r>
              <a:rPr lang="en-US" altLang="ja-JP" dirty="0"/>
              <a:t>)</a:t>
            </a:r>
            <a:r>
              <a:rPr lang="ja-JP" altLang="en-US"/>
              <a:t>によって行われたが、その際の検証に活用されている</a:t>
            </a:r>
            <a:endParaRPr lang="en-US" altLang="ja-JP" dirty="0"/>
          </a:p>
          <a:p>
            <a:pPr lvl="1"/>
            <a:r>
              <a:rPr lang="ja-JP" altLang="en-US"/>
              <a:t>今後さらに多様な入力による実機、ファームウェアシミュレータ、ソフトウェアシミュレータの相互照合をしながら開発・運用ができる環境が整った</a:t>
            </a:r>
            <a:endParaRPr lang="en-US" altLang="ja-JP" dirty="0"/>
          </a:p>
        </p:txBody>
      </p:sp>
      <p:pic>
        <p:nvPicPr>
          <p:cNvPr id="1025" name="Picture 1" descr="page7image22397344">
            <a:extLst>
              <a:ext uri="{FF2B5EF4-FFF2-40B4-BE49-F238E27FC236}">
                <a16:creationId xmlns:a16="http://schemas.microsoft.com/office/drawing/2014/main" id="{BA5016FD-669E-3442-9B07-C528EA8BBD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53666" y="909209"/>
            <a:ext cx="3052020" cy="2847311"/>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a:extLst>
              <a:ext uri="{FF2B5EF4-FFF2-40B4-BE49-F238E27FC236}">
                <a16:creationId xmlns:a16="http://schemas.microsoft.com/office/drawing/2014/main" id="{387CB39F-D545-9248-B2F1-CC44A514F76B}"/>
              </a:ext>
            </a:extLst>
          </p:cNvPr>
          <p:cNvSpPr/>
          <p:nvPr/>
        </p:nvSpPr>
        <p:spPr>
          <a:xfrm>
            <a:off x="10398642" y="1601659"/>
            <a:ext cx="446567" cy="397250"/>
          </a:xfrm>
          <a:prstGeom prst="rect">
            <a:avLst/>
          </a:prstGeom>
          <a:noFill/>
          <a:ln w="38100">
            <a:solidFill>
              <a:srgbClr val="FF4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71F292B5-2AE1-404F-ADF1-8F10D22CC078}"/>
              </a:ext>
            </a:extLst>
          </p:cNvPr>
          <p:cNvSpPr/>
          <p:nvPr/>
        </p:nvSpPr>
        <p:spPr>
          <a:xfrm>
            <a:off x="5509297" y="1693373"/>
            <a:ext cx="3455880" cy="789630"/>
          </a:xfrm>
          <a:prstGeom prst="rect">
            <a:avLst/>
          </a:prstGeom>
          <a:noFill/>
          <a:ln w="38100">
            <a:solidFill>
              <a:srgbClr val="FF4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0BAEA29C-7E9E-2043-81A3-A625647E8394}"/>
              </a:ext>
            </a:extLst>
          </p:cNvPr>
          <p:cNvSpPr txBox="1"/>
          <p:nvPr/>
        </p:nvSpPr>
        <p:spPr>
          <a:xfrm>
            <a:off x="6831626" y="1827017"/>
            <a:ext cx="1536500" cy="522342"/>
          </a:xfrm>
          <a:prstGeom prst="rect">
            <a:avLst/>
          </a:prstGeom>
          <a:solidFill>
            <a:schemeClr val="accent5">
              <a:lumMod val="40000"/>
              <a:lumOff val="60000"/>
            </a:schemeClr>
          </a:solidFill>
          <a:ln>
            <a:solidFill>
              <a:schemeClr val="tx1"/>
            </a:solidFill>
          </a:ln>
        </p:spPr>
        <p:txBody>
          <a:bodyPr wrap="square" lIns="0" rIns="0" rtlCol="0" anchor="ctr" anchorCtr="1">
            <a:noAutofit/>
          </a:bodyPr>
          <a:lstStyle/>
          <a:p>
            <a:pPr algn="ctr"/>
            <a:r>
              <a:rPr kumimoji="1" lang="ja-JP" altLang="en-US"/>
              <a:t>トリガー回路</a:t>
            </a:r>
            <a:endParaRPr kumimoji="1" lang="en-US" altLang="ja-JP" dirty="0"/>
          </a:p>
        </p:txBody>
      </p:sp>
      <p:sp>
        <p:nvSpPr>
          <p:cNvPr id="35" name="テキスト ボックス 34">
            <a:extLst>
              <a:ext uri="{FF2B5EF4-FFF2-40B4-BE49-F238E27FC236}">
                <a16:creationId xmlns:a16="http://schemas.microsoft.com/office/drawing/2014/main" id="{7ABD0432-60FF-0E4F-9FA5-03D9F59794C3}"/>
              </a:ext>
            </a:extLst>
          </p:cNvPr>
          <p:cNvSpPr txBox="1"/>
          <p:nvPr/>
        </p:nvSpPr>
        <p:spPr>
          <a:xfrm>
            <a:off x="5641751" y="2041799"/>
            <a:ext cx="671758" cy="357660"/>
          </a:xfrm>
          <a:prstGeom prst="rect">
            <a:avLst/>
          </a:prstGeom>
          <a:solidFill>
            <a:schemeClr val="bg1"/>
          </a:solidFill>
          <a:ln>
            <a:solidFill>
              <a:schemeClr val="accent2"/>
            </a:solidFill>
          </a:ln>
        </p:spPr>
        <p:txBody>
          <a:bodyPr wrap="square" lIns="0" tIns="0" rIns="0" bIns="0" rtlCol="0" anchor="ctr" anchorCtr="1">
            <a:noAutofit/>
          </a:bodyPr>
          <a:lstStyle/>
          <a:p>
            <a:pPr algn="ctr"/>
            <a:r>
              <a:rPr kumimoji="1" lang="ja-JP" altLang="en-US" sz="700" b="1">
                <a:solidFill>
                  <a:schemeClr val="accent2"/>
                </a:solidFill>
              </a:rPr>
              <a:t>ヒットパターン</a:t>
            </a:r>
            <a:endParaRPr kumimoji="1" lang="en-US" altLang="ja-JP" sz="700" b="1" dirty="0">
              <a:solidFill>
                <a:schemeClr val="accent2"/>
              </a:solidFill>
            </a:endParaRPr>
          </a:p>
        </p:txBody>
      </p:sp>
      <p:cxnSp>
        <p:nvCxnSpPr>
          <p:cNvPr id="36" name="直線矢印コネクタ 35">
            <a:extLst>
              <a:ext uri="{FF2B5EF4-FFF2-40B4-BE49-F238E27FC236}">
                <a16:creationId xmlns:a16="http://schemas.microsoft.com/office/drawing/2014/main" id="{454AF5D9-32CA-4B44-BFCD-DDA3321A62DA}"/>
              </a:ext>
            </a:extLst>
          </p:cNvPr>
          <p:cNvCxnSpPr>
            <a:cxnSpLocks/>
            <a:endCxn id="30" idx="3"/>
          </p:cNvCxnSpPr>
          <p:nvPr/>
        </p:nvCxnSpPr>
        <p:spPr>
          <a:xfrm flipH="1">
            <a:off x="8965177" y="1813977"/>
            <a:ext cx="1690315" cy="274211"/>
          </a:xfrm>
          <a:prstGeom prst="straightConnector1">
            <a:avLst/>
          </a:prstGeom>
          <a:ln w="38100">
            <a:solidFill>
              <a:srgbClr val="FF40FF"/>
            </a:solidFill>
            <a:tailEnd type="triangle"/>
          </a:ln>
        </p:spPr>
        <p:style>
          <a:lnRef idx="1">
            <a:schemeClr val="accent1"/>
          </a:lnRef>
          <a:fillRef idx="0">
            <a:schemeClr val="accent1"/>
          </a:fillRef>
          <a:effectRef idx="0">
            <a:schemeClr val="accent1"/>
          </a:effectRef>
          <a:fontRef idx="minor">
            <a:schemeClr val="tx1"/>
          </a:fontRef>
        </p:style>
      </p:cxnSp>
      <p:sp>
        <p:nvSpPr>
          <p:cNvPr id="13" name="台形 12">
            <a:extLst>
              <a:ext uri="{FF2B5EF4-FFF2-40B4-BE49-F238E27FC236}">
                <a16:creationId xmlns:a16="http://schemas.microsoft.com/office/drawing/2014/main" id="{C8F450AB-E9E4-3346-8A86-D32785C94F5B}"/>
              </a:ext>
            </a:extLst>
          </p:cNvPr>
          <p:cNvSpPr/>
          <p:nvPr/>
        </p:nvSpPr>
        <p:spPr>
          <a:xfrm rot="5400000">
            <a:off x="6305640" y="1988838"/>
            <a:ext cx="527050" cy="189570"/>
          </a:xfrm>
          <a:prstGeom prst="trapezoid">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a:extLst>
              <a:ext uri="{FF2B5EF4-FFF2-40B4-BE49-F238E27FC236}">
                <a16:creationId xmlns:a16="http://schemas.microsoft.com/office/drawing/2014/main" id="{EA42E1A4-061E-CE4B-BEC2-86854B2AC309}"/>
              </a:ext>
            </a:extLst>
          </p:cNvPr>
          <p:cNvSpPr txBox="1"/>
          <p:nvPr/>
        </p:nvSpPr>
        <p:spPr>
          <a:xfrm>
            <a:off x="5834079" y="1756815"/>
            <a:ext cx="357246" cy="259314"/>
          </a:xfrm>
          <a:prstGeom prst="rect">
            <a:avLst/>
          </a:prstGeom>
          <a:solidFill>
            <a:schemeClr val="bg1"/>
          </a:solidFill>
          <a:ln>
            <a:solidFill>
              <a:schemeClr val="tx1"/>
            </a:solidFill>
          </a:ln>
        </p:spPr>
        <p:txBody>
          <a:bodyPr wrap="square" lIns="0" tIns="0" rIns="0" bIns="0" rtlCol="0" anchor="ctr" anchorCtr="1">
            <a:noAutofit/>
          </a:bodyPr>
          <a:lstStyle/>
          <a:p>
            <a:pPr algn="ctr"/>
            <a:r>
              <a:rPr kumimoji="1" lang="en-US" altLang="ja-JP" sz="1400" b="1" dirty="0"/>
              <a:t>RX</a:t>
            </a:r>
          </a:p>
        </p:txBody>
      </p:sp>
      <p:sp>
        <p:nvSpPr>
          <p:cNvPr id="15" name="テキスト ボックス 14">
            <a:extLst>
              <a:ext uri="{FF2B5EF4-FFF2-40B4-BE49-F238E27FC236}">
                <a16:creationId xmlns:a16="http://schemas.microsoft.com/office/drawing/2014/main" id="{994F5CFA-2463-CD4A-B130-0441A3F31015}"/>
              </a:ext>
            </a:extLst>
          </p:cNvPr>
          <p:cNvSpPr txBox="1"/>
          <p:nvPr/>
        </p:nvSpPr>
        <p:spPr>
          <a:xfrm>
            <a:off x="4841208" y="1785297"/>
            <a:ext cx="697627" cy="230832"/>
          </a:xfrm>
          <a:prstGeom prst="rect">
            <a:avLst/>
          </a:prstGeom>
          <a:noFill/>
        </p:spPr>
        <p:txBody>
          <a:bodyPr wrap="square" rtlCol="0">
            <a:spAutoFit/>
          </a:bodyPr>
          <a:lstStyle/>
          <a:p>
            <a:r>
              <a:rPr kumimoji="1" lang="ja-JP" altLang="en-US" sz="900" b="1"/>
              <a:t>前段回路</a:t>
            </a:r>
          </a:p>
        </p:txBody>
      </p:sp>
      <p:cxnSp>
        <p:nvCxnSpPr>
          <p:cNvPr id="27" name="直線矢印コネクタ 26">
            <a:extLst>
              <a:ext uri="{FF2B5EF4-FFF2-40B4-BE49-F238E27FC236}">
                <a16:creationId xmlns:a16="http://schemas.microsoft.com/office/drawing/2014/main" id="{D43B5942-F0EB-CB4A-9B33-EC8926BC8C62}"/>
              </a:ext>
            </a:extLst>
          </p:cNvPr>
          <p:cNvCxnSpPr>
            <a:cxnSpLocks/>
            <a:endCxn id="37" idx="1"/>
          </p:cNvCxnSpPr>
          <p:nvPr/>
        </p:nvCxnSpPr>
        <p:spPr>
          <a:xfrm flipV="1">
            <a:off x="5409215" y="1886472"/>
            <a:ext cx="424864" cy="36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CB1D9473-04F5-B843-BF49-42A5549535CA}"/>
              </a:ext>
            </a:extLst>
          </p:cNvPr>
          <p:cNvCxnSpPr>
            <a:cxnSpLocks/>
          </p:cNvCxnSpPr>
          <p:nvPr/>
        </p:nvCxnSpPr>
        <p:spPr>
          <a:xfrm>
            <a:off x="6191325" y="1883903"/>
            <a:ext cx="283055" cy="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カギ線コネクタ 41">
            <a:extLst>
              <a:ext uri="{FF2B5EF4-FFF2-40B4-BE49-F238E27FC236}">
                <a16:creationId xmlns:a16="http://schemas.microsoft.com/office/drawing/2014/main" id="{C53A7F2D-2623-9147-B834-F6C1B2F3288E}"/>
              </a:ext>
            </a:extLst>
          </p:cNvPr>
          <p:cNvCxnSpPr>
            <a:cxnSpLocks/>
            <a:stCxn id="35" idx="3"/>
            <a:endCxn id="31" idx="1"/>
          </p:cNvCxnSpPr>
          <p:nvPr/>
        </p:nvCxnSpPr>
        <p:spPr>
          <a:xfrm flipV="1">
            <a:off x="6313509" y="2088188"/>
            <a:ext cx="518117" cy="132441"/>
          </a:xfrm>
          <a:prstGeom prst="bentConnector3">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498930CC-ED15-A84D-86F8-23CD4EA6345F}"/>
              </a:ext>
            </a:extLst>
          </p:cNvPr>
          <p:cNvCxnSpPr>
            <a:cxnSpLocks/>
          </p:cNvCxnSpPr>
          <p:nvPr/>
        </p:nvCxnSpPr>
        <p:spPr>
          <a:xfrm>
            <a:off x="8659126" y="2187739"/>
            <a:ext cx="0" cy="60985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9" name="テキスト ボックス 48">
            <a:extLst>
              <a:ext uri="{FF2B5EF4-FFF2-40B4-BE49-F238E27FC236}">
                <a16:creationId xmlns:a16="http://schemas.microsoft.com/office/drawing/2014/main" id="{F51C521C-8712-7340-9F34-23483E0A3590}"/>
              </a:ext>
            </a:extLst>
          </p:cNvPr>
          <p:cNvSpPr txBox="1"/>
          <p:nvPr/>
        </p:nvSpPr>
        <p:spPr>
          <a:xfrm>
            <a:off x="8486050" y="1960785"/>
            <a:ext cx="346152" cy="259314"/>
          </a:xfrm>
          <a:prstGeom prst="rect">
            <a:avLst/>
          </a:prstGeom>
          <a:solidFill>
            <a:schemeClr val="bg1"/>
          </a:solidFill>
          <a:ln>
            <a:solidFill>
              <a:schemeClr val="tx1"/>
            </a:solidFill>
          </a:ln>
        </p:spPr>
        <p:txBody>
          <a:bodyPr wrap="square" lIns="0" tIns="0" rIns="0" bIns="0" rtlCol="0" anchor="ctr" anchorCtr="1">
            <a:noAutofit/>
          </a:bodyPr>
          <a:lstStyle/>
          <a:p>
            <a:pPr algn="ctr"/>
            <a:r>
              <a:rPr kumimoji="1" lang="en-US" altLang="ja-JP" sz="1400" b="1" dirty="0"/>
              <a:t>RX</a:t>
            </a:r>
          </a:p>
        </p:txBody>
      </p:sp>
      <p:cxnSp>
        <p:nvCxnSpPr>
          <p:cNvPr id="50" name="直線矢印コネクタ 49">
            <a:extLst>
              <a:ext uri="{FF2B5EF4-FFF2-40B4-BE49-F238E27FC236}">
                <a16:creationId xmlns:a16="http://schemas.microsoft.com/office/drawing/2014/main" id="{3796C1CE-D6C4-A447-A58B-7969EC0CAAF7}"/>
              </a:ext>
            </a:extLst>
          </p:cNvPr>
          <p:cNvCxnSpPr>
            <a:cxnSpLocks/>
            <a:stCxn id="31" idx="3"/>
            <a:endCxn id="49" idx="1"/>
          </p:cNvCxnSpPr>
          <p:nvPr/>
        </p:nvCxnSpPr>
        <p:spPr>
          <a:xfrm>
            <a:off x="8368126" y="2088188"/>
            <a:ext cx="117924" cy="22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テキスト ボックス 59">
            <a:extLst>
              <a:ext uri="{FF2B5EF4-FFF2-40B4-BE49-F238E27FC236}">
                <a16:creationId xmlns:a16="http://schemas.microsoft.com/office/drawing/2014/main" id="{5078DF6D-B65E-4B45-8FDE-51399FA96C46}"/>
              </a:ext>
            </a:extLst>
          </p:cNvPr>
          <p:cNvSpPr txBox="1"/>
          <p:nvPr/>
        </p:nvSpPr>
        <p:spPr>
          <a:xfrm>
            <a:off x="5641751" y="2791985"/>
            <a:ext cx="3323426" cy="428755"/>
          </a:xfrm>
          <a:prstGeom prst="rect">
            <a:avLst/>
          </a:prstGeom>
          <a:solidFill>
            <a:schemeClr val="accent5">
              <a:lumMod val="20000"/>
              <a:lumOff val="80000"/>
            </a:schemeClr>
          </a:solidFill>
          <a:ln>
            <a:solidFill>
              <a:schemeClr val="tx1"/>
            </a:solidFill>
          </a:ln>
        </p:spPr>
        <p:txBody>
          <a:bodyPr wrap="square" lIns="0" rIns="0" rtlCol="0" anchor="ctr" anchorCtr="1">
            <a:noAutofit/>
          </a:bodyPr>
          <a:lstStyle/>
          <a:p>
            <a:pPr algn="ctr"/>
            <a:r>
              <a:rPr kumimoji="1" lang="en-US" altLang="ja-JP" dirty="0"/>
              <a:t>SL</a:t>
            </a:r>
            <a:r>
              <a:rPr kumimoji="1" lang="ja-JP" altLang="en-US"/>
              <a:t>上の</a:t>
            </a:r>
            <a:r>
              <a:rPr kumimoji="1" lang="en-US" altLang="ja-JP" dirty="0"/>
              <a:t>SoC</a:t>
            </a:r>
            <a:r>
              <a:rPr kumimoji="1" lang="ja-JP" altLang="en-US"/>
              <a:t>デバイスで読み出し</a:t>
            </a:r>
            <a:endParaRPr kumimoji="1" lang="ja-JP" altLang="en-US" sz="1100"/>
          </a:p>
        </p:txBody>
      </p:sp>
      <p:sp>
        <p:nvSpPr>
          <p:cNvPr id="33" name="テキスト ボックス 32">
            <a:extLst>
              <a:ext uri="{FF2B5EF4-FFF2-40B4-BE49-F238E27FC236}">
                <a16:creationId xmlns:a16="http://schemas.microsoft.com/office/drawing/2014/main" id="{306881B2-7848-CC5C-ABBF-B22E0115D1B5}"/>
              </a:ext>
            </a:extLst>
          </p:cNvPr>
          <p:cNvSpPr txBox="1"/>
          <p:nvPr/>
        </p:nvSpPr>
        <p:spPr>
          <a:xfrm>
            <a:off x="7634177" y="6099393"/>
            <a:ext cx="4421876" cy="422300"/>
          </a:xfrm>
          <a:prstGeom prst="rect">
            <a:avLst/>
          </a:prstGeom>
          <a:solidFill>
            <a:schemeClr val="accent1"/>
          </a:solidFill>
          <a:ln w="38100">
            <a:noFill/>
          </a:ln>
        </p:spPr>
        <p:txBody>
          <a:bodyPr wrap="square" rtlCol="0" anchor="ctr" anchorCtr="0">
            <a:noAutofit/>
          </a:bodyPr>
          <a:lstStyle/>
          <a:p>
            <a:pPr algn="ctr"/>
            <a:r>
              <a:rPr kumimoji="1" lang="ja-JP" altLang="en-US" b="1">
                <a:solidFill>
                  <a:schemeClr val="bg1"/>
                </a:solidFill>
              </a:rPr>
              <a:t>ファームウェアシミュレーションの出力</a:t>
            </a:r>
          </a:p>
        </p:txBody>
      </p:sp>
      <p:sp>
        <p:nvSpPr>
          <p:cNvPr id="52" name="テキスト ボックス 51">
            <a:extLst>
              <a:ext uri="{FF2B5EF4-FFF2-40B4-BE49-F238E27FC236}">
                <a16:creationId xmlns:a16="http://schemas.microsoft.com/office/drawing/2014/main" id="{E836E48A-AD57-5C6A-5C0E-81EE0875DB56}"/>
              </a:ext>
            </a:extLst>
          </p:cNvPr>
          <p:cNvSpPr txBox="1"/>
          <p:nvPr/>
        </p:nvSpPr>
        <p:spPr>
          <a:xfrm>
            <a:off x="10738884" y="3363107"/>
            <a:ext cx="1395034" cy="422300"/>
          </a:xfrm>
          <a:prstGeom prst="rect">
            <a:avLst/>
          </a:prstGeom>
          <a:solidFill>
            <a:schemeClr val="accent1"/>
          </a:solidFill>
          <a:ln w="38100">
            <a:noFill/>
          </a:ln>
        </p:spPr>
        <p:txBody>
          <a:bodyPr wrap="square" rtlCol="0" anchor="ctr" anchorCtr="0">
            <a:noAutofit/>
          </a:bodyPr>
          <a:lstStyle/>
          <a:p>
            <a:pPr algn="ctr"/>
            <a:r>
              <a:rPr kumimoji="1" lang="ja-JP" altLang="en-US" b="1">
                <a:solidFill>
                  <a:schemeClr val="bg1"/>
                </a:solidFill>
              </a:rPr>
              <a:t>実機試験</a:t>
            </a:r>
          </a:p>
        </p:txBody>
      </p:sp>
    </p:spTree>
    <p:extLst>
      <p:ext uri="{BB962C8B-B14F-4D97-AF65-F5344CB8AC3E}">
        <p14:creationId xmlns:p14="http://schemas.microsoft.com/office/powerpoint/2010/main" val="22454813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D1164C-41CD-AF43-AB6E-5A1D732C6D85}"/>
              </a:ext>
            </a:extLst>
          </p:cNvPr>
          <p:cNvSpPr>
            <a:spLocks noGrp="1"/>
          </p:cNvSpPr>
          <p:nvPr>
            <p:ph type="title"/>
          </p:nvPr>
        </p:nvSpPr>
        <p:spPr/>
        <p:txBody>
          <a:bodyPr/>
          <a:lstStyle/>
          <a:p>
            <a:r>
              <a:rPr lang="ja-JP" altLang="en-US"/>
              <a:t>まとめ</a:t>
            </a:r>
            <a:endParaRPr kumimoji="1" lang="ja-JP" altLang="en-US"/>
          </a:p>
        </p:txBody>
      </p:sp>
      <p:sp>
        <p:nvSpPr>
          <p:cNvPr id="3" name="コンテンツ プレースホルダー 2">
            <a:extLst>
              <a:ext uri="{FF2B5EF4-FFF2-40B4-BE49-F238E27FC236}">
                <a16:creationId xmlns:a16="http://schemas.microsoft.com/office/drawing/2014/main" id="{2312F7E9-E94F-8746-A493-0EE8573779D3}"/>
              </a:ext>
            </a:extLst>
          </p:cNvPr>
          <p:cNvSpPr>
            <a:spLocks noGrp="1"/>
          </p:cNvSpPr>
          <p:nvPr>
            <p:ph idx="1"/>
          </p:nvPr>
        </p:nvSpPr>
        <p:spPr>
          <a:xfrm>
            <a:off x="5213591" y="1025211"/>
            <a:ext cx="6831724" cy="5375970"/>
          </a:xfrm>
        </p:spPr>
        <p:txBody>
          <a:bodyPr>
            <a:normAutofit fontScale="85000" lnSpcReduction="20000"/>
          </a:bodyPr>
          <a:lstStyle/>
          <a:p>
            <a:r>
              <a:rPr kumimoji="1" lang="en-US" altLang="ja-JP" dirty="0"/>
              <a:t>Phase2</a:t>
            </a:r>
            <a:r>
              <a:rPr kumimoji="1" lang="ja-JP" altLang="en-US"/>
              <a:t>に向けた開発が進んでいる</a:t>
            </a:r>
            <a:endParaRPr kumimoji="1" lang="en-US" altLang="ja-JP" dirty="0"/>
          </a:p>
          <a:p>
            <a:r>
              <a:rPr lang="ja-JP" altLang="en-US"/>
              <a:t>それに向けた開発フレームワークとして</a:t>
            </a:r>
            <a:r>
              <a:rPr kumimoji="1" lang="en-US" altLang="ja-JP" dirty="0"/>
              <a:t>SL</a:t>
            </a:r>
            <a:r>
              <a:rPr kumimoji="1" lang="ja-JP" altLang="en-US"/>
              <a:t>の検証機構の全体設計を行い、その構成要素を開発した</a:t>
            </a:r>
            <a:endParaRPr kumimoji="1" lang="en-US" altLang="ja-JP" dirty="0"/>
          </a:p>
          <a:p>
            <a:pPr lvl="1"/>
            <a:r>
              <a:rPr lang="ja-JP" altLang="en-US">
                <a:solidFill>
                  <a:schemeClr val="accent1"/>
                </a:solidFill>
              </a:rPr>
              <a:t>ビットワイズシミュレータ</a:t>
            </a:r>
            <a:endParaRPr lang="en-US" altLang="ja-JP" dirty="0">
              <a:solidFill>
                <a:schemeClr val="accent1"/>
              </a:solidFill>
            </a:endParaRPr>
          </a:p>
          <a:p>
            <a:pPr lvl="1"/>
            <a:r>
              <a:rPr kumimoji="1" lang="ja-JP" altLang="en-US">
                <a:solidFill>
                  <a:srgbClr val="7030A0"/>
                </a:solidFill>
              </a:rPr>
              <a:t>テストパターン生成システム</a:t>
            </a:r>
            <a:endParaRPr kumimoji="1" lang="en-US" altLang="ja-JP" dirty="0">
              <a:solidFill>
                <a:srgbClr val="7030A0"/>
              </a:solidFill>
            </a:endParaRPr>
          </a:p>
          <a:p>
            <a:pPr lvl="1"/>
            <a:r>
              <a:rPr kumimoji="1" lang="ja-JP" altLang="en-US">
                <a:solidFill>
                  <a:srgbClr val="00B050"/>
                </a:solidFill>
              </a:rPr>
              <a:t>リレーショナルデータベース</a:t>
            </a:r>
            <a:endParaRPr kumimoji="1" lang="en-US" altLang="ja-JP" dirty="0">
              <a:solidFill>
                <a:srgbClr val="00B050"/>
              </a:solidFill>
            </a:endParaRPr>
          </a:p>
          <a:p>
            <a:r>
              <a:rPr kumimoji="1" lang="ja-JP" altLang="en-US"/>
              <a:t>実際に検証機構を運用し、</a:t>
            </a:r>
            <a:r>
              <a:rPr lang="en-US" altLang="ja-JP" dirty="0"/>
              <a:t>SL</a:t>
            </a:r>
            <a:r>
              <a:rPr lang="ja-JP" altLang="en-US"/>
              <a:t>開発研究に役立てている</a:t>
            </a:r>
            <a:endParaRPr lang="en-US" altLang="ja-JP" dirty="0"/>
          </a:p>
          <a:p>
            <a:pPr marL="0" indent="0">
              <a:buNone/>
            </a:pPr>
            <a:endParaRPr lang="en-US" altLang="ja-JP" dirty="0"/>
          </a:p>
          <a:p>
            <a:pPr marL="0" indent="0">
              <a:buNone/>
            </a:pPr>
            <a:r>
              <a:rPr lang="ja-JP" altLang="en-US"/>
              <a:t>将来の展望</a:t>
            </a:r>
            <a:endParaRPr lang="en-US" altLang="ja-JP" dirty="0"/>
          </a:p>
          <a:p>
            <a:r>
              <a:rPr kumimoji="1" lang="ja-JP" altLang="en-US"/>
              <a:t>本検証機構は現在の</a:t>
            </a:r>
            <a:r>
              <a:rPr kumimoji="1" lang="en-US" altLang="ja-JP" dirty="0"/>
              <a:t>SL</a:t>
            </a:r>
            <a:r>
              <a:rPr kumimoji="1" lang="ja-JP" altLang="en-US"/>
              <a:t>開発研究のみならず、</a:t>
            </a:r>
            <a:r>
              <a:rPr kumimoji="1" lang="en-US" altLang="ja-JP" dirty="0"/>
              <a:t>SL</a:t>
            </a:r>
            <a:r>
              <a:rPr kumimoji="1" lang="ja-JP" altLang="en-US"/>
              <a:t>実機の運用時も見据えた設計となっている。</a:t>
            </a:r>
            <a:endParaRPr kumimoji="1" lang="en-US" altLang="ja-JP" dirty="0"/>
          </a:p>
          <a:p>
            <a:pPr lvl="1"/>
            <a:r>
              <a:rPr kumimoji="1" lang="ja-JP" altLang="en-US"/>
              <a:t>例：運転中、試運転中のファームウェアの最初の検証や、システムの診断</a:t>
            </a:r>
          </a:p>
        </p:txBody>
      </p:sp>
      <p:sp>
        <p:nvSpPr>
          <p:cNvPr id="4" name="日付プレースホルダー 3">
            <a:extLst>
              <a:ext uri="{FF2B5EF4-FFF2-40B4-BE49-F238E27FC236}">
                <a16:creationId xmlns:a16="http://schemas.microsoft.com/office/drawing/2014/main" id="{4E6B5359-D8EF-D843-B827-CC8FC97BCD1F}"/>
              </a:ext>
            </a:extLst>
          </p:cNvPr>
          <p:cNvSpPr>
            <a:spLocks noGrp="1"/>
          </p:cNvSpPr>
          <p:nvPr>
            <p:ph type="dt" sz="half" idx="10"/>
          </p:nvPr>
        </p:nvSpPr>
        <p:spPr/>
        <p:txBody>
          <a:bodyPr/>
          <a:lstStyle/>
          <a:p>
            <a:fld id="{462E7C84-A096-594B-BAE7-6DB738560E8B}" type="datetime1">
              <a:rPr kumimoji="1" lang="ja-JP" altLang="en-US" smtClean="0"/>
              <a:t>2023/2/20</a:t>
            </a:fld>
            <a:endParaRPr kumimoji="1" lang="ja-JP" altLang="en-US"/>
          </a:p>
        </p:txBody>
      </p:sp>
      <p:sp>
        <p:nvSpPr>
          <p:cNvPr id="5" name="スライド番号プレースホルダー 4">
            <a:extLst>
              <a:ext uri="{FF2B5EF4-FFF2-40B4-BE49-F238E27FC236}">
                <a16:creationId xmlns:a16="http://schemas.microsoft.com/office/drawing/2014/main" id="{58F3C4A9-58B2-FD46-8991-4F4F7DEF2717}"/>
              </a:ext>
            </a:extLst>
          </p:cNvPr>
          <p:cNvSpPr>
            <a:spLocks noGrp="1"/>
          </p:cNvSpPr>
          <p:nvPr>
            <p:ph type="sldNum" sz="quarter" idx="12"/>
          </p:nvPr>
        </p:nvSpPr>
        <p:spPr/>
        <p:txBody>
          <a:bodyPr/>
          <a:lstStyle/>
          <a:p>
            <a:fld id="{B1A13AED-BBC1-DB48-95E1-36D836C4ECBB}" type="slidenum">
              <a:rPr kumimoji="1" lang="ja-JP" altLang="en-US" smtClean="0"/>
              <a:t>27</a:t>
            </a:fld>
            <a:endParaRPr kumimoji="1" lang="ja-JP" altLang="en-US"/>
          </a:p>
        </p:txBody>
      </p:sp>
      <p:sp>
        <p:nvSpPr>
          <p:cNvPr id="7" name="フッター プレースホルダー 6">
            <a:extLst>
              <a:ext uri="{FF2B5EF4-FFF2-40B4-BE49-F238E27FC236}">
                <a16:creationId xmlns:a16="http://schemas.microsoft.com/office/drawing/2014/main" id="{3ED5EE84-FFDA-A011-932A-F40A4B2C2AC3}"/>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35" name="正方形/長方形 34">
            <a:extLst>
              <a:ext uri="{FF2B5EF4-FFF2-40B4-BE49-F238E27FC236}">
                <a16:creationId xmlns:a16="http://schemas.microsoft.com/office/drawing/2014/main" id="{C534364D-FBEA-C444-32BC-9F136B1A01C9}"/>
              </a:ext>
            </a:extLst>
          </p:cNvPr>
          <p:cNvSpPr/>
          <p:nvPr/>
        </p:nvSpPr>
        <p:spPr>
          <a:xfrm>
            <a:off x="93134" y="3795057"/>
            <a:ext cx="4963564" cy="1879214"/>
          </a:xfrm>
          <a:prstGeom prst="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E8100344-A5C4-41E1-077D-E04BDF62D1D5}"/>
              </a:ext>
            </a:extLst>
          </p:cNvPr>
          <p:cNvSpPr/>
          <p:nvPr/>
        </p:nvSpPr>
        <p:spPr>
          <a:xfrm>
            <a:off x="235541" y="1292024"/>
            <a:ext cx="4801405" cy="1732796"/>
          </a:xfrm>
          <a:prstGeom prst="rect">
            <a:avLst/>
          </a:prstGeom>
          <a:noFill/>
          <a:ln w="381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下矢印 36">
            <a:extLst>
              <a:ext uri="{FF2B5EF4-FFF2-40B4-BE49-F238E27FC236}">
                <a16:creationId xmlns:a16="http://schemas.microsoft.com/office/drawing/2014/main" id="{997D03E9-AA88-E419-DC1C-DE33724C82D8}"/>
              </a:ext>
            </a:extLst>
          </p:cNvPr>
          <p:cNvSpPr/>
          <p:nvPr/>
        </p:nvSpPr>
        <p:spPr>
          <a:xfrm>
            <a:off x="2170742" y="1858199"/>
            <a:ext cx="221995" cy="660584"/>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sp>
        <p:nvSpPr>
          <p:cNvPr id="38" name="下矢印 37">
            <a:extLst>
              <a:ext uri="{FF2B5EF4-FFF2-40B4-BE49-F238E27FC236}">
                <a16:creationId xmlns:a16="http://schemas.microsoft.com/office/drawing/2014/main" id="{2B65AD08-43E6-1405-C3C0-EB4DE1D50533}"/>
              </a:ext>
            </a:extLst>
          </p:cNvPr>
          <p:cNvSpPr/>
          <p:nvPr/>
        </p:nvSpPr>
        <p:spPr>
          <a:xfrm>
            <a:off x="1254564" y="1868444"/>
            <a:ext cx="221995" cy="660583"/>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sp>
        <p:nvSpPr>
          <p:cNvPr id="39" name="正方形/長方形 38">
            <a:extLst>
              <a:ext uri="{FF2B5EF4-FFF2-40B4-BE49-F238E27FC236}">
                <a16:creationId xmlns:a16="http://schemas.microsoft.com/office/drawing/2014/main" id="{FB874A7E-C1E3-8FE9-3271-7456EA050104}"/>
              </a:ext>
            </a:extLst>
          </p:cNvPr>
          <p:cNvSpPr/>
          <p:nvPr/>
        </p:nvSpPr>
        <p:spPr>
          <a:xfrm>
            <a:off x="235542" y="3997431"/>
            <a:ext cx="1627551" cy="52954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600" b="1">
                <a:solidFill>
                  <a:schemeClr val="bg1"/>
                </a:solidFill>
                <a:latin typeface="Times New Roman" panose="02020603050405020304" pitchFamily="18" charset="0"/>
                <a:cs typeface="Times New Roman" panose="02020603050405020304" pitchFamily="18" charset="0"/>
              </a:rPr>
              <a:t>①</a:t>
            </a:r>
            <a:r>
              <a:rPr lang="en-US" altLang="ja-JP" sz="1600" b="1" dirty="0">
                <a:solidFill>
                  <a:schemeClr val="bg1"/>
                </a:solidFill>
                <a:latin typeface="Times New Roman" panose="02020603050405020304" pitchFamily="18" charset="0"/>
                <a:cs typeface="Times New Roman" panose="02020603050405020304" pitchFamily="18" charset="0"/>
              </a:rPr>
              <a:t>Bit-wise Simulator(C++)</a:t>
            </a:r>
            <a:endParaRPr lang="ja-JP" altLang="en-US" sz="1600" b="1">
              <a:solidFill>
                <a:schemeClr val="bg1"/>
              </a:solidFill>
              <a:latin typeface="Times New Roman" panose="02020603050405020304" pitchFamily="18" charset="0"/>
              <a:cs typeface="Times New Roman" panose="02020603050405020304" pitchFamily="18" charset="0"/>
            </a:endParaRPr>
          </a:p>
        </p:txBody>
      </p:sp>
      <p:sp>
        <p:nvSpPr>
          <p:cNvPr id="40" name="正方形/長方形 39">
            <a:extLst>
              <a:ext uri="{FF2B5EF4-FFF2-40B4-BE49-F238E27FC236}">
                <a16:creationId xmlns:a16="http://schemas.microsoft.com/office/drawing/2014/main" id="{F02B8520-D255-196A-A267-1058DA36FFBD}"/>
              </a:ext>
            </a:extLst>
          </p:cNvPr>
          <p:cNvSpPr/>
          <p:nvPr/>
        </p:nvSpPr>
        <p:spPr>
          <a:xfrm>
            <a:off x="1937104" y="3997432"/>
            <a:ext cx="1297321" cy="529544"/>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Xilinx </a:t>
            </a:r>
            <a:r>
              <a:rPr lang="en-US" altLang="ja-JP" sz="1200" dirty="0" err="1">
                <a:solidFill>
                  <a:schemeClr val="tx1"/>
                </a:solidFill>
                <a:latin typeface="Times New Roman" panose="02020603050405020304" pitchFamily="18" charset="0"/>
                <a:cs typeface="Times New Roman" panose="02020603050405020304" pitchFamily="18" charset="0"/>
              </a:rPr>
              <a:t>Vivado</a:t>
            </a:r>
            <a:r>
              <a:rPr lang="en-US" altLang="ja-JP" sz="1200" dirty="0">
                <a:solidFill>
                  <a:schemeClr val="tx1"/>
                </a:solidFill>
                <a:latin typeface="Times New Roman" panose="02020603050405020304" pitchFamily="18" charset="0"/>
                <a:cs typeface="Times New Roman" panose="02020603050405020304" pitchFamily="18" charset="0"/>
              </a:rPr>
              <a:t> Simulator</a:t>
            </a:r>
          </a:p>
        </p:txBody>
      </p:sp>
      <p:sp>
        <p:nvSpPr>
          <p:cNvPr id="41" name="正方形/長方形 40">
            <a:extLst>
              <a:ext uri="{FF2B5EF4-FFF2-40B4-BE49-F238E27FC236}">
                <a16:creationId xmlns:a16="http://schemas.microsoft.com/office/drawing/2014/main" id="{627516C0-1A20-C4C3-F669-8AFB8AD2E49A}"/>
              </a:ext>
            </a:extLst>
          </p:cNvPr>
          <p:cNvSpPr/>
          <p:nvPr/>
        </p:nvSpPr>
        <p:spPr>
          <a:xfrm>
            <a:off x="3316560" y="3997431"/>
            <a:ext cx="1453615" cy="529544"/>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Sector Logic </a:t>
            </a:r>
          </a:p>
          <a:p>
            <a:pPr algn="ctr"/>
            <a:r>
              <a:rPr lang="ja-JP" altLang="en-US" sz="1200">
                <a:solidFill>
                  <a:schemeClr val="tx1"/>
                </a:solidFill>
                <a:latin typeface="Times New Roman" panose="02020603050405020304" pitchFamily="18" charset="0"/>
                <a:cs typeface="Times New Roman" panose="02020603050405020304" pitchFamily="18" charset="0"/>
              </a:rPr>
              <a:t>実機試験</a:t>
            </a:r>
            <a:endParaRPr lang="en-US" altLang="ja-JP" sz="1200" dirty="0">
              <a:solidFill>
                <a:schemeClr val="tx1"/>
              </a:solidFill>
              <a:latin typeface="Times New Roman" panose="02020603050405020304" pitchFamily="18" charset="0"/>
              <a:cs typeface="Times New Roman" panose="02020603050405020304" pitchFamily="18" charset="0"/>
            </a:endParaRPr>
          </a:p>
          <a:p>
            <a:pPr algn="ctr"/>
            <a:r>
              <a:rPr lang="ja-JP" altLang="en-US" sz="1200">
                <a:solidFill>
                  <a:schemeClr val="tx1"/>
                </a:solidFill>
                <a:latin typeface="Times New Roman" panose="02020603050405020304" pitchFamily="18" charset="0"/>
                <a:cs typeface="Times New Roman" panose="02020603050405020304" pitchFamily="18" charset="0"/>
              </a:rPr>
              <a:t> </a:t>
            </a:r>
            <a:r>
              <a:rPr lang="en-US" altLang="ja-JP" sz="1200" dirty="0">
                <a:solidFill>
                  <a:schemeClr val="tx1"/>
                </a:solidFill>
                <a:latin typeface="Times New Roman" panose="02020603050405020304" pitchFamily="18" charset="0"/>
                <a:cs typeface="Times New Roman" panose="02020603050405020304" pitchFamily="18" charset="0"/>
              </a:rPr>
              <a:t>(board-level</a:t>
            </a:r>
            <a:r>
              <a:rPr lang="ja-JP" altLang="en-US" sz="1200">
                <a:solidFill>
                  <a:schemeClr val="tx1"/>
                </a:solidFill>
                <a:latin typeface="Times New Roman" panose="02020603050405020304" pitchFamily="18" charset="0"/>
                <a:cs typeface="Times New Roman" panose="02020603050405020304" pitchFamily="18" charset="0"/>
              </a:rPr>
              <a:t>試験</a:t>
            </a:r>
            <a:r>
              <a:rPr lang="en-US" altLang="ja-JP" sz="1200" dirty="0">
                <a:solidFill>
                  <a:schemeClr val="tx1"/>
                </a:solidFill>
                <a:latin typeface="Times New Roman" panose="02020603050405020304" pitchFamily="18" charset="0"/>
                <a:cs typeface="Times New Roman" panose="02020603050405020304" pitchFamily="18" charset="0"/>
              </a:rPr>
              <a:t>)</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42" name="正方形/長方形 41">
            <a:extLst>
              <a:ext uri="{FF2B5EF4-FFF2-40B4-BE49-F238E27FC236}">
                <a16:creationId xmlns:a16="http://schemas.microsoft.com/office/drawing/2014/main" id="{248171D8-0DF9-06E7-9BBC-612229156F00}"/>
              </a:ext>
            </a:extLst>
          </p:cNvPr>
          <p:cNvSpPr/>
          <p:nvPr/>
        </p:nvSpPr>
        <p:spPr>
          <a:xfrm>
            <a:off x="537643" y="4891377"/>
            <a:ext cx="1285213" cy="345065"/>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1</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43" name="正方形/長方形 42">
            <a:extLst>
              <a:ext uri="{FF2B5EF4-FFF2-40B4-BE49-F238E27FC236}">
                <a16:creationId xmlns:a16="http://schemas.microsoft.com/office/drawing/2014/main" id="{3CDB3A7A-C2F1-C4ED-3B99-7C9C1220A957}"/>
              </a:ext>
            </a:extLst>
          </p:cNvPr>
          <p:cNvSpPr/>
          <p:nvPr/>
        </p:nvSpPr>
        <p:spPr>
          <a:xfrm>
            <a:off x="1911539" y="4891377"/>
            <a:ext cx="1285213" cy="345065"/>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2</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44" name="正方形/長方形 43">
            <a:extLst>
              <a:ext uri="{FF2B5EF4-FFF2-40B4-BE49-F238E27FC236}">
                <a16:creationId xmlns:a16="http://schemas.microsoft.com/office/drawing/2014/main" id="{7A2EE61A-42B9-A293-C72F-5CBE4E1A559D}"/>
              </a:ext>
            </a:extLst>
          </p:cNvPr>
          <p:cNvSpPr/>
          <p:nvPr/>
        </p:nvSpPr>
        <p:spPr>
          <a:xfrm>
            <a:off x="3406125" y="4891377"/>
            <a:ext cx="1285214" cy="345065"/>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3</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45" name="下矢印 44">
            <a:extLst>
              <a:ext uri="{FF2B5EF4-FFF2-40B4-BE49-F238E27FC236}">
                <a16:creationId xmlns:a16="http://schemas.microsoft.com/office/drawing/2014/main" id="{DDA2B321-EEE2-B05F-DB34-F428AB8D5042}"/>
              </a:ext>
            </a:extLst>
          </p:cNvPr>
          <p:cNvSpPr/>
          <p:nvPr/>
        </p:nvSpPr>
        <p:spPr>
          <a:xfrm>
            <a:off x="1007451" y="4556455"/>
            <a:ext cx="257662" cy="31195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46" name="下矢印 45">
            <a:extLst>
              <a:ext uri="{FF2B5EF4-FFF2-40B4-BE49-F238E27FC236}">
                <a16:creationId xmlns:a16="http://schemas.microsoft.com/office/drawing/2014/main" id="{746234B3-D552-7D39-2544-59305748C150}"/>
              </a:ext>
            </a:extLst>
          </p:cNvPr>
          <p:cNvSpPr/>
          <p:nvPr/>
        </p:nvSpPr>
        <p:spPr>
          <a:xfrm>
            <a:off x="2444867" y="4556290"/>
            <a:ext cx="257662" cy="31026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47" name="下矢印 46">
            <a:extLst>
              <a:ext uri="{FF2B5EF4-FFF2-40B4-BE49-F238E27FC236}">
                <a16:creationId xmlns:a16="http://schemas.microsoft.com/office/drawing/2014/main" id="{C1ECAE0E-1DE3-7FA1-EBE3-04580516F46B}"/>
              </a:ext>
            </a:extLst>
          </p:cNvPr>
          <p:cNvSpPr/>
          <p:nvPr/>
        </p:nvSpPr>
        <p:spPr>
          <a:xfrm>
            <a:off x="3937927" y="4541821"/>
            <a:ext cx="257661" cy="34506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48" name="左右矢印 47">
            <a:extLst>
              <a:ext uri="{FF2B5EF4-FFF2-40B4-BE49-F238E27FC236}">
                <a16:creationId xmlns:a16="http://schemas.microsoft.com/office/drawing/2014/main" id="{F52E13A8-D564-2BEF-D1A8-68ECC5A5226B}"/>
              </a:ext>
            </a:extLst>
          </p:cNvPr>
          <p:cNvSpPr/>
          <p:nvPr/>
        </p:nvSpPr>
        <p:spPr>
          <a:xfrm>
            <a:off x="921644" y="5297213"/>
            <a:ext cx="3399683" cy="234031"/>
          </a:xfrm>
          <a:prstGeom prst="leftRightArrow">
            <a:avLst/>
          </a:prstGeom>
          <a:solidFill>
            <a:schemeClr val="accent6">
              <a:lumMod val="20000"/>
              <a:lumOff val="8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50">
              <a:latin typeface="Times New Roman" panose="02020603050405020304" pitchFamily="18" charset="0"/>
              <a:cs typeface="Times New Roman" panose="02020603050405020304" pitchFamily="18" charset="0"/>
            </a:endParaRPr>
          </a:p>
        </p:txBody>
      </p:sp>
      <p:sp>
        <p:nvSpPr>
          <p:cNvPr id="49" name="正方形/長方形 48">
            <a:extLst>
              <a:ext uri="{FF2B5EF4-FFF2-40B4-BE49-F238E27FC236}">
                <a16:creationId xmlns:a16="http://schemas.microsoft.com/office/drawing/2014/main" id="{6576DFFE-3C91-A914-5448-03AED953C68E}"/>
              </a:ext>
            </a:extLst>
          </p:cNvPr>
          <p:cNvSpPr/>
          <p:nvPr/>
        </p:nvSpPr>
        <p:spPr>
          <a:xfrm>
            <a:off x="1922872" y="5295358"/>
            <a:ext cx="1194251" cy="234031"/>
          </a:xfrm>
          <a:prstGeom prst="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050" b="1">
                <a:solidFill>
                  <a:schemeClr val="accent6">
                    <a:lumMod val="50000"/>
                  </a:schemeClr>
                </a:solidFill>
                <a:latin typeface="Times New Roman" panose="02020603050405020304" pitchFamily="18" charset="0"/>
                <a:cs typeface="Times New Roman" panose="02020603050405020304" pitchFamily="18" charset="0"/>
              </a:rPr>
              <a:t>出力同士の照合</a:t>
            </a:r>
          </a:p>
        </p:txBody>
      </p:sp>
      <p:sp>
        <p:nvSpPr>
          <p:cNvPr id="50" name="正方形/長方形 49">
            <a:extLst>
              <a:ext uri="{FF2B5EF4-FFF2-40B4-BE49-F238E27FC236}">
                <a16:creationId xmlns:a16="http://schemas.microsoft.com/office/drawing/2014/main" id="{3E99671D-7474-03F5-2F72-A3C6BE0FF874}"/>
              </a:ext>
            </a:extLst>
          </p:cNvPr>
          <p:cNvSpPr/>
          <p:nvPr/>
        </p:nvSpPr>
        <p:spPr>
          <a:xfrm>
            <a:off x="530936" y="1676398"/>
            <a:ext cx="1460430" cy="53680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400" b="1">
                <a:solidFill>
                  <a:schemeClr val="bg1"/>
                </a:solidFill>
                <a:latin typeface="Times New Roman" panose="02020603050405020304" pitchFamily="18" charset="0"/>
                <a:cs typeface="Times New Roman" panose="02020603050405020304" pitchFamily="18" charset="0"/>
              </a:rPr>
              <a:t>現実的な飛跡</a:t>
            </a:r>
            <a:endParaRPr lang="en-US" altLang="ja-JP" sz="1400" b="1" dirty="0">
              <a:solidFill>
                <a:schemeClr val="bg1"/>
              </a:solidFill>
              <a:latin typeface="Times New Roman" panose="02020603050405020304" pitchFamily="18" charset="0"/>
              <a:cs typeface="Times New Roman" panose="02020603050405020304" pitchFamily="18" charset="0"/>
            </a:endParaRPr>
          </a:p>
          <a:p>
            <a:pPr algn="ctr"/>
            <a:r>
              <a:rPr lang="en-US" altLang="ja-JP" sz="1400" b="1" dirty="0">
                <a:solidFill>
                  <a:schemeClr val="bg1"/>
                </a:solidFill>
                <a:latin typeface="Times New Roman" panose="02020603050405020304" pitchFamily="18" charset="0"/>
                <a:cs typeface="Times New Roman" panose="02020603050405020304" pitchFamily="18" charset="0"/>
              </a:rPr>
              <a:t>(MC/</a:t>
            </a:r>
            <a:r>
              <a:rPr lang="ja-JP" altLang="en-US" sz="1400" b="1">
                <a:solidFill>
                  <a:schemeClr val="bg1"/>
                </a:solidFill>
                <a:latin typeface="Times New Roman" panose="02020603050405020304" pitchFamily="18" charset="0"/>
                <a:cs typeface="Times New Roman" panose="02020603050405020304" pitchFamily="18" charset="0"/>
              </a:rPr>
              <a:t>実データ</a:t>
            </a:r>
            <a:r>
              <a:rPr lang="en-US" altLang="ja-JP" sz="1400" b="1" dirty="0">
                <a:solidFill>
                  <a:schemeClr val="bg1"/>
                </a:solidFill>
                <a:latin typeface="Times New Roman" panose="02020603050405020304" pitchFamily="18" charset="0"/>
                <a:cs typeface="Times New Roman" panose="02020603050405020304" pitchFamily="18" charset="0"/>
              </a:rPr>
              <a:t>)</a:t>
            </a:r>
            <a:endParaRPr lang="ja-JP" altLang="en-US" sz="1400" b="1">
              <a:solidFill>
                <a:schemeClr val="bg1"/>
              </a:solidFill>
              <a:latin typeface="Times New Roman" panose="02020603050405020304" pitchFamily="18" charset="0"/>
              <a:cs typeface="Times New Roman" panose="02020603050405020304" pitchFamily="18" charset="0"/>
            </a:endParaRPr>
          </a:p>
        </p:txBody>
      </p:sp>
      <p:sp>
        <p:nvSpPr>
          <p:cNvPr id="51" name="正方形/長方形 50">
            <a:extLst>
              <a:ext uri="{FF2B5EF4-FFF2-40B4-BE49-F238E27FC236}">
                <a16:creationId xmlns:a16="http://schemas.microsoft.com/office/drawing/2014/main" id="{4683BF12-FEDF-046A-33E9-BA81397B18B8}"/>
              </a:ext>
            </a:extLst>
          </p:cNvPr>
          <p:cNvSpPr/>
          <p:nvPr/>
        </p:nvSpPr>
        <p:spPr>
          <a:xfrm>
            <a:off x="331541" y="3350872"/>
            <a:ext cx="3343205" cy="345066"/>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500" b="1" dirty="0">
                <a:solidFill>
                  <a:schemeClr val="tx1"/>
                </a:solidFill>
                <a:latin typeface="Times New Roman" panose="02020603050405020304" pitchFamily="18" charset="0"/>
                <a:cs typeface="Times New Roman" panose="02020603050405020304" pitchFamily="18" charset="0"/>
              </a:rPr>
              <a:t>Test Pulse Pattern</a:t>
            </a:r>
            <a:r>
              <a:rPr lang="ja-JP" altLang="en-US" sz="1500" b="1">
                <a:solidFill>
                  <a:schemeClr val="tx1"/>
                </a:solidFill>
                <a:latin typeface="Times New Roman" panose="02020603050405020304" pitchFamily="18" charset="0"/>
                <a:cs typeface="Times New Roman" panose="02020603050405020304" pitchFamily="18" charset="0"/>
              </a:rPr>
              <a:t>ファイル</a:t>
            </a:r>
          </a:p>
        </p:txBody>
      </p:sp>
      <p:sp>
        <p:nvSpPr>
          <p:cNvPr id="52" name="下矢印 51">
            <a:extLst>
              <a:ext uri="{FF2B5EF4-FFF2-40B4-BE49-F238E27FC236}">
                <a16:creationId xmlns:a16="http://schemas.microsoft.com/office/drawing/2014/main" id="{6F6E0685-7CE0-5442-8164-3B036A86D00F}"/>
              </a:ext>
            </a:extLst>
          </p:cNvPr>
          <p:cNvSpPr/>
          <p:nvPr/>
        </p:nvSpPr>
        <p:spPr>
          <a:xfrm>
            <a:off x="1036197" y="3726511"/>
            <a:ext cx="257662" cy="25312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53" name="下矢印 52">
            <a:extLst>
              <a:ext uri="{FF2B5EF4-FFF2-40B4-BE49-F238E27FC236}">
                <a16:creationId xmlns:a16="http://schemas.microsoft.com/office/drawing/2014/main" id="{34619039-F7A0-BBD0-B55E-915939A2D67F}"/>
              </a:ext>
            </a:extLst>
          </p:cNvPr>
          <p:cNvSpPr/>
          <p:nvPr/>
        </p:nvSpPr>
        <p:spPr>
          <a:xfrm>
            <a:off x="2425316" y="3727985"/>
            <a:ext cx="257662" cy="25312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54" name="下矢印 53">
            <a:extLst>
              <a:ext uri="{FF2B5EF4-FFF2-40B4-BE49-F238E27FC236}">
                <a16:creationId xmlns:a16="http://schemas.microsoft.com/office/drawing/2014/main" id="{3E091502-DAA1-9071-9796-16ACCF3C0C4A}"/>
              </a:ext>
            </a:extLst>
          </p:cNvPr>
          <p:cNvSpPr/>
          <p:nvPr/>
        </p:nvSpPr>
        <p:spPr>
          <a:xfrm>
            <a:off x="3406125" y="3728969"/>
            <a:ext cx="257661" cy="25312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55" name="四角形吹き出し 54">
            <a:extLst>
              <a:ext uri="{FF2B5EF4-FFF2-40B4-BE49-F238E27FC236}">
                <a16:creationId xmlns:a16="http://schemas.microsoft.com/office/drawing/2014/main" id="{763C1EB8-4A67-5225-FD60-093ECD4BEAB0}"/>
              </a:ext>
            </a:extLst>
          </p:cNvPr>
          <p:cNvSpPr/>
          <p:nvPr/>
        </p:nvSpPr>
        <p:spPr>
          <a:xfrm>
            <a:off x="3858066" y="3314968"/>
            <a:ext cx="1198632" cy="345066"/>
          </a:xfrm>
          <a:prstGeom prst="wedgeRectCallout">
            <a:avLst>
              <a:gd name="adj1" fmla="val -63927"/>
              <a:gd name="adj2" fmla="val 6261"/>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r>
              <a:rPr lang="ja-JP" altLang="en-US" sz="1000" b="1">
                <a:solidFill>
                  <a:schemeClr val="accent2"/>
                </a:solidFill>
                <a:latin typeface="Times New Roman" panose="02020603050405020304" pitchFamily="18" charset="0"/>
                <a:cs typeface="Times New Roman" panose="02020603050405020304" pitchFamily="18" charset="0"/>
              </a:rPr>
              <a:t>光ファイバ</a:t>
            </a:r>
            <a:r>
              <a:rPr lang="ja-JP" altLang="en-US" sz="1000" b="1">
                <a:latin typeface="Times New Roman" panose="02020603050405020304" pitchFamily="18" charset="0"/>
                <a:cs typeface="Times New Roman" panose="02020603050405020304" pitchFamily="18" charset="0"/>
              </a:rPr>
              <a:t>ー</a:t>
            </a:r>
            <a:endParaRPr lang="en-US" altLang="ja-JP" sz="1000" b="1" dirty="0">
              <a:latin typeface="Times New Roman" panose="02020603050405020304" pitchFamily="18" charset="0"/>
              <a:cs typeface="Times New Roman" panose="02020603050405020304" pitchFamily="18" charset="0"/>
            </a:endParaRPr>
          </a:p>
          <a:p>
            <a:pPr algn="ctr"/>
            <a:r>
              <a:rPr lang="en-US" altLang="ja-JP" sz="1000" b="1" dirty="0">
                <a:solidFill>
                  <a:schemeClr val="accent2"/>
                </a:solidFill>
                <a:latin typeface="Times New Roman" panose="02020603050405020304" pitchFamily="18" charset="0"/>
                <a:cs typeface="Times New Roman" panose="02020603050405020304" pitchFamily="18" charset="0"/>
              </a:rPr>
              <a:t>128 bit × 58 link</a:t>
            </a:r>
          </a:p>
        </p:txBody>
      </p:sp>
      <p:sp>
        <p:nvSpPr>
          <p:cNvPr id="56" name="正方形/長方形 55">
            <a:extLst>
              <a:ext uri="{FF2B5EF4-FFF2-40B4-BE49-F238E27FC236}">
                <a16:creationId xmlns:a16="http://schemas.microsoft.com/office/drawing/2014/main" id="{426457DD-541F-075F-3E74-D24FBFB95264}"/>
              </a:ext>
            </a:extLst>
          </p:cNvPr>
          <p:cNvSpPr/>
          <p:nvPr/>
        </p:nvSpPr>
        <p:spPr>
          <a:xfrm>
            <a:off x="2073831" y="1671017"/>
            <a:ext cx="2001149" cy="54627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b="1">
                <a:latin typeface="Times New Roman" panose="02020603050405020304" pitchFamily="18" charset="0"/>
                <a:cs typeface="Times New Roman" panose="02020603050405020304" pitchFamily="18" charset="0"/>
              </a:rPr>
              <a:t>無限運動量飛跡</a:t>
            </a:r>
            <a:endParaRPr kumimoji="1" lang="en-US" altLang="ja-JP" b="1" dirty="0">
              <a:latin typeface="Times New Roman" panose="02020603050405020304" pitchFamily="18" charset="0"/>
              <a:cs typeface="Times New Roman" panose="02020603050405020304" pitchFamily="18" charset="0"/>
            </a:endParaRPr>
          </a:p>
        </p:txBody>
      </p:sp>
      <p:sp>
        <p:nvSpPr>
          <p:cNvPr id="57" name="テキスト ボックス 56">
            <a:extLst>
              <a:ext uri="{FF2B5EF4-FFF2-40B4-BE49-F238E27FC236}">
                <a16:creationId xmlns:a16="http://schemas.microsoft.com/office/drawing/2014/main" id="{B6122C01-F737-8F74-F47E-716330CC9486}"/>
              </a:ext>
            </a:extLst>
          </p:cNvPr>
          <p:cNvSpPr txBox="1"/>
          <p:nvPr/>
        </p:nvSpPr>
        <p:spPr>
          <a:xfrm>
            <a:off x="1603820" y="1269788"/>
            <a:ext cx="3452877" cy="369332"/>
          </a:xfrm>
          <a:prstGeom prst="rect">
            <a:avLst/>
          </a:prstGeom>
          <a:solidFill>
            <a:srgbClr val="7030A0"/>
          </a:solidFill>
        </p:spPr>
        <p:txBody>
          <a:bodyPr wrap="square" rtlCol="0">
            <a:spAutoFit/>
          </a:bodyPr>
          <a:lstStyle/>
          <a:p>
            <a:r>
              <a:rPr kumimoji="1" lang="ja-JP" altLang="en-US" b="1">
                <a:solidFill>
                  <a:schemeClr val="bg1"/>
                </a:solidFill>
              </a:rPr>
              <a:t>②テストパターン生成システム</a:t>
            </a:r>
          </a:p>
        </p:txBody>
      </p:sp>
      <p:sp>
        <p:nvSpPr>
          <p:cNvPr id="58" name="下矢印 57">
            <a:extLst>
              <a:ext uri="{FF2B5EF4-FFF2-40B4-BE49-F238E27FC236}">
                <a16:creationId xmlns:a16="http://schemas.microsoft.com/office/drawing/2014/main" id="{6600CD24-4295-2891-6261-190A90CCA169}"/>
              </a:ext>
            </a:extLst>
          </p:cNvPr>
          <p:cNvSpPr/>
          <p:nvPr/>
        </p:nvSpPr>
        <p:spPr>
          <a:xfrm rot="5400000">
            <a:off x="2748875" y="2496136"/>
            <a:ext cx="244638" cy="542763"/>
          </a:xfrm>
          <a:prstGeom prst="downArrow">
            <a:avLst>
              <a:gd name="adj1" fmla="val 43014"/>
              <a:gd name="adj2"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sp>
        <p:nvSpPr>
          <p:cNvPr id="59" name="下矢印 58">
            <a:extLst>
              <a:ext uri="{FF2B5EF4-FFF2-40B4-BE49-F238E27FC236}">
                <a16:creationId xmlns:a16="http://schemas.microsoft.com/office/drawing/2014/main" id="{53566143-8307-9F00-EFB7-52857142967B}"/>
              </a:ext>
            </a:extLst>
          </p:cNvPr>
          <p:cNvSpPr/>
          <p:nvPr/>
        </p:nvSpPr>
        <p:spPr>
          <a:xfrm>
            <a:off x="1804243" y="2964416"/>
            <a:ext cx="283942" cy="298445"/>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60" name="正方形/長方形 59">
            <a:extLst>
              <a:ext uri="{FF2B5EF4-FFF2-40B4-BE49-F238E27FC236}">
                <a16:creationId xmlns:a16="http://schemas.microsoft.com/office/drawing/2014/main" id="{9386085D-52F6-BCE1-58DD-7F7BB69CC1F8}"/>
              </a:ext>
            </a:extLst>
          </p:cNvPr>
          <p:cNvSpPr/>
          <p:nvPr/>
        </p:nvSpPr>
        <p:spPr>
          <a:xfrm>
            <a:off x="1035753" y="2545486"/>
            <a:ext cx="1544518" cy="342097"/>
          </a:xfrm>
          <a:prstGeom prst="rect">
            <a:avLst/>
          </a:prstGeom>
          <a:solidFill>
            <a:schemeClr val="accent4">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Python</a:t>
            </a:r>
            <a:endParaRPr lang="ja-JP" altLang="en-US" sz="2000" b="1">
              <a:solidFill>
                <a:schemeClr val="tx1"/>
              </a:solidFill>
              <a:latin typeface="Times New Roman" panose="02020603050405020304" pitchFamily="18" charset="0"/>
              <a:cs typeface="Times New Roman" panose="02020603050405020304" pitchFamily="18" charset="0"/>
            </a:endParaRPr>
          </a:p>
        </p:txBody>
      </p:sp>
      <p:sp>
        <p:nvSpPr>
          <p:cNvPr id="61" name="正方形/長方形 60">
            <a:extLst>
              <a:ext uri="{FF2B5EF4-FFF2-40B4-BE49-F238E27FC236}">
                <a16:creationId xmlns:a16="http://schemas.microsoft.com/office/drawing/2014/main" id="{956BAF82-0C13-D0A2-C007-04DE5B76C25E}"/>
              </a:ext>
            </a:extLst>
          </p:cNvPr>
          <p:cNvSpPr/>
          <p:nvPr/>
        </p:nvSpPr>
        <p:spPr>
          <a:xfrm>
            <a:off x="2909339" y="2341978"/>
            <a:ext cx="2018056" cy="5513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600" b="1">
                <a:solidFill>
                  <a:schemeClr val="bg1"/>
                </a:solidFill>
                <a:latin typeface="Times New Roman" panose="02020603050405020304" pitchFamily="18" charset="0"/>
                <a:cs typeface="Times New Roman" panose="02020603050405020304" pitchFamily="18" charset="0"/>
              </a:rPr>
              <a:t>③リレーショナル</a:t>
            </a:r>
            <a:r>
              <a:rPr lang="en-US" altLang="ja-JP" sz="1600" b="1" dirty="0">
                <a:solidFill>
                  <a:schemeClr val="bg1"/>
                </a:solidFill>
                <a:latin typeface="Times New Roman" panose="02020603050405020304" pitchFamily="18" charset="0"/>
                <a:cs typeface="Times New Roman" panose="02020603050405020304" pitchFamily="18" charset="0"/>
              </a:rPr>
              <a:t> </a:t>
            </a:r>
          </a:p>
          <a:p>
            <a:pPr algn="ctr"/>
            <a:r>
              <a:rPr lang="ja-JP" altLang="en-US" sz="1600" b="1">
                <a:solidFill>
                  <a:schemeClr val="bg1"/>
                </a:solidFill>
                <a:latin typeface="Times New Roman" panose="02020603050405020304" pitchFamily="18" charset="0"/>
                <a:cs typeface="Times New Roman" panose="02020603050405020304" pitchFamily="18" charset="0"/>
              </a:rPr>
              <a:t>データベース</a:t>
            </a:r>
          </a:p>
        </p:txBody>
      </p:sp>
    </p:spTree>
    <p:extLst>
      <p:ext uri="{BB962C8B-B14F-4D97-AF65-F5344CB8AC3E}">
        <p14:creationId xmlns:p14="http://schemas.microsoft.com/office/powerpoint/2010/main" val="36745549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66F455-DF12-5540-B9A9-FDD3FBE74C09}"/>
              </a:ext>
            </a:extLst>
          </p:cNvPr>
          <p:cNvSpPr>
            <a:spLocks noGrp="1"/>
          </p:cNvSpPr>
          <p:nvPr>
            <p:ph type="title"/>
          </p:nvPr>
        </p:nvSpPr>
        <p:spPr>
          <a:xfrm>
            <a:off x="838200" y="997044"/>
            <a:ext cx="10515600" cy="2852737"/>
          </a:xfrm>
        </p:spPr>
        <p:txBody>
          <a:bodyPr/>
          <a:lstStyle/>
          <a:p>
            <a:r>
              <a:rPr kumimoji="1" lang="ja-JP" altLang="en-US"/>
              <a:t>バックアップ</a:t>
            </a:r>
          </a:p>
        </p:txBody>
      </p:sp>
      <p:sp>
        <p:nvSpPr>
          <p:cNvPr id="4" name="日付プレースホルダー 3">
            <a:extLst>
              <a:ext uri="{FF2B5EF4-FFF2-40B4-BE49-F238E27FC236}">
                <a16:creationId xmlns:a16="http://schemas.microsoft.com/office/drawing/2014/main" id="{29A44EE8-91A4-984A-9907-E29926166317}"/>
              </a:ext>
            </a:extLst>
          </p:cNvPr>
          <p:cNvSpPr>
            <a:spLocks noGrp="1"/>
          </p:cNvSpPr>
          <p:nvPr>
            <p:ph type="dt" sz="half" idx="10"/>
          </p:nvPr>
        </p:nvSpPr>
        <p:spPr/>
        <p:txBody>
          <a:bodyPr/>
          <a:lstStyle/>
          <a:p>
            <a:fld id="{353484EB-4481-B04F-8993-19C64529A100}" type="datetime1">
              <a:rPr kumimoji="1" lang="ja-JP" altLang="en-US" smtClean="0"/>
              <a:t>2023/2/17</a:t>
            </a:fld>
            <a:endParaRPr kumimoji="1" lang="ja-JP" altLang="en-US"/>
          </a:p>
        </p:txBody>
      </p:sp>
      <p:sp>
        <p:nvSpPr>
          <p:cNvPr id="5" name="スライド番号プレースホルダー 4">
            <a:extLst>
              <a:ext uri="{FF2B5EF4-FFF2-40B4-BE49-F238E27FC236}">
                <a16:creationId xmlns:a16="http://schemas.microsoft.com/office/drawing/2014/main" id="{C283E2AA-F39C-8242-A4C4-598717716C0D}"/>
              </a:ext>
            </a:extLst>
          </p:cNvPr>
          <p:cNvSpPr>
            <a:spLocks noGrp="1"/>
          </p:cNvSpPr>
          <p:nvPr>
            <p:ph type="sldNum" sz="quarter" idx="12"/>
          </p:nvPr>
        </p:nvSpPr>
        <p:spPr/>
        <p:txBody>
          <a:bodyPr/>
          <a:lstStyle/>
          <a:p>
            <a:fld id="{B1A13AED-BBC1-DB48-95E1-36D836C4ECBB}" type="slidenum">
              <a:rPr kumimoji="1" lang="ja-JP" altLang="en-US" smtClean="0"/>
              <a:t>28</a:t>
            </a:fld>
            <a:endParaRPr kumimoji="1" lang="ja-JP" altLang="en-US"/>
          </a:p>
        </p:txBody>
      </p:sp>
      <p:sp>
        <p:nvSpPr>
          <p:cNvPr id="6" name="フッター プレースホルダー 5">
            <a:extLst>
              <a:ext uri="{FF2B5EF4-FFF2-40B4-BE49-F238E27FC236}">
                <a16:creationId xmlns:a16="http://schemas.microsoft.com/office/drawing/2014/main" id="{B3BAD4F5-2C26-6D5E-2309-D86FE9DFAD26}"/>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Tree>
    <p:extLst>
      <p:ext uri="{BB962C8B-B14F-4D97-AF65-F5344CB8AC3E}">
        <p14:creationId xmlns:p14="http://schemas.microsoft.com/office/powerpoint/2010/main" val="12275221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4A7F3A-BF20-99F2-0364-D2AB5B33F0CB}"/>
              </a:ext>
            </a:extLst>
          </p:cNvPr>
          <p:cNvSpPr>
            <a:spLocks noGrp="1"/>
          </p:cNvSpPr>
          <p:nvPr>
            <p:ph type="title"/>
          </p:nvPr>
        </p:nvSpPr>
        <p:spPr/>
        <p:txBody>
          <a:bodyPr>
            <a:noAutofit/>
          </a:bodyPr>
          <a:lstStyle/>
          <a:p>
            <a:r>
              <a:rPr kumimoji="1" lang="ja-JP" altLang="en-US" sz="3600"/>
              <a:t>イベントの解析</a:t>
            </a:r>
            <a:r>
              <a:rPr lang="ja-JP" altLang="en-US" sz="3600"/>
              <a:t>：</a:t>
            </a:r>
            <a:r>
              <a:rPr kumimoji="1" lang="ja-JP" altLang="en-US" sz="3600"/>
              <a:t>ステーション間コインシデンス</a:t>
            </a:r>
            <a:r>
              <a:rPr kumimoji="1" lang="en-US" altLang="ja-JP" sz="3600" dirty="0"/>
              <a:t>(Wire)</a:t>
            </a:r>
            <a:endParaRPr kumimoji="1" lang="ja-JP" altLang="en-US" sz="3600"/>
          </a:p>
        </p:txBody>
      </p:sp>
      <p:sp>
        <p:nvSpPr>
          <p:cNvPr id="3" name="コンテンツ プレースホルダー 2">
            <a:extLst>
              <a:ext uri="{FF2B5EF4-FFF2-40B4-BE49-F238E27FC236}">
                <a16:creationId xmlns:a16="http://schemas.microsoft.com/office/drawing/2014/main" id="{5BEA7763-FA28-89BE-BE88-2CE173A53AFE}"/>
              </a:ext>
            </a:extLst>
          </p:cNvPr>
          <p:cNvSpPr>
            <a:spLocks noGrp="1"/>
          </p:cNvSpPr>
          <p:nvPr>
            <p:ph idx="1"/>
          </p:nvPr>
        </p:nvSpPr>
        <p:spPr>
          <a:xfrm>
            <a:off x="243657" y="879475"/>
            <a:ext cx="11948342" cy="3968860"/>
          </a:xfrm>
        </p:spPr>
        <p:txBody>
          <a:bodyPr>
            <a:normAutofit fontScale="85000" lnSpcReduction="10000"/>
          </a:bodyPr>
          <a:lstStyle/>
          <a:p>
            <a:r>
              <a:rPr kumimoji="1" lang="ja-JP" altLang="en-US"/>
              <a:t>再構成できなかったイベントの精査を行った</a:t>
            </a:r>
            <a:endParaRPr kumimoji="1" lang="en-US" altLang="ja-JP" dirty="0"/>
          </a:p>
          <a:p>
            <a:pPr lvl="1"/>
            <a:r>
              <a:rPr kumimoji="1" lang="en-US" altLang="ja-JP" dirty="0"/>
              <a:t>Wire</a:t>
            </a:r>
            <a:r>
              <a:rPr lang="en-US" altLang="ja-JP" dirty="0"/>
              <a:t>/Strip</a:t>
            </a:r>
            <a:r>
              <a:rPr lang="ja-JP" altLang="en-US"/>
              <a:t>の比較</a:t>
            </a:r>
            <a:endParaRPr lang="en-US" altLang="ja-JP" dirty="0"/>
          </a:p>
          <a:p>
            <a:pPr lvl="2"/>
            <a:r>
              <a:rPr lang="ja-JP" altLang="en-US" b="0" i="0">
                <a:effectLst/>
                <a:latin typeface="+mn-lt"/>
              </a:rPr>
              <a:t>「検出器自体にヒットはあったが、</a:t>
            </a:r>
            <a:r>
              <a:rPr lang="en-US" altLang="ja-JP" b="0" i="0" dirty="0">
                <a:effectLst/>
                <a:latin typeface="+mn-lt"/>
              </a:rPr>
              <a:t> Segment Reconstruction</a:t>
            </a:r>
            <a:r>
              <a:rPr lang="ja-JP" altLang="en-US" b="0" i="0">
                <a:effectLst/>
                <a:latin typeface="+mn-lt"/>
              </a:rPr>
              <a:t>の段階で落ちている」イベントが</a:t>
            </a:r>
            <a:r>
              <a:rPr lang="en-US" altLang="ja-JP" b="0" i="0" dirty="0">
                <a:effectLst/>
                <a:latin typeface="+mn-lt"/>
              </a:rPr>
              <a:t>Strip</a:t>
            </a:r>
            <a:r>
              <a:rPr lang="ja-JP" altLang="en-US" b="0" i="0">
                <a:effectLst/>
                <a:latin typeface="+mn-lt"/>
              </a:rPr>
              <a:t>と比較して多い</a:t>
            </a:r>
            <a:br>
              <a:rPr lang="en-US" altLang="ja-JP" b="0" i="0" dirty="0">
                <a:effectLst/>
                <a:latin typeface="+mn-lt"/>
              </a:rPr>
            </a:br>
            <a:r>
              <a:rPr lang="en-US" altLang="ja-JP" b="0" i="0" dirty="0">
                <a:effectLst/>
                <a:latin typeface="+mn-lt"/>
              </a:rPr>
              <a:t>(Wire : Strip=145 event : 71 event, Wire</a:t>
            </a:r>
            <a:r>
              <a:rPr lang="ja-JP" altLang="en-US" b="0" i="0">
                <a:effectLst/>
                <a:latin typeface="+mn-lt"/>
              </a:rPr>
              <a:t>の</a:t>
            </a:r>
            <a:r>
              <a:rPr lang="en-US" altLang="ja-JP" b="0" i="0" dirty="0">
                <a:effectLst/>
                <a:latin typeface="+mn-lt"/>
              </a:rPr>
              <a:t>inefficiency</a:t>
            </a:r>
            <a:r>
              <a:rPr lang="ja-JP" altLang="en-US" b="0" i="0">
                <a:effectLst/>
                <a:latin typeface="+mn-lt"/>
              </a:rPr>
              <a:t>の</a:t>
            </a:r>
            <a:r>
              <a:rPr lang="en-US" altLang="ja-JP" b="0" i="0" dirty="0">
                <a:effectLst/>
                <a:latin typeface="+mn-lt"/>
              </a:rPr>
              <a:t>70%)</a:t>
            </a:r>
          </a:p>
          <a:p>
            <a:pPr lvl="1"/>
            <a:r>
              <a:rPr lang="pt-PT" altLang="ja-JP" b="0" i="0" dirty="0" err="1">
                <a:solidFill>
                  <a:schemeClr val="accent2"/>
                </a:solidFill>
                <a:effectLst/>
                <a:latin typeface="+mn-lt"/>
              </a:rPr>
              <a:t>inefficiency</a:t>
            </a:r>
            <a:r>
              <a:rPr lang="ja-JP" altLang="en-US" b="0" i="0">
                <a:solidFill>
                  <a:schemeClr val="accent2"/>
                </a:solidFill>
                <a:effectLst/>
                <a:latin typeface="+mn-lt"/>
              </a:rPr>
              <a:t>理屈をイベントごとに調査</a:t>
            </a:r>
            <a:endParaRPr lang="en-US" altLang="ja-JP" b="0" i="0" dirty="0">
              <a:solidFill>
                <a:schemeClr val="accent2"/>
              </a:solidFill>
              <a:effectLst/>
              <a:latin typeface="+mn-lt"/>
            </a:endParaRPr>
          </a:p>
          <a:p>
            <a:pPr lvl="2"/>
            <a:r>
              <a:rPr lang="ja-JP" altLang="en-US" b="0" i="0">
                <a:effectLst/>
                <a:latin typeface="+mn-lt"/>
              </a:rPr>
              <a:t>若干の折れ曲がりをもった飛跡（</a:t>
            </a:r>
            <a:r>
              <a:rPr lang="en-US" altLang="ja-JP" b="0" i="0" dirty="0">
                <a:effectLst/>
                <a:latin typeface="+mn-lt"/>
              </a:rPr>
              <a:t>LUT</a:t>
            </a:r>
            <a:r>
              <a:rPr lang="ja-JP" altLang="en-US" b="0" i="0">
                <a:effectLst/>
                <a:latin typeface="+mn-lt"/>
              </a:rPr>
              <a:t>に存在しない）</a:t>
            </a:r>
            <a:endParaRPr lang="en-US" altLang="ja-JP" b="0" i="0" dirty="0">
              <a:effectLst/>
              <a:latin typeface="+mn-lt"/>
            </a:endParaRPr>
          </a:p>
          <a:p>
            <a:pPr lvl="2"/>
            <a:r>
              <a:rPr lang="ja-JP" altLang="en-US" b="0" i="0">
                <a:solidFill>
                  <a:srgbClr val="FF0000"/>
                </a:solidFill>
                <a:effectLst/>
                <a:latin typeface="+mn-lt"/>
              </a:rPr>
              <a:t>現在のトリガーでは落ちるべくして落ちている事象であり、</a:t>
            </a:r>
            <a:r>
              <a:rPr lang="pt-PT" altLang="ja-JP" b="0" i="0" dirty="0" err="1">
                <a:solidFill>
                  <a:srgbClr val="FF0000"/>
                </a:solidFill>
                <a:effectLst/>
                <a:latin typeface="+mn-lt"/>
              </a:rPr>
              <a:t>Inefficiency</a:t>
            </a:r>
            <a:r>
              <a:rPr lang="ja-JP" altLang="en-US" b="0" i="0">
                <a:solidFill>
                  <a:srgbClr val="FF0000"/>
                </a:solidFill>
                <a:effectLst/>
                <a:latin typeface="+mn-lt"/>
              </a:rPr>
              <a:t>のメカニズムをクリアに理解できた</a:t>
            </a:r>
            <a:endParaRPr lang="en-US" altLang="ja-JP" b="0" i="0" dirty="0">
              <a:solidFill>
                <a:srgbClr val="FF0000"/>
              </a:solidFill>
              <a:effectLst/>
              <a:latin typeface="+mn-lt"/>
            </a:endParaRPr>
          </a:p>
          <a:p>
            <a:pPr lvl="1"/>
            <a:r>
              <a:rPr lang="ja-JP" altLang="en-US" b="0" i="0">
                <a:effectLst/>
                <a:latin typeface="+mn-lt"/>
              </a:rPr>
              <a:t>若干の折れ曲がりに対する物理的な解釈</a:t>
            </a:r>
            <a:endParaRPr lang="en-US" altLang="ja-JP" b="0" i="0" dirty="0">
              <a:effectLst/>
              <a:latin typeface="+mn-lt"/>
            </a:endParaRPr>
          </a:p>
          <a:p>
            <a:pPr lvl="2"/>
            <a:r>
              <a:rPr lang="pt-PT" altLang="ja-JP" b="0" i="0" dirty="0" err="1">
                <a:effectLst/>
                <a:latin typeface="+mn-lt"/>
              </a:rPr>
              <a:t>Truth</a:t>
            </a:r>
            <a:r>
              <a:rPr lang="ja-JP" altLang="en-US" b="0" i="0">
                <a:effectLst/>
                <a:latin typeface="+mn-lt"/>
              </a:rPr>
              <a:t>の情報を簡単に辿れないので推測</a:t>
            </a:r>
            <a:r>
              <a:rPr lang="ja-JP" altLang="en-US">
                <a:latin typeface="+mn-lt"/>
              </a:rPr>
              <a:t>になるが</a:t>
            </a:r>
            <a:r>
              <a:rPr lang="ja-JP" altLang="en-US" b="0" i="0">
                <a:effectLst/>
                <a:latin typeface="+mn-lt"/>
              </a:rPr>
              <a:t>、ミューオンと検出器等の物質との相互作用で散乱している</a:t>
            </a:r>
            <a:br>
              <a:rPr lang="en-US" altLang="ja-JP" b="0" i="0" dirty="0">
                <a:effectLst/>
                <a:latin typeface="+mn-lt"/>
              </a:rPr>
            </a:br>
            <a:r>
              <a:rPr lang="ja-JP" altLang="en-US" b="0" i="0">
                <a:effectLst/>
                <a:latin typeface="+mn-lt"/>
              </a:rPr>
              <a:t>多重散乱事象だろうと推測される</a:t>
            </a:r>
          </a:p>
          <a:p>
            <a:pPr lvl="2"/>
            <a:r>
              <a:rPr lang="ja-JP" altLang="en-US" b="0" i="0">
                <a:solidFill>
                  <a:schemeClr val="accent1"/>
                </a:solidFill>
                <a:effectLst/>
                <a:latin typeface="+mn-lt"/>
              </a:rPr>
              <a:t>多重散乱事象に対応するデータが</a:t>
            </a:r>
            <a:r>
              <a:rPr lang="en-US" altLang="ja-JP" b="0" i="0" dirty="0">
                <a:solidFill>
                  <a:schemeClr val="accent1"/>
                </a:solidFill>
                <a:effectLst/>
                <a:latin typeface="+mn-lt"/>
              </a:rPr>
              <a:t>LUT</a:t>
            </a:r>
            <a:r>
              <a:rPr lang="ja-JP" altLang="en-US" b="0" i="0">
                <a:solidFill>
                  <a:schemeClr val="accent1"/>
                </a:solidFill>
                <a:effectLst/>
                <a:latin typeface="+mn-lt"/>
              </a:rPr>
              <a:t>内に用意されていないための</a:t>
            </a:r>
            <a:r>
              <a:rPr lang="pt-PT" altLang="ja-JP" b="0" i="0" dirty="0" err="1">
                <a:solidFill>
                  <a:schemeClr val="accent1"/>
                </a:solidFill>
                <a:effectLst/>
                <a:latin typeface="+mn-lt"/>
              </a:rPr>
              <a:t>inefficiency</a:t>
            </a:r>
            <a:r>
              <a:rPr lang="ja-JP" altLang="en-US" b="0" i="0">
                <a:solidFill>
                  <a:schemeClr val="accent1"/>
                </a:solidFill>
                <a:effectLst/>
                <a:latin typeface="+mn-lt"/>
              </a:rPr>
              <a:t>と結論付けられるが、</a:t>
            </a:r>
            <a:br>
              <a:rPr lang="en-US" altLang="ja-JP" b="0" i="0" dirty="0">
                <a:solidFill>
                  <a:schemeClr val="accent1"/>
                </a:solidFill>
                <a:effectLst/>
                <a:latin typeface="+mn-lt"/>
              </a:rPr>
            </a:br>
            <a:r>
              <a:rPr lang="ja-JP" altLang="en-US" b="0" i="0">
                <a:solidFill>
                  <a:schemeClr val="accent1"/>
                </a:solidFill>
                <a:effectLst/>
                <a:latin typeface="+mn-lt"/>
              </a:rPr>
              <a:t>原理的に回復可能なものなので、よく理解をするべき点である</a:t>
            </a:r>
            <a:endParaRPr lang="en-US" altLang="ja-JP" b="0" i="0" dirty="0">
              <a:solidFill>
                <a:schemeClr val="accent1"/>
              </a:solidFill>
              <a:effectLst/>
              <a:latin typeface="+mn-lt"/>
            </a:endParaRPr>
          </a:p>
          <a:p>
            <a:endParaRPr lang="en-US" altLang="ja-JP" dirty="0"/>
          </a:p>
          <a:p>
            <a:pPr lvl="1"/>
            <a:endParaRPr kumimoji="1" lang="ja-JP" altLang="en-US"/>
          </a:p>
        </p:txBody>
      </p:sp>
      <p:sp>
        <p:nvSpPr>
          <p:cNvPr id="4" name="日付プレースホルダー 3">
            <a:extLst>
              <a:ext uri="{FF2B5EF4-FFF2-40B4-BE49-F238E27FC236}">
                <a16:creationId xmlns:a16="http://schemas.microsoft.com/office/drawing/2014/main" id="{8E69A79D-F64C-765D-51CE-4D920D08E6BC}"/>
              </a:ext>
            </a:extLst>
          </p:cNvPr>
          <p:cNvSpPr>
            <a:spLocks noGrp="1"/>
          </p:cNvSpPr>
          <p:nvPr>
            <p:ph type="dt" sz="half" idx="10"/>
          </p:nvPr>
        </p:nvSpPr>
        <p:spPr/>
        <p:txBody>
          <a:bodyPr/>
          <a:lstStyle/>
          <a:p>
            <a:fld id="{7EA91713-8223-564F-93F8-0C2D1DEA07A7}" type="datetime1">
              <a:rPr kumimoji="1" lang="ja-JP" altLang="en-US" smtClean="0"/>
              <a:t>2023/2/18</a:t>
            </a:fld>
            <a:endParaRPr kumimoji="1" lang="ja-JP" altLang="en-US"/>
          </a:p>
        </p:txBody>
      </p:sp>
      <p:sp>
        <p:nvSpPr>
          <p:cNvPr id="5" name="フッター プレースホルダー 4">
            <a:extLst>
              <a:ext uri="{FF2B5EF4-FFF2-40B4-BE49-F238E27FC236}">
                <a16:creationId xmlns:a16="http://schemas.microsoft.com/office/drawing/2014/main" id="{F9AF9FB3-B0DE-DB20-BA14-927AADF28411}"/>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76C9EB8B-D95F-00EB-3C25-264BB984CC61}"/>
              </a:ext>
            </a:extLst>
          </p:cNvPr>
          <p:cNvSpPr>
            <a:spLocks noGrp="1"/>
          </p:cNvSpPr>
          <p:nvPr>
            <p:ph type="sldNum" sz="quarter" idx="12"/>
          </p:nvPr>
        </p:nvSpPr>
        <p:spPr/>
        <p:txBody>
          <a:bodyPr/>
          <a:lstStyle/>
          <a:p>
            <a:fld id="{B1A13AED-BBC1-DB48-95E1-36D836C4ECBB}" type="slidenum">
              <a:rPr kumimoji="1" lang="ja-JP" altLang="en-US" smtClean="0"/>
              <a:t>29</a:t>
            </a:fld>
            <a:endParaRPr kumimoji="1" lang="ja-JP" altLang="en-US"/>
          </a:p>
        </p:txBody>
      </p:sp>
      <p:pic>
        <p:nvPicPr>
          <p:cNvPr id="9" name="図 8">
            <a:extLst>
              <a:ext uri="{FF2B5EF4-FFF2-40B4-BE49-F238E27FC236}">
                <a16:creationId xmlns:a16="http://schemas.microsoft.com/office/drawing/2014/main" id="{9946CCAD-9D97-6236-3C55-D0C31F7213EA}"/>
              </a:ext>
            </a:extLst>
          </p:cNvPr>
          <p:cNvPicPr>
            <a:picLocks noChangeAspect="1"/>
          </p:cNvPicPr>
          <p:nvPr/>
        </p:nvPicPr>
        <p:blipFill rotWithShape="1">
          <a:blip r:embed="rId3"/>
          <a:srcRect b="12424"/>
          <a:stretch/>
        </p:blipFill>
        <p:spPr>
          <a:xfrm>
            <a:off x="4565828" y="4848335"/>
            <a:ext cx="2882900" cy="1690578"/>
          </a:xfrm>
          <a:prstGeom prst="rect">
            <a:avLst/>
          </a:prstGeom>
        </p:spPr>
      </p:pic>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E96FA890-1613-C3AF-BEF1-CCA35663227C}"/>
                  </a:ext>
                </a:extLst>
              </p:cNvPr>
              <p:cNvSpPr txBox="1"/>
              <p:nvPr/>
            </p:nvSpPr>
            <p:spPr>
              <a:xfrm>
                <a:off x="7644808" y="5738694"/>
                <a:ext cx="4634276" cy="800219"/>
              </a:xfrm>
              <a:prstGeom prst="rect">
                <a:avLst/>
              </a:prstGeom>
              <a:noFill/>
            </p:spPr>
            <p:txBody>
              <a:bodyPr wrap="square" rtlCol="0">
                <a:spAutoFit/>
              </a:bodyPr>
              <a:lstStyle/>
              <a:p>
                <a:r>
                  <a:rPr kumimoji="1" lang="ja-JP" altLang="en-US" sz="1600">
                    <a:solidFill>
                      <a:srgbClr val="7030A0"/>
                    </a:solidFill>
                  </a:rPr>
                  <a:t>同じ</a:t>
                </a:r>
                <a14:m>
                  <m:oMath xmlns:m="http://schemas.openxmlformats.org/officeDocument/2006/math">
                    <m:r>
                      <a:rPr kumimoji="1" lang="ja-JP" altLang="en-US" sz="1600" i="1" smtClean="0">
                        <a:solidFill>
                          <a:srgbClr val="7030A0"/>
                        </a:solidFill>
                        <a:latin typeface="Cambria Math" panose="02040503050406030204" pitchFamily="18" charset="0"/>
                      </a:rPr>
                      <m:t>𝜂</m:t>
                    </m:r>
                  </m:oMath>
                </a14:m>
                <a:r>
                  <a:rPr kumimoji="1" lang="ja-JP" altLang="en-US" sz="1600">
                    <a:solidFill>
                      <a:srgbClr val="7030A0"/>
                    </a:solidFill>
                  </a:rPr>
                  <a:t>のチャンネルが同じ番号</a:t>
                </a:r>
                <a:r>
                  <a:rPr kumimoji="1" lang="ja-JP" altLang="en-US" sz="1600"/>
                  <a:t>になる</a:t>
                </a:r>
                <a:endParaRPr kumimoji="1" lang="en-US" altLang="ja-JP" sz="1600" dirty="0"/>
              </a:p>
              <a:p>
                <a:r>
                  <a:rPr kumimoji="1" lang="ja-JP" altLang="en-US" sz="1600"/>
                  <a:t>スタッガードチャンネルによる表記</a:t>
                </a:r>
                <a:br>
                  <a:rPr lang="en-US" altLang="ja-JP" dirty="0"/>
                </a:br>
                <a:r>
                  <a:rPr lang="ja-JP" altLang="en-US" sz="1400"/>
                  <a:t>（</a:t>
                </a:r>
                <a:r>
                  <a:rPr kumimoji="1" lang="ja-JP" altLang="en-US" sz="1400"/>
                  <a:t>同じチャンネル番号</a:t>
                </a:r>
                <a:r>
                  <a:rPr lang="ja-JP" altLang="en-US" sz="1400"/>
                  <a:t>の組＝無限運動量飛跡）</a:t>
                </a:r>
                <a:endParaRPr kumimoji="1" lang="ja-JP" altLang="en-US"/>
              </a:p>
            </p:txBody>
          </p:sp>
        </mc:Choice>
        <mc:Fallback xmlns="">
          <p:sp>
            <p:nvSpPr>
              <p:cNvPr id="12" name="テキスト ボックス 11">
                <a:extLst>
                  <a:ext uri="{FF2B5EF4-FFF2-40B4-BE49-F238E27FC236}">
                    <a16:creationId xmlns:a16="http://schemas.microsoft.com/office/drawing/2014/main" id="{E96FA890-1613-C3AF-BEF1-CCA35663227C}"/>
                  </a:ext>
                </a:extLst>
              </p:cNvPr>
              <p:cNvSpPr txBox="1">
                <a:spLocks noRot="1" noChangeAspect="1" noMove="1" noResize="1" noEditPoints="1" noAdjustHandles="1" noChangeArrowheads="1" noChangeShapeType="1" noTextEdit="1"/>
              </p:cNvSpPr>
              <p:nvPr/>
            </p:nvSpPr>
            <p:spPr>
              <a:xfrm>
                <a:off x="7644808" y="5738694"/>
                <a:ext cx="4634276" cy="800219"/>
              </a:xfrm>
              <a:prstGeom prst="rect">
                <a:avLst/>
              </a:prstGeom>
              <a:blipFill>
                <a:blip r:embed="rId4"/>
                <a:stretch>
                  <a:fillRect l="-546" t="-1538" b="-6154"/>
                </a:stretch>
              </a:blipFill>
            </p:spPr>
            <p:txBody>
              <a:bodyPr/>
              <a:lstStyle/>
              <a:p>
                <a:r>
                  <a:rPr lang="ja-JP" altLang="en-US">
                    <a:noFill/>
                  </a:rPr>
                  <a:t> </a:t>
                </a:r>
              </a:p>
            </p:txBody>
          </p:sp>
        </mc:Fallback>
      </mc:AlternateContent>
      <p:sp>
        <p:nvSpPr>
          <p:cNvPr id="13" name="テキスト ボックス 12">
            <a:extLst>
              <a:ext uri="{FF2B5EF4-FFF2-40B4-BE49-F238E27FC236}">
                <a16:creationId xmlns:a16="http://schemas.microsoft.com/office/drawing/2014/main" id="{86F283D0-43E2-E286-6FBE-4B5F5F674C04}"/>
              </a:ext>
            </a:extLst>
          </p:cNvPr>
          <p:cNvSpPr txBox="1"/>
          <p:nvPr/>
        </p:nvSpPr>
        <p:spPr>
          <a:xfrm>
            <a:off x="2534503" y="4848335"/>
            <a:ext cx="2031325" cy="584775"/>
          </a:xfrm>
          <a:prstGeom prst="rect">
            <a:avLst/>
          </a:prstGeom>
          <a:noFill/>
        </p:spPr>
        <p:txBody>
          <a:bodyPr wrap="none" rtlCol="0">
            <a:spAutoFit/>
          </a:bodyPr>
          <a:lstStyle/>
          <a:p>
            <a:r>
              <a:rPr kumimoji="1" lang="ja-JP" altLang="en-US" sz="1600" b="1">
                <a:solidFill>
                  <a:schemeClr val="accent2"/>
                </a:solidFill>
              </a:rPr>
              <a:t>再構成できなかった</a:t>
            </a:r>
            <a:endParaRPr kumimoji="1" lang="en-US" altLang="ja-JP" sz="1600" b="1" dirty="0">
              <a:solidFill>
                <a:schemeClr val="accent2"/>
              </a:solidFill>
            </a:endParaRPr>
          </a:p>
          <a:p>
            <a:r>
              <a:rPr kumimoji="1" lang="ja-JP" altLang="en-US" sz="1600" b="1">
                <a:solidFill>
                  <a:schemeClr val="accent2"/>
                </a:solidFill>
              </a:rPr>
              <a:t>イベントの例</a:t>
            </a:r>
          </a:p>
        </p:txBody>
      </p:sp>
    </p:spTree>
    <p:extLst>
      <p:ext uri="{BB962C8B-B14F-4D97-AF65-F5344CB8AC3E}">
        <p14:creationId xmlns:p14="http://schemas.microsoft.com/office/powerpoint/2010/main" val="3767475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8356BA-63A8-0300-C179-64D0A1758D99}"/>
              </a:ext>
            </a:extLst>
          </p:cNvPr>
          <p:cNvSpPr>
            <a:spLocks noGrp="1"/>
          </p:cNvSpPr>
          <p:nvPr>
            <p:ph type="title"/>
          </p:nvPr>
        </p:nvSpPr>
        <p:spPr/>
        <p:txBody>
          <a:bodyPr/>
          <a:lstStyle/>
          <a:p>
            <a:r>
              <a:rPr kumimoji="1" lang="en-US" altLang="ja-JP" dirty="0"/>
              <a:t>LHC-ATLAS</a:t>
            </a:r>
            <a:r>
              <a:rPr kumimoji="1" lang="ja-JP" altLang="en-US"/>
              <a:t>実験</a:t>
            </a:r>
          </a:p>
        </p:txBody>
      </p:sp>
      <p:sp>
        <p:nvSpPr>
          <p:cNvPr id="3" name="コンテンツ プレースホルダー 2">
            <a:extLst>
              <a:ext uri="{FF2B5EF4-FFF2-40B4-BE49-F238E27FC236}">
                <a16:creationId xmlns:a16="http://schemas.microsoft.com/office/drawing/2014/main" id="{AC84BA76-21FC-818D-DBFE-0F5598FD3907}"/>
              </a:ext>
            </a:extLst>
          </p:cNvPr>
          <p:cNvSpPr>
            <a:spLocks noGrp="1"/>
          </p:cNvSpPr>
          <p:nvPr>
            <p:ph idx="1"/>
          </p:nvPr>
        </p:nvSpPr>
        <p:spPr>
          <a:xfrm>
            <a:off x="92596" y="879477"/>
            <a:ext cx="7511969" cy="5659436"/>
          </a:xfrm>
        </p:spPr>
        <p:txBody>
          <a:bodyPr>
            <a:normAutofit fontScale="85000" lnSpcReduction="20000"/>
          </a:bodyPr>
          <a:lstStyle/>
          <a:p>
            <a:pPr marL="0" indent="0">
              <a:buNone/>
            </a:pPr>
            <a:r>
              <a:rPr kumimoji="1" lang="pt-PT" altLang="ja-JP" b="1" dirty="0">
                <a:solidFill>
                  <a:schemeClr val="accent2"/>
                </a:solidFill>
              </a:rPr>
              <a:t>LHC</a:t>
            </a:r>
            <a:r>
              <a:rPr kumimoji="1" lang="ja-JP" altLang="en-US" b="1">
                <a:solidFill>
                  <a:schemeClr val="accent2"/>
                </a:solidFill>
              </a:rPr>
              <a:t>加速器</a:t>
            </a:r>
            <a:r>
              <a:rPr kumimoji="1" lang="en-US" altLang="ja-JP" b="1" dirty="0">
                <a:solidFill>
                  <a:schemeClr val="accent2"/>
                </a:solidFill>
              </a:rPr>
              <a:t>(Large Hadron Collider)</a:t>
            </a:r>
            <a:endParaRPr kumimoji="1" lang="ja-JP" altLang="en-US" b="1">
              <a:solidFill>
                <a:schemeClr val="accent2"/>
              </a:solidFill>
            </a:endParaRPr>
          </a:p>
          <a:p>
            <a:r>
              <a:rPr kumimoji="1" lang="ja-JP" altLang="en-US"/>
              <a:t>世界最高エネルギーの</a:t>
            </a:r>
            <a:r>
              <a:rPr kumimoji="1" lang="en-US" altLang="ja-JP" dirty="0"/>
              <a:t>13.6TeV(Run3)</a:t>
            </a:r>
            <a:r>
              <a:rPr kumimoji="1" lang="ja-JP" altLang="en-US"/>
              <a:t>で</a:t>
            </a:r>
            <a:br>
              <a:rPr kumimoji="1" lang="en-US" altLang="ja-JP" dirty="0"/>
            </a:br>
            <a:r>
              <a:rPr kumimoji="1" lang="ja-JP" altLang="en-US"/>
              <a:t>陽子・陽子衝突を起こし、</a:t>
            </a:r>
            <a:br>
              <a:rPr kumimoji="1" lang="en-US" altLang="ja-JP" dirty="0"/>
            </a:br>
            <a:r>
              <a:rPr kumimoji="1" lang="ja-JP" altLang="en-US"/>
              <a:t>新物理を探すエネルギーフロンティア実験</a:t>
            </a:r>
            <a:endParaRPr kumimoji="1" lang="en-US" altLang="ja-JP" dirty="0"/>
          </a:p>
          <a:p>
            <a:r>
              <a:rPr kumimoji="1" lang="en-US" altLang="ja-JP" dirty="0"/>
              <a:t>40 </a:t>
            </a:r>
            <a:r>
              <a:rPr kumimoji="1" lang="pt-PT" altLang="ja-JP" dirty="0"/>
              <a:t>MHz</a:t>
            </a:r>
            <a:r>
              <a:rPr kumimoji="1" lang="ja-JP" altLang="en-US"/>
              <a:t>で陽子を交差させる</a:t>
            </a:r>
            <a:endParaRPr kumimoji="1" lang="en-US" altLang="ja-JP" dirty="0"/>
          </a:p>
          <a:p>
            <a:pPr marL="0" indent="0">
              <a:buNone/>
            </a:pPr>
            <a:r>
              <a:rPr lang="en-US" altLang="ja-JP" b="1" dirty="0">
                <a:solidFill>
                  <a:schemeClr val="accent2"/>
                </a:solidFill>
              </a:rPr>
              <a:t>ATLAS</a:t>
            </a:r>
            <a:r>
              <a:rPr lang="ja-JP" altLang="en-US" b="1">
                <a:solidFill>
                  <a:schemeClr val="accent2"/>
                </a:solidFill>
              </a:rPr>
              <a:t>検出器</a:t>
            </a:r>
            <a:endParaRPr lang="en-US" altLang="ja-JP" b="1" dirty="0">
              <a:solidFill>
                <a:schemeClr val="accent2"/>
              </a:solidFill>
            </a:endParaRPr>
          </a:p>
          <a:p>
            <a:r>
              <a:rPr kumimoji="1" lang="en-US" altLang="ja-JP" dirty="0"/>
              <a:t>LHC</a:t>
            </a:r>
            <a:r>
              <a:rPr kumimoji="1" lang="ja-JP" altLang="en-US"/>
              <a:t>の陽子・陽子</a:t>
            </a:r>
            <a:r>
              <a:rPr lang="ja-JP" altLang="en-US"/>
              <a:t>衝突で生成された粒子を観測するための大型汎用検出器</a:t>
            </a:r>
            <a:endParaRPr lang="en-US" altLang="ja-JP" dirty="0"/>
          </a:p>
          <a:p>
            <a:r>
              <a:rPr lang="ja-JP" altLang="en-US"/>
              <a:t>複数の種類の検出器で構成される</a:t>
            </a:r>
            <a:endParaRPr lang="en-US" altLang="ja-JP" dirty="0"/>
          </a:p>
          <a:p>
            <a:endParaRPr lang="en-US" altLang="ja-JP" dirty="0"/>
          </a:p>
          <a:p>
            <a:pPr marL="0" indent="0">
              <a:buNone/>
            </a:pPr>
            <a:r>
              <a:rPr lang="ja-JP" altLang="en-US" b="1">
                <a:solidFill>
                  <a:schemeClr val="accent2"/>
                </a:solidFill>
              </a:rPr>
              <a:t>観測したい物理</a:t>
            </a:r>
            <a:endParaRPr lang="en-US" altLang="ja-JP" b="1" dirty="0">
              <a:solidFill>
                <a:schemeClr val="accent2"/>
              </a:solidFill>
            </a:endParaRPr>
          </a:p>
          <a:p>
            <a:r>
              <a:rPr kumimoji="1" lang="ja-JP" altLang="en-US"/>
              <a:t>標準模型の粒子の精密測定</a:t>
            </a:r>
            <a:endParaRPr kumimoji="1" lang="en-US" altLang="ja-JP" dirty="0"/>
          </a:p>
          <a:p>
            <a:r>
              <a:rPr lang="ja-JP" altLang="en-US"/>
              <a:t>超対称性理論などで予言される新粒子の探索</a:t>
            </a:r>
            <a:endParaRPr lang="en-US" altLang="ja-JP" dirty="0"/>
          </a:p>
          <a:p>
            <a:pPr lvl="1"/>
            <a:r>
              <a:rPr lang="ja-JP" altLang="en-US"/>
              <a:t>暗黒物質等も含む</a:t>
            </a:r>
            <a:endParaRPr lang="en-US" altLang="ja-JP" dirty="0"/>
          </a:p>
        </p:txBody>
      </p:sp>
      <p:sp>
        <p:nvSpPr>
          <p:cNvPr id="4" name="日付プレースホルダー 3">
            <a:extLst>
              <a:ext uri="{FF2B5EF4-FFF2-40B4-BE49-F238E27FC236}">
                <a16:creationId xmlns:a16="http://schemas.microsoft.com/office/drawing/2014/main" id="{84F01A98-943B-CA4D-AA37-9E198B706883}"/>
              </a:ext>
            </a:extLst>
          </p:cNvPr>
          <p:cNvSpPr>
            <a:spLocks noGrp="1"/>
          </p:cNvSpPr>
          <p:nvPr>
            <p:ph type="dt" sz="half" idx="10"/>
          </p:nvPr>
        </p:nvSpPr>
        <p:spPr/>
        <p:txBody>
          <a:bodyPr/>
          <a:lstStyle/>
          <a:p>
            <a:fld id="{58D31328-DBC6-2949-AF0D-E53C35D1BAF1}"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E4ACCAAE-33AB-9364-3E21-9C085862D6CC}"/>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2FB3E3A0-5A51-0E7E-8E61-5918BE1D568B}"/>
              </a:ext>
            </a:extLst>
          </p:cNvPr>
          <p:cNvSpPr>
            <a:spLocks noGrp="1"/>
          </p:cNvSpPr>
          <p:nvPr>
            <p:ph type="sldNum" sz="quarter" idx="12"/>
          </p:nvPr>
        </p:nvSpPr>
        <p:spPr/>
        <p:txBody>
          <a:bodyPr/>
          <a:lstStyle/>
          <a:p>
            <a:fld id="{B1A13AED-BBC1-DB48-95E1-36D836C4ECBB}" type="slidenum">
              <a:rPr kumimoji="1" lang="ja-JP" altLang="en-US" smtClean="0"/>
              <a:t>3</a:t>
            </a:fld>
            <a:endParaRPr kumimoji="1" lang="ja-JP" altLang="en-US"/>
          </a:p>
        </p:txBody>
      </p:sp>
      <p:sp>
        <p:nvSpPr>
          <p:cNvPr id="8" name="テキスト ボックス 7">
            <a:extLst>
              <a:ext uri="{FF2B5EF4-FFF2-40B4-BE49-F238E27FC236}">
                <a16:creationId xmlns:a16="http://schemas.microsoft.com/office/drawing/2014/main" id="{55543192-6984-B21B-D772-C27F18D8C356}"/>
              </a:ext>
            </a:extLst>
          </p:cNvPr>
          <p:cNvSpPr txBox="1"/>
          <p:nvPr/>
        </p:nvSpPr>
        <p:spPr>
          <a:xfrm>
            <a:off x="8876343" y="1799309"/>
            <a:ext cx="2031325" cy="369332"/>
          </a:xfrm>
          <a:prstGeom prst="rect">
            <a:avLst/>
          </a:prstGeom>
          <a:noFill/>
        </p:spPr>
        <p:txBody>
          <a:bodyPr wrap="none" rtlCol="0">
            <a:spAutoFit/>
          </a:bodyPr>
          <a:lstStyle/>
          <a:p>
            <a:r>
              <a:rPr kumimoji="1" lang="ja-JP" altLang="en-US"/>
              <a:t>例：暗黒物質探索</a:t>
            </a:r>
          </a:p>
        </p:txBody>
      </p:sp>
      <p:sp>
        <p:nvSpPr>
          <p:cNvPr id="9" name="円/楕円 8">
            <a:extLst>
              <a:ext uri="{FF2B5EF4-FFF2-40B4-BE49-F238E27FC236}">
                <a16:creationId xmlns:a16="http://schemas.microsoft.com/office/drawing/2014/main" id="{AAE9DB35-95D6-477B-5812-A1041BDBCC14}"/>
              </a:ext>
            </a:extLst>
          </p:cNvPr>
          <p:cNvSpPr/>
          <p:nvPr/>
        </p:nvSpPr>
        <p:spPr>
          <a:xfrm>
            <a:off x="8490978" y="2303565"/>
            <a:ext cx="957822" cy="68270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tx1"/>
                </a:solidFill>
              </a:rPr>
              <a:t>DM</a:t>
            </a:r>
            <a:endParaRPr kumimoji="1" lang="ja-JP" altLang="en-US" b="1">
              <a:solidFill>
                <a:schemeClr val="tx1"/>
              </a:solidFill>
            </a:endParaRPr>
          </a:p>
        </p:txBody>
      </p:sp>
      <p:sp>
        <p:nvSpPr>
          <p:cNvPr id="10" name="円/楕円 9">
            <a:extLst>
              <a:ext uri="{FF2B5EF4-FFF2-40B4-BE49-F238E27FC236}">
                <a16:creationId xmlns:a16="http://schemas.microsoft.com/office/drawing/2014/main" id="{014D60A8-D90F-9F70-8F90-AC09669ABDEF}"/>
              </a:ext>
            </a:extLst>
          </p:cNvPr>
          <p:cNvSpPr/>
          <p:nvPr/>
        </p:nvSpPr>
        <p:spPr>
          <a:xfrm>
            <a:off x="8490978" y="4090768"/>
            <a:ext cx="957822" cy="68270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oAutofit/>
          </a:bodyPr>
          <a:lstStyle/>
          <a:p>
            <a:pPr algn="ctr"/>
            <a:r>
              <a:rPr kumimoji="1" lang="en-US" altLang="ja-JP" sz="1400" b="1" dirty="0">
                <a:solidFill>
                  <a:schemeClr val="tx1"/>
                </a:solidFill>
              </a:rPr>
              <a:t>SM</a:t>
            </a:r>
            <a:r>
              <a:rPr kumimoji="1" lang="ja-JP" altLang="en-US" sz="1400" b="1">
                <a:solidFill>
                  <a:schemeClr val="tx1"/>
                </a:solidFill>
              </a:rPr>
              <a:t>粒子</a:t>
            </a:r>
          </a:p>
        </p:txBody>
      </p:sp>
      <p:sp>
        <p:nvSpPr>
          <p:cNvPr id="11" name="円/楕円 10">
            <a:extLst>
              <a:ext uri="{FF2B5EF4-FFF2-40B4-BE49-F238E27FC236}">
                <a16:creationId xmlns:a16="http://schemas.microsoft.com/office/drawing/2014/main" id="{C9DC3F8F-A300-A5C2-41EA-A9CEEF09BC0C}"/>
              </a:ext>
            </a:extLst>
          </p:cNvPr>
          <p:cNvSpPr/>
          <p:nvPr/>
        </p:nvSpPr>
        <p:spPr>
          <a:xfrm>
            <a:off x="10335213" y="2303565"/>
            <a:ext cx="957822" cy="68270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tx1"/>
                </a:solidFill>
              </a:rPr>
              <a:t>DM</a:t>
            </a:r>
            <a:endParaRPr kumimoji="1" lang="ja-JP" altLang="en-US" b="1">
              <a:solidFill>
                <a:schemeClr val="tx1"/>
              </a:solidFill>
            </a:endParaRPr>
          </a:p>
        </p:txBody>
      </p:sp>
      <p:sp>
        <p:nvSpPr>
          <p:cNvPr id="16" name="円/楕円 15">
            <a:extLst>
              <a:ext uri="{FF2B5EF4-FFF2-40B4-BE49-F238E27FC236}">
                <a16:creationId xmlns:a16="http://schemas.microsoft.com/office/drawing/2014/main" id="{6415ED46-0A7B-0017-6EA2-45FFB3A6533E}"/>
              </a:ext>
            </a:extLst>
          </p:cNvPr>
          <p:cNvSpPr/>
          <p:nvPr/>
        </p:nvSpPr>
        <p:spPr>
          <a:xfrm>
            <a:off x="10335213" y="4090768"/>
            <a:ext cx="957822" cy="68270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oAutofit/>
          </a:bodyPr>
          <a:lstStyle/>
          <a:p>
            <a:pPr algn="ctr"/>
            <a:r>
              <a:rPr kumimoji="1" lang="en-US" altLang="ja-JP" sz="1400" b="1" dirty="0">
                <a:solidFill>
                  <a:schemeClr val="tx1"/>
                </a:solidFill>
              </a:rPr>
              <a:t>SM</a:t>
            </a:r>
            <a:r>
              <a:rPr kumimoji="1" lang="ja-JP" altLang="en-US" sz="1400" b="1">
                <a:solidFill>
                  <a:schemeClr val="tx1"/>
                </a:solidFill>
              </a:rPr>
              <a:t>粒子</a:t>
            </a:r>
          </a:p>
        </p:txBody>
      </p:sp>
      <p:cxnSp>
        <p:nvCxnSpPr>
          <p:cNvPr id="18" name="直線コネクタ 17">
            <a:extLst>
              <a:ext uri="{FF2B5EF4-FFF2-40B4-BE49-F238E27FC236}">
                <a16:creationId xmlns:a16="http://schemas.microsoft.com/office/drawing/2014/main" id="{15DBDB69-4725-38DA-5673-327F4A1D21F8}"/>
              </a:ext>
            </a:extLst>
          </p:cNvPr>
          <p:cNvCxnSpPr>
            <a:stCxn id="9" idx="5"/>
            <a:endCxn id="16" idx="1"/>
          </p:cNvCxnSpPr>
          <p:nvPr/>
        </p:nvCxnSpPr>
        <p:spPr>
          <a:xfrm>
            <a:off x="9308530" y="2886289"/>
            <a:ext cx="1166953" cy="130445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8AD5B39A-3CB0-E332-A39C-B4AD86C3FD68}"/>
              </a:ext>
            </a:extLst>
          </p:cNvPr>
          <p:cNvCxnSpPr>
            <a:cxnSpLocks/>
            <a:stCxn id="11" idx="3"/>
            <a:endCxn id="10" idx="7"/>
          </p:cNvCxnSpPr>
          <p:nvPr/>
        </p:nvCxnSpPr>
        <p:spPr>
          <a:xfrm flipH="1">
            <a:off x="9308530" y="2886289"/>
            <a:ext cx="1166953" cy="130445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雲 21">
            <a:extLst>
              <a:ext uri="{FF2B5EF4-FFF2-40B4-BE49-F238E27FC236}">
                <a16:creationId xmlns:a16="http://schemas.microsoft.com/office/drawing/2014/main" id="{98DFDDB6-362D-DFCF-7B57-FA63A8AA62E3}"/>
              </a:ext>
            </a:extLst>
          </p:cNvPr>
          <p:cNvSpPr/>
          <p:nvPr/>
        </p:nvSpPr>
        <p:spPr>
          <a:xfrm>
            <a:off x="9505232" y="3223518"/>
            <a:ext cx="786099" cy="630000"/>
          </a:xfrm>
          <a:prstGeom prst="clou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下矢印 22">
            <a:extLst>
              <a:ext uri="{FF2B5EF4-FFF2-40B4-BE49-F238E27FC236}">
                <a16:creationId xmlns:a16="http://schemas.microsoft.com/office/drawing/2014/main" id="{BDC20B3A-3D97-D578-9A9E-867E94AF361C}"/>
              </a:ext>
            </a:extLst>
          </p:cNvPr>
          <p:cNvSpPr/>
          <p:nvPr/>
        </p:nvSpPr>
        <p:spPr>
          <a:xfrm>
            <a:off x="8336175" y="3223518"/>
            <a:ext cx="309606" cy="630000"/>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下矢印 23">
            <a:extLst>
              <a:ext uri="{FF2B5EF4-FFF2-40B4-BE49-F238E27FC236}">
                <a16:creationId xmlns:a16="http://schemas.microsoft.com/office/drawing/2014/main" id="{4F704AE4-8FEC-5BEE-88FB-6922A95B33F3}"/>
              </a:ext>
            </a:extLst>
          </p:cNvPr>
          <p:cNvSpPr/>
          <p:nvPr/>
        </p:nvSpPr>
        <p:spPr>
          <a:xfrm rot="16200000">
            <a:off x="9749675" y="4571610"/>
            <a:ext cx="309606" cy="630000"/>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a:extLst>
              <a:ext uri="{FF2B5EF4-FFF2-40B4-BE49-F238E27FC236}">
                <a16:creationId xmlns:a16="http://schemas.microsoft.com/office/drawing/2014/main" id="{C1D2650D-6D67-AC9C-2133-2B33B5FB423E}"/>
              </a:ext>
            </a:extLst>
          </p:cNvPr>
          <p:cNvSpPr/>
          <p:nvPr/>
        </p:nvSpPr>
        <p:spPr>
          <a:xfrm rot="10800000">
            <a:off x="11138232" y="3223518"/>
            <a:ext cx="309606" cy="63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F423F522-BCCF-E194-CAAB-C993D09E247D}"/>
              </a:ext>
            </a:extLst>
          </p:cNvPr>
          <p:cNvSpPr txBox="1"/>
          <p:nvPr/>
        </p:nvSpPr>
        <p:spPr>
          <a:xfrm>
            <a:off x="11471665" y="2749392"/>
            <a:ext cx="553998" cy="1631216"/>
          </a:xfrm>
          <a:prstGeom prst="rect">
            <a:avLst/>
          </a:prstGeom>
          <a:noFill/>
        </p:spPr>
        <p:txBody>
          <a:bodyPr vert="eaVert" wrap="none" rtlCol="0">
            <a:spAutoFit/>
          </a:bodyPr>
          <a:lstStyle/>
          <a:p>
            <a:r>
              <a:rPr lang="ja-JP" altLang="en-US" sz="2400" b="1">
                <a:solidFill>
                  <a:schemeClr val="accent1"/>
                </a:solidFill>
              </a:rPr>
              <a:t>加速器実験</a:t>
            </a:r>
            <a:endParaRPr kumimoji="1" lang="ja-JP" altLang="en-US" sz="2400" b="1">
              <a:solidFill>
                <a:schemeClr val="accent1"/>
              </a:solidFill>
            </a:endParaRPr>
          </a:p>
        </p:txBody>
      </p:sp>
      <p:sp>
        <p:nvSpPr>
          <p:cNvPr id="27" name="四角形吹き出し 26">
            <a:extLst>
              <a:ext uri="{FF2B5EF4-FFF2-40B4-BE49-F238E27FC236}">
                <a16:creationId xmlns:a16="http://schemas.microsoft.com/office/drawing/2014/main" id="{4C9AF62B-5DD4-B08D-AF65-CC1EF5AC15CF}"/>
              </a:ext>
            </a:extLst>
          </p:cNvPr>
          <p:cNvSpPr/>
          <p:nvPr/>
        </p:nvSpPr>
        <p:spPr>
          <a:xfrm>
            <a:off x="5852435" y="3573884"/>
            <a:ext cx="2040534" cy="806724"/>
          </a:xfrm>
          <a:prstGeom prst="wedgeRectCallout">
            <a:avLst>
              <a:gd name="adj1" fmla="val 74343"/>
              <a:gd name="adj2" fmla="val -57274"/>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宇宙線などによる間接探索</a:t>
            </a:r>
            <a:endParaRPr kumimoji="1" lang="ja-JP" altLang="en-US" sz="1600">
              <a:solidFill>
                <a:schemeClr val="tx1"/>
              </a:solidFill>
            </a:endParaRPr>
          </a:p>
        </p:txBody>
      </p:sp>
      <p:sp>
        <p:nvSpPr>
          <p:cNvPr id="28" name="四角形吹き出し 27">
            <a:extLst>
              <a:ext uri="{FF2B5EF4-FFF2-40B4-BE49-F238E27FC236}">
                <a16:creationId xmlns:a16="http://schemas.microsoft.com/office/drawing/2014/main" id="{292EEFB3-C8F7-C28E-9389-2070A05635E7}"/>
              </a:ext>
            </a:extLst>
          </p:cNvPr>
          <p:cNvSpPr/>
          <p:nvPr/>
        </p:nvSpPr>
        <p:spPr>
          <a:xfrm>
            <a:off x="8445169" y="5360126"/>
            <a:ext cx="3692324" cy="860074"/>
          </a:xfrm>
          <a:prstGeom prst="wedgeRectCallout">
            <a:avLst>
              <a:gd name="adj1" fmla="val -11668"/>
              <a:gd name="adj2" fmla="val -96302"/>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DM</a:t>
            </a:r>
            <a:r>
              <a:rPr lang="ja-JP" altLang="en-US">
                <a:solidFill>
                  <a:schemeClr val="tx1"/>
                </a:solidFill>
              </a:rPr>
              <a:t>と原子核との反跳などによる</a:t>
            </a:r>
            <a:endParaRPr lang="en-US" altLang="ja-JP" dirty="0">
              <a:solidFill>
                <a:schemeClr val="tx1"/>
              </a:solidFill>
            </a:endParaRPr>
          </a:p>
          <a:p>
            <a:pPr algn="ctr"/>
            <a:r>
              <a:rPr lang="ja-JP" altLang="en-US">
                <a:solidFill>
                  <a:schemeClr val="tx1"/>
                </a:solidFill>
              </a:rPr>
              <a:t>直接探索</a:t>
            </a:r>
            <a:endParaRPr kumimoji="1" lang="ja-JP" altLang="en-US">
              <a:solidFill>
                <a:schemeClr val="tx1"/>
              </a:solidFill>
            </a:endParaRPr>
          </a:p>
        </p:txBody>
      </p:sp>
    </p:spTree>
    <p:extLst>
      <p:ext uri="{BB962C8B-B14F-4D97-AF65-F5344CB8AC3E}">
        <p14:creationId xmlns:p14="http://schemas.microsoft.com/office/powerpoint/2010/main" val="41089847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2E0CC2-C346-359C-9407-1EFA00B3AB0E}"/>
              </a:ext>
            </a:extLst>
          </p:cNvPr>
          <p:cNvSpPr>
            <a:spLocks noGrp="1"/>
          </p:cNvSpPr>
          <p:nvPr>
            <p:ph type="title"/>
          </p:nvPr>
        </p:nvSpPr>
        <p:spPr/>
        <p:txBody>
          <a:bodyPr/>
          <a:lstStyle/>
          <a:p>
            <a:r>
              <a:rPr kumimoji="1" lang="en-US" altLang="ja-JP" dirty="0"/>
              <a:t>Channel Mapping</a:t>
            </a:r>
            <a:endParaRPr kumimoji="1" lang="ja-JP" altLang="en-US"/>
          </a:p>
        </p:txBody>
      </p:sp>
      <p:sp>
        <p:nvSpPr>
          <p:cNvPr id="3" name="コンテンツ プレースホルダー 2">
            <a:extLst>
              <a:ext uri="{FF2B5EF4-FFF2-40B4-BE49-F238E27FC236}">
                <a16:creationId xmlns:a16="http://schemas.microsoft.com/office/drawing/2014/main" id="{B672D8C9-15C2-6CB9-DC15-590A9452010C}"/>
              </a:ext>
            </a:extLst>
          </p:cNvPr>
          <p:cNvSpPr>
            <a:spLocks noGrp="1"/>
          </p:cNvSpPr>
          <p:nvPr>
            <p:ph idx="1"/>
          </p:nvPr>
        </p:nvSpPr>
        <p:spPr>
          <a:xfrm>
            <a:off x="146685" y="841115"/>
            <a:ext cx="11898630" cy="3348460"/>
          </a:xfrm>
        </p:spPr>
        <p:txBody>
          <a:bodyPr>
            <a:normAutofit fontScale="62500" lnSpcReduction="20000"/>
          </a:bodyPr>
          <a:lstStyle/>
          <a:p>
            <a:r>
              <a:rPr kumimoji="1" lang="en-US" altLang="ja-JP" b="1" u="sng" dirty="0">
                <a:solidFill>
                  <a:schemeClr val="accent6">
                    <a:lumMod val="75000"/>
                  </a:schemeClr>
                </a:solidFill>
              </a:rPr>
              <a:t>Channel</a:t>
            </a:r>
            <a:r>
              <a:rPr kumimoji="1" lang="ja-JP" altLang="en-US" b="1" u="sng">
                <a:solidFill>
                  <a:schemeClr val="accent6">
                    <a:lumMod val="75000"/>
                  </a:schemeClr>
                </a:solidFill>
              </a:rPr>
              <a:t> </a:t>
            </a:r>
            <a:r>
              <a:rPr kumimoji="1" lang="en-US" altLang="ja-JP" b="1" u="sng" dirty="0">
                <a:solidFill>
                  <a:schemeClr val="accent6">
                    <a:lumMod val="75000"/>
                  </a:schemeClr>
                </a:solidFill>
              </a:rPr>
              <a:t>Mapping</a:t>
            </a:r>
          </a:p>
          <a:p>
            <a:pPr lvl="1"/>
            <a:r>
              <a:rPr kumimoji="1" lang="en-US" altLang="ja-JP" dirty="0"/>
              <a:t>L0</a:t>
            </a:r>
            <a:r>
              <a:rPr kumimoji="1" lang="ja-JP" altLang="en-US"/>
              <a:t>トリガー系のファームウェアで最初のモジュール</a:t>
            </a:r>
            <a:endParaRPr kumimoji="1" lang="en-US" altLang="ja-JP" dirty="0"/>
          </a:p>
          <a:p>
            <a:pPr lvl="1"/>
            <a:r>
              <a:rPr kumimoji="1" lang="en-US" altLang="ja-JP" b="1" dirty="0">
                <a:solidFill>
                  <a:schemeClr val="accent1"/>
                </a:solidFill>
              </a:rPr>
              <a:t>SL</a:t>
            </a:r>
            <a:r>
              <a:rPr kumimoji="1" lang="ja-JP" altLang="en-US" b="1">
                <a:solidFill>
                  <a:schemeClr val="accent1"/>
                </a:solidFill>
              </a:rPr>
              <a:t>がシリアルリンクで受け取ったビットマップ</a:t>
            </a:r>
            <a:r>
              <a:rPr kumimoji="1" lang="en-US" altLang="ja-JP" b="1" dirty="0">
                <a:solidFill>
                  <a:schemeClr val="accent1"/>
                </a:solidFill>
              </a:rPr>
              <a:t>(128 bit × 58 link)</a:t>
            </a:r>
            <a:r>
              <a:rPr kumimoji="1" lang="en-US" altLang="ja-JP" dirty="0"/>
              <a:t> </a:t>
            </a:r>
            <a:r>
              <a:rPr kumimoji="1" lang="ja-JP" altLang="en-US"/>
              <a:t>を</a:t>
            </a:r>
            <a:r>
              <a:rPr kumimoji="1" lang="en-US" altLang="ja-JP" dirty="0"/>
              <a:t> </a:t>
            </a:r>
            <a:br>
              <a:rPr kumimoji="1" lang="en-US" altLang="ja-JP" dirty="0"/>
            </a:br>
            <a:r>
              <a:rPr lang="ja-JP" altLang="en-US" b="1">
                <a:solidFill>
                  <a:schemeClr val="accent4">
                    <a:lumMod val="75000"/>
                  </a:schemeClr>
                </a:solidFill>
              </a:rPr>
              <a:t>コインシデンスのためのロジカルなチャンネル</a:t>
            </a:r>
            <a:r>
              <a:rPr kumimoji="1" lang="ja-JP" altLang="en-US"/>
              <a:t>に変換する</a:t>
            </a:r>
            <a:endParaRPr kumimoji="1" lang="en-US" altLang="ja-JP" dirty="0"/>
          </a:p>
          <a:p>
            <a:pPr lvl="2"/>
            <a:r>
              <a:rPr kumimoji="1" lang="en-US" altLang="ja-JP" dirty="0"/>
              <a:t>SL</a:t>
            </a:r>
            <a:r>
              <a:rPr kumimoji="1" lang="ja-JP" altLang="en-US"/>
              <a:t>は</a:t>
            </a:r>
            <a:r>
              <a:rPr kumimoji="1" lang="en-US" altLang="ja-JP" dirty="0"/>
              <a:t>29</a:t>
            </a:r>
            <a:r>
              <a:rPr kumimoji="1" lang="ja-JP" altLang="en-US"/>
              <a:t>枚の</a:t>
            </a:r>
            <a:r>
              <a:rPr kumimoji="1" lang="en-US" altLang="ja-JP" dirty="0"/>
              <a:t>PS</a:t>
            </a:r>
            <a:r>
              <a:rPr kumimoji="1" lang="ja-JP" altLang="en-US"/>
              <a:t>ボードから</a:t>
            </a:r>
            <a:r>
              <a:rPr lang="en-US" altLang="ja-JP" dirty="0"/>
              <a:t>58</a:t>
            </a:r>
            <a:r>
              <a:rPr lang="ja-JP" altLang="en-US"/>
              <a:t>本の</a:t>
            </a:r>
            <a:r>
              <a:rPr kumimoji="1" lang="ja-JP" altLang="en-US"/>
              <a:t>光ファイバーにより</a:t>
            </a:r>
            <a:r>
              <a:rPr kumimoji="1" lang="en-US" altLang="ja-JP" dirty="0"/>
              <a:t>TGC Big Wheel</a:t>
            </a:r>
            <a:r>
              <a:rPr kumimoji="1" lang="ja-JP" altLang="en-US"/>
              <a:t>のヒット情報を受け取る</a:t>
            </a:r>
            <a:endParaRPr kumimoji="1" lang="en-US" altLang="ja-JP" dirty="0"/>
          </a:p>
          <a:p>
            <a:pPr lvl="2"/>
            <a:r>
              <a:rPr lang="en-US" altLang="ja-JP" dirty="0"/>
              <a:t>1</a:t>
            </a:r>
            <a:r>
              <a:rPr lang="ja-JP" altLang="en-US"/>
              <a:t>本の光ファイバーが最大</a:t>
            </a:r>
            <a:r>
              <a:rPr lang="en-US" altLang="ja-JP" dirty="0"/>
              <a:t>128</a:t>
            </a:r>
            <a:r>
              <a:rPr lang="ja-JP" altLang="en-US"/>
              <a:t>チャンネルを取り扱う</a:t>
            </a:r>
            <a:endParaRPr kumimoji="1" lang="en-US" altLang="ja-JP" dirty="0"/>
          </a:p>
          <a:p>
            <a:pPr lvl="1"/>
            <a:r>
              <a:rPr kumimoji="1" lang="ja-JP" altLang="en-US"/>
              <a:t>出力は</a:t>
            </a:r>
            <a:r>
              <a:rPr kumimoji="1" lang="en-US" altLang="ja-JP" dirty="0"/>
              <a:t>Wired OR</a:t>
            </a:r>
            <a:r>
              <a:rPr kumimoji="1" lang="ja-JP" altLang="en-US"/>
              <a:t>を考慮した</a:t>
            </a:r>
            <a:r>
              <a:rPr kumimoji="1" lang="ja-JP" altLang="en-US" b="1">
                <a:solidFill>
                  <a:schemeClr val="accent4">
                    <a:lumMod val="75000"/>
                  </a:schemeClr>
                </a:solidFill>
              </a:rPr>
              <a:t>「トリガー系入力チャンネル」</a:t>
            </a:r>
            <a:endParaRPr kumimoji="1" lang="en-US" altLang="ja-JP" b="1" dirty="0">
              <a:solidFill>
                <a:schemeClr val="accent4">
                  <a:lumMod val="75000"/>
                </a:schemeClr>
              </a:solidFill>
            </a:endParaRPr>
          </a:p>
          <a:p>
            <a:pPr lvl="1"/>
            <a:endParaRPr lang="en-US" altLang="ja-JP" dirty="0"/>
          </a:p>
          <a:p>
            <a:r>
              <a:rPr lang="ja-JP" altLang="en-US"/>
              <a:t>このモジュールに限り、この研究でシミュレータだけでなくファームウェアも開発した</a:t>
            </a:r>
            <a:endParaRPr lang="en-US" altLang="ja-JP" dirty="0"/>
          </a:p>
          <a:p>
            <a:pPr lvl="1"/>
            <a:r>
              <a:rPr lang="ja-JP" altLang="en-US"/>
              <a:t>データベースを利用してファームウェアを自動生成する仕掛けを開発した</a:t>
            </a:r>
            <a:endParaRPr lang="en-US" altLang="ja-JP" dirty="0"/>
          </a:p>
          <a:p>
            <a:pPr lvl="1"/>
            <a:r>
              <a:rPr lang="ja-JP" altLang="en-US">
                <a:solidFill>
                  <a:schemeClr val="accent1"/>
                </a:solidFill>
              </a:rPr>
              <a:t>ビットポジション</a:t>
            </a:r>
            <a:r>
              <a:rPr lang="ja-JP" altLang="en-US"/>
              <a:t>と</a:t>
            </a:r>
            <a:r>
              <a:rPr lang="ja-JP" altLang="en-US">
                <a:solidFill>
                  <a:schemeClr val="accent4">
                    <a:lumMod val="75000"/>
                  </a:schemeClr>
                </a:solidFill>
              </a:rPr>
              <a:t>ロジカルなチャンネル</a:t>
            </a:r>
            <a:r>
              <a:rPr lang="ja-JP" altLang="en-US"/>
              <a:t>の対応関係をデータベースから取り出し、</a:t>
            </a:r>
            <a:r>
              <a:rPr lang="en-US" altLang="ja-JP" dirty="0"/>
              <a:t>Python</a:t>
            </a:r>
            <a:r>
              <a:rPr lang="ja-JP" altLang="en-US"/>
              <a:t>でファームウェアの形に整形した</a:t>
            </a:r>
            <a:endParaRPr lang="en-US" altLang="ja-JP" dirty="0"/>
          </a:p>
          <a:p>
            <a:pPr lvl="1"/>
            <a:r>
              <a:rPr kumimoji="1" lang="en-US" altLang="ja-JP" dirty="0"/>
              <a:t>SL 1</a:t>
            </a:r>
            <a:r>
              <a:rPr kumimoji="1" lang="ja-JP" altLang="en-US"/>
              <a:t>枚が担う領域</a:t>
            </a:r>
            <a:r>
              <a:rPr kumimoji="1" lang="en-US" altLang="ja-JP" dirty="0"/>
              <a:t>(</a:t>
            </a:r>
            <a:r>
              <a:rPr kumimoji="1" lang="ja-JP" altLang="en-US"/>
              <a:t>トリガーセクター</a:t>
            </a:r>
            <a:r>
              <a:rPr kumimoji="1" lang="en-US" altLang="ja-JP" dirty="0"/>
              <a:t>)</a:t>
            </a:r>
            <a:r>
              <a:rPr kumimoji="1" lang="ja-JP" altLang="en-US"/>
              <a:t>にある約</a:t>
            </a:r>
            <a:r>
              <a:rPr kumimoji="1" lang="en-US" altLang="ja-JP" dirty="0"/>
              <a:t>6000</a:t>
            </a:r>
            <a:r>
              <a:rPr kumimoji="1" lang="ja-JP" altLang="en-US"/>
              <a:t>のチャンネルについて、</a:t>
            </a:r>
            <a:r>
              <a:rPr kumimoji="1" lang="en-US" altLang="ja-JP" dirty="0"/>
              <a:t>1</a:t>
            </a:r>
            <a:r>
              <a:rPr kumimoji="1" lang="ja-JP" altLang="en-US"/>
              <a:t>チャンネルにつき</a:t>
            </a:r>
            <a:r>
              <a:rPr kumimoji="1" lang="en-US" altLang="ja-JP" dirty="0"/>
              <a:t>1</a:t>
            </a:r>
            <a:r>
              <a:rPr kumimoji="1" lang="ja-JP" altLang="en-US"/>
              <a:t>行でファームウェアが記述される</a:t>
            </a:r>
          </a:p>
        </p:txBody>
      </p:sp>
      <p:sp>
        <p:nvSpPr>
          <p:cNvPr id="4" name="日付プレースホルダー 3">
            <a:extLst>
              <a:ext uri="{FF2B5EF4-FFF2-40B4-BE49-F238E27FC236}">
                <a16:creationId xmlns:a16="http://schemas.microsoft.com/office/drawing/2014/main" id="{E2CF2BC4-27DA-C8FC-4471-644407408267}"/>
              </a:ext>
            </a:extLst>
          </p:cNvPr>
          <p:cNvSpPr>
            <a:spLocks noGrp="1"/>
          </p:cNvSpPr>
          <p:nvPr>
            <p:ph type="dt" sz="half" idx="10"/>
          </p:nvPr>
        </p:nvSpPr>
        <p:spPr/>
        <p:txBody>
          <a:bodyPr/>
          <a:lstStyle/>
          <a:p>
            <a:fld id="{7C43A9A5-5337-D74B-9662-39F56EA63326}"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C621E39F-BB3F-B5FE-1F49-CF689E7EF947}"/>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F874AF4C-7878-3A2E-266D-6EE81FF6C8DB}"/>
              </a:ext>
            </a:extLst>
          </p:cNvPr>
          <p:cNvSpPr>
            <a:spLocks noGrp="1"/>
          </p:cNvSpPr>
          <p:nvPr>
            <p:ph type="sldNum" sz="quarter" idx="12"/>
          </p:nvPr>
        </p:nvSpPr>
        <p:spPr/>
        <p:txBody>
          <a:bodyPr/>
          <a:lstStyle/>
          <a:p>
            <a:fld id="{B1A13AED-BBC1-DB48-95E1-36D836C4ECBB}" type="slidenum">
              <a:rPr kumimoji="1" lang="ja-JP" altLang="en-US" smtClean="0"/>
              <a:t>30</a:t>
            </a:fld>
            <a:endParaRPr kumimoji="1" lang="ja-JP" altLang="en-US"/>
          </a:p>
        </p:txBody>
      </p:sp>
      <p:sp>
        <p:nvSpPr>
          <p:cNvPr id="7" name="正方形/長方形 6">
            <a:extLst>
              <a:ext uri="{FF2B5EF4-FFF2-40B4-BE49-F238E27FC236}">
                <a16:creationId xmlns:a16="http://schemas.microsoft.com/office/drawing/2014/main" id="{3F2AC965-CC92-CF9F-49F9-69E4F1E0DD20}"/>
              </a:ext>
            </a:extLst>
          </p:cNvPr>
          <p:cNvSpPr/>
          <p:nvPr/>
        </p:nvSpPr>
        <p:spPr>
          <a:xfrm>
            <a:off x="146685" y="5249132"/>
            <a:ext cx="11808136" cy="1289781"/>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a:extLst>
              <a:ext uri="{FF2B5EF4-FFF2-40B4-BE49-F238E27FC236}">
                <a16:creationId xmlns:a16="http://schemas.microsoft.com/office/drawing/2014/main" id="{D2184527-F4DD-7D10-9A76-A84E3CB01488}"/>
              </a:ext>
            </a:extLst>
          </p:cNvPr>
          <p:cNvGrpSpPr/>
          <p:nvPr/>
        </p:nvGrpSpPr>
        <p:grpSpPr>
          <a:xfrm>
            <a:off x="2591550" y="4020236"/>
            <a:ext cx="7614731" cy="1303230"/>
            <a:chOff x="378735" y="4427330"/>
            <a:chExt cx="7614731" cy="1303230"/>
          </a:xfrm>
        </p:grpSpPr>
        <p:grpSp>
          <p:nvGrpSpPr>
            <p:cNvPr id="9" name="グループ化 8">
              <a:extLst>
                <a:ext uri="{FF2B5EF4-FFF2-40B4-BE49-F238E27FC236}">
                  <a16:creationId xmlns:a16="http://schemas.microsoft.com/office/drawing/2014/main" id="{182AF61D-94E8-909C-89B4-6D97DC2B6778}"/>
                </a:ext>
              </a:extLst>
            </p:cNvPr>
            <p:cNvGrpSpPr/>
            <p:nvPr/>
          </p:nvGrpSpPr>
          <p:grpSpPr>
            <a:xfrm>
              <a:off x="378735" y="4427330"/>
              <a:ext cx="7580921" cy="1303230"/>
              <a:chOff x="3533430" y="4629609"/>
              <a:chExt cx="11606362" cy="2201974"/>
            </a:xfrm>
          </p:grpSpPr>
          <p:sp>
            <p:nvSpPr>
              <p:cNvPr id="11" name="テキスト ボックス 10">
                <a:extLst>
                  <a:ext uri="{FF2B5EF4-FFF2-40B4-BE49-F238E27FC236}">
                    <a16:creationId xmlns:a16="http://schemas.microsoft.com/office/drawing/2014/main" id="{C333F85C-5822-FB0D-5EA4-571B1E7CF361}"/>
                  </a:ext>
                </a:extLst>
              </p:cNvPr>
              <p:cNvSpPr txBox="1"/>
              <p:nvPr/>
            </p:nvSpPr>
            <p:spPr>
              <a:xfrm>
                <a:off x="3533430" y="5037486"/>
                <a:ext cx="11606362" cy="1794097"/>
              </a:xfrm>
              <a:prstGeom prst="rect">
                <a:avLst/>
              </a:prstGeom>
              <a:solidFill>
                <a:schemeClr val="bg1"/>
              </a:solidFill>
              <a:ln w="57150">
                <a:solidFill>
                  <a:schemeClr val="accent6"/>
                </a:solidFill>
              </a:ln>
            </p:spPr>
            <p:txBody>
              <a:bodyPr wrap="none" rtlCol="0">
                <a:spAutoFit/>
              </a:bodyPr>
              <a:lstStyle/>
              <a:p>
                <a:r>
                  <a:rPr lang="pt-PT" altLang="ja-JP" sz="1050" dirty="0"/>
                  <a:t>  </a:t>
                </a:r>
                <a:r>
                  <a:rPr lang="pt-PT" altLang="ja-JP" sz="1050" dirty="0">
                    <a:highlight>
                      <a:srgbClr val="FFFF00"/>
                    </a:highlight>
                  </a:rPr>
                  <a:t>OUTPUT_ENDCAP_PHI0_WIRE_</a:t>
                </a:r>
                <a:r>
                  <a:rPr lang="pt-PT" altLang="ja-JP" sz="1050" dirty="0">
                    <a:solidFill>
                      <a:srgbClr val="7030A0"/>
                    </a:solidFill>
                    <a:highlight>
                      <a:srgbClr val="FFFF00"/>
                    </a:highlight>
                  </a:rPr>
                  <a:t>L3</a:t>
                </a:r>
                <a:r>
                  <a:rPr lang="pt-PT" altLang="ja-JP" sz="1050" dirty="0">
                    <a:highlight>
                      <a:srgbClr val="FFFF00"/>
                    </a:highlight>
                  </a:rPr>
                  <a:t>(</a:t>
                </a:r>
                <a:r>
                  <a:rPr lang="pt-PT" altLang="ja-JP" sz="1050" dirty="0">
                    <a:solidFill>
                      <a:srgbClr val="00B050"/>
                    </a:solidFill>
                    <a:highlight>
                      <a:srgbClr val="FFFF00"/>
                    </a:highlight>
                  </a:rPr>
                  <a:t>148</a:t>
                </a:r>
                <a:r>
                  <a:rPr lang="pt-PT" altLang="ja-JP" sz="1050" dirty="0">
                    <a:highlight>
                      <a:srgbClr val="FFFF00"/>
                    </a:highlight>
                  </a:rPr>
                  <a:t>) </a:t>
                </a:r>
                <a:r>
                  <a:rPr lang="pt-PT" altLang="ja-JP" sz="1050" dirty="0"/>
                  <a:t>&lt;= </a:t>
                </a:r>
                <a:r>
                  <a:rPr lang="pt-PT" altLang="ja-JP" sz="1050" dirty="0">
                    <a:highlight>
                      <a:srgbClr val="00FFFF"/>
                    </a:highlight>
                  </a:rPr>
                  <a:t> INPUT_BITMAPS_E_phi0(</a:t>
                </a:r>
                <a:r>
                  <a:rPr lang="pt-PT" altLang="ja-JP" sz="1050" dirty="0">
                    <a:solidFill>
                      <a:srgbClr val="0070C0"/>
                    </a:solidFill>
                    <a:highlight>
                      <a:srgbClr val="00FFFF"/>
                    </a:highlight>
                  </a:rPr>
                  <a:t>6</a:t>
                </a:r>
                <a:r>
                  <a:rPr lang="pt-PT" altLang="ja-JP" sz="1050" dirty="0">
                    <a:highlight>
                      <a:srgbClr val="00FFFF"/>
                    </a:highlight>
                  </a:rPr>
                  <a:t>)(</a:t>
                </a:r>
                <a:r>
                  <a:rPr lang="pt-PT" altLang="ja-JP" sz="1050" dirty="0">
                    <a:solidFill>
                      <a:schemeClr val="accent2"/>
                    </a:solidFill>
                    <a:highlight>
                      <a:srgbClr val="00FFFF"/>
                    </a:highlight>
                  </a:rPr>
                  <a:t>9</a:t>
                </a:r>
                <a:r>
                  <a:rPr lang="pt-PT" altLang="ja-JP" sz="1050" dirty="0">
                    <a:highlight>
                      <a:srgbClr val="00FFFF"/>
                    </a:highlight>
                  </a:rPr>
                  <a:t>);</a:t>
                </a:r>
              </a:p>
              <a:p>
                <a:r>
                  <a:rPr lang="pt-PT" altLang="ja-JP" sz="1050" dirty="0"/>
                  <a:t>  OUTPUT_ENDCAP_PHI0_WIRE_</a:t>
                </a:r>
                <a:r>
                  <a:rPr lang="pt-PT" altLang="ja-JP" sz="1050" dirty="0">
                    <a:solidFill>
                      <a:srgbClr val="7030A0"/>
                    </a:solidFill>
                  </a:rPr>
                  <a:t>L3</a:t>
                </a:r>
                <a:r>
                  <a:rPr lang="pt-PT" altLang="ja-JP" sz="1050" dirty="0"/>
                  <a:t>(</a:t>
                </a:r>
                <a:r>
                  <a:rPr lang="pt-PT" altLang="ja-JP" sz="1050" dirty="0">
                    <a:solidFill>
                      <a:srgbClr val="00B050"/>
                    </a:solidFill>
                  </a:rPr>
                  <a:t>149</a:t>
                </a:r>
                <a:r>
                  <a:rPr lang="pt-PT" altLang="ja-JP" sz="1050" dirty="0"/>
                  <a:t>) &lt;=  INPUT_BITMAPS_E_phi0(</a:t>
                </a:r>
                <a:r>
                  <a:rPr lang="pt-PT" altLang="ja-JP" sz="1050" dirty="0">
                    <a:solidFill>
                      <a:srgbClr val="0070C0"/>
                    </a:solidFill>
                  </a:rPr>
                  <a:t>6</a:t>
                </a:r>
                <a:r>
                  <a:rPr lang="pt-PT" altLang="ja-JP" sz="1050" dirty="0"/>
                  <a:t>)(</a:t>
                </a:r>
                <a:r>
                  <a:rPr lang="pt-PT" altLang="ja-JP" sz="1050" dirty="0">
                    <a:solidFill>
                      <a:schemeClr val="accent2"/>
                    </a:solidFill>
                  </a:rPr>
                  <a:t>10</a:t>
                </a:r>
                <a:r>
                  <a:rPr lang="pt-PT" altLang="ja-JP" sz="1050" dirty="0"/>
                  <a:t>);</a:t>
                </a:r>
              </a:p>
              <a:p>
                <a:r>
                  <a:rPr lang="pt-PT" altLang="ja-JP" sz="1050" dirty="0"/>
                  <a:t>  OUTPUT_ENDCAP_PHI0_WIRE_</a:t>
                </a:r>
                <a:r>
                  <a:rPr lang="pt-PT" altLang="ja-JP" sz="1050" dirty="0">
                    <a:solidFill>
                      <a:srgbClr val="7030A0"/>
                    </a:solidFill>
                  </a:rPr>
                  <a:t>L3</a:t>
                </a:r>
                <a:r>
                  <a:rPr lang="pt-PT" altLang="ja-JP" sz="1050" dirty="0"/>
                  <a:t>(</a:t>
                </a:r>
                <a:r>
                  <a:rPr lang="pt-PT" altLang="ja-JP" sz="1050" dirty="0">
                    <a:solidFill>
                      <a:srgbClr val="00B050"/>
                    </a:solidFill>
                  </a:rPr>
                  <a:t>150</a:t>
                </a:r>
                <a:r>
                  <a:rPr lang="pt-PT" altLang="ja-JP" sz="1050" dirty="0"/>
                  <a:t>) &lt;=  INPUT_BITMAPS_E_phi0(</a:t>
                </a:r>
                <a:r>
                  <a:rPr lang="pt-PT" altLang="ja-JP" sz="1050" dirty="0">
                    <a:solidFill>
                      <a:srgbClr val="0070C0"/>
                    </a:solidFill>
                  </a:rPr>
                  <a:t>6</a:t>
                </a:r>
                <a:r>
                  <a:rPr lang="pt-PT" altLang="ja-JP" sz="1050" dirty="0"/>
                  <a:t>)(</a:t>
                </a:r>
                <a:r>
                  <a:rPr lang="pt-PT" altLang="ja-JP" sz="1050" dirty="0">
                    <a:solidFill>
                      <a:schemeClr val="accent2"/>
                    </a:solidFill>
                  </a:rPr>
                  <a:t>11</a:t>
                </a:r>
                <a:r>
                  <a:rPr lang="pt-PT" altLang="ja-JP" sz="1050" dirty="0"/>
                  <a:t>);</a:t>
                </a:r>
              </a:p>
              <a:p>
                <a:r>
                  <a:rPr lang="pt-PT" altLang="ja-JP" sz="1050" dirty="0"/>
                  <a:t>  OUTPUT_ENDCAP_PHI0_WIRE_</a:t>
                </a:r>
                <a:r>
                  <a:rPr lang="pt-PT" altLang="ja-JP" sz="1050" dirty="0">
                    <a:solidFill>
                      <a:srgbClr val="7030A0"/>
                    </a:solidFill>
                  </a:rPr>
                  <a:t>L3</a:t>
                </a:r>
                <a:r>
                  <a:rPr lang="pt-PT" altLang="ja-JP" sz="1050" dirty="0"/>
                  <a:t>(</a:t>
                </a:r>
                <a:r>
                  <a:rPr lang="pt-PT" altLang="ja-JP" sz="1050" dirty="0">
                    <a:solidFill>
                      <a:srgbClr val="00B050"/>
                    </a:solidFill>
                  </a:rPr>
                  <a:t>151</a:t>
                </a:r>
                <a:r>
                  <a:rPr lang="pt-PT" altLang="ja-JP" sz="1050" dirty="0"/>
                  <a:t>) &lt;=  INPUT_BITMAPS_E_phi0(</a:t>
                </a:r>
                <a:r>
                  <a:rPr lang="pt-PT" altLang="ja-JP" sz="1050" dirty="0">
                    <a:solidFill>
                      <a:srgbClr val="0070C0"/>
                    </a:solidFill>
                  </a:rPr>
                  <a:t>6</a:t>
                </a:r>
                <a:r>
                  <a:rPr lang="pt-PT" altLang="ja-JP" sz="1050" dirty="0"/>
                  <a:t>)(</a:t>
                </a:r>
                <a:r>
                  <a:rPr lang="pt-PT" altLang="ja-JP" sz="1050" dirty="0">
                    <a:solidFill>
                      <a:schemeClr val="accent2"/>
                    </a:solidFill>
                  </a:rPr>
                  <a:t>12</a:t>
                </a:r>
                <a:r>
                  <a:rPr lang="pt-PT" altLang="ja-JP" sz="1050" dirty="0"/>
                  <a:t>);</a:t>
                </a:r>
              </a:p>
              <a:p>
                <a:r>
                  <a:rPr lang="pt-PT" altLang="ja-JP" sz="1050" dirty="0"/>
                  <a:t>  OUTPUT_ENDCAP_PHI0_WIRE_</a:t>
                </a:r>
                <a:r>
                  <a:rPr lang="pt-PT" altLang="ja-JP" sz="1050" dirty="0">
                    <a:solidFill>
                      <a:srgbClr val="7030A0"/>
                    </a:solidFill>
                  </a:rPr>
                  <a:t>L3</a:t>
                </a:r>
                <a:r>
                  <a:rPr lang="pt-PT" altLang="ja-JP" sz="1050" dirty="0"/>
                  <a:t>(</a:t>
                </a:r>
                <a:r>
                  <a:rPr lang="pt-PT" altLang="ja-JP" sz="1050" dirty="0">
                    <a:solidFill>
                      <a:srgbClr val="00B050"/>
                    </a:solidFill>
                  </a:rPr>
                  <a:t>152</a:t>
                </a:r>
                <a:r>
                  <a:rPr lang="pt-PT" altLang="ja-JP" sz="1050" dirty="0"/>
                  <a:t>) &lt;= ( INPUT_BITMAPS_E_phi0(</a:t>
                </a:r>
                <a:r>
                  <a:rPr lang="pt-PT" altLang="ja-JP" sz="1050" dirty="0">
                    <a:solidFill>
                      <a:srgbClr val="0070C0"/>
                    </a:solidFill>
                  </a:rPr>
                  <a:t>6</a:t>
                </a:r>
                <a:r>
                  <a:rPr lang="pt-PT" altLang="ja-JP" sz="1050" dirty="0"/>
                  <a:t>)(</a:t>
                </a:r>
                <a:r>
                  <a:rPr lang="pt-PT" altLang="ja-JP" sz="1050" dirty="0">
                    <a:solidFill>
                      <a:schemeClr val="accent2"/>
                    </a:solidFill>
                  </a:rPr>
                  <a:t>13</a:t>
                </a:r>
                <a:r>
                  <a:rPr lang="pt-PT" altLang="ja-JP" sz="1050" dirty="0"/>
                  <a:t>) </a:t>
                </a:r>
                <a:r>
                  <a:rPr lang="en-US" altLang="ja-JP" sz="1050" dirty="0"/>
                  <a:t>or</a:t>
                </a:r>
                <a:r>
                  <a:rPr lang="pt-PT" altLang="ja-JP" sz="1050" dirty="0"/>
                  <a:t>  INPUT_BITMAPS_E_phi0(</a:t>
                </a:r>
                <a:r>
                  <a:rPr lang="pt-PT" altLang="ja-JP" sz="1050" dirty="0">
                    <a:solidFill>
                      <a:srgbClr val="0070C0"/>
                    </a:solidFill>
                  </a:rPr>
                  <a:t>11</a:t>
                </a:r>
                <a:r>
                  <a:rPr lang="pt-PT" altLang="ja-JP" sz="1050" dirty="0"/>
                  <a:t>)(</a:t>
                </a:r>
                <a:r>
                  <a:rPr lang="pt-PT" altLang="ja-JP" sz="1050" dirty="0">
                    <a:solidFill>
                      <a:schemeClr val="accent2"/>
                    </a:solidFill>
                  </a:rPr>
                  <a:t>21</a:t>
                </a:r>
                <a:r>
                  <a:rPr lang="pt-PT" altLang="ja-JP" sz="1050" dirty="0"/>
                  <a:t>) );</a:t>
                </a:r>
              </a:p>
              <a:p>
                <a:r>
                  <a:rPr lang="pt-PT" altLang="ja-JP" sz="1050" dirty="0"/>
                  <a:t>  OUTPUT_ENDCAP_PHI0_WIRE_</a:t>
                </a:r>
                <a:r>
                  <a:rPr lang="pt-PT" altLang="ja-JP" sz="1050" dirty="0">
                    <a:solidFill>
                      <a:srgbClr val="7030A0"/>
                    </a:solidFill>
                  </a:rPr>
                  <a:t>L3</a:t>
                </a:r>
                <a:r>
                  <a:rPr lang="pt-PT" altLang="ja-JP" sz="1050" dirty="0"/>
                  <a:t>(</a:t>
                </a:r>
                <a:r>
                  <a:rPr lang="pt-PT" altLang="ja-JP" sz="1050" dirty="0">
                    <a:solidFill>
                      <a:srgbClr val="00B050"/>
                    </a:solidFill>
                  </a:rPr>
                  <a:t>153</a:t>
                </a:r>
                <a:r>
                  <a:rPr lang="pt-PT" altLang="ja-JP" sz="1050" dirty="0"/>
                  <a:t>) &lt;=  INPUT_BITMAPS_E_phi0(</a:t>
                </a:r>
                <a:r>
                  <a:rPr lang="pt-PT" altLang="ja-JP" sz="1050" dirty="0">
                    <a:solidFill>
                      <a:srgbClr val="0070C0"/>
                    </a:solidFill>
                  </a:rPr>
                  <a:t>11</a:t>
                </a:r>
                <a:r>
                  <a:rPr lang="pt-PT" altLang="ja-JP" sz="1050" dirty="0"/>
                  <a:t>)(</a:t>
                </a:r>
                <a:r>
                  <a:rPr lang="pt-PT" altLang="ja-JP" sz="1050" dirty="0">
                    <a:solidFill>
                      <a:schemeClr val="accent2"/>
                    </a:solidFill>
                  </a:rPr>
                  <a:t>22</a:t>
                </a:r>
                <a:r>
                  <a:rPr lang="pt-PT" altLang="ja-JP" sz="1050" dirty="0"/>
                  <a:t>);</a:t>
                </a:r>
              </a:p>
            </p:txBody>
          </p:sp>
          <p:sp>
            <p:nvSpPr>
              <p:cNvPr id="12" name="テキスト ボックス 11">
                <a:extLst>
                  <a:ext uri="{FF2B5EF4-FFF2-40B4-BE49-F238E27FC236}">
                    <a16:creationId xmlns:a16="http://schemas.microsoft.com/office/drawing/2014/main" id="{D7B42243-E753-8EAB-6F59-1A23F1F5C08B}"/>
                  </a:ext>
                </a:extLst>
              </p:cNvPr>
              <p:cNvSpPr txBox="1"/>
              <p:nvPr/>
            </p:nvSpPr>
            <p:spPr>
              <a:xfrm>
                <a:off x="3598592" y="4629609"/>
                <a:ext cx="3610607" cy="442024"/>
              </a:xfrm>
              <a:prstGeom prst="rect">
                <a:avLst/>
              </a:prstGeom>
              <a:noFill/>
            </p:spPr>
            <p:txBody>
              <a:bodyPr wrap="none" rtlCol="0">
                <a:spAutoFit/>
              </a:bodyPr>
              <a:lstStyle/>
              <a:p>
                <a:r>
                  <a:rPr kumimoji="1" lang="ja-JP" altLang="en-US" sz="1100"/>
                  <a:t>出力：</a:t>
                </a:r>
                <a:r>
                  <a:rPr kumimoji="1" lang="en-US" altLang="ja-JP" sz="1100" dirty="0">
                    <a:solidFill>
                      <a:srgbClr val="7030A0"/>
                    </a:solidFill>
                  </a:rPr>
                  <a:t> </a:t>
                </a:r>
                <a:r>
                  <a:rPr kumimoji="1" lang="ja-JP" altLang="en-US" sz="1100">
                    <a:solidFill>
                      <a:srgbClr val="7030A0"/>
                    </a:solidFill>
                  </a:rPr>
                  <a:t>レイヤー</a:t>
                </a:r>
                <a:r>
                  <a:rPr kumimoji="1" lang="en-US" altLang="ja-JP" sz="1100" dirty="0">
                    <a:solidFill>
                      <a:srgbClr val="7030A0"/>
                    </a:solidFill>
                  </a:rPr>
                  <a:t> </a:t>
                </a:r>
                <a:r>
                  <a:rPr lang="en-US" altLang="ja-JP" sz="1100" dirty="0">
                    <a:solidFill>
                      <a:srgbClr val="7030A0"/>
                    </a:solidFill>
                  </a:rPr>
                  <a:t>&amp;</a:t>
                </a:r>
                <a:r>
                  <a:rPr kumimoji="1" lang="en-US" altLang="ja-JP" sz="1100" dirty="0">
                    <a:solidFill>
                      <a:srgbClr val="7030A0"/>
                    </a:solidFill>
                  </a:rPr>
                  <a:t> </a:t>
                </a:r>
                <a:r>
                  <a:rPr kumimoji="1" lang="ja-JP" altLang="en-US" sz="1100">
                    <a:solidFill>
                      <a:srgbClr val="00B050"/>
                    </a:solidFill>
                  </a:rPr>
                  <a:t>チャンネル番号</a:t>
                </a:r>
              </a:p>
            </p:txBody>
          </p:sp>
          <p:sp>
            <p:nvSpPr>
              <p:cNvPr id="13" name="テキスト ボックス 12">
                <a:extLst>
                  <a:ext uri="{FF2B5EF4-FFF2-40B4-BE49-F238E27FC236}">
                    <a16:creationId xmlns:a16="http://schemas.microsoft.com/office/drawing/2014/main" id="{0908AD22-1067-4FED-AE8A-966C9652A377}"/>
                  </a:ext>
                </a:extLst>
              </p:cNvPr>
              <p:cNvSpPr txBox="1"/>
              <p:nvPr/>
            </p:nvSpPr>
            <p:spPr>
              <a:xfrm>
                <a:off x="7803843" y="4650187"/>
                <a:ext cx="4015549" cy="442024"/>
              </a:xfrm>
              <a:prstGeom prst="rect">
                <a:avLst/>
              </a:prstGeom>
              <a:noFill/>
            </p:spPr>
            <p:txBody>
              <a:bodyPr wrap="none" rtlCol="0">
                <a:spAutoFit/>
              </a:bodyPr>
              <a:lstStyle/>
              <a:p>
                <a:r>
                  <a:rPr lang="ja-JP" altLang="en-US" sz="1100"/>
                  <a:t>入力</a:t>
                </a:r>
                <a:r>
                  <a:rPr kumimoji="1" lang="ja-JP" altLang="en-US" sz="1100"/>
                  <a:t>：</a:t>
                </a:r>
                <a:r>
                  <a:rPr kumimoji="1" lang="ja-JP" altLang="en-US" sz="1100">
                    <a:solidFill>
                      <a:srgbClr val="0070C0"/>
                    </a:solidFill>
                  </a:rPr>
                  <a:t>リンク番号</a:t>
                </a:r>
                <a:r>
                  <a:rPr lang="en-US" altLang="ja-JP" sz="1100" dirty="0">
                    <a:solidFill>
                      <a:srgbClr val="0070C0"/>
                    </a:solidFill>
                  </a:rPr>
                  <a:t> </a:t>
                </a:r>
                <a:r>
                  <a:rPr kumimoji="1" lang="en-US" altLang="ja-JP" sz="1100" dirty="0"/>
                  <a:t>&amp; </a:t>
                </a:r>
                <a:r>
                  <a:rPr kumimoji="1" lang="ja-JP" altLang="en-US" sz="1100">
                    <a:solidFill>
                      <a:schemeClr val="accent2"/>
                    </a:solidFill>
                  </a:rPr>
                  <a:t>ビットポジション</a:t>
                </a:r>
              </a:p>
            </p:txBody>
          </p:sp>
        </p:grpSp>
        <p:sp>
          <p:nvSpPr>
            <p:cNvPr id="10" name="テキスト ボックス 9">
              <a:extLst>
                <a:ext uri="{FF2B5EF4-FFF2-40B4-BE49-F238E27FC236}">
                  <a16:creationId xmlns:a16="http://schemas.microsoft.com/office/drawing/2014/main" id="{FADE54E1-4E59-8E0C-DA64-6A2D86C8A5DF}"/>
                </a:ext>
              </a:extLst>
            </p:cNvPr>
            <p:cNvSpPr txBox="1"/>
            <p:nvPr/>
          </p:nvSpPr>
          <p:spPr>
            <a:xfrm>
              <a:off x="5500476" y="4669642"/>
              <a:ext cx="2492990" cy="369332"/>
            </a:xfrm>
            <a:prstGeom prst="rect">
              <a:avLst/>
            </a:prstGeom>
            <a:noFill/>
          </p:spPr>
          <p:txBody>
            <a:bodyPr wrap="none" rtlCol="0">
              <a:spAutoFit/>
            </a:bodyPr>
            <a:lstStyle/>
            <a:p>
              <a:r>
                <a:rPr kumimoji="1" lang="ja-JP" altLang="en-US"/>
                <a:t>ファームウェアの抜粋</a:t>
              </a:r>
            </a:p>
          </p:txBody>
        </p:sp>
      </p:grpSp>
      <p:grpSp>
        <p:nvGrpSpPr>
          <p:cNvPr id="14" name="グループ化 13">
            <a:extLst>
              <a:ext uri="{FF2B5EF4-FFF2-40B4-BE49-F238E27FC236}">
                <a16:creationId xmlns:a16="http://schemas.microsoft.com/office/drawing/2014/main" id="{EB3EF1C4-A7F4-F89B-8026-AF63E0BE4812}"/>
              </a:ext>
            </a:extLst>
          </p:cNvPr>
          <p:cNvGrpSpPr/>
          <p:nvPr/>
        </p:nvGrpSpPr>
        <p:grpSpPr>
          <a:xfrm>
            <a:off x="169775" y="5364268"/>
            <a:ext cx="11577408" cy="1102584"/>
            <a:chOff x="557428" y="2336431"/>
            <a:chExt cx="11577408" cy="1102584"/>
          </a:xfrm>
        </p:grpSpPr>
        <p:grpSp>
          <p:nvGrpSpPr>
            <p:cNvPr id="15" name="グループ化 14">
              <a:extLst>
                <a:ext uri="{FF2B5EF4-FFF2-40B4-BE49-F238E27FC236}">
                  <a16:creationId xmlns:a16="http://schemas.microsoft.com/office/drawing/2014/main" id="{E4669CFC-15B4-5B10-7CB2-63D6F6D07B0D}"/>
                </a:ext>
              </a:extLst>
            </p:cNvPr>
            <p:cNvGrpSpPr/>
            <p:nvPr/>
          </p:nvGrpSpPr>
          <p:grpSpPr>
            <a:xfrm>
              <a:off x="4211662" y="2488404"/>
              <a:ext cx="3977597" cy="950611"/>
              <a:chOff x="3650983" y="4531629"/>
              <a:chExt cx="8260346" cy="1970327"/>
            </a:xfrm>
          </p:grpSpPr>
          <p:pic>
            <p:nvPicPr>
              <p:cNvPr id="23" name="図 22">
                <a:extLst>
                  <a:ext uri="{FF2B5EF4-FFF2-40B4-BE49-F238E27FC236}">
                    <a16:creationId xmlns:a16="http://schemas.microsoft.com/office/drawing/2014/main" id="{79DC76DF-5C12-936A-1E6C-5AB04A2EC0DC}"/>
                  </a:ext>
                </a:extLst>
              </p:cNvPr>
              <p:cNvPicPr>
                <a:picLocks noChangeAspect="1"/>
              </p:cNvPicPr>
              <p:nvPr/>
            </p:nvPicPr>
            <p:blipFill rotWithShape="1">
              <a:blip r:embed="rId3"/>
              <a:srcRect b="37987"/>
              <a:stretch/>
            </p:blipFill>
            <p:spPr>
              <a:xfrm>
                <a:off x="9212923" y="4531629"/>
                <a:ext cx="2698406" cy="1918800"/>
              </a:xfrm>
              <a:prstGeom prst="rect">
                <a:avLst/>
              </a:prstGeom>
              <a:ln>
                <a:solidFill>
                  <a:schemeClr val="tx1"/>
                </a:solidFill>
              </a:ln>
            </p:spPr>
          </p:pic>
          <p:pic>
            <p:nvPicPr>
              <p:cNvPr id="24" name="図 23">
                <a:extLst>
                  <a:ext uri="{FF2B5EF4-FFF2-40B4-BE49-F238E27FC236}">
                    <a16:creationId xmlns:a16="http://schemas.microsoft.com/office/drawing/2014/main" id="{12C20FE6-EB10-4F03-8725-F92527B31982}"/>
                  </a:ext>
                </a:extLst>
              </p:cNvPr>
              <p:cNvPicPr>
                <a:picLocks noChangeAspect="1"/>
              </p:cNvPicPr>
              <p:nvPr/>
            </p:nvPicPr>
            <p:blipFill rotWithShape="1">
              <a:blip r:embed="rId4"/>
              <a:srcRect b="41968"/>
              <a:stretch/>
            </p:blipFill>
            <p:spPr>
              <a:xfrm>
                <a:off x="6072313" y="4532881"/>
                <a:ext cx="2852675" cy="1942542"/>
              </a:xfrm>
              <a:prstGeom prst="rect">
                <a:avLst/>
              </a:prstGeom>
              <a:ln>
                <a:solidFill>
                  <a:schemeClr val="tx1"/>
                </a:solidFill>
              </a:ln>
            </p:spPr>
          </p:pic>
          <p:pic>
            <p:nvPicPr>
              <p:cNvPr id="25" name="図 24">
                <a:extLst>
                  <a:ext uri="{FF2B5EF4-FFF2-40B4-BE49-F238E27FC236}">
                    <a16:creationId xmlns:a16="http://schemas.microsoft.com/office/drawing/2014/main" id="{84B46AF7-E9AA-95E1-6761-562F95E94720}"/>
                  </a:ext>
                </a:extLst>
              </p:cNvPr>
              <p:cNvPicPr>
                <a:picLocks noChangeAspect="1"/>
              </p:cNvPicPr>
              <p:nvPr/>
            </p:nvPicPr>
            <p:blipFill rotWithShape="1">
              <a:blip r:embed="rId5"/>
              <a:srcRect t="-1" b="28380"/>
              <a:stretch/>
            </p:blipFill>
            <p:spPr>
              <a:xfrm>
                <a:off x="3650983" y="4546990"/>
                <a:ext cx="2009712" cy="1954966"/>
              </a:xfrm>
              <a:prstGeom prst="rect">
                <a:avLst/>
              </a:prstGeom>
              <a:ln>
                <a:solidFill>
                  <a:schemeClr val="tx1"/>
                </a:solidFill>
              </a:ln>
            </p:spPr>
          </p:pic>
        </p:grpSp>
        <p:grpSp>
          <p:nvGrpSpPr>
            <p:cNvPr id="16" name="グループ化 15">
              <a:extLst>
                <a:ext uri="{FF2B5EF4-FFF2-40B4-BE49-F238E27FC236}">
                  <a16:creationId xmlns:a16="http://schemas.microsoft.com/office/drawing/2014/main" id="{ABE9C7F2-707C-3E37-346E-F48F8D63473F}"/>
                </a:ext>
              </a:extLst>
            </p:cNvPr>
            <p:cNvGrpSpPr/>
            <p:nvPr/>
          </p:nvGrpSpPr>
          <p:grpSpPr>
            <a:xfrm>
              <a:off x="557428" y="2336431"/>
              <a:ext cx="11577408" cy="995743"/>
              <a:chOff x="-2134622" y="2076899"/>
              <a:chExt cx="11577408" cy="995743"/>
            </a:xfrm>
          </p:grpSpPr>
          <p:sp>
            <p:nvSpPr>
              <p:cNvPr id="17" name="右矢印 16">
                <a:extLst>
                  <a:ext uri="{FF2B5EF4-FFF2-40B4-BE49-F238E27FC236}">
                    <a16:creationId xmlns:a16="http://schemas.microsoft.com/office/drawing/2014/main" id="{1C228815-B197-0FEF-AAD0-A5D68B839E26}"/>
                  </a:ext>
                </a:extLst>
              </p:cNvPr>
              <p:cNvSpPr/>
              <p:nvPr/>
            </p:nvSpPr>
            <p:spPr>
              <a:xfrm rot="10800000">
                <a:off x="1157582" y="2565860"/>
                <a:ext cx="4771853" cy="414927"/>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テキスト ボックス 17">
                <a:extLst>
                  <a:ext uri="{FF2B5EF4-FFF2-40B4-BE49-F238E27FC236}">
                    <a16:creationId xmlns:a16="http://schemas.microsoft.com/office/drawing/2014/main" id="{6C755A56-F757-9359-7D91-ECF64D5F11D5}"/>
                  </a:ext>
                </a:extLst>
              </p:cNvPr>
              <p:cNvSpPr txBox="1"/>
              <p:nvPr/>
            </p:nvSpPr>
            <p:spPr>
              <a:xfrm>
                <a:off x="6052232" y="2487269"/>
                <a:ext cx="3390554" cy="523220"/>
              </a:xfrm>
              <a:prstGeom prst="rect">
                <a:avLst/>
              </a:prstGeom>
              <a:solidFill>
                <a:schemeClr val="accent5">
                  <a:lumMod val="40000"/>
                  <a:lumOff val="60000"/>
                </a:schemeClr>
              </a:solidFill>
              <a:ln>
                <a:noFill/>
              </a:ln>
            </p:spPr>
            <p:txBody>
              <a:bodyPr wrap="square" rtlCol="0">
                <a:spAutoFit/>
              </a:bodyPr>
              <a:lstStyle/>
              <a:p>
                <a:pPr algn="ctr"/>
                <a:r>
                  <a:rPr lang="en-US" altLang="ja-JP" sz="1400" b="1" dirty="0"/>
                  <a:t>SL</a:t>
                </a:r>
                <a:r>
                  <a:rPr lang="ja-JP" altLang="en-US" sz="1400" b="1"/>
                  <a:t>へのシリアルリンクの</a:t>
                </a:r>
                <a:endParaRPr lang="en-US" altLang="ja-JP" sz="1400" b="1" dirty="0"/>
              </a:p>
              <a:p>
                <a:pPr algn="ctr"/>
                <a:r>
                  <a:rPr lang="ja-JP" altLang="en-US" sz="1400" b="1"/>
                  <a:t>データ形式のビットポジション</a:t>
                </a:r>
                <a:endParaRPr lang="en-US" altLang="ja-JP" sz="1400" b="1" dirty="0"/>
              </a:p>
            </p:txBody>
          </p:sp>
          <p:sp>
            <p:nvSpPr>
              <p:cNvPr id="19" name="テキスト ボックス 18">
                <a:extLst>
                  <a:ext uri="{FF2B5EF4-FFF2-40B4-BE49-F238E27FC236}">
                    <a16:creationId xmlns:a16="http://schemas.microsoft.com/office/drawing/2014/main" id="{0009EB18-5A2A-AD86-AEA2-1ABE672956A0}"/>
                  </a:ext>
                </a:extLst>
              </p:cNvPr>
              <p:cNvSpPr txBox="1"/>
              <p:nvPr/>
            </p:nvSpPr>
            <p:spPr>
              <a:xfrm>
                <a:off x="-1931977" y="2546725"/>
                <a:ext cx="3022314" cy="523220"/>
              </a:xfrm>
              <a:prstGeom prst="rect">
                <a:avLst/>
              </a:prstGeom>
              <a:solidFill>
                <a:schemeClr val="accent4">
                  <a:lumMod val="40000"/>
                  <a:lumOff val="60000"/>
                </a:schemeClr>
              </a:solidFill>
            </p:spPr>
            <p:txBody>
              <a:bodyPr wrap="square" rtlCol="0">
                <a:spAutoFit/>
              </a:bodyPr>
              <a:lstStyle/>
              <a:p>
                <a:pPr algn="ctr"/>
                <a:r>
                  <a:rPr kumimoji="1" lang="en-US" altLang="ja-JP" sz="1400" b="1" dirty="0"/>
                  <a:t>TGC</a:t>
                </a:r>
                <a:r>
                  <a:rPr kumimoji="1" lang="ja-JP" altLang="en-US" sz="1400" b="1"/>
                  <a:t>検出器のチャンネル</a:t>
                </a:r>
                <a:r>
                  <a:rPr kumimoji="1" lang="en-US" altLang="ja-JP" sz="1400" b="1" dirty="0"/>
                  <a:t>ID </a:t>
                </a:r>
              </a:p>
              <a:p>
                <a:pPr algn="ctr"/>
                <a:r>
                  <a:rPr lang="en-US" altLang="ja-JP" sz="1400" b="1" dirty="0"/>
                  <a:t>(</a:t>
                </a:r>
                <a:r>
                  <a:rPr lang="ja-JP" altLang="en-US" sz="1400" b="1"/>
                  <a:t>コインシデンスロジックへの入力</a:t>
                </a:r>
                <a:r>
                  <a:rPr kumimoji="1" lang="en-US" altLang="ja-JP" sz="1400" b="1" dirty="0"/>
                  <a:t>)</a:t>
                </a:r>
              </a:p>
            </p:txBody>
          </p:sp>
          <p:sp>
            <p:nvSpPr>
              <p:cNvPr id="20" name="テキスト ボックス 19">
                <a:extLst>
                  <a:ext uri="{FF2B5EF4-FFF2-40B4-BE49-F238E27FC236}">
                    <a16:creationId xmlns:a16="http://schemas.microsoft.com/office/drawing/2014/main" id="{40D31E8E-F58D-A986-3E82-6788B63BAAC0}"/>
                  </a:ext>
                </a:extLst>
              </p:cNvPr>
              <p:cNvSpPr txBox="1"/>
              <p:nvPr/>
            </p:nvSpPr>
            <p:spPr>
              <a:xfrm>
                <a:off x="2124378" y="2364756"/>
                <a:ext cx="2577637" cy="707886"/>
              </a:xfrm>
              <a:prstGeom prst="rect">
                <a:avLst/>
              </a:prstGeom>
              <a:solidFill>
                <a:schemeClr val="accent6">
                  <a:lumMod val="75000"/>
                </a:schemeClr>
              </a:solidFill>
              <a:ln>
                <a:noFill/>
              </a:ln>
            </p:spPr>
            <p:txBody>
              <a:bodyPr wrap="square" rtlCol="0">
                <a:spAutoFit/>
              </a:bodyPr>
              <a:lstStyle/>
              <a:p>
                <a:pPr algn="ctr"/>
                <a:r>
                  <a:rPr lang="ja-JP" altLang="en-US" sz="2000" b="1">
                    <a:solidFill>
                      <a:schemeClr val="bg1"/>
                    </a:solidFill>
                    <a:latin typeface="Times New Roman" panose="02020603050405020304" pitchFamily="18" charset="0"/>
                    <a:cs typeface="Times New Roman" panose="02020603050405020304" pitchFamily="18" charset="0"/>
                  </a:rPr>
                  <a:t>リレーショナル</a:t>
                </a:r>
                <a:endParaRPr lang="en-US" altLang="ja-JP" sz="2000" b="1" dirty="0">
                  <a:solidFill>
                    <a:schemeClr val="bg1"/>
                  </a:solidFill>
                  <a:latin typeface="Times New Roman" panose="02020603050405020304" pitchFamily="18" charset="0"/>
                  <a:cs typeface="Times New Roman" panose="02020603050405020304" pitchFamily="18" charset="0"/>
                </a:endParaRPr>
              </a:p>
              <a:p>
                <a:pPr algn="ctr"/>
                <a:r>
                  <a:rPr lang="ja-JP" altLang="en-US" sz="2000" b="1">
                    <a:solidFill>
                      <a:schemeClr val="bg1"/>
                    </a:solidFill>
                    <a:latin typeface="Times New Roman" panose="02020603050405020304" pitchFamily="18" charset="0"/>
                    <a:cs typeface="Times New Roman" panose="02020603050405020304" pitchFamily="18" charset="0"/>
                  </a:rPr>
                  <a:t>データベース</a:t>
                </a:r>
              </a:p>
            </p:txBody>
          </p:sp>
          <p:sp>
            <p:nvSpPr>
              <p:cNvPr id="21" name="テキスト ボックス 20">
                <a:extLst>
                  <a:ext uri="{FF2B5EF4-FFF2-40B4-BE49-F238E27FC236}">
                    <a16:creationId xmlns:a16="http://schemas.microsoft.com/office/drawing/2014/main" id="{D9425A37-9A91-C7E6-F360-C5AD5CAA6900}"/>
                  </a:ext>
                </a:extLst>
              </p:cNvPr>
              <p:cNvSpPr txBox="1"/>
              <p:nvPr/>
            </p:nvSpPr>
            <p:spPr>
              <a:xfrm>
                <a:off x="6858052" y="2076899"/>
                <a:ext cx="1627108" cy="461665"/>
              </a:xfrm>
              <a:prstGeom prst="rect">
                <a:avLst/>
              </a:prstGeom>
              <a:noFill/>
            </p:spPr>
            <p:txBody>
              <a:bodyPr wrap="square">
                <a:spAutoFit/>
              </a:bodyPr>
              <a:lstStyle/>
              <a:p>
                <a:pPr algn="ctr"/>
                <a:r>
                  <a:rPr lang="ja-JP" altLang="en-US" sz="1200"/>
                  <a:t>光ファイバー</a:t>
                </a:r>
                <a:endParaRPr lang="en-US" altLang="ja-JP" sz="1200" dirty="0"/>
              </a:p>
              <a:p>
                <a:pPr algn="ctr"/>
                <a:r>
                  <a:rPr kumimoji="1" lang="en-US" altLang="ja-JP" sz="1200" dirty="0">
                    <a:solidFill>
                      <a:schemeClr val="accent2"/>
                    </a:solidFill>
                  </a:rPr>
                  <a:t>128 bit</a:t>
                </a:r>
                <a:r>
                  <a:rPr kumimoji="1" lang="en-US" altLang="ja-JP" sz="1200" dirty="0"/>
                  <a:t> × </a:t>
                </a:r>
                <a:r>
                  <a:rPr kumimoji="1" lang="en-US" altLang="ja-JP" sz="1200" dirty="0">
                    <a:solidFill>
                      <a:schemeClr val="accent1"/>
                    </a:solidFill>
                  </a:rPr>
                  <a:t>58 link</a:t>
                </a:r>
              </a:p>
            </p:txBody>
          </p:sp>
          <p:sp>
            <p:nvSpPr>
              <p:cNvPr id="22" name="テキスト ボックス 21">
                <a:extLst>
                  <a:ext uri="{FF2B5EF4-FFF2-40B4-BE49-F238E27FC236}">
                    <a16:creationId xmlns:a16="http://schemas.microsoft.com/office/drawing/2014/main" id="{7B378B84-812D-C984-D108-A3B4734B6E33}"/>
                  </a:ext>
                </a:extLst>
              </p:cNvPr>
              <p:cNvSpPr txBox="1"/>
              <p:nvPr/>
            </p:nvSpPr>
            <p:spPr>
              <a:xfrm>
                <a:off x="-2134622" y="2155914"/>
                <a:ext cx="3609704" cy="438582"/>
              </a:xfrm>
              <a:prstGeom prst="rect">
                <a:avLst/>
              </a:prstGeom>
              <a:noFill/>
            </p:spPr>
            <p:txBody>
              <a:bodyPr wrap="square" rtlCol="0">
                <a:spAutoFit/>
              </a:bodyPr>
              <a:lstStyle/>
              <a:p>
                <a:pPr algn="ctr"/>
                <a:r>
                  <a:rPr kumimoji="1" lang="en-US" altLang="ja-JP" sz="1200" dirty="0"/>
                  <a:t>3 </a:t>
                </a:r>
                <a:r>
                  <a:rPr kumimoji="1" lang="ja-JP" altLang="en-US" sz="1200"/>
                  <a:t>サブセクター</a:t>
                </a:r>
                <a:r>
                  <a:rPr kumimoji="1" lang="en-US" altLang="ja-JP" sz="1200" dirty="0"/>
                  <a:t> ×</a:t>
                </a:r>
                <a:r>
                  <a:rPr lang="en-US" altLang="ja-JP" sz="1200" dirty="0"/>
                  <a:t> </a:t>
                </a:r>
                <a:r>
                  <a:rPr lang="en-US" altLang="ja-JP" sz="1200" dirty="0">
                    <a:solidFill>
                      <a:srgbClr val="7030A0"/>
                    </a:solidFill>
                  </a:rPr>
                  <a:t>13 </a:t>
                </a:r>
                <a:r>
                  <a:rPr lang="ja-JP" altLang="en-US" sz="1200">
                    <a:solidFill>
                      <a:srgbClr val="7030A0"/>
                    </a:solidFill>
                  </a:rPr>
                  <a:t>レイヤー</a:t>
                </a:r>
                <a:r>
                  <a:rPr kumimoji="1" lang="en-US" altLang="ja-JP" sz="1200" dirty="0"/>
                  <a:t> ×</a:t>
                </a:r>
                <a:r>
                  <a:rPr kumimoji="1" lang="ja-JP" altLang="en-US" sz="1200">
                    <a:solidFill>
                      <a:schemeClr val="accent6">
                        <a:lumMod val="50000"/>
                      </a:schemeClr>
                    </a:solidFill>
                  </a:rPr>
                  <a:t>チャンネル番号</a:t>
                </a:r>
                <a:endParaRPr lang="en-US" altLang="ja-JP" sz="1200" dirty="0">
                  <a:solidFill>
                    <a:schemeClr val="accent6">
                      <a:lumMod val="50000"/>
                    </a:schemeClr>
                  </a:solidFill>
                </a:endParaRPr>
              </a:p>
              <a:p>
                <a:pPr algn="ctr"/>
                <a:r>
                  <a:rPr lang="en-US" sz="1050" dirty="0">
                    <a:solidFill>
                      <a:schemeClr val="bg1">
                        <a:lumMod val="50000"/>
                      </a:schemeClr>
                    </a:solidFill>
                  </a:rPr>
                  <a:t>(Wire 7 </a:t>
                </a:r>
                <a:r>
                  <a:rPr lang="en-US" sz="1050" dirty="0" err="1">
                    <a:solidFill>
                      <a:schemeClr val="bg1">
                        <a:lumMod val="50000"/>
                      </a:schemeClr>
                    </a:solidFill>
                  </a:rPr>
                  <a:t>レイヤ</a:t>
                </a:r>
                <a:r>
                  <a:rPr lang="en-US" sz="1050" dirty="0">
                    <a:solidFill>
                      <a:schemeClr val="bg1">
                        <a:lumMod val="50000"/>
                      </a:schemeClr>
                    </a:solidFill>
                  </a:rPr>
                  <a:t>ー, Strip 6 </a:t>
                </a:r>
                <a:r>
                  <a:rPr lang="en-US" sz="1050" dirty="0" err="1">
                    <a:solidFill>
                      <a:schemeClr val="bg1">
                        <a:lumMod val="50000"/>
                      </a:schemeClr>
                    </a:solidFill>
                  </a:rPr>
                  <a:t>レイヤ</a:t>
                </a:r>
                <a:r>
                  <a:rPr lang="en-US" sz="1050" dirty="0">
                    <a:solidFill>
                      <a:schemeClr val="bg1">
                        <a:lumMod val="50000"/>
                      </a:schemeClr>
                    </a:solidFill>
                  </a:rPr>
                  <a:t>ー)</a:t>
                </a:r>
              </a:p>
            </p:txBody>
          </p:sp>
        </p:grpSp>
      </p:grpSp>
      <p:grpSp>
        <p:nvGrpSpPr>
          <p:cNvPr id="26" name="グループ化 25">
            <a:extLst>
              <a:ext uri="{FF2B5EF4-FFF2-40B4-BE49-F238E27FC236}">
                <a16:creationId xmlns:a16="http://schemas.microsoft.com/office/drawing/2014/main" id="{B776777A-70F7-234A-565F-45DF6F81A89B}"/>
              </a:ext>
            </a:extLst>
          </p:cNvPr>
          <p:cNvGrpSpPr/>
          <p:nvPr/>
        </p:nvGrpSpPr>
        <p:grpSpPr>
          <a:xfrm>
            <a:off x="10761128" y="2122971"/>
            <a:ext cx="1332378" cy="879171"/>
            <a:chOff x="8849542" y="4338611"/>
            <a:chExt cx="3259477" cy="2150772"/>
          </a:xfrm>
        </p:grpSpPr>
        <p:pic>
          <p:nvPicPr>
            <p:cNvPr id="27" name="Picture 1" descr="page7image22397344">
              <a:extLst>
                <a:ext uri="{FF2B5EF4-FFF2-40B4-BE49-F238E27FC236}">
                  <a16:creationId xmlns:a16="http://schemas.microsoft.com/office/drawing/2014/main" id="{04031D4D-D34B-491A-E3FB-C4436374F5D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51576" y="4870129"/>
              <a:ext cx="1735670" cy="1619254"/>
            </a:xfrm>
            <a:prstGeom prst="rect">
              <a:avLst/>
            </a:prstGeom>
            <a:noFill/>
            <a:extLst>
              <a:ext uri="{909E8E84-426E-40DD-AFC4-6F175D3DCCD1}">
                <a14:hiddenFill xmlns:a14="http://schemas.microsoft.com/office/drawing/2010/main">
                  <a:solidFill>
                    <a:srgbClr val="FFFFFF"/>
                  </a:solidFill>
                </a14:hiddenFill>
              </a:ext>
            </a:extLst>
          </p:spPr>
        </p:pic>
        <p:sp>
          <p:nvSpPr>
            <p:cNvPr id="28" name="テキスト ボックス 27">
              <a:extLst>
                <a:ext uri="{FF2B5EF4-FFF2-40B4-BE49-F238E27FC236}">
                  <a16:creationId xmlns:a16="http://schemas.microsoft.com/office/drawing/2014/main" id="{F7E90079-B624-93D2-43A3-0624C1E5D19F}"/>
                </a:ext>
              </a:extLst>
            </p:cNvPr>
            <p:cNvSpPr txBox="1"/>
            <p:nvPr/>
          </p:nvSpPr>
          <p:spPr>
            <a:xfrm>
              <a:off x="10373348" y="4338611"/>
              <a:ext cx="1735671" cy="639993"/>
            </a:xfrm>
            <a:prstGeom prst="rect">
              <a:avLst/>
            </a:prstGeom>
            <a:solidFill>
              <a:schemeClr val="accent5">
                <a:lumMod val="40000"/>
                <a:lumOff val="60000"/>
              </a:schemeClr>
            </a:solidFill>
            <a:ln>
              <a:noFill/>
            </a:ln>
          </p:spPr>
          <p:txBody>
            <a:bodyPr wrap="square" rtlCol="0">
              <a:spAutoFit/>
            </a:bodyPr>
            <a:lstStyle/>
            <a:p>
              <a:pPr algn="ctr"/>
              <a:r>
                <a:rPr kumimoji="1" lang="en-US" altLang="ja-JP" sz="1100" dirty="0"/>
                <a:t>SL</a:t>
              </a:r>
              <a:endParaRPr kumimoji="1" lang="ja-JP" altLang="en-US" sz="1100"/>
            </a:p>
          </p:txBody>
        </p:sp>
        <p:cxnSp>
          <p:nvCxnSpPr>
            <p:cNvPr id="29" name="直線矢印コネクタ 28">
              <a:extLst>
                <a:ext uri="{FF2B5EF4-FFF2-40B4-BE49-F238E27FC236}">
                  <a16:creationId xmlns:a16="http://schemas.microsoft.com/office/drawing/2014/main" id="{1DE9F673-4FA4-BEAC-FFA5-C55476881F3C}"/>
                </a:ext>
              </a:extLst>
            </p:cNvPr>
            <p:cNvCxnSpPr>
              <a:cxnSpLocks/>
            </p:cNvCxnSpPr>
            <p:nvPr/>
          </p:nvCxnSpPr>
          <p:spPr>
            <a:xfrm>
              <a:off x="8851030" y="5362355"/>
              <a:ext cx="1389035" cy="0"/>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A5F6122F-12A4-ACE4-B8BE-01582B0B4E22}"/>
                </a:ext>
              </a:extLst>
            </p:cNvPr>
            <p:cNvCxnSpPr>
              <a:cxnSpLocks/>
            </p:cNvCxnSpPr>
            <p:nvPr/>
          </p:nvCxnSpPr>
          <p:spPr>
            <a:xfrm>
              <a:off x="8849542" y="5593397"/>
              <a:ext cx="1389036" cy="0"/>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右カーブ矢印 30">
            <a:extLst>
              <a:ext uri="{FF2B5EF4-FFF2-40B4-BE49-F238E27FC236}">
                <a16:creationId xmlns:a16="http://schemas.microsoft.com/office/drawing/2014/main" id="{CF8DF6CB-12B5-3EDF-E0AC-A3E7B9190DBF}"/>
              </a:ext>
            </a:extLst>
          </p:cNvPr>
          <p:cNvSpPr/>
          <p:nvPr/>
        </p:nvSpPr>
        <p:spPr>
          <a:xfrm rot="13745561" flipH="1">
            <a:off x="1494015" y="3973997"/>
            <a:ext cx="674295" cy="1371918"/>
          </a:xfrm>
          <a:prstGeom prst="curved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正方形/長方形 31">
            <a:extLst>
              <a:ext uri="{FF2B5EF4-FFF2-40B4-BE49-F238E27FC236}">
                <a16:creationId xmlns:a16="http://schemas.microsoft.com/office/drawing/2014/main" id="{E284CB39-A355-DB73-5A4B-FF2315421B19}"/>
              </a:ext>
            </a:extLst>
          </p:cNvPr>
          <p:cNvSpPr/>
          <p:nvPr/>
        </p:nvSpPr>
        <p:spPr>
          <a:xfrm>
            <a:off x="511798" y="4457715"/>
            <a:ext cx="1544518" cy="342097"/>
          </a:xfrm>
          <a:prstGeom prst="rect">
            <a:avLst/>
          </a:prstGeom>
          <a:solidFill>
            <a:srgbClr val="FFFF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Python</a:t>
            </a:r>
            <a:endParaRPr lang="ja-JP" altLang="en-US" sz="2400" b="1">
              <a:solidFill>
                <a:schemeClr val="tx1"/>
              </a:solidFill>
              <a:latin typeface="Times New Roman" panose="02020603050405020304" pitchFamily="18" charset="0"/>
              <a:cs typeface="Times New Roman" panose="02020603050405020304" pitchFamily="18" charset="0"/>
            </a:endParaRPr>
          </a:p>
        </p:txBody>
      </p:sp>
      <p:pic>
        <p:nvPicPr>
          <p:cNvPr id="34" name="図 33">
            <a:extLst>
              <a:ext uri="{FF2B5EF4-FFF2-40B4-BE49-F238E27FC236}">
                <a16:creationId xmlns:a16="http://schemas.microsoft.com/office/drawing/2014/main" id="{48A09BCC-DBBA-F9BF-F1DC-30F4869DD0D7}"/>
              </a:ext>
            </a:extLst>
          </p:cNvPr>
          <p:cNvPicPr>
            <a:picLocks noChangeAspect="1"/>
          </p:cNvPicPr>
          <p:nvPr/>
        </p:nvPicPr>
        <p:blipFill>
          <a:blip r:embed="rId7"/>
          <a:stretch>
            <a:fillRect/>
          </a:stretch>
        </p:blipFill>
        <p:spPr>
          <a:xfrm>
            <a:off x="7604021" y="796858"/>
            <a:ext cx="4555727" cy="978168"/>
          </a:xfrm>
          <a:prstGeom prst="rect">
            <a:avLst/>
          </a:prstGeom>
        </p:spPr>
      </p:pic>
      <p:pic>
        <p:nvPicPr>
          <p:cNvPr id="36" name="図 35">
            <a:extLst>
              <a:ext uri="{FF2B5EF4-FFF2-40B4-BE49-F238E27FC236}">
                <a16:creationId xmlns:a16="http://schemas.microsoft.com/office/drawing/2014/main" id="{49788764-C1E4-98C6-FFB3-6471DE95AA4C}"/>
              </a:ext>
            </a:extLst>
          </p:cNvPr>
          <p:cNvPicPr>
            <a:picLocks noChangeAspect="1"/>
          </p:cNvPicPr>
          <p:nvPr/>
        </p:nvPicPr>
        <p:blipFill>
          <a:blip r:embed="rId8"/>
          <a:stretch>
            <a:fillRect/>
          </a:stretch>
        </p:blipFill>
        <p:spPr>
          <a:xfrm rot="5400000">
            <a:off x="9940843" y="2219905"/>
            <a:ext cx="1012123" cy="685304"/>
          </a:xfrm>
          <a:prstGeom prst="rect">
            <a:avLst/>
          </a:prstGeom>
        </p:spPr>
      </p:pic>
      <p:sp>
        <p:nvSpPr>
          <p:cNvPr id="40" name="テキスト ボックス 39">
            <a:extLst>
              <a:ext uri="{FF2B5EF4-FFF2-40B4-BE49-F238E27FC236}">
                <a16:creationId xmlns:a16="http://schemas.microsoft.com/office/drawing/2014/main" id="{92679F66-7FB9-BC5D-F566-1DDC750BFAA5}"/>
              </a:ext>
            </a:extLst>
          </p:cNvPr>
          <p:cNvSpPr txBox="1"/>
          <p:nvPr/>
        </p:nvSpPr>
        <p:spPr>
          <a:xfrm>
            <a:off x="10031066" y="1815716"/>
            <a:ext cx="851203" cy="261610"/>
          </a:xfrm>
          <a:prstGeom prst="rect">
            <a:avLst/>
          </a:prstGeom>
          <a:solidFill>
            <a:schemeClr val="accent6">
              <a:lumMod val="40000"/>
              <a:lumOff val="60000"/>
            </a:schemeClr>
          </a:solidFill>
          <a:ln>
            <a:noFill/>
          </a:ln>
        </p:spPr>
        <p:txBody>
          <a:bodyPr wrap="square" rtlCol="0">
            <a:spAutoFit/>
          </a:bodyPr>
          <a:lstStyle/>
          <a:p>
            <a:pPr algn="ctr"/>
            <a:r>
              <a:rPr lang="en-US" altLang="ja-JP" sz="1100" dirty="0"/>
              <a:t>PS</a:t>
            </a:r>
            <a:r>
              <a:rPr lang="ja-JP" altLang="en-US" sz="1100"/>
              <a:t>ボード</a:t>
            </a:r>
            <a:endParaRPr kumimoji="1" lang="ja-JP" altLang="en-US" sz="1100"/>
          </a:p>
        </p:txBody>
      </p:sp>
    </p:spTree>
    <p:extLst>
      <p:ext uri="{BB962C8B-B14F-4D97-AF65-F5344CB8AC3E}">
        <p14:creationId xmlns:p14="http://schemas.microsoft.com/office/powerpoint/2010/main" val="27392970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6F7967-5F59-B2CD-DFB2-AB27DCF99623}"/>
              </a:ext>
            </a:extLst>
          </p:cNvPr>
          <p:cNvSpPr>
            <a:spLocks noGrp="1"/>
          </p:cNvSpPr>
          <p:nvPr>
            <p:ph type="title"/>
          </p:nvPr>
        </p:nvSpPr>
        <p:spPr/>
        <p:txBody>
          <a:bodyPr>
            <a:normAutofit fontScale="90000"/>
          </a:bodyPr>
          <a:lstStyle/>
          <a:p>
            <a:r>
              <a:rPr kumimoji="1" lang="en-US" altLang="ja-JP" dirty="0">
                <a:solidFill>
                  <a:schemeClr val="accent2"/>
                </a:solidFill>
              </a:rPr>
              <a:t>Wired OR</a:t>
            </a:r>
            <a:r>
              <a:rPr kumimoji="1" lang="ja-JP" altLang="en-US"/>
              <a:t>を考慮したレイヤー毎のチャンネル番号</a:t>
            </a:r>
          </a:p>
        </p:txBody>
      </p:sp>
      <p:sp>
        <p:nvSpPr>
          <p:cNvPr id="3" name="コンテンツ プレースホルダー 2">
            <a:extLst>
              <a:ext uri="{FF2B5EF4-FFF2-40B4-BE49-F238E27FC236}">
                <a16:creationId xmlns:a16="http://schemas.microsoft.com/office/drawing/2014/main" id="{D911654A-DD63-F584-1B26-1CA05EFE3738}"/>
              </a:ext>
            </a:extLst>
          </p:cNvPr>
          <p:cNvSpPr>
            <a:spLocks noGrp="1"/>
          </p:cNvSpPr>
          <p:nvPr>
            <p:ph idx="1"/>
          </p:nvPr>
        </p:nvSpPr>
        <p:spPr>
          <a:xfrm>
            <a:off x="146685" y="879476"/>
            <a:ext cx="11898630" cy="3426911"/>
          </a:xfrm>
        </p:spPr>
        <p:txBody>
          <a:bodyPr>
            <a:normAutofit fontScale="55000" lnSpcReduction="20000"/>
          </a:bodyPr>
          <a:lstStyle/>
          <a:p>
            <a:r>
              <a:rPr kumimoji="1" lang="ja-JP" altLang="en-US"/>
              <a:t>ステーション内コインシデンスを行うために、各レイヤーのヒット情報を</a:t>
            </a:r>
            <a:r>
              <a:rPr kumimoji="1" lang="en-US" altLang="ja-JP" dirty="0">
                <a:solidFill>
                  <a:schemeClr val="accent1"/>
                </a:solidFill>
              </a:rPr>
              <a:t>1</a:t>
            </a:r>
            <a:r>
              <a:rPr kumimoji="1" lang="ja-JP" altLang="en-US">
                <a:solidFill>
                  <a:schemeClr val="accent1"/>
                </a:solidFill>
              </a:rPr>
              <a:t>次元配列</a:t>
            </a:r>
            <a:r>
              <a:rPr kumimoji="1" lang="ja-JP" altLang="en-US"/>
              <a:t>に整形する</a:t>
            </a:r>
            <a:endParaRPr kumimoji="1" lang="en-US" altLang="ja-JP" dirty="0"/>
          </a:p>
          <a:p>
            <a:pPr lvl="1"/>
            <a:r>
              <a:rPr kumimoji="1" lang="ja-JP" altLang="en-US"/>
              <a:t>トリガーセクターは複数のチェンバーで構成されるので、トリガー計算をするときはチェンバー構造を考慮する必要がある</a:t>
            </a:r>
            <a:endParaRPr kumimoji="1" lang="en-US" altLang="ja-JP" dirty="0"/>
          </a:p>
          <a:p>
            <a:pPr lvl="1"/>
            <a:r>
              <a:rPr kumimoji="1" lang="ja-JP" altLang="en-US">
                <a:solidFill>
                  <a:schemeClr val="accent1"/>
                </a:solidFill>
              </a:rPr>
              <a:t>トリガー系の最初でチェンバー構造の複雑さを吸収したチャンネルに整形</a:t>
            </a:r>
            <a:r>
              <a:rPr kumimoji="1" lang="ja-JP" altLang="en-US"/>
              <a:t>することで、以降の論理回路では構造を気にせずに演算できるようにした</a:t>
            </a:r>
            <a:endParaRPr kumimoji="1" lang="en-US" altLang="ja-JP" dirty="0"/>
          </a:p>
          <a:p>
            <a:pPr lvl="1"/>
            <a:r>
              <a:rPr kumimoji="1" lang="ja-JP" altLang="en-US" u="sng"/>
              <a:t>この</a:t>
            </a:r>
            <a:r>
              <a:rPr kumimoji="1" lang="ja-JP" altLang="en-US" u="sng">
                <a:solidFill>
                  <a:schemeClr val="accent1"/>
                </a:solidFill>
              </a:rPr>
              <a:t>配列</a:t>
            </a:r>
            <a:r>
              <a:rPr kumimoji="1" lang="ja-JP" altLang="en-US" u="sng"/>
              <a:t>を定義した</a:t>
            </a:r>
            <a:r>
              <a:rPr kumimoji="1" lang="ja-JP" altLang="en-US"/>
              <a:t>。ここでは</a:t>
            </a:r>
            <a:r>
              <a:rPr kumimoji="1" lang="ja-JP" altLang="en-US">
                <a:solidFill>
                  <a:schemeClr val="accent1"/>
                </a:solidFill>
              </a:rPr>
              <a:t>「トリガー系入力チャンネル」</a:t>
            </a:r>
            <a:r>
              <a:rPr kumimoji="1" lang="ja-JP" altLang="en-US"/>
              <a:t>と呼ぶ</a:t>
            </a:r>
            <a:endParaRPr kumimoji="1" lang="en-US" altLang="ja-JP" dirty="0"/>
          </a:p>
          <a:p>
            <a:r>
              <a:rPr kumimoji="1" lang="ja-JP" altLang="en-US" b="1">
                <a:solidFill>
                  <a:schemeClr val="accent6"/>
                </a:solidFill>
              </a:rPr>
              <a:t>ワイヤー</a:t>
            </a:r>
            <a:r>
              <a:rPr kumimoji="1" lang="ja-JP" altLang="en-US"/>
              <a:t>における</a:t>
            </a:r>
            <a:r>
              <a:rPr kumimoji="1" lang="en-US" altLang="ja-JP" dirty="0"/>
              <a:t>Wired OR</a:t>
            </a:r>
          </a:p>
          <a:p>
            <a:pPr lvl="1"/>
            <a:r>
              <a:rPr lang="ja-JP" altLang="en-US"/>
              <a:t>チェンバー境界のオーバーラップしたチャンネルに対する</a:t>
            </a:r>
            <a:r>
              <a:rPr lang="en-US" altLang="ja-JP" dirty="0"/>
              <a:t>OR</a:t>
            </a:r>
          </a:p>
          <a:p>
            <a:pPr lvl="1"/>
            <a:r>
              <a:rPr kumimoji="1" lang="ja-JP" altLang="en-US">
                <a:solidFill>
                  <a:schemeClr val="accent1"/>
                </a:solidFill>
              </a:rPr>
              <a:t>「トリガー系入力チャンネル」</a:t>
            </a:r>
            <a:r>
              <a:rPr kumimoji="1" lang="ja-JP" altLang="en-US"/>
              <a:t>は</a:t>
            </a:r>
            <a:r>
              <a:rPr lang="ja-JP" altLang="en-US">
                <a:solidFill>
                  <a:schemeClr val="accent1"/>
                </a:solidFill>
              </a:rPr>
              <a:t>現行システムにおけるレイヤー内通し番号を踏襲</a:t>
            </a:r>
            <a:r>
              <a:rPr lang="ja-JP" altLang="en-US"/>
              <a:t>した</a:t>
            </a:r>
            <a:endParaRPr kumimoji="1" lang="en-US" altLang="ja-JP" dirty="0"/>
          </a:p>
          <a:p>
            <a:pPr>
              <a:lnSpc>
                <a:spcPct val="120000"/>
              </a:lnSpc>
            </a:pPr>
            <a:r>
              <a:rPr lang="ja-JP" altLang="en-US" b="1">
                <a:solidFill>
                  <a:schemeClr val="accent6"/>
                </a:solidFill>
              </a:rPr>
              <a:t>ストリップ</a:t>
            </a:r>
            <a:r>
              <a:rPr lang="ja-JP" altLang="en-US"/>
              <a:t>における</a:t>
            </a:r>
            <a:r>
              <a:rPr lang="en-US" altLang="ja-JP" dirty="0"/>
              <a:t>Wired OR</a:t>
            </a:r>
            <a:endParaRPr kumimoji="1" lang="en-US" altLang="ja-JP" dirty="0"/>
          </a:p>
          <a:p>
            <a:pPr lvl="1"/>
            <a:r>
              <a:rPr kumimoji="1" lang="ja-JP" altLang="en-US"/>
              <a:t>ステーション間でのコインシデンスでは、</a:t>
            </a:r>
            <a:r>
              <a:rPr kumimoji="1" lang="en-US" altLang="ja-JP" dirty="0"/>
              <a:t>M3</a:t>
            </a:r>
            <a:r>
              <a:rPr kumimoji="1" lang="ja-JP" altLang="en-US"/>
              <a:t>がピボットとなる</a:t>
            </a:r>
            <a:endParaRPr kumimoji="1" lang="en-US" altLang="ja-JP" dirty="0"/>
          </a:p>
          <a:p>
            <a:pPr lvl="1"/>
            <a:r>
              <a:rPr kumimoji="1" lang="pt-PT" altLang="ja-JP" dirty="0"/>
              <a:t>M1</a:t>
            </a:r>
            <a:r>
              <a:rPr kumimoji="1" lang="ja-JP" altLang="en-US"/>
              <a:t>・</a:t>
            </a:r>
            <a:r>
              <a:rPr kumimoji="1" lang="pt-PT" altLang="ja-JP" dirty="0"/>
              <a:t>M2 </a:t>
            </a:r>
            <a:r>
              <a:rPr kumimoji="1" lang="ja-JP" altLang="en-US"/>
              <a:t>ステーションでは複数のチェンバーのチャンネル同士で</a:t>
            </a:r>
            <a:r>
              <a:rPr kumimoji="1" lang="pt-PT" altLang="ja-JP" dirty="0"/>
              <a:t>OR </a:t>
            </a:r>
            <a:r>
              <a:rPr kumimoji="1" lang="ja-JP" altLang="en-US"/>
              <a:t>を取り、チェンバーをまたがる仮想的な長いチャンネルとして取り扱う必要がある</a:t>
            </a:r>
            <a:endParaRPr kumimoji="1" lang="en-US" altLang="ja-JP" dirty="0"/>
          </a:p>
          <a:p>
            <a:pPr lvl="2"/>
            <a:r>
              <a:rPr lang="ja-JP" altLang="en-US"/>
              <a:t>理由</a:t>
            </a:r>
            <a:r>
              <a:rPr lang="en-US" altLang="ja-JP" dirty="0"/>
              <a:t>1</a:t>
            </a:r>
            <a:r>
              <a:rPr lang="ja-JP" altLang="en-US"/>
              <a:t>：</a:t>
            </a:r>
            <a:r>
              <a:rPr kumimoji="1" lang="ja-JP" altLang="en-US"/>
              <a:t>ステーション間でのチェンバー境界の</a:t>
            </a:r>
            <a:r>
              <a:rPr kumimoji="1" lang="el-GR" altLang="ja-JP" dirty="0"/>
              <a:t>η </a:t>
            </a:r>
            <a:r>
              <a:rPr kumimoji="1" lang="ja-JP" altLang="en-US"/>
              <a:t>座標が一致しない</a:t>
            </a:r>
            <a:endParaRPr kumimoji="1" lang="en-US" altLang="ja-JP" dirty="0"/>
          </a:p>
          <a:p>
            <a:pPr lvl="2"/>
            <a:r>
              <a:rPr lang="ja-JP" altLang="en-US"/>
              <a:t>理由</a:t>
            </a:r>
            <a:r>
              <a:rPr lang="en-US" altLang="ja-JP" dirty="0"/>
              <a:t>2</a:t>
            </a:r>
            <a:r>
              <a:rPr lang="ja-JP" altLang="en-US"/>
              <a:t>：</a:t>
            </a:r>
            <a:r>
              <a:rPr kumimoji="1" lang="ja-JP" altLang="en-US"/>
              <a:t>内部のトロイド磁場により飛跡が</a:t>
            </a:r>
            <a:r>
              <a:rPr kumimoji="1" lang="el-GR" altLang="ja-JP" dirty="0"/>
              <a:t>η </a:t>
            </a:r>
            <a:r>
              <a:rPr kumimoji="1" lang="ja-JP" altLang="en-US"/>
              <a:t>方向に曲がる</a:t>
            </a:r>
            <a:endParaRPr kumimoji="1" lang="en-US" altLang="ja-JP" dirty="0"/>
          </a:p>
          <a:p>
            <a:pPr lvl="1"/>
            <a:r>
              <a:rPr lang="en-US" altLang="ja-JP" dirty="0"/>
              <a:t>M3</a:t>
            </a:r>
            <a:r>
              <a:rPr lang="ja-JP" altLang="en-US"/>
              <a:t>のピボットを元に、</a:t>
            </a:r>
            <a:r>
              <a:rPr kumimoji="1" lang="ja-JP" altLang="en-US" u="sng"/>
              <a:t>チェンバーをまたいで</a:t>
            </a:r>
            <a:r>
              <a:rPr kumimoji="1" lang="en-US" altLang="ja-JP" u="sng" dirty="0"/>
              <a:t>OR</a:t>
            </a:r>
            <a:r>
              <a:rPr kumimoji="1" lang="ja-JP" altLang="en-US" u="sng"/>
              <a:t>をとった仮想的な長いチャンネルを</a:t>
            </a:r>
            <a:r>
              <a:rPr kumimoji="1" lang="ja-JP" altLang="en-US" u="sng">
                <a:solidFill>
                  <a:schemeClr val="accent1"/>
                </a:solidFill>
              </a:rPr>
              <a:t>「トリガー系入力チャンネル」</a:t>
            </a:r>
            <a:r>
              <a:rPr lang="ja-JP" altLang="en-US" u="sng"/>
              <a:t>と定義した</a:t>
            </a:r>
            <a:endParaRPr kumimoji="1" lang="ja-JP" altLang="en-US" u="sng"/>
          </a:p>
        </p:txBody>
      </p:sp>
      <p:sp>
        <p:nvSpPr>
          <p:cNvPr id="4" name="日付プレースホルダー 3">
            <a:extLst>
              <a:ext uri="{FF2B5EF4-FFF2-40B4-BE49-F238E27FC236}">
                <a16:creationId xmlns:a16="http://schemas.microsoft.com/office/drawing/2014/main" id="{54F29B87-85DF-A29B-77DE-C4159588D550}"/>
              </a:ext>
            </a:extLst>
          </p:cNvPr>
          <p:cNvSpPr>
            <a:spLocks noGrp="1"/>
          </p:cNvSpPr>
          <p:nvPr>
            <p:ph type="dt" sz="half" idx="10"/>
          </p:nvPr>
        </p:nvSpPr>
        <p:spPr/>
        <p:txBody>
          <a:bodyPr/>
          <a:lstStyle/>
          <a:p>
            <a:fld id="{BE61E1BE-D0B0-954B-AE93-8C4BEF3DAE87}" type="datetime1">
              <a:rPr kumimoji="1" lang="ja-JP" altLang="en-US" smtClean="0"/>
              <a:t>2023/2/20</a:t>
            </a:fld>
            <a:endParaRPr kumimoji="1" lang="ja-JP" altLang="en-US"/>
          </a:p>
        </p:txBody>
      </p:sp>
      <p:sp>
        <p:nvSpPr>
          <p:cNvPr id="5" name="フッター プレースホルダー 4">
            <a:extLst>
              <a:ext uri="{FF2B5EF4-FFF2-40B4-BE49-F238E27FC236}">
                <a16:creationId xmlns:a16="http://schemas.microsoft.com/office/drawing/2014/main" id="{7E72FF77-3DB8-0B44-3F50-A15FE6566EAD}"/>
              </a:ext>
            </a:extLst>
          </p:cNvPr>
          <p:cNvSpPr>
            <a:spLocks noGrp="1"/>
          </p:cNvSpPr>
          <p:nvPr>
            <p:ph type="ftr" sz="quarter" idx="11"/>
          </p:nvPr>
        </p:nvSpPr>
        <p:spPr/>
        <p:txBody>
          <a:bodyPr/>
          <a:lstStyle/>
          <a:p>
            <a:r>
              <a:rPr kumimoji="1" lang="en-US" altLang="ja-JP" dirty="0"/>
              <a:t>2022</a:t>
            </a:r>
            <a:r>
              <a:rPr kumimoji="1" lang="ja-JP" altLang="en-US"/>
              <a:t>年度　修士論文審査会</a:t>
            </a:r>
          </a:p>
        </p:txBody>
      </p:sp>
      <p:sp>
        <p:nvSpPr>
          <p:cNvPr id="6" name="スライド番号プレースホルダー 5">
            <a:extLst>
              <a:ext uri="{FF2B5EF4-FFF2-40B4-BE49-F238E27FC236}">
                <a16:creationId xmlns:a16="http://schemas.microsoft.com/office/drawing/2014/main" id="{85A91FCA-E022-0AFB-E677-55A9248EF5C7}"/>
              </a:ext>
            </a:extLst>
          </p:cNvPr>
          <p:cNvSpPr>
            <a:spLocks noGrp="1"/>
          </p:cNvSpPr>
          <p:nvPr>
            <p:ph type="sldNum" sz="quarter" idx="12"/>
          </p:nvPr>
        </p:nvSpPr>
        <p:spPr/>
        <p:txBody>
          <a:bodyPr/>
          <a:lstStyle/>
          <a:p>
            <a:fld id="{B1A13AED-BBC1-DB48-95E1-36D836C4ECBB}" type="slidenum">
              <a:rPr kumimoji="1" lang="ja-JP" altLang="en-US" smtClean="0"/>
              <a:t>31</a:t>
            </a:fld>
            <a:endParaRPr kumimoji="1" lang="ja-JP" altLang="en-US"/>
          </a:p>
        </p:txBody>
      </p:sp>
      <p:grpSp>
        <p:nvGrpSpPr>
          <p:cNvPr id="47" name="グループ化 46">
            <a:extLst>
              <a:ext uri="{FF2B5EF4-FFF2-40B4-BE49-F238E27FC236}">
                <a16:creationId xmlns:a16="http://schemas.microsoft.com/office/drawing/2014/main" id="{D2333931-1BF7-BAC9-CEBA-53F7F05C7936}"/>
              </a:ext>
            </a:extLst>
          </p:cNvPr>
          <p:cNvGrpSpPr/>
          <p:nvPr/>
        </p:nvGrpSpPr>
        <p:grpSpPr>
          <a:xfrm>
            <a:off x="10702139" y="1867194"/>
            <a:ext cx="1200173" cy="1181189"/>
            <a:chOff x="3490298" y="877806"/>
            <a:chExt cx="1323134" cy="1302205"/>
          </a:xfrm>
        </p:grpSpPr>
        <p:sp>
          <p:nvSpPr>
            <p:cNvPr id="48" name="台形 47">
              <a:extLst>
                <a:ext uri="{FF2B5EF4-FFF2-40B4-BE49-F238E27FC236}">
                  <a16:creationId xmlns:a16="http://schemas.microsoft.com/office/drawing/2014/main" id="{6FCF2746-9ADA-46F5-B2CA-CF60E3B190ED}"/>
                </a:ext>
              </a:extLst>
            </p:cNvPr>
            <p:cNvSpPr/>
            <p:nvPr/>
          </p:nvSpPr>
          <p:spPr>
            <a:xfrm rot="10800000">
              <a:off x="3490298" y="877806"/>
              <a:ext cx="1323133" cy="790093"/>
            </a:xfrm>
            <a:prstGeom prst="trapezoid">
              <a:avLst>
                <a:gd name="adj" fmla="val 13365"/>
              </a:avLst>
            </a:prstGeom>
            <a:blipFill>
              <a:blip r:embed="rId2"/>
              <a:stretch>
                <a:fillRect/>
              </a:stretch>
            </a:blipFill>
            <a:ln>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1600"/>
            </a:p>
          </p:txBody>
        </p:sp>
        <p:sp>
          <p:nvSpPr>
            <p:cNvPr id="49" name="台形 48">
              <a:extLst>
                <a:ext uri="{FF2B5EF4-FFF2-40B4-BE49-F238E27FC236}">
                  <a16:creationId xmlns:a16="http://schemas.microsoft.com/office/drawing/2014/main" id="{38091CA3-D70C-4D19-E936-8AC9D20FAA2F}"/>
                </a:ext>
              </a:extLst>
            </p:cNvPr>
            <p:cNvSpPr/>
            <p:nvPr/>
          </p:nvSpPr>
          <p:spPr>
            <a:xfrm rot="10800000">
              <a:off x="3673651" y="1561364"/>
              <a:ext cx="1139781" cy="618647"/>
            </a:xfrm>
            <a:prstGeom prst="trapezoid">
              <a:avLst>
                <a:gd name="adj" fmla="val 13365"/>
              </a:avLst>
            </a:prstGeom>
            <a:blipFill>
              <a:blip r:embed="rId2"/>
              <a:stretch>
                <a:fillRect/>
              </a:stretch>
            </a:blipFill>
            <a:ln>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1600"/>
            </a:p>
          </p:txBody>
        </p:sp>
      </p:grpSp>
      <mc:AlternateContent xmlns:mc="http://schemas.openxmlformats.org/markup-compatibility/2006" xmlns:a14="http://schemas.microsoft.com/office/drawing/2010/main">
        <mc:Choice Requires="a14">
          <p:sp>
            <p:nvSpPr>
              <p:cNvPr id="50" name="テキスト ボックス 49">
                <a:extLst>
                  <a:ext uri="{FF2B5EF4-FFF2-40B4-BE49-F238E27FC236}">
                    <a16:creationId xmlns:a16="http://schemas.microsoft.com/office/drawing/2014/main" id="{901AD377-8C35-21E9-85C8-270D17B68A54}"/>
                  </a:ext>
                </a:extLst>
              </p:cNvPr>
              <p:cNvSpPr txBox="1"/>
              <p:nvPr/>
            </p:nvSpPr>
            <p:spPr>
              <a:xfrm>
                <a:off x="8256746" y="1896564"/>
                <a:ext cx="2096343" cy="646331"/>
              </a:xfrm>
              <a:prstGeom prst="rect">
                <a:avLst/>
              </a:prstGeom>
              <a:solidFill>
                <a:schemeClr val="bg1"/>
              </a:solidFill>
              <a:ln>
                <a:solidFill>
                  <a:schemeClr val="accent5">
                    <a:lumMod val="60000"/>
                    <a:lumOff val="40000"/>
                  </a:schemeClr>
                </a:solidFill>
              </a:ln>
            </p:spPr>
            <p:txBody>
              <a:bodyPr wrap="none" rtlCol="0">
                <a:spAutoFit/>
              </a:bodyPr>
              <a:lstStyle/>
              <a:p>
                <a:pPr algn="ctr"/>
                <a:r>
                  <a:rPr kumimoji="1" lang="en-US" altLang="ja-JP" sz="1400" dirty="0"/>
                  <a:t>Wired OR</a:t>
                </a:r>
              </a:p>
              <a:p>
                <a:pPr algn="ctr"/>
                <a:r>
                  <a:rPr kumimoji="1" lang="ja-JP" altLang="en-US" sz="1100"/>
                  <a:t>チェンバー境界に</a:t>
                </a:r>
                <a:r>
                  <a:rPr lang="ja-JP" altLang="en-US" sz="1100"/>
                  <a:t>同じ</a:t>
                </a:r>
                <a14:m>
                  <m:oMath xmlns:m="http://schemas.openxmlformats.org/officeDocument/2006/math">
                    <m:r>
                      <a:rPr lang="en-US" altLang="ja-JP" sz="1100" b="0" i="1" smtClean="0">
                        <a:latin typeface="Cambria Math" panose="02040503050406030204" pitchFamily="18" charset="0"/>
                      </a:rPr>
                      <m:t>𝜂</m:t>
                    </m:r>
                  </m:oMath>
                </a14:m>
                <a:r>
                  <a:rPr lang="ja-JP" altLang="en-US" sz="1100"/>
                  <a:t>領域を</a:t>
                </a:r>
                <a:endParaRPr lang="en-US" altLang="ja-JP" sz="1100" dirty="0"/>
              </a:p>
              <a:p>
                <a:pPr algn="ctr"/>
                <a:r>
                  <a:rPr lang="ja-JP" altLang="en-US" sz="1100"/>
                  <a:t>観測するチャンネルがある</a:t>
                </a:r>
                <a:endParaRPr kumimoji="1" lang="en-US" altLang="ja-JP" sz="1100" dirty="0"/>
              </a:p>
            </p:txBody>
          </p:sp>
        </mc:Choice>
        <mc:Fallback xmlns="">
          <p:sp>
            <p:nvSpPr>
              <p:cNvPr id="50" name="テキスト ボックス 49">
                <a:extLst>
                  <a:ext uri="{FF2B5EF4-FFF2-40B4-BE49-F238E27FC236}">
                    <a16:creationId xmlns:a16="http://schemas.microsoft.com/office/drawing/2014/main" id="{901AD377-8C35-21E9-85C8-270D17B68A54}"/>
                  </a:ext>
                </a:extLst>
              </p:cNvPr>
              <p:cNvSpPr txBox="1">
                <a:spLocks noRot="1" noChangeAspect="1" noMove="1" noResize="1" noEditPoints="1" noAdjustHandles="1" noChangeArrowheads="1" noChangeShapeType="1" noTextEdit="1"/>
              </p:cNvSpPr>
              <p:nvPr/>
            </p:nvSpPr>
            <p:spPr>
              <a:xfrm>
                <a:off x="8256746" y="1896564"/>
                <a:ext cx="2096343" cy="646331"/>
              </a:xfrm>
              <a:prstGeom prst="rect">
                <a:avLst/>
              </a:prstGeom>
              <a:blipFill>
                <a:blip r:embed="rId3"/>
                <a:stretch>
                  <a:fillRect b="-3774"/>
                </a:stretch>
              </a:blipFill>
              <a:ln>
                <a:solidFill>
                  <a:schemeClr val="accent5">
                    <a:lumMod val="60000"/>
                    <a:lumOff val="40000"/>
                  </a:schemeClr>
                </a:solidFill>
              </a:ln>
            </p:spPr>
            <p:txBody>
              <a:bodyPr/>
              <a:lstStyle/>
              <a:p>
                <a:r>
                  <a:rPr lang="ja-JP" altLang="en-US">
                    <a:noFill/>
                  </a:rPr>
                  <a:t> </a:t>
                </a:r>
              </a:p>
            </p:txBody>
          </p:sp>
        </mc:Fallback>
      </mc:AlternateContent>
      <p:cxnSp>
        <p:nvCxnSpPr>
          <p:cNvPr id="51" name="直線矢印コネクタ 50">
            <a:extLst>
              <a:ext uri="{FF2B5EF4-FFF2-40B4-BE49-F238E27FC236}">
                <a16:creationId xmlns:a16="http://schemas.microsoft.com/office/drawing/2014/main" id="{CA261750-01BA-CBC8-5FF7-3E39DF851F40}"/>
              </a:ext>
            </a:extLst>
          </p:cNvPr>
          <p:cNvCxnSpPr>
            <a:cxnSpLocks/>
            <a:stCxn id="50" idx="3"/>
          </p:cNvCxnSpPr>
          <p:nvPr/>
        </p:nvCxnSpPr>
        <p:spPr>
          <a:xfrm>
            <a:off x="10353089" y="2219730"/>
            <a:ext cx="380276" cy="2435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a:extLst>
              <a:ext uri="{FF2B5EF4-FFF2-40B4-BE49-F238E27FC236}">
                <a16:creationId xmlns:a16="http://schemas.microsoft.com/office/drawing/2014/main" id="{C1FBAF17-CB3A-9219-468E-C774A3FB076A}"/>
              </a:ext>
            </a:extLst>
          </p:cNvPr>
          <p:cNvSpPr txBox="1"/>
          <p:nvPr/>
        </p:nvSpPr>
        <p:spPr>
          <a:xfrm>
            <a:off x="1440409" y="4268537"/>
            <a:ext cx="6014788" cy="307777"/>
          </a:xfrm>
          <a:prstGeom prst="rect">
            <a:avLst/>
          </a:prstGeom>
          <a:noFill/>
        </p:spPr>
        <p:txBody>
          <a:bodyPr wrap="none" rtlCol="0">
            <a:spAutoFit/>
          </a:bodyPr>
          <a:lstStyle/>
          <a:p>
            <a:r>
              <a:rPr kumimoji="1" lang="ja-JP" altLang="en-US" sz="1400">
                <a:solidFill>
                  <a:schemeClr val="accent2"/>
                </a:solidFill>
              </a:rPr>
              <a:t>ピボットとなる</a:t>
            </a:r>
            <a:r>
              <a:rPr kumimoji="1" lang="en-US" altLang="ja-JP" sz="1400" dirty="0">
                <a:solidFill>
                  <a:schemeClr val="accent2"/>
                </a:solidFill>
              </a:rPr>
              <a:t>M3</a:t>
            </a:r>
            <a:r>
              <a:rPr kumimoji="1" lang="ja-JP" altLang="en-US" sz="1400">
                <a:solidFill>
                  <a:schemeClr val="accent2"/>
                </a:solidFill>
              </a:rPr>
              <a:t>のチェンバーに対して</a:t>
            </a:r>
            <a:r>
              <a:rPr lang="ja-JP" altLang="en-US" sz="1400">
                <a:solidFill>
                  <a:schemeClr val="accent2"/>
                </a:solidFill>
              </a:rPr>
              <a:t>コインシデンスを取るべき領域</a:t>
            </a:r>
            <a:endParaRPr kumimoji="1" lang="en-US" altLang="ja-JP" sz="1400" dirty="0">
              <a:solidFill>
                <a:schemeClr val="accent2"/>
              </a:solidFill>
            </a:endParaRPr>
          </a:p>
        </p:txBody>
      </p:sp>
      <p:grpSp>
        <p:nvGrpSpPr>
          <p:cNvPr id="136" name="グループ化 135">
            <a:extLst>
              <a:ext uri="{FF2B5EF4-FFF2-40B4-BE49-F238E27FC236}">
                <a16:creationId xmlns:a16="http://schemas.microsoft.com/office/drawing/2014/main" id="{F08FA82D-3333-CE21-7612-4C668838344B}"/>
              </a:ext>
            </a:extLst>
          </p:cNvPr>
          <p:cNvGrpSpPr/>
          <p:nvPr/>
        </p:nvGrpSpPr>
        <p:grpSpPr>
          <a:xfrm>
            <a:off x="7076151" y="4454386"/>
            <a:ext cx="1144451" cy="1917964"/>
            <a:chOff x="6003235" y="4355209"/>
            <a:chExt cx="1144451" cy="1917964"/>
          </a:xfrm>
        </p:grpSpPr>
        <p:grpSp>
          <p:nvGrpSpPr>
            <p:cNvPr id="88" name="グループ化 87">
              <a:extLst>
                <a:ext uri="{FF2B5EF4-FFF2-40B4-BE49-F238E27FC236}">
                  <a16:creationId xmlns:a16="http://schemas.microsoft.com/office/drawing/2014/main" id="{02B2071C-5DB5-7C72-500F-D1724B52625D}"/>
                </a:ext>
              </a:extLst>
            </p:cNvPr>
            <p:cNvGrpSpPr/>
            <p:nvPr/>
          </p:nvGrpSpPr>
          <p:grpSpPr>
            <a:xfrm>
              <a:off x="6003235" y="4917771"/>
              <a:ext cx="1144451" cy="1355402"/>
              <a:chOff x="3903632" y="3429000"/>
              <a:chExt cx="1144451" cy="1355402"/>
            </a:xfrm>
          </p:grpSpPr>
          <p:grpSp>
            <p:nvGrpSpPr>
              <p:cNvPr id="89" name="グループ化 88">
                <a:extLst>
                  <a:ext uri="{FF2B5EF4-FFF2-40B4-BE49-F238E27FC236}">
                    <a16:creationId xmlns:a16="http://schemas.microsoft.com/office/drawing/2014/main" id="{3E695DAD-4E04-C158-AD52-A9EDB1CF8025}"/>
                  </a:ext>
                </a:extLst>
              </p:cNvPr>
              <p:cNvGrpSpPr/>
              <p:nvPr/>
            </p:nvGrpSpPr>
            <p:grpSpPr>
              <a:xfrm>
                <a:off x="3903632" y="3429000"/>
                <a:ext cx="1144451" cy="1355402"/>
                <a:chOff x="767054" y="3553556"/>
                <a:chExt cx="1438494" cy="1476192"/>
              </a:xfrm>
              <a:solidFill>
                <a:schemeClr val="accent4">
                  <a:lumMod val="20000"/>
                  <a:lumOff val="80000"/>
                </a:schemeClr>
              </a:solidFill>
            </p:grpSpPr>
            <p:sp>
              <p:nvSpPr>
                <p:cNvPr id="91" name="台形 90">
                  <a:extLst>
                    <a:ext uri="{FF2B5EF4-FFF2-40B4-BE49-F238E27FC236}">
                      <a16:creationId xmlns:a16="http://schemas.microsoft.com/office/drawing/2014/main" id="{5358A651-216C-D479-E0E8-48FA18351B38}"/>
                    </a:ext>
                  </a:extLst>
                </p:cNvPr>
                <p:cNvSpPr/>
                <p:nvPr/>
              </p:nvSpPr>
              <p:spPr>
                <a:xfrm rot="10800000">
                  <a:off x="1072578" y="4757055"/>
                  <a:ext cx="843307"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台形 91">
                  <a:extLst>
                    <a:ext uri="{FF2B5EF4-FFF2-40B4-BE49-F238E27FC236}">
                      <a16:creationId xmlns:a16="http://schemas.microsoft.com/office/drawing/2014/main" id="{1ADE5215-88F3-8FD4-444B-CC061B060821}"/>
                    </a:ext>
                  </a:extLst>
                </p:cNvPr>
                <p:cNvSpPr/>
                <p:nvPr/>
              </p:nvSpPr>
              <p:spPr>
                <a:xfrm rot="10800000">
                  <a:off x="1000919" y="4457781"/>
                  <a:ext cx="985326"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台形 92">
                  <a:extLst>
                    <a:ext uri="{FF2B5EF4-FFF2-40B4-BE49-F238E27FC236}">
                      <a16:creationId xmlns:a16="http://schemas.microsoft.com/office/drawing/2014/main" id="{5319FCAA-EB30-D4E1-6D43-17080AB970AA}"/>
                    </a:ext>
                  </a:extLst>
                </p:cNvPr>
                <p:cNvSpPr/>
                <p:nvPr/>
              </p:nvSpPr>
              <p:spPr>
                <a:xfrm rot="10800000">
                  <a:off x="930560" y="4158506"/>
                  <a:ext cx="1122160"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台形 93">
                  <a:extLst>
                    <a:ext uri="{FF2B5EF4-FFF2-40B4-BE49-F238E27FC236}">
                      <a16:creationId xmlns:a16="http://schemas.microsoft.com/office/drawing/2014/main" id="{F8EB2296-DE59-A2E8-1671-AC475A74BED1}"/>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台形 94">
                  <a:extLst>
                    <a:ext uri="{FF2B5EF4-FFF2-40B4-BE49-F238E27FC236}">
                      <a16:creationId xmlns:a16="http://schemas.microsoft.com/office/drawing/2014/main" id="{901E974C-D574-05DF-F0D7-15357A49897E}"/>
                    </a:ext>
                  </a:extLst>
                </p:cNvPr>
                <p:cNvSpPr/>
                <p:nvPr/>
              </p:nvSpPr>
              <p:spPr>
                <a:xfrm rot="10800000">
                  <a:off x="767054" y="3553556"/>
                  <a:ext cx="1438494"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90" name="直線コネクタ 89">
                <a:extLst>
                  <a:ext uri="{FF2B5EF4-FFF2-40B4-BE49-F238E27FC236}">
                    <a16:creationId xmlns:a16="http://schemas.microsoft.com/office/drawing/2014/main" id="{F4EA25B2-36F7-08E5-DD7C-654367B045D1}"/>
                  </a:ext>
                </a:extLst>
              </p:cNvPr>
              <p:cNvCxnSpPr>
                <a:cxnSpLocks/>
              </p:cNvCxnSpPr>
              <p:nvPr/>
            </p:nvCxnSpPr>
            <p:spPr>
              <a:xfrm flipH="1" flipV="1">
                <a:off x="4208441" y="4262330"/>
                <a:ext cx="41300" cy="2503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96" name="テキスト ボックス 95">
              <a:extLst>
                <a:ext uri="{FF2B5EF4-FFF2-40B4-BE49-F238E27FC236}">
                  <a16:creationId xmlns:a16="http://schemas.microsoft.com/office/drawing/2014/main" id="{767D09F5-FD9D-DB70-88BF-0EC829A6E5A3}"/>
                </a:ext>
              </a:extLst>
            </p:cNvPr>
            <p:cNvSpPr txBox="1"/>
            <p:nvPr/>
          </p:nvSpPr>
          <p:spPr>
            <a:xfrm>
              <a:off x="6295436" y="5757845"/>
              <a:ext cx="559769" cy="261610"/>
            </a:xfrm>
            <a:prstGeom prst="rect">
              <a:avLst/>
            </a:prstGeom>
            <a:noFill/>
          </p:spPr>
          <p:txBody>
            <a:bodyPr wrap="none" rtlCol="0">
              <a:spAutoFit/>
            </a:bodyPr>
            <a:lstStyle/>
            <a:p>
              <a:r>
                <a:rPr kumimoji="1" lang="en-US" altLang="ja-JP" sz="1100" dirty="0">
                  <a:solidFill>
                    <a:schemeClr val="bg1"/>
                  </a:solidFill>
                </a:rPr>
                <a:t>32-63</a:t>
              </a:r>
              <a:endParaRPr kumimoji="1" lang="ja-JP" altLang="en-US" sz="1100">
                <a:solidFill>
                  <a:schemeClr val="bg1"/>
                </a:solidFill>
              </a:endParaRPr>
            </a:p>
          </p:txBody>
        </p:sp>
        <p:sp>
          <p:nvSpPr>
            <p:cNvPr id="119" name="テキスト ボックス 118">
              <a:extLst>
                <a:ext uri="{FF2B5EF4-FFF2-40B4-BE49-F238E27FC236}">
                  <a16:creationId xmlns:a16="http://schemas.microsoft.com/office/drawing/2014/main" id="{77A223E9-915F-A108-8187-99D183F57629}"/>
                </a:ext>
              </a:extLst>
            </p:cNvPr>
            <p:cNvSpPr txBox="1"/>
            <p:nvPr/>
          </p:nvSpPr>
          <p:spPr>
            <a:xfrm>
              <a:off x="6295436" y="4355209"/>
              <a:ext cx="575799" cy="400110"/>
            </a:xfrm>
            <a:prstGeom prst="rect">
              <a:avLst/>
            </a:prstGeom>
            <a:noFill/>
          </p:spPr>
          <p:txBody>
            <a:bodyPr wrap="none" rtlCol="0">
              <a:spAutoFit/>
            </a:bodyPr>
            <a:lstStyle/>
            <a:p>
              <a:r>
                <a:rPr kumimoji="1" lang="en-US" altLang="ja-JP" sz="2000" b="1" dirty="0">
                  <a:solidFill>
                    <a:schemeClr val="accent2">
                      <a:lumMod val="75000"/>
                    </a:schemeClr>
                  </a:solidFill>
                </a:rPr>
                <a:t>M3</a:t>
              </a:r>
              <a:endParaRPr kumimoji="1" lang="ja-JP" altLang="en-US" sz="2000" b="1">
                <a:solidFill>
                  <a:schemeClr val="accent2">
                    <a:lumMod val="75000"/>
                  </a:schemeClr>
                </a:solidFill>
              </a:endParaRPr>
            </a:p>
          </p:txBody>
        </p:sp>
      </p:grpSp>
      <p:grpSp>
        <p:nvGrpSpPr>
          <p:cNvPr id="135" name="グループ化 134">
            <a:extLst>
              <a:ext uri="{FF2B5EF4-FFF2-40B4-BE49-F238E27FC236}">
                <a16:creationId xmlns:a16="http://schemas.microsoft.com/office/drawing/2014/main" id="{7F358569-37FB-536D-33AE-2B14FE4CDC50}"/>
              </a:ext>
            </a:extLst>
          </p:cNvPr>
          <p:cNvGrpSpPr/>
          <p:nvPr/>
        </p:nvGrpSpPr>
        <p:grpSpPr>
          <a:xfrm>
            <a:off x="3832609" y="4515883"/>
            <a:ext cx="1144451" cy="2159616"/>
            <a:chOff x="3554599" y="4356393"/>
            <a:chExt cx="1144451" cy="2159616"/>
          </a:xfrm>
        </p:grpSpPr>
        <p:grpSp>
          <p:nvGrpSpPr>
            <p:cNvPr id="98" name="グループ化 97">
              <a:extLst>
                <a:ext uri="{FF2B5EF4-FFF2-40B4-BE49-F238E27FC236}">
                  <a16:creationId xmlns:a16="http://schemas.microsoft.com/office/drawing/2014/main" id="{BAF8E325-2560-D6B1-A062-9BCE0C864F17}"/>
                </a:ext>
              </a:extLst>
            </p:cNvPr>
            <p:cNvGrpSpPr/>
            <p:nvPr/>
          </p:nvGrpSpPr>
          <p:grpSpPr>
            <a:xfrm>
              <a:off x="3554599" y="4845201"/>
              <a:ext cx="1144451" cy="1367659"/>
              <a:chOff x="3903632" y="3429000"/>
              <a:chExt cx="1144451" cy="1367659"/>
            </a:xfrm>
          </p:grpSpPr>
          <p:grpSp>
            <p:nvGrpSpPr>
              <p:cNvPr id="99" name="グループ化 98">
                <a:extLst>
                  <a:ext uri="{FF2B5EF4-FFF2-40B4-BE49-F238E27FC236}">
                    <a16:creationId xmlns:a16="http://schemas.microsoft.com/office/drawing/2014/main" id="{9966487E-E31D-2051-43E9-E288F4953594}"/>
                  </a:ext>
                </a:extLst>
              </p:cNvPr>
              <p:cNvGrpSpPr/>
              <p:nvPr/>
            </p:nvGrpSpPr>
            <p:grpSpPr>
              <a:xfrm>
                <a:off x="3903632" y="3429000"/>
                <a:ext cx="1144451" cy="1355402"/>
                <a:chOff x="767054" y="3553556"/>
                <a:chExt cx="1438494" cy="1476192"/>
              </a:xfrm>
              <a:solidFill>
                <a:schemeClr val="accent4">
                  <a:lumMod val="20000"/>
                  <a:lumOff val="80000"/>
                </a:schemeClr>
              </a:solidFill>
            </p:grpSpPr>
            <p:sp>
              <p:nvSpPr>
                <p:cNvPr id="101" name="台形 100">
                  <a:extLst>
                    <a:ext uri="{FF2B5EF4-FFF2-40B4-BE49-F238E27FC236}">
                      <a16:creationId xmlns:a16="http://schemas.microsoft.com/office/drawing/2014/main" id="{DB459FFC-CC0C-15AA-6DDD-CCF613AD8533}"/>
                    </a:ext>
                  </a:extLst>
                </p:cNvPr>
                <p:cNvSpPr/>
                <p:nvPr/>
              </p:nvSpPr>
              <p:spPr>
                <a:xfrm rot="10800000">
                  <a:off x="1072578" y="4757055"/>
                  <a:ext cx="843307"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台形 101">
                  <a:extLst>
                    <a:ext uri="{FF2B5EF4-FFF2-40B4-BE49-F238E27FC236}">
                      <a16:creationId xmlns:a16="http://schemas.microsoft.com/office/drawing/2014/main" id="{71450FCD-7C93-ED16-4A2C-7F9C44B2889C}"/>
                    </a:ext>
                  </a:extLst>
                </p:cNvPr>
                <p:cNvSpPr/>
                <p:nvPr/>
              </p:nvSpPr>
              <p:spPr>
                <a:xfrm rot="10800000">
                  <a:off x="1000919" y="4457781"/>
                  <a:ext cx="985326"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台形 102">
                  <a:extLst>
                    <a:ext uri="{FF2B5EF4-FFF2-40B4-BE49-F238E27FC236}">
                      <a16:creationId xmlns:a16="http://schemas.microsoft.com/office/drawing/2014/main" id="{F97B9386-C784-E3FB-A693-82DD336353CF}"/>
                    </a:ext>
                  </a:extLst>
                </p:cNvPr>
                <p:cNvSpPr/>
                <p:nvPr/>
              </p:nvSpPr>
              <p:spPr>
                <a:xfrm rot="10800000">
                  <a:off x="930560" y="4158506"/>
                  <a:ext cx="1122160"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台形 103">
                  <a:extLst>
                    <a:ext uri="{FF2B5EF4-FFF2-40B4-BE49-F238E27FC236}">
                      <a16:creationId xmlns:a16="http://schemas.microsoft.com/office/drawing/2014/main" id="{76A15CC0-4867-17D6-75B7-D1E00BB177F7}"/>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台形 104">
                  <a:extLst>
                    <a:ext uri="{FF2B5EF4-FFF2-40B4-BE49-F238E27FC236}">
                      <a16:creationId xmlns:a16="http://schemas.microsoft.com/office/drawing/2014/main" id="{6D2FBCF7-948D-A9D1-5FD5-5074090D6666}"/>
                    </a:ext>
                  </a:extLst>
                </p:cNvPr>
                <p:cNvSpPr/>
                <p:nvPr/>
              </p:nvSpPr>
              <p:spPr>
                <a:xfrm rot="10800000">
                  <a:off x="767054" y="3553556"/>
                  <a:ext cx="1438494"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00" name="直線コネクタ 99">
                <a:extLst>
                  <a:ext uri="{FF2B5EF4-FFF2-40B4-BE49-F238E27FC236}">
                    <a16:creationId xmlns:a16="http://schemas.microsoft.com/office/drawing/2014/main" id="{E5D04F85-BB6C-A888-8183-51AF6DDD12A9}"/>
                  </a:ext>
                </a:extLst>
              </p:cNvPr>
              <p:cNvCxnSpPr>
                <a:cxnSpLocks/>
              </p:cNvCxnSpPr>
              <p:nvPr/>
            </p:nvCxnSpPr>
            <p:spPr>
              <a:xfrm flipH="1" flipV="1">
                <a:off x="4208441" y="4262330"/>
                <a:ext cx="104033" cy="534329"/>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106" name="テキスト ボックス 105">
              <a:extLst>
                <a:ext uri="{FF2B5EF4-FFF2-40B4-BE49-F238E27FC236}">
                  <a16:creationId xmlns:a16="http://schemas.microsoft.com/office/drawing/2014/main" id="{C9C36D96-5125-03D9-E909-5114E894FD18}"/>
                </a:ext>
              </a:extLst>
            </p:cNvPr>
            <p:cNvSpPr txBox="1"/>
            <p:nvPr/>
          </p:nvSpPr>
          <p:spPr>
            <a:xfrm>
              <a:off x="3853648" y="5692768"/>
              <a:ext cx="559769" cy="261610"/>
            </a:xfrm>
            <a:prstGeom prst="rect">
              <a:avLst/>
            </a:prstGeom>
            <a:noFill/>
          </p:spPr>
          <p:txBody>
            <a:bodyPr wrap="square" rtlCol="0">
              <a:spAutoFit/>
            </a:bodyPr>
            <a:lstStyle/>
            <a:p>
              <a:r>
                <a:rPr kumimoji="1" lang="en-US" altLang="ja-JP" sz="1100" dirty="0">
                  <a:solidFill>
                    <a:schemeClr val="bg1"/>
                  </a:solidFill>
                </a:rPr>
                <a:t>32-63</a:t>
              </a:r>
              <a:endParaRPr kumimoji="1" lang="ja-JP" altLang="en-US" sz="1100">
                <a:solidFill>
                  <a:schemeClr val="bg1"/>
                </a:solidFill>
              </a:endParaRPr>
            </a:p>
          </p:txBody>
        </p:sp>
        <p:sp>
          <p:nvSpPr>
            <p:cNvPr id="107" name="テキスト ボックス 106">
              <a:extLst>
                <a:ext uri="{FF2B5EF4-FFF2-40B4-BE49-F238E27FC236}">
                  <a16:creationId xmlns:a16="http://schemas.microsoft.com/office/drawing/2014/main" id="{A3C9603D-8651-1DD5-0CF8-FC16E3FAC368}"/>
                </a:ext>
              </a:extLst>
            </p:cNvPr>
            <p:cNvSpPr txBox="1"/>
            <p:nvPr/>
          </p:nvSpPr>
          <p:spPr>
            <a:xfrm>
              <a:off x="3587343" y="6262093"/>
              <a:ext cx="958917" cy="253916"/>
            </a:xfrm>
            <a:prstGeom prst="rect">
              <a:avLst/>
            </a:prstGeom>
            <a:noFill/>
          </p:spPr>
          <p:txBody>
            <a:bodyPr wrap="none" rtlCol="0">
              <a:spAutoFit/>
            </a:bodyPr>
            <a:lstStyle/>
            <a:p>
              <a:r>
                <a:rPr kumimoji="1" lang="en-US" altLang="ja-JP" sz="1050" dirty="0"/>
                <a:t>E4</a:t>
              </a:r>
              <a:r>
                <a:rPr kumimoji="1" lang="ja-JP" altLang="en-US" sz="1050"/>
                <a:t>・</a:t>
              </a:r>
              <a:r>
                <a:rPr kumimoji="1" lang="en-US" altLang="ja-JP" sz="1050" dirty="0"/>
                <a:t>E5</a:t>
              </a:r>
              <a:r>
                <a:rPr kumimoji="1" lang="ja-JP" altLang="en-US" sz="1050"/>
                <a:t>の</a:t>
              </a:r>
              <a:r>
                <a:rPr kumimoji="1" lang="en-US" altLang="ja-JP" sz="1050" dirty="0"/>
                <a:t>OR</a:t>
              </a:r>
            </a:p>
          </p:txBody>
        </p:sp>
        <p:sp>
          <p:nvSpPr>
            <p:cNvPr id="120" name="テキスト ボックス 119">
              <a:extLst>
                <a:ext uri="{FF2B5EF4-FFF2-40B4-BE49-F238E27FC236}">
                  <a16:creationId xmlns:a16="http://schemas.microsoft.com/office/drawing/2014/main" id="{DA43A0CE-C532-1E7E-490E-141B05AD65B4}"/>
                </a:ext>
              </a:extLst>
            </p:cNvPr>
            <p:cNvSpPr txBox="1"/>
            <p:nvPr/>
          </p:nvSpPr>
          <p:spPr>
            <a:xfrm>
              <a:off x="3833694" y="4356393"/>
              <a:ext cx="575799" cy="400110"/>
            </a:xfrm>
            <a:prstGeom prst="rect">
              <a:avLst/>
            </a:prstGeom>
            <a:noFill/>
          </p:spPr>
          <p:txBody>
            <a:bodyPr wrap="none" rtlCol="0">
              <a:spAutoFit/>
            </a:bodyPr>
            <a:lstStyle/>
            <a:p>
              <a:r>
                <a:rPr kumimoji="1" lang="en-US" altLang="ja-JP" sz="2000" b="1" dirty="0">
                  <a:solidFill>
                    <a:schemeClr val="accent2">
                      <a:lumMod val="75000"/>
                    </a:schemeClr>
                  </a:solidFill>
                </a:rPr>
                <a:t>M2</a:t>
              </a:r>
              <a:endParaRPr kumimoji="1" lang="ja-JP" altLang="en-US" sz="2000" b="1">
                <a:solidFill>
                  <a:schemeClr val="accent2">
                    <a:lumMod val="75000"/>
                  </a:schemeClr>
                </a:solidFill>
              </a:endParaRPr>
            </a:p>
          </p:txBody>
        </p:sp>
      </p:grpSp>
      <p:sp>
        <p:nvSpPr>
          <p:cNvPr id="121" name="上下矢印 120">
            <a:extLst>
              <a:ext uri="{FF2B5EF4-FFF2-40B4-BE49-F238E27FC236}">
                <a16:creationId xmlns:a16="http://schemas.microsoft.com/office/drawing/2014/main" id="{AC753E87-F293-0301-9394-B965055995D6}"/>
              </a:ext>
            </a:extLst>
          </p:cNvPr>
          <p:cNvSpPr/>
          <p:nvPr/>
        </p:nvSpPr>
        <p:spPr>
          <a:xfrm rot="5400000" flipH="1">
            <a:off x="2525558" y="5355012"/>
            <a:ext cx="607983" cy="87602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テキスト ボックス 121">
            <a:extLst>
              <a:ext uri="{FF2B5EF4-FFF2-40B4-BE49-F238E27FC236}">
                <a16:creationId xmlns:a16="http://schemas.microsoft.com/office/drawing/2014/main" id="{AF06D860-C897-C370-FAFA-99524FF8F9C8}"/>
              </a:ext>
            </a:extLst>
          </p:cNvPr>
          <p:cNvSpPr txBox="1"/>
          <p:nvPr/>
        </p:nvSpPr>
        <p:spPr>
          <a:xfrm>
            <a:off x="2043540" y="4840335"/>
            <a:ext cx="1620957" cy="584775"/>
          </a:xfrm>
          <a:prstGeom prst="rect">
            <a:avLst/>
          </a:prstGeom>
          <a:noFill/>
        </p:spPr>
        <p:txBody>
          <a:bodyPr wrap="none" rtlCol="0">
            <a:spAutoFit/>
          </a:bodyPr>
          <a:lstStyle/>
          <a:p>
            <a:r>
              <a:rPr kumimoji="1" lang="ja-JP" altLang="en-US" sz="1600">
                <a:solidFill>
                  <a:srgbClr val="0070C0"/>
                </a:solidFill>
              </a:rPr>
              <a:t>ステーション間</a:t>
            </a:r>
            <a:endParaRPr kumimoji="1" lang="en-US" altLang="ja-JP" sz="1600" dirty="0">
              <a:solidFill>
                <a:srgbClr val="0070C0"/>
              </a:solidFill>
            </a:endParaRPr>
          </a:p>
          <a:p>
            <a:r>
              <a:rPr kumimoji="1" lang="ja-JP" altLang="en-US" sz="1600">
                <a:solidFill>
                  <a:srgbClr val="0070C0"/>
                </a:solidFill>
              </a:rPr>
              <a:t>コインシデンス</a:t>
            </a:r>
          </a:p>
        </p:txBody>
      </p:sp>
      <p:grpSp>
        <p:nvGrpSpPr>
          <p:cNvPr id="134" name="グループ化 133">
            <a:extLst>
              <a:ext uri="{FF2B5EF4-FFF2-40B4-BE49-F238E27FC236}">
                <a16:creationId xmlns:a16="http://schemas.microsoft.com/office/drawing/2014/main" id="{9AB1065A-FD1E-DC4F-BEB4-3936F38FBA5C}"/>
              </a:ext>
            </a:extLst>
          </p:cNvPr>
          <p:cNvGrpSpPr/>
          <p:nvPr/>
        </p:nvGrpSpPr>
        <p:grpSpPr>
          <a:xfrm>
            <a:off x="628510" y="4497217"/>
            <a:ext cx="1285396" cy="2198506"/>
            <a:chOff x="346512" y="4364750"/>
            <a:chExt cx="1285396" cy="2198506"/>
          </a:xfrm>
        </p:grpSpPr>
        <p:grpSp>
          <p:nvGrpSpPr>
            <p:cNvPr id="108" name="グループ化 107">
              <a:extLst>
                <a:ext uri="{FF2B5EF4-FFF2-40B4-BE49-F238E27FC236}">
                  <a16:creationId xmlns:a16="http://schemas.microsoft.com/office/drawing/2014/main" id="{C78F5287-F7E7-FBE1-6CB4-6C0827E01617}"/>
                </a:ext>
              </a:extLst>
            </p:cNvPr>
            <p:cNvGrpSpPr/>
            <p:nvPr/>
          </p:nvGrpSpPr>
          <p:grpSpPr>
            <a:xfrm>
              <a:off x="346512" y="4855661"/>
              <a:ext cx="1285396" cy="1387545"/>
              <a:chOff x="3833159" y="5054695"/>
              <a:chExt cx="1285396" cy="1387545"/>
            </a:xfrm>
          </p:grpSpPr>
          <p:grpSp>
            <p:nvGrpSpPr>
              <p:cNvPr id="109" name="グループ化 108">
                <a:extLst>
                  <a:ext uri="{FF2B5EF4-FFF2-40B4-BE49-F238E27FC236}">
                    <a16:creationId xmlns:a16="http://schemas.microsoft.com/office/drawing/2014/main" id="{728BAA05-220C-FFFC-B079-DC7D48237139}"/>
                  </a:ext>
                </a:extLst>
              </p:cNvPr>
              <p:cNvGrpSpPr/>
              <p:nvPr/>
            </p:nvGrpSpPr>
            <p:grpSpPr>
              <a:xfrm>
                <a:off x="3833159" y="5054695"/>
                <a:ext cx="1285396" cy="1387545"/>
                <a:chOff x="851973" y="3852835"/>
                <a:chExt cx="1279608" cy="1176913"/>
              </a:xfrm>
              <a:solidFill>
                <a:schemeClr val="accent4">
                  <a:lumMod val="20000"/>
                  <a:lumOff val="80000"/>
                </a:schemeClr>
              </a:solidFill>
            </p:grpSpPr>
            <p:sp>
              <p:nvSpPr>
                <p:cNvPr id="111" name="台形 110">
                  <a:extLst>
                    <a:ext uri="{FF2B5EF4-FFF2-40B4-BE49-F238E27FC236}">
                      <a16:creationId xmlns:a16="http://schemas.microsoft.com/office/drawing/2014/main" id="{8D18DA51-0CD0-F4D8-832A-026285884682}"/>
                    </a:ext>
                  </a:extLst>
                </p:cNvPr>
                <p:cNvSpPr/>
                <p:nvPr/>
              </p:nvSpPr>
              <p:spPr>
                <a:xfrm rot="10800000">
                  <a:off x="1072578" y="4757055"/>
                  <a:ext cx="843307"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台形 111">
                  <a:extLst>
                    <a:ext uri="{FF2B5EF4-FFF2-40B4-BE49-F238E27FC236}">
                      <a16:creationId xmlns:a16="http://schemas.microsoft.com/office/drawing/2014/main" id="{A6133D1A-6BDC-5D97-C3FD-323A9DE2B47F}"/>
                    </a:ext>
                  </a:extLst>
                </p:cNvPr>
                <p:cNvSpPr/>
                <p:nvPr/>
              </p:nvSpPr>
              <p:spPr>
                <a:xfrm rot="10800000">
                  <a:off x="1000919" y="4457781"/>
                  <a:ext cx="985326"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台形 112">
                  <a:extLst>
                    <a:ext uri="{FF2B5EF4-FFF2-40B4-BE49-F238E27FC236}">
                      <a16:creationId xmlns:a16="http://schemas.microsoft.com/office/drawing/2014/main" id="{B6611FBB-4C17-7936-488B-6351CC275659}"/>
                    </a:ext>
                  </a:extLst>
                </p:cNvPr>
                <p:cNvSpPr/>
                <p:nvPr/>
              </p:nvSpPr>
              <p:spPr>
                <a:xfrm rot="10800000">
                  <a:off x="930560" y="4158506"/>
                  <a:ext cx="1122160"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台形 113">
                  <a:extLst>
                    <a:ext uri="{FF2B5EF4-FFF2-40B4-BE49-F238E27FC236}">
                      <a16:creationId xmlns:a16="http://schemas.microsoft.com/office/drawing/2014/main" id="{78D2518B-9F6B-DCF8-AE03-7DD26EB89D6C}"/>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10" name="直線コネクタ 109">
                <a:extLst>
                  <a:ext uri="{FF2B5EF4-FFF2-40B4-BE49-F238E27FC236}">
                    <a16:creationId xmlns:a16="http://schemas.microsoft.com/office/drawing/2014/main" id="{6064970F-A231-043A-7C26-3B262E2A18AD}"/>
                  </a:ext>
                </a:extLst>
              </p:cNvPr>
              <p:cNvCxnSpPr>
                <a:cxnSpLocks/>
              </p:cNvCxnSpPr>
              <p:nvPr/>
            </p:nvCxnSpPr>
            <p:spPr>
              <a:xfrm flipH="1" flipV="1">
                <a:off x="4174453" y="5767908"/>
                <a:ext cx="111232" cy="674332"/>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115" name="テキスト ボックス 114">
              <a:extLst>
                <a:ext uri="{FF2B5EF4-FFF2-40B4-BE49-F238E27FC236}">
                  <a16:creationId xmlns:a16="http://schemas.microsoft.com/office/drawing/2014/main" id="{C9C095AE-8DD1-07D1-C8DA-74475527E957}"/>
                </a:ext>
              </a:extLst>
            </p:cNvPr>
            <p:cNvSpPr txBox="1"/>
            <p:nvPr/>
          </p:nvSpPr>
          <p:spPr>
            <a:xfrm>
              <a:off x="767454" y="5639246"/>
              <a:ext cx="559769" cy="261610"/>
            </a:xfrm>
            <a:prstGeom prst="rect">
              <a:avLst/>
            </a:prstGeom>
            <a:noFill/>
          </p:spPr>
          <p:txBody>
            <a:bodyPr wrap="none" rtlCol="0">
              <a:spAutoFit/>
            </a:bodyPr>
            <a:lstStyle/>
            <a:p>
              <a:r>
                <a:rPr kumimoji="1" lang="en-US" altLang="ja-JP" sz="1100" dirty="0">
                  <a:solidFill>
                    <a:schemeClr val="bg1"/>
                  </a:solidFill>
                </a:rPr>
                <a:t>32-63</a:t>
              </a:r>
              <a:endParaRPr kumimoji="1" lang="ja-JP" altLang="en-US" sz="1100">
                <a:solidFill>
                  <a:schemeClr val="bg1"/>
                </a:solidFill>
              </a:endParaRPr>
            </a:p>
          </p:txBody>
        </p:sp>
        <p:sp>
          <p:nvSpPr>
            <p:cNvPr id="116" name="テキスト ボックス 115">
              <a:extLst>
                <a:ext uri="{FF2B5EF4-FFF2-40B4-BE49-F238E27FC236}">
                  <a16:creationId xmlns:a16="http://schemas.microsoft.com/office/drawing/2014/main" id="{7FB3760E-BB23-536B-B056-5B1B2053F866}"/>
                </a:ext>
              </a:extLst>
            </p:cNvPr>
            <p:cNvSpPr txBox="1"/>
            <p:nvPr/>
          </p:nvSpPr>
          <p:spPr>
            <a:xfrm>
              <a:off x="585022" y="6301646"/>
              <a:ext cx="994183" cy="261610"/>
            </a:xfrm>
            <a:prstGeom prst="rect">
              <a:avLst/>
            </a:prstGeom>
            <a:noFill/>
          </p:spPr>
          <p:txBody>
            <a:bodyPr wrap="none" rtlCol="0">
              <a:spAutoFit/>
            </a:bodyPr>
            <a:lstStyle/>
            <a:p>
              <a:r>
                <a:rPr kumimoji="1" lang="en-US" altLang="ja-JP" sz="1050" dirty="0"/>
                <a:t>E3</a:t>
              </a:r>
              <a:r>
                <a:rPr kumimoji="1" lang="ja-JP" altLang="en-US" sz="1050"/>
                <a:t>・</a:t>
              </a:r>
              <a:r>
                <a:rPr kumimoji="1" lang="en-US" altLang="ja-JP" sz="1050" dirty="0"/>
                <a:t>E4</a:t>
              </a:r>
              <a:r>
                <a:rPr kumimoji="1" lang="ja-JP" altLang="en-US" sz="1050"/>
                <a:t>の</a:t>
              </a:r>
              <a:r>
                <a:rPr kumimoji="1" lang="en-US" altLang="ja-JP" sz="1050" dirty="0"/>
                <a:t>OR</a:t>
              </a:r>
            </a:p>
          </p:txBody>
        </p:sp>
        <p:sp>
          <p:nvSpPr>
            <p:cNvPr id="131" name="テキスト ボックス 130">
              <a:extLst>
                <a:ext uri="{FF2B5EF4-FFF2-40B4-BE49-F238E27FC236}">
                  <a16:creationId xmlns:a16="http://schemas.microsoft.com/office/drawing/2014/main" id="{4CCD5CF9-13D4-F217-BDAA-68EB58EBE0E7}"/>
                </a:ext>
              </a:extLst>
            </p:cNvPr>
            <p:cNvSpPr txBox="1"/>
            <p:nvPr/>
          </p:nvSpPr>
          <p:spPr>
            <a:xfrm>
              <a:off x="726981" y="4364750"/>
              <a:ext cx="575799" cy="400110"/>
            </a:xfrm>
            <a:prstGeom prst="rect">
              <a:avLst/>
            </a:prstGeom>
            <a:noFill/>
          </p:spPr>
          <p:txBody>
            <a:bodyPr wrap="none" rtlCol="0">
              <a:spAutoFit/>
            </a:bodyPr>
            <a:lstStyle/>
            <a:p>
              <a:r>
                <a:rPr kumimoji="1" lang="en-US" altLang="ja-JP" sz="2000" b="1" dirty="0">
                  <a:solidFill>
                    <a:schemeClr val="accent2">
                      <a:lumMod val="75000"/>
                    </a:schemeClr>
                  </a:solidFill>
                </a:rPr>
                <a:t>M1</a:t>
              </a:r>
              <a:endParaRPr kumimoji="1" lang="ja-JP" altLang="en-US" sz="2000" b="1">
                <a:solidFill>
                  <a:schemeClr val="accent2">
                    <a:lumMod val="75000"/>
                  </a:schemeClr>
                </a:solidFill>
              </a:endParaRPr>
            </a:p>
          </p:txBody>
        </p:sp>
      </p:grpSp>
      <p:sp>
        <p:nvSpPr>
          <p:cNvPr id="137" name="上下矢印 136">
            <a:extLst>
              <a:ext uri="{FF2B5EF4-FFF2-40B4-BE49-F238E27FC236}">
                <a16:creationId xmlns:a16="http://schemas.microsoft.com/office/drawing/2014/main" id="{EA81EACF-5E9B-0F6A-249A-6B7DE0049CD2}"/>
              </a:ext>
            </a:extLst>
          </p:cNvPr>
          <p:cNvSpPr/>
          <p:nvPr/>
        </p:nvSpPr>
        <p:spPr>
          <a:xfrm rot="5400000" flipH="1">
            <a:off x="5659257" y="5331446"/>
            <a:ext cx="607983" cy="87602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テキスト ボックス 137">
            <a:extLst>
              <a:ext uri="{FF2B5EF4-FFF2-40B4-BE49-F238E27FC236}">
                <a16:creationId xmlns:a16="http://schemas.microsoft.com/office/drawing/2014/main" id="{711A8C57-BACB-7A24-F50B-01A2B9D17770}"/>
              </a:ext>
            </a:extLst>
          </p:cNvPr>
          <p:cNvSpPr txBox="1"/>
          <p:nvPr/>
        </p:nvSpPr>
        <p:spPr>
          <a:xfrm>
            <a:off x="5177239" y="4816769"/>
            <a:ext cx="1620957" cy="584775"/>
          </a:xfrm>
          <a:prstGeom prst="rect">
            <a:avLst/>
          </a:prstGeom>
          <a:noFill/>
        </p:spPr>
        <p:txBody>
          <a:bodyPr wrap="none" rtlCol="0">
            <a:spAutoFit/>
          </a:bodyPr>
          <a:lstStyle/>
          <a:p>
            <a:r>
              <a:rPr kumimoji="1" lang="ja-JP" altLang="en-US" sz="1600">
                <a:solidFill>
                  <a:srgbClr val="0070C0"/>
                </a:solidFill>
              </a:rPr>
              <a:t>ステーション間</a:t>
            </a:r>
            <a:endParaRPr kumimoji="1" lang="en-US" altLang="ja-JP" sz="1600" dirty="0">
              <a:solidFill>
                <a:srgbClr val="0070C0"/>
              </a:solidFill>
            </a:endParaRPr>
          </a:p>
          <a:p>
            <a:r>
              <a:rPr kumimoji="1" lang="ja-JP" altLang="en-US" sz="1600">
                <a:solidFill>
                  <a:srgbClr val="0070C0"/>
                </a:solidFill>
              </a:rPr>
              <a:t>コインシデンス</a:t>
            </a:r>
          </a:p>
        </p:txBody>
      </p:sp>
      <p:pic>
        <p:nvPicPr>
          <p:cNvPr id="7" name="図 6">
            <a:extLst>
              <a:ext uri="{FF2B5EF4-FFF2-40B4-BE49-F238E27FC236}">
                <a16:creationId xmlns:a16="http://schemas.microsoft.com/office/drawing/2014/main" id="{47430EA7-D675-6526-8853-E50C0347F70A}"/>
              </a:ext>
            </a:extLst>
          </p:cNvPr>
          <p:cNvPicPr>
            <a:picLocks noChangeAspect="1"/>
          </p:cNvPicPr>
          <p:nvPr/>
        </p:nvPicPr>
        <p:blipFill>
          <a:blip r:embed="rId4"/>
          <a:stretch>
            <a:fillRect/>
          </a:stretch>
        </p:blipFill>
        <p:spPr>
          <a:xfrm>
            <a:off x="9357922" y="4272378"/>
            <a:ext cx="2106873" cy="2458800"/>
          </a:xfrm>
          <a:prstGeom prst="rect">
            <a:avLst/>
          </a:prstGeom>
        </p:spPr>
      </p:pic>
      <p:sp>
        <p:nvSpPr>
          <p:cNvPr id="8" name="テキスト ボックス 7">
            <a:extLst>
              <a:ext uri="{FF2B5EF4-FFF2-40B4-BE49-F238E27FC236}">
                <a16:creationId xmlns:a16="http://schemas.microsoft.com/office/drawing/2014/main" id="{5B3CCA08-DE41-8F8F-2612-9E1667B85244}"/>
              </a:ext>
            </a:extLst>
          </p:cNvPr>
          <p:cNvSpPr txBox="1"/>
          <p:nvPr/>
        </p:nvSpPr>
        <p:spPr>
          <a:xfrm>
            <a:off x="9095670" y="4853900"/>
            <a:ext cx="537327" cy="369332"/>
          </a:xfrm>
          <a:prstGeom prst="rect">
            <a:avLst/>
          </a:prstGeom>
          <a:noFill/>
        </p:spPr>
        <p:txBody>
          <a:bodyPr wrap="none" rtlCol="0">
            <a:spAutoFit/>
          </a:bodyPr>
          <a:lstStyle/>
          <a:p>
            <a:r>
              <a:rPr kumimoji="1" lang="en-US" altLang="ja-JP" sz="1800" b="1" dirty="0">
                <a:solidFill>
                  <a:schemeClr val="accent2">
                    <a:lumMod val="75000"/>
                  </a:schemeClr>
                </a:solidFill>
              </a:rPr>
              <a:t>M1</a:t>
            </a:r>
            <a:endParaRPr kumimoji="1" lang="ja-JP" altLang="en-US" sz="1800" b="1">
              <a:solidFill>
                <a:schemeClr val="accent2">
                  <a:lumMod val="75000"/>
                </a:schemeClr>
              </a:solidFill>
            </a:endParaRPr>
          </a:p>
        </p:txBody>
      </p:sp>
      <p:sp>
        <p:nvSpPr>
          <p:cNvPr id="9" name="テキスト ボックス 8">
            <a:extLst>
              <a:ext uri="{FF2B5EF4-FFF2-40B4-BE49-F238E27FC236}">
                <a16:creationId xmlns:a16="http://schemas.microsoft.com/office/drawing/2014/main" id="{64124608-47C6-013D-F136-6493217F62B9}"/>
              </a:ext>
            </a:extLst>
          </p:cNvPr>
          <p:cNvSpPr txBox="1"/>
          <p:nvPr/>
        </p:nvSpPr>
        <p:spPr>
          <a:xfrm>
            <a:off x="9593000" y="4371782"/>
            <a:ext cx="537327" cy="369332"/>
          </a:xfrm>
          <a:prstGeom prst="rect">
            <a:avLst/>
          </a:prstGeom>
          <a:noFill/>
        </p:spPr>
        <p:txBody>
          <a:bodyPr wrap="none" rtlCol="0">
            <a:spAutoFit/>
          </a:bodyPr>
          <a:lstStyle/>
          <a:p>
            <a:r>
              <a:rPr kumimoji="1" lang="en-US" altLang="ja-JP" sz="1800" b="1" dirty="0">
                <a:solidFill>
                  <a:schemeClr val="accent2">
                    <a:lumMod val="75000"/>
                  </a:schemeClr>
                </a:solidFill>
              </a:rPr>
              <a:t>M2</a:t>
            </a:r>
            <a:endParaRPr kumimoji="1" lang="ja-JP" altLang="en-US" sz="1800" b="1">
              <a:solidFill>
                <a:schemeClr val="accent2">
                  <a:lumMod val="75000"/>
                </a:schemeClr>
              </a:solidFill>
            </a:endParaRPr>
          </a:p>
        </p:txBody>
      </p:sp>
      <p:sp>
        <p:nvSpPr>
          <p:cNvPr id="10" name="テキスト ボックス 9">
            <a:extLst>
              <a:ext uri="{FF2B5EF4-FFF2-40B4-BE49-F238E27FC236}">
                <a16:creationId xmlns:a16="http://schemas.microsoft.com/office/drawing/2014/main" id="{EB20F89A-D25A-50BF-F224-F79039729931}"/>
              </a:ext>
            </a:extLst>
          </p:cNvPr>
          <p:cNvSpPr txBox="1"/>
          <p:nvPr/>
        </p:nvSpPr>
        <p:spPr>
          <a:xfrm>
            <a:off x="9991570" y="4067816"/>
            <a:ext cx="537327" cy="369332"/>
          </a:xfrm>
          <a:prstGeom prst="rect">
            <a:avLst/>
          </a:prstGeom>
          <a:noFill/>
        </p:spPr>
        <p:txBody>
          <a:bodyPr wrap="none" rtlCol="0">
            <a:spAutoFit/>
          </a:bodyPr>
          <a:lstStyle/>
          <a:p>
            <a:r>
              <a:rPr kumimoji="1" lang="en-US" altLang="ja-JP" sz="1800" b="1" dirty="0">
                <a:solidFill>
                  <a:schemeClr val="accent2">
                    <a:lumMod val="75000"/>
                  </a:schemeClr>
                </a:solidFill>
              </a:rPr>
              <a:t>M3</a:t>
            </a:r>
            <a:endParaRPr kumimoji="1" lang="ja-JP" altLang="en-US" sz="1800" b="1">
              <a:solidFill>
                <a:schemeClr val="accent2">
                  <a:lumMod val="75000"/>
                </a:schemeClr>
              </a:solidFill>
            </a:endParaRPr>
          </a:p>
        </p:txBody>
      </p:sp>
      <p:sp>
        <p:nvSpPr>
          <p:cNvPr id="11" name="テキスト ボックス 10">
            <a:extLst>
              <a:ext uri="{FF2B5EF4-FFF2-40B4-BE49-F238E27FC236}">
                <a16:creationId xmlns:a16="http://schemas.microsoft.com/office/drawing/2014/main" id="{2F32075A-876F-2507-A877-EA4EB8AA7C41}"/>
              </a:ext>
            </a:extLst>
          </p:cNvPr>
          <p:cNvSpPr txBox="1"/>
          <p:nvPr/>
        </p:nvSpPr>
        <p:spPr>
          <a:xfrm>
            <a:off x="8464728" y="6097933"/>
            <a:ext cx="1261884" cy="276999"/>
          </a:xfrm>
          <a:prstGeom prst="rect">
            <a:avLst/>
          </a:prstGeom>
          <a:noFill/>
        </p:spPr>
        <p:txBody>
          <a:bodyPr wrap="none" rtlCol="0">
            <a:spAutoFit/>
          </a:bodyPr>
          <a:lstStyle/>
          <a:p>
            <a:r>
              <a:rPr kumimoji="1" lang="ja-JP" altLang="en-US" sz="1200">
                <a:solidFill>
                  <a:srgbClr val="FF0000"/>
                </a:solidFill>
              </a:rPr>
              <a:t>無限運動量飛跡</a:t>
            </a:r>
          </a:p>
        </p:txBody>
      </p:sp>
      <p:sp>
        <p:nvSpPr>
          <p:cNvPr id="12" name="テキスト ボックス 11">
            <a:extLst>
              <a:ext uri="{FF2B5EF4-FFF2-40B4-BE49-F238E27FC236}">
                <a16:creationId xmlns:a16="http://schemas.microsoft.com/office/drawing/2014/main" id="{767C8529-C553-2735-DF1A-32C5EE2986FE}"/>
              </a:ext>
            </a:extLst>
          </p:cNvPr>
          <p:cNvSpPr txBox="1"/>
          <p:nvPr/>
        </p:nvSpPr>
        <p:spPr>
          <a:xfrm>
            <a:off x="9997045" y="6301456"/>
            <a:ext cx="1261884" cy="276999"/>
          </a:xfrm>
          <a:prstGeom prst="rect">
            <a:avLst/>
          </a:prstGeom>
          <a:noFill/>
        </p:spPr>
        <p:txBody>
          <a:bodyPr wrap="none" rtlCol="0">
            <a:spAutoFit/>
          </a:bodyPr>
          <a:lstStyle/>
          <a:p>
            <a:r>
              <a:rPr lang="ja-JP" altLang="en-US" sz="1200">
                <a:solidFill>
                  <a:schemeClr val="accent1"/>
                </a:solidFill>
              </a:rPr>
              <a:t>曲率のある飛跡</a:t>
            </a:r>
            <a:endParaRPr kumimoji="1" lang="ja-JP" altLang="en-US" sz="1200">
              <a:solidFill>
                <a:schemeClr val="accent1"/>
              </a:solidFill>
            </a:endParaRPr>
          </a:p>
        </p:txBody>
      </p:sp>
      <p:cxnSp>
        <p:nvCxnSpPr>
          <p:cNvPr id="13" name="直線矢印コネクタ 12">
            <a:extLst>
              <a:ext uri="{FF2B5EF4-FFF2-40B4-BE49-F238E27FC236}">
                <a16:creationId xmlns:a16="http://schemas.microsoft.com/office/drawing/2014/main" id="{134BEF85-024E-F2D0-E006-CEB5ADFAB0CD}"/>
              </a:ext>
            </a:extLst>
          </p:cNvPr>
          <p:cNvCxnSpPr/>
          <p:nvPr/>
        </p:nvCxnSpPr>
        <p:spPr>
          <a:xfrm>
            <a:off x="11436298" y="4900674"/>
            <a:ext cx="0" cy="13317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4927B3DB-8689-692C-2034-9A4393ECEE83}"/>
                  </a:ext>
                </a:extLst>
              </p:cNvPr>
              <p:cNvSpPr txBox="1"/>
              <p:nvPr/>
            </p:nvSpPr>
            <p:spPr>
              <a:xfrm>
                <a:off x="10528396" y="5989129"/>
                <a:ext cx="96109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ja-JP" altLang="en-US" sz="1400" i="1" dirty="0">
                          <a:latin typeface="Cambria Math" panose="02040503050406030204" pitchFamily="18" charset="0"/>
                        </a:rPr>
                        <m:t>ビーム軸</m:t>
                      </m:r>
                    </m:oMath>
                  </m:oMathPara>
                </a14:m>
                <a:endParaRPr kumimoji="1" lang="ja-JP" altLang="en-US" sz="1400">
                  <a:solidFill>
                    <a:schemeClr val="tx1"/>
                  </a:solidFill>
                </a:endParaRPr>
              </a:p>
            </p:txBody>
          </p:sp>
        </mc:Choice>
        <mc:Fallback xmlns="">
          <p:sp>
            <p:nvSpPr>
              <p:cNvPr id="14" name="テキスト ボックス 13">
                <a:extLst>
                  <a:ext uri="{FF2B5EF4-FFF2-40B4-BE49-F238E27FC236}">
                    <a16:creationId xmlns:a16="http://schemas.microsoft.com/office/drawing/2014/main" id="{4927B3DB-8689-692C-2034-9A4393ECEE83}"/>
                  </a:ext>
                </a:extLst>
              </p:cNvPr>
              <p:cNvSpPr txBox="1">
                <a:spLocks noRot="1" noChangeAspect="1" noMove="1" noResize="1" noEditPoints="1" noAdjustHandles="1" noChangeArrowheads="1" noChangeShapeType="1" noTextEdit="1"/>
              </p:cNvSpPr>
              <p:nvPr/>
            </p:nvSpPr>
            <p:spPr>
              <a:xfrm>
                <a:off x="10528396" y="5989129"/>
                <a:ext cx="961096" cy="307777"/>
              </a:xfrm>
              <a:prstGeom prst="rect">
                <a:avLst/>
              </a:prstGeom>
              <a:blipFill>
                <a:blip r:embed="rId6"/>
                <a:stretch>
                  <a:fillRect/>
                </a:stretch>
              </a:blipFill>
            </p:spPr>
            <p:txBody>
              <a:bodyPr/>
              <a:lstStyle/>
              <a:p>
                <a:r>
                  <a:rPr lang="ja-JP" altLang="en-US">
                    <a:noFill/>
                  </a:rPr>
                  <a:t> </a:t>
                </a:r>
              </a:p>
            </p:txBody>
          </p:sp>
        </mc:Fallback>
      </mc:AlternateContent>
      <p:sp>
        <p:nvSpPr>
          <p:cNvPr id="15" name="テキスト ボックス 14">
            <a:extLst>
              <a:ext uri="{FF2B5EF4-FFF2-40B4-BE49-F238E27FC236}">
                <a16:creationId xmlns:a16="http://schemas.microsoft.com/office/drawing/2014/main" id="{3B391E89-70E7-7ED7-DFF4-89AB993D54B0}"/>
              </a:ext>
            </a:extLst>
          </p:cNvPr>
          <p:cNvSpPr txBox="1"/>
          <p:nvPr/>
        </p:nvSpPr>
        <p:spPr>
          <a:xfrm>
            <a:off x="10528396" y="4067295"/>
            <a:ext cx="1750800" cy="261610"/>
          </a:xfrm>
          <a:prstGeom prst="rect">
            <a:avLst/>
          </a:prstGeom>
          <a:noFill/>
        </p:spPr>
        <p:txBody>
          <a:bodyPr wrap="none" rtlCol="0">
            <a:spAutoFit/>
          </a:bodyPr>
          <a:lstStyle/>
          <a:p>
            <a:r>
              <a:rPr kumimoji="1" lang="en-US" altLang="ja-JP" sz="1100" dirty="0"/>
              <a:t>Big Wheel 1/48</a:t>
            </a:r>
            <a:r>
              <a:rPr kumimoji="1" lang="ja-JP" altLang="en-US" sz="1100"/>
              <a:t>セクター</a:t>
            </a:r>
          </a:p>
        </p:txBody>
      </p:sp>
      <p:sp>
        <p:nvSpPr>
          <p:cNvPr id="16" name="テキスト ボックス 15">
            <a:extLst>
              <a:ext uri="{FF2B5EF4-FFF2-40B4-BE49-F238E27FC236}">
                <a16:creationId xmlns:a16="http://schemas.microsoft.com/office/drawing/2014/main" id="{F9C0FFF8-6453-DF0E-14F3-C433ED78D82C}"/>
              </a:ext>
            </a:extLst>
          </p:cNvPr>
          <p:cNvSpPr txBox="1"/>
          <p:nvPr/>
        </p:nvSpPr>
        <p:spPr>
          <a:xfrm>
            <a:off x="6081212" y="1563227"/>
            <a:ext cx="4891083" cy="276999"/>
          </a:xfrm>
          <a:prstGeom prst="rect">
            <a:avLst/>
          </a:prstGeom>
          <a:noFill/>
        </p:spPr>
        <p:txBody>
          <a:bodyPr wrap="none" rtlCol="0">
            <a:spAutoFit/>
          </a:bodyPr>
          <a:lstStyle/>
          <a:p>
            <a:r>
              <a:rPr kumimoji="1" lang="en-US" altLang="ja-JP" sz="1200" dirty="0">
                <a:solidFill>
                  <a:schemeClr val="bg1">
                    <a:lumMod val="50000"/>
                  </a:schemeClr>
                </a:solidFill>
              </a:rPr>
              <a:t>※</a:t>
            </a:r>
            <a:r>
              <a:rPr kumimoji="1" lang="ja-JP" altLang="en-US" sz="1200">
                <a:solidFill>
                  <a:schemeClr val="bg1">
                    <a:lumMod val="50000"/>
                  </a:schemeClr>
                </a:solidFill>
              </a:rPr>
              <a:t>修士論文本文での名称は「ステーション内コインシデンス入力」</a:t>
            </a:r>
          </a:p>
        </p:txBody>
      </p:sp>
    </p:spTree>
    <p:extLst>
      <p:ext uri="{BB962C8B-B14F-4D97-AF65-F5344CB8AC3E}">
        <p14:creationId xmlns:p14="http://schemas.microsoft.com/office/powerpoint/2010/main" val="27330055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2" name="グループ化 161">
            <a:extLst>
              <a:ext uri="{FF2B5EF4-FFF2-40B4-BE49-F238E27FC236}">
                <a16:creationId xmlns:a16="http://schemas.microsoft.com/office/drawing/2014/main" id="{0A0FECEE-3DA6-D8A9-BEB0-522E0BE9F816}"/>
              </a:ext>
            </a:extLst>
          </p:cNvPr>
          <p:cNvGrpSpPr/>
          <p:nvPr/>
        </p:nvGrpSpPr>
        <p:grpSpPr>
          <a:xfrm>
            <a:off x="3044892" y="1040076"/>
            <a:ext cx="1997146" cy="5383651"/>
            <a:chOff x="152400" y="1251902"/>
            <a:chExt cx="2860431" cy="5287011"/>
          </a:xfrm>
        </p:grpSpPr>
        <p:sp>
          <p:nvSpPr>
            <p:cNvPr id="163" name="正方形/長方形 162">
              <a:extLst>
                <a:ext uri="{FF2B5EF4-FFF2-40B4-BE49-F238E27FC236}">
                  <a16:creationId xmlns:a16="http://schemas.microsoft.com/office/drawing/2014/main" id="{270EA58F-97A6-8AF5-A6F1-74E8BDE04759}"/>
                </a:ext>
              </a:extLst>
            </p:cNvPr>
            <p:cNvSpPr/>
            <p:nvPr/>
          </p:nvSpPr>
          <p:spPr>
            <a:xfrm>
              <a:off x="152400" y="1251902"/>
              <a:ext cx="2860431" cy="528701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正方形/長方形 163">
              <a:extLst>
                <a:ext uri="{FF2B5EF4-FFF2-40B4-BE49-F238E27FC236}">
                  <a16:creationId xmlns:a16="http://schemas.microsoft.com/office/drawing/2014/main" id="{FEE89B3D-ACC0-5D32-D24F-9A001E537543}"/>
                </a:ext>
              </a:extLst>
            </p:cNvPr>
            <p:cNvSpPr/>
            <p:nvPr/>
          </p:nvSpPr>
          <p:spPr>
            <a:xfrm>
              <a:off x="245100" y="1330586"/>
              <a:ext cx="2619197" cy="149412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5" name="グループ化 164">
            <a:extLst>
              <a:ext uri="{FF2B5EF4-FFF2-40B4-BE49-F238E27FC236}">
                <a16:creationId xmlns:a16="http://schemas.microsoft.com/office/drawing/2014/main" id="{5E7D134C-166E-7C41-F722-60FB6C06BCCE}"/>
              </a:ext>
            </a:extLst>
          </p:cNvPr>
          <p:cNvGrpSpPr/>
          <p:nvPr/>
        </p:nvGrpSpPr>
        <p:grpSpPr>
          <a:xfrm>
            <a:off x="5273851" y="1027951"/>
            <a:ext cx="1997146" cy="5383651"/>
            <a:chOff x="152400" y="1251902"/>
            <a:chExt cx="2860431" cy="5287011"/>
          </a:xfrm>
        </p:grpSpPr>
        <p:sp>
          <p:nvSpPr>
            <p:cNvPr id="166" name="正方形/長方形 165">
              <a:extLst>
                <a:ext uri="{FF2B5EF4-FFF2-40B4-BE49-F238E27FC236}">
                  <a16:creationId xmlns:a16="http://schemas.microsoft.com/office/drawing/2014/main" id="{8FFAEFDB-0E41-122A-1786-194FC191D06E}"/>
                </a:ext>
              </a:extLst>
            </p:cNvPr>
            <p:cNvSpPr/>
            <p:nvPr/>
          </p:nvSpPr>
          <p:spPr>
            <a:xfrm>
              <a:off x="152400" y="1251902"/>
              <a:ext cx="2860431" cy="528701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正方形/長方形 166">
              <a:extLst>
                <a:ext uri="{FF2B5EF4-FFF2-40B4-BE49-F238E27FC236}">
                  <a16:creationId xmlns:a16="http://schemas.microsoft.com/office/drawing/2014/main" id="{E6479DE0-C60A-0679-8F43-AF029A0418D9}"/>
                </a:ext>
              </a:extLst>
            </p:cNvPr>
            <p:cNvSpPr/>
            <p:nvPr/>
          </p:nvSpPr>
          <p:spPr>
            <a:xfrm>
              <a:off x="245100" y="1330586"/>
              <a:ext cx="2619197" cy="149412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8" name="グループ化 167">
            <a:extLst>
              <a:ext uri="{FF2B5EF4-FFF2-40B4-BE49-F238E27FC236}">
                <a16:creationId xmlns:a16="http://schemas.microsoft.com/office/drawing/2014/main" id="{13606E75-B209-926C-9563-A6CC563756E1}"/>
              </a:ext>
            </a:extLst>
          </p:cNvPr>
          <p:cNvGrpSpPr/>
          <p:nvPr/>
        </p:nvGrpSpPr>
        <p:grpSpPr>
          <a:xfrm>
            <a:off x="7523025" y="1034420"/>
            <a:ext cx="1997146" cy="5383651"/>
            <a:chOff x="152400" y="1251902"/>
            <a:chExt cx="2860431" cy="5287011"/>
          </a:xfrm>
        </p:grpSpPr>
        <p:sp>
          <p:nvSpPr>
            <p:cNvPr id="169" name="正方形/長方形 168">
              <a:extLst>
                <a:ext uri="{FF2B5EF4-FFF2-40B4-BE49-F238E27FC236}">
                  <a16:creationId xmlns:a16="http://schemas.microsoft.com/office/drawing/2014/main" id="{58BEFC97-1809-0DDB-3A75-213A7BE29F6C}"/>
                </a:ext>
              </a:extLst>
            </p:cNvPr>
            <p:cNvSpPr/>
            <p:nvPr/>
          </p:nvSpPr>
          <p:spPr>
            <a:xfrm>
              <a:off x="152400" y="1251902"/>
              <a:ext cx="2860431" cy="528701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正方形/長方形 169">
              <a:extLst>
                <a:ext uri="{FF2B5EF4-FFF2-40B4-BE49-F238E27FC236}">
                  <a16:creationId xmlns:a16="http://schemas.microsoft.com/office/drawing/2014/main" id="{A1F4452A-0210-171F-F9D1-EED7DC29E3F9}"/>
                </a:ext>
              </a:extLst>
            </p:cNvPr>
            <p:cNvSpPr/>
            <p:nvPr/>
          </p:nvSpPr>
          <p:spPr>
            <a:xfrm>
              <a:off x="245100" y="1330586"/>
              <a:ext cx="2619197" cy="149412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1" name="グループ化 170">
            <a:extLst>
              <a:ext uri="{FF2B5EF4-FFF2-40B4-BE49-F238E27FC236}">
                <a16:creationId xmlns:a16="http://schemas.microsoft.com/office/drawing/2014/main" id="{1F58BD72-4097-CB3F-1611-F81D2BE3D03C}"/>
              </a:ext>
            </a:extLst>
          </p:cNvPr>
          <p:cNvGrpSpPr/>
          <p:nvPr/>
        </p:nvGrpSpPr>
        <p:grpSpPr>
          <a:xfrm>
            <a:off x="9681030" y="1033210"/>
            <a:ext cx="1997146" cy="5383651"/>
            <a:chOff x="152400" y="1251902"/>
            <a:chExt cx="2860431" cy="5287011"/>
          </a:xfrm>
        </p:grpSpPr>
        <p:sp>
          <p:nvSpPr>
            <p:cNvPr id="172" name="正方形/長方形 171">
              <a:extLst>
                <a:ext uri="{FF2B5EF4-FFF2-40B4-BE49-F238E27FC236}">
                  <a16:creationId xmlns:a16="http://schemas.microsoft.com/office/drawing/2014/main" id="{9D820827-19D6-6F24-8CD7-819D83FDE1E1}"/>
                </a:ext>
              </a:extLst>
            </p:cNvPr>
            <p:cNvSpPr/>
            <p:nvPr/>
          </p:nvSpPr>
          <p:spPr>
            <a:xfrm>
              <a:off x="152400" y="1251902"/>
              <a:ext cx="2860431" cy="528701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正方形/長方形 172">
              <a:extLst>
                <a:ext uri="{FF2B5EF4-FFF2-40B4-BE49-F238E27FC236}">
                  <a16:creationId xmlns:a16="http://schemas.microsoft.com/office/drawing/2014/main" id="{4B6F9ECB-FED1-CE59-5864-FEB2F239849D}"/>
                </a:ext>
              </a:extLst>
            </p:cNvPr>
            <p:cNvSpPr/>
            <p:nvPr/>
          </p:nvSpPr>
          <p:spPr>
            <a:xfrm>
              <a:off x="245100" y="1330586"/>
              <a:ext cx="2619197" cy="149412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1" name="グループ化 160">
            <a:extLst>
              <a:ext uri="{FF2B5EF4-FFF2-40B4-BE49-F238E27FC236}">
                <a16:creationId xmlns:a16="http://schemas.microsoft.com/office/drawing/2014/main" id="{1539F8F1-FB3B-9394-0B14-46DF11083492}"/>
              </a:ext>
            </a:extLst>
          </p:cNvPr>
          <p:cNvGrpSpPr/>
          <p:nvPr/>
        </p:nvGrpSpPr>
        <p:grpSpPr>
          <a:xfrm>
            <a:off x="219854" y="1040888"/>
            <a:ext cx="2661859" cy="5383651"/>
            <a:chOff x="152400" y="1251902"/>
            <a:chExt cx="2860431" cy="5287011"/>
          </a:xfrm>
        </p:grpSpPr>
        <p:sp>
          <p:nvSpPr>
            <p:cNvPr id="3" name="正方形/長方形 2">
              <a:extLst>
                <a:ext uri="{FF2B5EF4-FFF2-40B4-BE49-F238E27FC236}">
                  <a16:creationId xmlns:a16="http://schemas.microsoft.com/office/drawing/2014/main" id="{34A2D7B9-E283-1C7E-B53D-1C5C871E7FA8}"/>
                </a:ext>
              </a:extLst>
            </p:cNvPr>
            <p:cNvSpPr/>
            <p:nvPr/>
          </p:nvSpPr>
          <p:spPr>
            <a:xfrm>
              <a:off x="152400" y="1251902"/>
              <a:ext cx="2860431" cy="528701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正方形/長方形 159">
              <a:extLst>
                <a:ext uri="{FF2B5EF4-FFF2-40B4-BE49-F238E27FC236}">
                  <a16:creationId xmlns:a16="http://schemas.microsoft.com/office/drawing/2014/main" id="{39D1A472-0B9A-1455-32FC-B8EABB7A413D}"/>
                </a:ext>
              </a:extLst>
            </p:cNvPr>
            <p:cNvSpPr/>
            <p:nvPr/>
          </p:nvSpPr>
          <p:spPr>
            <a:xfrm>
              <a:off x="245100" y="1330586"/>
              <a:ext cx="2619197" cy="149412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タイトル 1">
            <a:extLst>
              <a:ext uri="{FF2B5EF4-FFF2-40B4-BE49-F238E27FC236}">
                <a16:creationId xmlns:a16="http://schemas.microsoft.com/office/drawing/2014/main" id="{149D1991-A1B7-E928-8C46-D2D0C00801FE}"/>
              </a:ext>
            </a:extLst>
          </p:cNvPr>
          <p:cNvSpPr>
            <a:spLocks noGrp="1"/>
          </p:cNvSpPr>
          <p:nvPr>
            <p:ph type="title"/>
          </p:nvPr>
        </p:nvSpPr>
        <p:spPr/>
        <p:txBody>
          <a:bodyPr>
            <a:noAutofit/>
          </a:bodyPr>
          <a:lstStyle/>
          <a:p>
            <a:r>
              <a:rPr lang="ja-JP" altLang="en-US" sz="4000"/>
              <a:t>ストリップの</a:t>
            </a:r>
            <a:r>
              <a:rPr lang="ja-JP" altLang="en-US" sz="4000">
                <a:solidFill>
                  <a:schemeClr val="accent1"/>
                </a:solidFill>
              </a:rPr>
              <a:t>トリガー系入力チャンネル</a:t>
            </a:r>
            <a:endParaRPr kumimoji="1" lang="ja-JP" altLang="en-US" sz="4000">
              <a:solidFill>
                <a:schemeClr val="accent1"/>
              </a:solidFill>
            </a:endParaRPr>
          </a:p>
        </p:txBody>
      </p:sp>
      <p:sp>
        <p:nvSpPr>
          <p:cNvPr id="4" name="日付プレースホルダー 3">
            <a:extLst>
              <a:ext uri="{FF2B5EF4-FFF2-40B4-BE49-F238E27FC236}">
                <a16:creationId xmlns:a16="http://schemas.microsoft.com/office/drawing/2014/main" id="{EF3145FF-EF50-B49F-B058-564AD01D25FC}"/>
              </a:ext>
            </a:extLst>
          </p:cNvPr>
          <p:cNvSpPr>
            <a:spLocks noGrp="1"/>
          </p:cNvSpPr>
          <p:nvPr>
            <p:ph type="dt" sz="half" idx="10"/>
          </p:nvPr>
        </p:nvSpPr>
        <p:spPr/>
        <p:txBody>
          <a:bodyPr/>
          <a:lstStyle/>
          <a:p>
            <a:fld id="{4820BE9F-7710-EC4A-BC43-9987140729AC}" type="datetime1">
              <a:rPr kumimoji="1" lang="ja-JP" altLang="en-US" smtClean="0"/>
              <a:t>2023/2/20</a:t>
            </a:fld>
            <a:endParaRPr kumimoji="1" lang="ja-JP" altLang="en-US"/>
          </a:p>
        </p:txBody>
      </p:sp>
      <p:sp>
        <p:nvSpPr>
          <p:cNvPr id="5" name="フッター プレースホルダー 4">
            <a:extLst>
              <a:ext uri="{FF2B5EF4-FFF2-40B4-BE49-F238E27FC236}">
                <a16:creationId xmlns:a16="http://schemas.microsoft.com/office/drawing/2014/main" id="{68BD3130-9E1F-2534-DEE2-DE060821524F}"/>
              </a:ext>
            </a:extLst>
          </p:cNvPr>
          <p:cNvSpPr>
            <a:spLocks noGrp="1"/>
          </p:cNvSpPr>
          <p:nvPr>
            <p:ph type="ftr" sz="quarter" idx="11"/>
          </p:nvPr>
        </p:nvSpPr>
        <p:spPr/>
        <p:txBody>
          <a:bodyPr/>
          <a:lstStyle/>
          <a:p>
            <a:r>
              <a:rPr kumimoji="1" lang="en-US" altLang="ja-JP"/>
              <a:t>2022</a:t>
            </a:r>
            <a:r>
              <a:rPr kumimoji="1" lang="ja-JP" altLang="en-US"/>
              <a:t>年度　修士論文審査会</a:t>
            </a:r>
          </a:p>
        </p:txBody>
      </p:sp>
      <p:sp>
        <p:nvSpPr>
          <p:cNvPr id="6" name="スライド番号プレースホルダー 5">
            <a:extLst>
              <a:ext uri="{FF2B5EF4-FFF2-40B4-BE49-F238E27FC236}">
                <a16:creationId xmlns:a16="http://schemas.microsoft.com/office/drawing/2014/main" id="{5038F36C-D9A2-29E1-B0C6-253741AC9330}"/>
              </a:ext>
            </a:extLst>
          </p:cNvPr>
          <p:cNvSpPr>
            <a:spLocks noGrp="1"/>
          </p:cNvSpPr>
          <p:nvPr>
            <p:ph type="sldNum" sz="quarter" idx="12"/>
          </p:nvPr>
        </p:nvSpPr>
        <p:spPr/>
        <p:txBody>
          <a:bodyPr/>
          <a:lstStyle/>
          <a:p>
            <a:fld id="{B1A13AED-BBC1-DB48-95E1-36D836C4ECBB}" type="slidenum">
              <a:rPr kumimoji="1" lang="ja-JP" altLang="en-US" smtClean="0"/>
              <a:t>32</a:t>
            </a:fld>
            <a:endParaRPr kumimoji="1" lang="ja-JP" altLang="en-US"/>
          </a:p>
        </p:txBody>
      </p:sp>
      <p:grpSp>
        <p:nvGrpSpPr>
          <p:cNvPr id="7" name="グループ化 6">
            <a:extLst>
              <a:ext uri="{FF2B5EF4-FFF2-40B4-BE49-F238E27FC236}">
                <a16:creationId xmlns:a16="http://schemas.microsoft.com/office/drawing/2014/main" id="{E5307B96-B4B4-673F-3413-8A8334444A43}"/>
              </a:ext>
            </a:extLst>
          </p:cNvPr>
          <p:cNvGrpSpPr/>
          <p:nvPr/>
        </p:nvGrpSpPr>
        <p:grpSpPr>
          <a:xfrm>
            <a:off x="5642694" y="1197523"/>
            <a:ext cx="1144451" cy="1355402"/>
            <a:chOff x="767054" y="3553556"/>
            <a:chExt cx="1438494" cy="1476192"/>
          </a:xfrm>
          <a:solidFill>
            <a:schemeClr val="accent4">
              <a:lumMod val="20000"/>
              <a:lumOff val="80000"/>
            </a:schemeClr>
          </a:solidFill>
        </p:grpSpPr>
        <p:sp>
          <p:nvSpPr>
            <p:cNvPr id="8" name="台形 7">
              <a:extLst>
                <a:ext uri="{FF2B5EF4-FFF2-40B4-BE49-F238E27FC236}">
                  <a16:creationId xmlns:a16="http://schemas.microsoft.com/office/drawing/2014/main" id="{BFFCE5FB-64CF-4C83-87D7-30D3211030C2}"/>
                </a:ext>
              </a:extLst>
            </p:cNvPr>
            <p:cNvSpPr/>
            <p:nvPr/>
          </p:nvSpPr>
          <p:spPr>
            <a:xfrm rot="10800000">
              <a:off x="1072578" y="4757055"/>
              <a:ext cx="843307"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台形 8">
              <a:extLst>
                <a:ext uri="{FF2B5EF4-FFF2-40B4-BE49-F238E27FC236}">
                  <a16:creationId xmlns:a16="http://schemas.microsoft.com/office/drawing/2014/main" id="{A3D12BE8-567C-B02D-5AE9-6A306A2A0847}"/>
                </a:ext>
              </a:extLst>
            </p:cNvPr>
            <p:cNvSpPr/>
            <p:nvPr/>
          </p:nvSpPr>
          <p:spPr>
            <a:xfrm rot="10800000">
              <a:off x="1000919" y="4457781"/>
              <a:ext cx="985326"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台形 9">
              <a:extLst>
                <a:ext uri="{FF2B5EF4-FFF2-40B4-BE49-F238E27FC236}">
                  <a16:creationId xmlns:a16="http://schemas.microsoft.com/office/drawing/2014/main" id="{B60AFF18-5DC0-3335-5D25-0C94724FD58D}"/>
                </a:ext>
              </a:extLst>
            </p:cNvPr>
            <p:cNvSpPr/>
            <p:nvPr/>
          </p:nvSpPr>
          <p:spPr>
            <a:xfrm rot="10800000">
              <a:off x="930560" y="4158506"/>
              <a:ext cx="1122160"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台形 10">
              <a:extLst>
                <a:ext uri="{FF2B5EF4-FFF2-40B4-BE49-F238E27FC236}">
                  <a16:creationId xmlns:a16="http://schemas.microsoft.com/office/drawing/2014/main" id="{1385A50E-69B7-94FA-C897-E623956C61E1}"/>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台形 11">
              <a:extLst>
                <a:ext uri="{FF2B5EF4-FFF2-40B4-BE49-F238E27FC236}">
                  <a16:creationId xmlns:a16="http://schemas.microsoft.com/office/drawing/2014/main" id="{EB41CA69-E47F-15AD-968E-014C473CF3C2}"/>
                </a:ext>
              </a:extLst>
            </p:cNvPr>
            <p:cNvSpPr/>
            <p:nvPr/>
          </p:nvSpPr>
          <p:spPr>
            <a:xfrm rot="10800000">
              <a:off x="767054" y="3553556"/>
              <a:ext cx="1438494"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 name="グループ化 12">
            <a:extLst>
              <a:ext uri="{FF2B5EF4-FFF2-40B4-BE49-F238E27FC236}">
                <a16:creationId xmlns:a16="http://schemas.microsoft.com/office/drawing/2014/main" id="{3029BD9C-5F4F-75E1-9D20-DF2335D9D590}"/>
              </a:ext>
            </a:extLst>
          </p:cNvPr>
          <p:cNvGrpSpPr/>
          <p:nvPr/>
        </p:nvGrpSpPr>
        <p:grpSpPr>
          <a:xfrm>
            <a:off x="7888956" y="1197522"/>
            <a:ext cx="1144451" cy="1355402"/>
            <a:chOff x="767054" y="3553556"/>
            <a:chExt cx="1438494" cy="1476192"/>
          </a:xfrm>
          <a:solidFill>
            <a:schemeClr val="accent4">
              <a:lumMod val="20000"/>
              <a:lumOff val="80000"/>
            </a:schemeClr>
          </a:solidFill>
        </p:grpSpPr>
        <p:sp>
          <p:nvSpPr>
            <p:cNvPr id="14" name="台形 13">
              <a:extLst>
                <a:ext uri="{FF2B5EF4-FFF2-40B4-BE49-F238E27FC236}">
                  <a16:creationId xmlns:a16="http://schemas.microsoft.com/office/drawing/2014/main" id="{A2C2406F-245D-F4D0-22BC-EB6625660596}"/>
                </a:ext>
              </a:extLst>
            </p:cNvPr>
            <p:cNvSpPr/>
            <p:nvPr/>
          </p:nvSpPr>
          <p:spPr>
            <a:xfrm rot="10800000">
              <a:off x="1072578" y="4757055"/>
              <a:ext cx="843307"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台形 14">
              <a:extLst>
                <a:ext uri="{FF2B5EF4-FFF2-40B4-BE49-F238E27FC236}">
                  <a16:creationId xmlns:a16="http://schemas.microsoft.com/office/drawing/2014/main" id="{58B67EFA-AABF-0EE2-8702-7B6406B59BFC}"/>
                </a:ext>
              </a:extLst>
            </p:cNvPr>
            <p:cNvSpPr/>
            <p:nvPr/>
          </p:nvSpPr>
          <p:spPr>
            <a:xfrm rot="10800000">
              <a:off x="1000919" y="4457781"/>
              <a:ext cx="985326"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台形 15">
              <a:extLst>
                <a:ext uri="{FF2B5EF4-FFF2-40B4-BE49-F238E27FC236}">
                  <a16:creationId xmlns:a16="http://schemas.microsoft.com/office/drawing/2014/main" id="{299C2984-E339-057A-3EFC-1338ED4B2655}"/>
                </a:ext>
              </a:extLst>
            </p:cNvPr>
            <p:cNvSpPr/>
            <p:nvPr/>
          </p:nvSpPr>
          <p:spPr>
            <a:xfrm rot="10800000">
              <a:off x="930560" y="4158506"/>
              <a:ext cx="1122160"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台形 16">
              <a:extLst>
                <a:ext uri="{FF2B5EF4-FFF2-40B4-BE49-F238E27FC236}">
                  <a16:creationId xmlns:a16="http://schemas.microsoft.com/office/drawing/2014/main" id="{4D997435-176F-C109-A279-C08B7DACC8B8}"/>
                </a:ext>
              </a:extLst>
            </p:cNvPr>
            <p:cNvSpPr/>
            <p:nvPr/>
          </p:nvSpPr>
          <p:spPr>
            <a:xfrm rot="10800000">
              <a:off x="851973" y="3852835"/>
              <a:ext cx="1279608"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台形 17">
              <a:extLst>
                <a:ext uri="{FF2B5EF4-FFF2-40B4-BE49-F238E27FC236}">
                  <a16:creationId xmlns:a16="http://schemas.microsoft.com/office/drawing/2014/main" id="{978C6E02-F7FF-B2F3-4F43-B5B85249DA43}"/>
                </a:ext>
              </a:extLst>
            </p:cNvPr>
            <p:cNvSpPr/>
            <p:nvPr/>
          </p:nvSpPr>
          <p:spPr>
            <a:xfrm rot="10800000">
              <a:off x="767054" y="3553556"/>
              <a:ext cx="1438494"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 name="グループ化 18">
            <a:extLst>
              <a:ext uri="{FF2B5EF4-FFF2-40B4-BE49-F238E27FC236}">
                <a16:creationId xmlns:a16="http://schemas.microsoft.com/office/drawing/2014/main" id="{9896A90F-D6C9-D6A0-7BEC-EAB20674E701}"/>
              </a:ext>
            </a:extLst>
          </p:cNvPr>
          <p:cNvGrpSpPr/>
          <p:nvPr/>
        </p:nvGrpSpPr>
        <p:grpSpPr>
          <a:xfrm>
            <a:off x="10108844" y="1209245"/>
            <a:ext cx="1144451" cy="1355402"/>
            <a:chOff x="767054" y="3553556"/>
            <a:chExt cx="1438494" cy="1476192"/>
          </a:xfrm>
          <a:solidFill>
            <a:schemeClr val="accent4">
              <a:lumMod val="20000"/>
              <a:lumOff val="80000"/>
            </a:schemeClr>
          </a:solidFill>
        </p:grpSpPr>
        <p:sp>
          <p:nvSpPr>
            <p:cNvPr id="20" name="台形 19">
              <a:extLst>
                <a:ext uri="{FF2B5EF4-FFF2-40B4-BE49-F238E27FC236}">
                  <a16:creationId xmlns:a16="http://schemas.microsoft.com/office/drawing/2014/main" id="{3A1080D4-376B-BC76-619E-50207F3E2CCB}"/>
                </a:ext>
              </a:extLst>
            </p:cNvPr>
            <p:cNvSpPr/>
            <p:nvPr/>
          </p:nvSpPr>
          <p:spPr>
            <a:xfrm rot="10800000">
              <a:off x="1072578" y="4757055"/>
              <a:ext cx="843307"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台形 20">
              <a:extLst>
                <a:ext uri="{FF2B5EF4-FFF2-40B4-BE49-F238E27FC236}">
                  <a16:creationId xmlns:a16="http://schemas.microsoft.com/office/drawing/2014/main" id="{31071887-B2ED-ECE6-3E6F-3977680D5964}"/>
                </a:ext>
              </a:extLst>
            </p:cNvPr>
            <p:cNvSpPr/>
            <p:nvPr/>
          </p:nvSpPr>
          <p:spPr>
            <a:xfrm rot="10800000">
              <a:off x="1000919" y="4457781"/>
              <a:ext cx="985326"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台形 21">
              <a:extLst>
                <a:ext uri="{FF2B5EF4-FFF2-40B4-BE49-F238E27FC236}">
                  <a16:creationId xmlns:a16="http://schemas.microsoft.com/office/drawing/2014/main" id="{03F9C4CD-FE89-A6D1-A3DB-20D5D6955F91}"/>
                </a:ext>
              </a:extLst>
            </p:cNvPr>
            <p:cNvSpPr/>
            <p:nvPr/>
          </p:nvSpPr>
          <p:spPr>
            <a:xfrm rot="10800000">
              <a:off x="930560" y="4158506"/>
              <a:ext cx="1122160"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台形 22">
              <a:extLst>
                <a:ext uri="{FF2B5EF4-FFF2-40B4-BE49-F238E27FC236}">
                  <a16:creationId xmlns:a16="http://schemas.microsoft.com/office/drawing/2014/main" id="{7DAF247F-2AF1-3811-6DC8-A75714CA6AAF}"/>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台形 23">
              <a:extLst>
                <a:ext uri="{FF2B5EF4-FFF2-40B4-BE49-F238E27FC236}">
                  <a16:creationId xmlns:a16="http://schemas.microsoft.com/office/drawing/2014/main" id="{14805D9A-E4E6-D8C0-E77B-B1400CFD9A88}"/>
                </a:ext>
              </a:extLst>
            </p:cNvPr>
            <p:cNvSpPr/>
            <p:nvPr/>
          </p:nvSpPr>
          <p:spPr>
            <a:xfrm rot="10800000">
              <a:off x="767054" y="3553556"/>
              <a:ext cx="1438494"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5" name="グループ化 24">
            <a:extLst>
              <a:ext uri="{FF2B5EF4-FFF2-40B4-BE49-F238E27FC236}">
                <a16:creationId xmlns:a16="http://schemas.microsoft.com/office/drawing/2014/main" id="{BF9BCE03-B8BA-D7A7-BCC1-D628EC79F408}"/>
              </a:ext>
            </a:extLst>
          </p:cNvPr>
          <p:cNvGrpSpPr/>
          <p:nvPr/>
        </p:nvGrpSpPr>
        <p:grpSpPr>
          <a:xfrm>
            <a:off x="1050722" y="1197522"/>
            <a:ext cx="1144451" cy="1355402"/>
            <a:chOff x="1224890" y="3429000"/>
            <a:chExt cx="1144451" cy="1355402"/>
          </a:xfrm>
        </p:grpSpPr>
        <p:grpSp>
          <p:nvGrpSpPr>
            <p:cNvPr id="26" name="グループ化 25">
              <a:extLst>
                <a:ext uri="{FF2B5EF4-FFF2-40B4-BE49-F238E27FC236}">
                  <a16:creationId xmlns:a16="http://schemas.microsoft.com/office/drawing/2014/main" id="{B022E4DC-A989-7196-E275-D4A362068452}"/>
                </a:ext>
              </a:extLst>
            </p:cNvPr>
            <p:cNvGrpSpPr/>
            <p:nvPr/>
          </p:nvGrpSpPr>
          <p:grpSpPr>
            <a:xfrm>
              <a:off x="1224890" y="3429000"/>
              <a:ext cx="1144451" cy="1355402"/>
              <a:chOff x="767054" y="3553556"/>
              <a:chExt cx="1438494" cy="1476192"/>
            </a:xfrm>
            <a:solidFill>
              <a:schemeClr val="accent4">
                <a:lumMod val="20000"/>
                <a:lumOff val="80000"/>
              </a:schemeClr>
            </a:solidFill>
          </p:grpSpPr>
          <p:sp>
            <p:nvSpPr>
              <p:cNvPr id="28" name="台形 27">
                <a:extLst>
                  <a:ext uri="{FF2B5EF4-FFF2-40B4-BE49-F238E27FC236}">
                    <a16:creationId xmlns:a16="http://schemas.microsoft.com/office/drawing/2014/main" id="{FFCBFAAD-24F3-125D-B7E2-455E2216BDF7}"/>
                  </a:ext>
                </a:extLst>
              </p:cNvPr>
              <p:cNvSpPr/>
              <p:nvPr/>
            </p:nvSpPr>
            <p:spPr>
              <a:xfrm rot="10800000">
                <a:off x="1072578" y="4757055"/>
                <a:ext cx="843307"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台形 28">
                <a:extLst>
                  <a:ext uri="{FF2B5EF4-FFF2-40B4-BE49-F238E27FC236}">
                    <a16:creationId xmlns:a16="http://schemas.microsoft.com/office/drawing/2014/main" id="{27E94BED-712B-E09B-11DB-4B39C34DF5A3}"/>
                  </a:ext>
                </a:extLst>
              </p:cNvPr>
              <p:cNvSpPr/>
              <p:nvPr/>
            </p:nvSpPr>
            <p:spPr>
              <a:xfrm rot="10800000">
                <a:off x="1000919" y="4457781"/>
                <a:ext cx="985326"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台形 29">
                <a:extLst>
                  <a:ext uri="{FF2B5EF4-FFF2-40B4-BE49-F238E27FC236}">
                    <a16:creationId xmlns:a16="http://schemas.microsoft.com/office/drawing/2014/main" id="{537ED985-B6A2-5DCC-7878-5BE0702D9EF2}"/>
                  </a:ext>
                </a:extLst>
              </p:cNvPr>
              <p:cNvSpPr/>
              <p:nvPr/>
            </p:nvSpPr>
            <p:spPr>
              <a:xfrm rot="10800000">
                <a:off x="930560" y="4158506"/>
                <a:ext cx="1122160"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台形 30">
                <a:extLst>
                  <a:ext uri="{FF2B5EF4-FFF2-40B4-BE49-F238E27FC236}">
                    <a16:creationId xmlns:a16="http://schemas.microsoft.com/office/drawing/2014/main" id="{1F759A04-FB84-BAD8-BC8E-0CC6CEDF1096}"/>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台形 31">
                <a:extLst>
                  <a:ext uri="{FF2B5EF4-FFF2-40B4-BE49-F238E27FC236}">
                    <a16:creationId xmlns:a16="http://schemas.microsoft.com/office/drawing/2014/main" id="{84C7B54E-3CF8-11D0-ED14-9C44BFCE19A8}"/>
                  </a:ext>
                </a:extLst>
              </p:cNvPr>
              <p:cNvSpPr/>
              <p:nvPr/>
            </p:nvSpPr>
            <p:spPr>
              <a:xfrm rot="10800000">
                <a:off x="767054" y="3553556"/>
                <a:ext cx="1438494"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27" name="直線コネクタ 26">
              <a:extLst>
                <a:ext uri="{FF2B5EF4-FFF2-40B4-BE49-F238E27FC236}">
                  <a16:creationId xmlns:a16="http://schemas.microsoft.com/office/drawing/2014/main" id="{2D2B3ED9-129E-7949-65B4-D885A71231AF}"/>
                </a:ext>
              </a:extLst>
            </p:cNvPr>
            <p:cNvCxnSpPr>
              <a:cxnSpLocks/>
            </p:cNvCxnSpPr>
            <p:nvPr/>
          </p:nvCxnSpPr>
          <p:spPr>
            <a:xfrm flipH="1" flipV="1">
              <a:off x="1581150" y="4534022"/>
              <a:ext cx="41300" cy="2503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33" name="グループ化 32">
            <a:extLst>
              <a:ext uri="{FF2B5EF4-FFF2-40B4-BE49-F238E27FC236}">
                <a16:creationId xmlns:a16="http://schemas.microsoft.com/office/drawing/2014/main" id="{E5DC73F7-F3D8-B38C-C41A-C8BAAABD74CE}"/>
              </a:ext>
            </a:extLst>
          </p:cNvPr>
          <p:cNvGrpSpPr/>
          <p:nvPr/>
        </p:nvGrpSpPr>
        <p:grpSpPr>
          <a:xfrm>
            <a:off x="3488164" y="1197522"/>
            <a:ext cx="1144451" cy="1355402"/>
            <a:chOff x="3903632" y="3429000"/>
            <a:chExt cx="1144451" cy="1355402"/>
          </a:xfrm>
        </p:grpSpPr>
        <p:grpSp>
          <p:nvGrpSpPr>
            <p:cNvPr id="34" name="グループ化 33">
              <a:extLst>
                <a:ext uri="{FF2B5EF4-FFF2-40B4-BE49-F238E27FC236}">
                  <a16:creationId xmlns:a16="http://schemas.microsoft.com/office/drawing/2014/main" id="{B322107F-AA58-3B11-8C05-826AE7A38EF2}"/>
                </a:ext>
              </a:extLst>
            </p:cNvPr>
            <p:cNvGrpSpPr/>
            <p:nvPr/>
          </p:nvGrpSpPr>
          <p:grpSpPr>
            <a:xfrm>
              <a:off x="3903632" y="3429000"/>
              <a:ext cx="1144451" cy="1355402"/>
              <a:chOff x="767054" y="3553556"/>
              <a:chExt cx="1438494" cy="1476192"/>
            </a:xfrm>
            <a:solidFill>
              <a:schemeClr val="accent4">
                <a:lumMod val="20000"/>
                <a:lumOff val="80000"/>
              </a:schemeClr>
            </a:solidFill>
          </p:grpSpPr>
          <p:sp>
            <p:nvSpPr>
              <p:cNvPr id="36" name="台形 35">
                <a:extLst>
                  <a:ext uri="{FF2B5EF4-FFF2-40B4-BE49-F238E27FC236}">
                    <a16:creationId xmlns:a16="http://schemas.microsoft.com/office/drawing/2014/main" id="{F57D5ACE-ECEF-BE3C-5C6A-AC65764B9D9F}"/>
                  </a:ext>
                </a:extLst>
              </p:cNvPr>
              <p:cNvSpPr/>
              <p:nvPr/>
            </p:nvSpPr>
            <p:spPr>
              <a:xfrm rot="10800000">
                <a:off x="1072578" y="4757055"/>
                <a:ext cx="843307"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台形 36">
                <a:extLst>
                  <a:ext uri="{FF2B5EF4-FFF2-40B4-BE49-F238E27FC236}">
                    <a16:creationId xmlns:a16="http://schemas.microsoft.com/office/drawing/2014/main" id="{EBAF256A-2C91-B97E-6A67-6E6C06EFBA03}"/>
                  </a:ext>
                </a:extLst>
              </p:cNvPr>
              <p:cNvSpPr/>
              <p:nvPr/>
            </p:nvSpPr>
            <p:spPr>
              <a:xfrm rot="10800000">
                <a:off x="1000919" y="4457781"/>
                <a:ext cx="985326"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台形 37">
                <a:extLst>
                  <a:ext uri="{FF2B5EF4-FFF2-40B4-BE49-F238E27FC236}">
                    <a16:creationId xmlns:a16="http://schemas.microsoft.com/office/drawing/2014/main" id="{8BE2E3D7-548E-AFFE-19C7-8C9FE4DBF36D}"/>
                  </a:ext>
                </a:extLst>
              </p:cNvPr>
              <p:cNvSpPr/>
              <p:nvPr/>
            </p:nvSpPr>
            <p:spPr>
              <a:xfrm rot="10800000">
                <a:off x="930560" y="4158506"/>
                <a:ext cx="1122160"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台形 38">
                <a:extLst>
                  <a:ext uri="{FF2B5EF4-FFF2-40B4-BE49-F238E27FC236}">
                    <a16:creationId xmlns:a16="http://schemas.microsoft.com/office/drawing/2014/main" id="{8405D2A5-85A0-3779-EAAF-6C58E9DF5E3D}"/>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台形 39">
                <a:extLst>
                  <a:ext uri="{FF2B5EF4-FFF2-40B4-BE49-F238E27FC236}">
                    <a16:creationId xmlns:a16="http://schemas.microsoft.com/office/drawing/2014/main" id="{CA4DF5B4-25E9-011A-8A45-6962001AA8AC}"/>
                  </a:ext>
                </a:extLst>
              </p:cNvPr>
              <p:cNvSpPr/>
              <p:nvPr/>
            </p:nvSpPr>
            <p:spPr>
              <a:xfrm rot="10800000">
                <a:off x="767054" y="3553556"/>
                <a:ext cx="1438494"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35" name="直線コネクタ 34">
              <a:extLst>
                <a:ext uri="{FF2B5EF4-FFF2-40B4-BE49-F238E27FC236}">
                  <a16:creationId xmlns:a16="http://schemas.microsoft.com/office/drawing/2014/main" id="{9273B5DC-C25A-07FD-89E9-087AF9DF8197}"/>
                </a:ext>
              </a:extLst>
            </p:cNvPr>
            <p:cNvCxnSpPr>
              <a:cxnSpLocks/>
            </p:cNvCxnSpPr>
            <p:nvPr/>
          </p:nvCxnSpPr>
          <p:spPr>
            <a:xfrm flipH="1" flipV="1">
              <a:off x="4208441" y="4262330"/>
              <a:ext cx="41300" cy="2503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41" name="直線コネクタ 40">
            <a:extLst>
              <a:ext uri="{FF2B5EF4-FFF2-40B4-BE49-F238E27FC236}">
                <a16:creationId xmlns:a16="http://schemas.microsoft.com/office/drawing/2014/main" id="{B11916A9-FC07-1C47-C1D9-DDCFF6B53703}"/>
              </a:ext>
            </a:extLst>
          </p:cNvPr>
          <p:cNvCxnSpPr>
            <a:cxnSpLocks/>
          </p:cNvCxnSpPr>
          <p:nvPr/>
        </p:nvCxnSpPr>
        <p:spPr>
          <a:xfrm flipH="1" flipV="1">
            <a:off x="5910211" y="1747435"/>
            <a:ext cx="41300" cy="2503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EC7D25B3-BCE8-4195-08E5-62512CBF9706}"/>
              </a:ext>
            </a:extLst>
          </p:cNvPr>
          <p:cNvCxnSpPr>
            <a:cxnSpLocks/>
          </p:cNvCxnSpPr>
          <p:nvPr/>
        </p:nvCxnSpPr>
        <p:spPr>
          <a:xfrm flipH="1" flipV="1">
            <a:off x="8132028" y="1470062"/>
            <a:ext cx="41300" cy="2503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015B8287-3FDB-19C5-19AC-834ECDF7E876}"/>
              </a:ext>
            </a:extLst>
          </p:cNvPr>
          <p:cNvCxnSpPr>
            <a:cxnSpLocks/>
          </p:cNvCxnSpPr>
          <p:nvPr/>
        </p:nvCxnSpPr>
        <p:spPr>
          <a:xfrm flipH="1" flipV="1">
            <a:off x="10269586" y="1202316"/>
            <a:ext cx="41300" cy="2503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id="{CFFBF6F9-530A-EFB0-0405-17E67818FEC7}"/>
              </a:ext>
            </a:extLst>
          </p:cNvPr>
          <p:cNvSpPr txBox="1"/>
          <p:nvPr/>
        </p:nvSpPr>
        <p:spPr>
          <a:xfrm>
            <a:off x="5956582" y="1748852"/>
            <a:ext cx="559769" cy="261610"/>
          </a:xfrm>
          <a:prstGeom prst="rect">
            <a:avLst/>
          </a:prstGeom>
          <a:noFill/>
        </p:spPr>
        <p:txBody>
          <a:bodyPr wrap="none" rtlCol="0">
            <a:spAutoFit/>
          </a:bodyPr>
          <a:lstStyle/>
          <a:p>
            <a:r>
              <a:rPr kumimoji="1" lang="en-US" altLang="ja-JP" sz="1100" dirty="0">
                <a:solidFill>
                  <a:schemeClr val="bg1"/>
                </a:solidFill>
              </a:rPr>
              <a:t>64-95</a:t>
            </a:r>
            <a:endParaRPr kumimoji="1" lang="ja-JP" altLang="en-US" sz="1100">
              <a:solidFill>
                <a:schemeClr val="bg1"/>
              </a:solidFill>
            </a:endParaRPr>
          </a:p>
        </p:txBody>
      </p:sp>
      <p:sp>
        <p:nvSpPr>
          <p:cNvPr id="45" name="テキスト ボックス 44">
            <a:extLst>
              <a:ext uri="{FF2B5EF4-FFF2-40B4-BE49-F238E27FC236}">
                <a16:creationId xmlns:a16="http://schemas.microsoft.com/office/drawing/2014/main" id="{695F2D86-A3AE-3E7D-8525-79CD48CF0F34}"/>
              </a:ext>
            </a:extLst>
          </p:cNvPr>
          <p:cNvSpPr txBox="1"/>
          <p:nvPr/>
        </p:nvSpPr>
        <p:spPr>
          <a:xfrm>
            <a:off x="323372" y="1748852"/>
            <a:ext cx="575799" cy="400110"/>
          </a:xfrm>
          <a:prstGeom prst="rect">
            <a:avLst/>
          </a:prstGeom>
          <a:noFill/>
        </p:spPr>
        <p:txBody>
          <a:bodyPr wrap="none" rtlCol="0">
            <a:spAutoFit/>
          </a:bodyPr>
          <a:lstStyle/>
          <a:p>
            <a:r>
              <a:rPr kumimoji="1" lang="en-US" altLang="ja-JP" sz="2000" b="1" dirty="0">
                <a:solidFill>
                  <a:schemeClr val="bg1"/>
                </a:solidFill>
              </a:rPr>
              <a:t>M3</a:t>
            </a:r>
            <a:endParaRPr kumimoji="1" lang="ja-JP" altLang="en-US" sz="2000" b="1">
              <a:solidFill>
                <a:schemeClr val="bg1"/>
              </a:solidFill>
            </a:endParaRPr>
          </a:p>
        </p:txBody>
      </p:sp>
      <p:sp>
        <p:nvSpPr>
          <p:cNvPr id="46" name="テキスト ボックス 45">
            <a:extLst>
              <a:ext uri="{FF2B5EF4-FFF2-40B4-BE49-F238E27FC236}">
                <a16:creationId xmlns:a16="http://schemas.microsoft.com/office/drawing/2014/main" id="{CF39ACE2-CD75-ADF2-A90F-22C8FA16E7F1}"/>
              </a:ext>
            </a:extLst>
          </p:cNvPr>
          <p:cNvSpPr txBox="1"/>
          <p:nvPr/>
        </p:nvSpPr>
        <p:spPr>
          <a:xfrm>
            <a:off x="335878" y="3403495"/>
            <a:ext cx="575799" cy="400110"/>
          </a:xfrm>
          <a:prstGeom prst="rect">
            <a:avLst/>
          </a:prstGeom>
          <a:noFill/>
        </p:spPr>
        <p:txBody>
          <a:bodyPr wrap="none" rtlCol="0">
            <a:spAutoFit/>
          </a:bodyPr>
          <a:lstStyle/>
          <a:p>
            <a:r>
              <a:rPr kumimoji="1" lang="en-US" altLang="ja-JP" sz="2000" b="1" dirty="0">
                <a:solidFill>
                  <a:schemeClr val="accent2">
                    <a:lumMod val="75000"/>
                  </a:schemeClr>
                </a:solidFill>
              </a:rPr>
              <a:t>M2</a:t>
            </a:r>
            <a:endParaRPr kumimoji="1" lang="ja-JP" altLang="en-US" sz="2000" b="1">
              <a:solidFill>
                <a:schemeClr val="accent2">
                  <a:lumMod val="75000"/>
                </a:schemeClr>
              </a:solidFill>
            </a:endParaRPr>
          </a:p>
        </p:txBody>
      </p:sp>
      <p:sp>
        <p:nvSpPr>
          <p:cNvPr id="47" name="テキスト ボックス 46">
            <a:extLst>
              <a:ext uri="{FF2B5EF4-FFF2-40B4-BE49-F238E27FC236}">
                <a16:creationId xmlns:a16="http://schemas.microsoft.com/office/drawing/2014/main" id="{A03DFE58-3667-3707-23F4-9F62F856B092}"/>
              </a:ext>
            </a:extLst>
          </p:cNvPr>
          <p:cNvSpPr txBox="1"/>
          <p:nvPr/>
        </p:nvSpPr>
        <p:spPr>
          <a:xfrm>
            <a:off x="1415501" y="2303571"/>
            <a:ext cx="481222" cy="261610"/>
          </a:xfrm>
          <a:prstGeom prst="rect">
            <a:avLst/>
          </a:prstGeom>
          <a:noFill/>
        </p:spPr>
        <p:txBody>
          <a:bodyPr wrap="none" rtlCol="0">
            <a:spAutoFit/>
          </a:bodyPr>
          <a:lstStyle/>
          <a:p>
            <a:r>
              <a:rPr kumimoji="1" lang="en-US" altLang="ja-JP" sz="1100" dirty="0">
                <a:solidFill>
                  <a:schemeClr val="bg1"/>
                </a:solidFill>
              </a:rPr>
              <a:t>0-31</a:t>
            </a:r>
            <a:endParaRPr kumimoji="1" lang="ja-JP" altLang="en-US" sz="1100">
              <a:solidFill>
                <a:schemeClr val="bg1"/>
              </a:solidFill>
            </a:endParaRPr>
          </a:p>
        </p:txBody>
      </p:sp>
      <p:sp>
        <p:nvSpPr>
          <p:cNvPr id="48" name="テキスト ボックス 47">
            <a:extLst>
              <a:ext uri="{FF2B5EF4-FFF2-40B4-BE49-F238E27FC236}">
                <a16:creationId xmlns:a16="http://schemas.microsoft.com/office/drawing/2014/main" id="{C79F521F-97C8-4D45-B9AC-117D4FDDC6BF}"/>
              </a:ext>
            </a:extLst>
          </p:cNvPr>
          <p:cNvSpPr txBox="1"/>
          <p:nvPr/>
        </p:nvSpPr>
        <p:spPr>
          <a:xfrm>
            <a:off x="3780365" y="2037596"/>
            <a:ext cx="559769" cy="261610"/>
          </a:xfrm>
          <a:prstGeom prst="rect">
            <a:avLst/>
          </a:prstGeom>
          <a:noFill/>
        </p:spPr>
        <p:txBody>
          <a:bodyPr wrap="none" rtlCol="0">
            <a:spAutoFit/>
          </a:bodyPr>
          <a:lstStyle/>
          <a:p>
            <a:r>
              <a:rPr kumimoji="1" lang="en-US" altLang="ja-JP" sz="1100" dirty="0">
                <a:solidFill>
                  <a:schemeClr val="bg1"/>
                </a:solidFill>
              </a:rPr>
              <a:t>32-63</a:t>
            </a:r>
            <a:endParaRPr kumimoji="1" lang="ja-JP" altLang="en-US" sz="1100">
              <a:solidFill>
                <a:schemeClr val="bg1"/>
              </a:solidFill>
            </a:endParaRPr>
          </a:p>
        </p:txBody>
      </p:sp>
      <p:sp>
        <p:nvSpPr>
          <p:cNvPr id="49" name="テキスト ボックス 48">
            <a:extLst>
              <a:ext uri="{FF2B5EF4-FFF2-40B4-BE49-F238E27FC236}">
                <a16:creationId xmlns:a16="http://schemas.microsoft.com/office/drawing/2014/main" id="{3B51AE2C-4100-2226-1136-CD7AD423CA4F}"/>
              </a:ext>
            </a:extLst>
          </p:cNvPr>
          <p:cNvSpPr txBox="1"/>
          <p:nvPr/>
        </p:nvSpPr>
        <p:spPr>
          <a:xfrm>
            <a:off x="8202831" y="1473068"/>
            <a:ext cx="638316" cy="261610"/>
          </a:xfrm>
          <a:prstGeom prst="rect">
            <a:avLst/>
          </a:prstGeom>
          <a:noFill/>
        </p:spPr>
        <p:txBody>
          <a:bodyPr wrap="none" rtlCol="0">
            <a:spAutoFit/>
          </a:bodyPr>
          <a:lstStyle/>
          <a:p>
            <a:r>
              <a:rPr kumimoji="1" lang="en-US" altLang="ja-JP" sz="1100" dirty="0">
                <a:solidFill>
                  <a:schemeClr val="bg1"/>
                </a:solidFill>
              </a:rPr>
              <a:t>96-127</a:t>
            </a:r>
            <a:endParaRPr kumimoji="1" lang="ja-JP" altLang="en-US" sz="1100">
              <a:solidFill>
                <a:schemeClr val="bg1"/>
              </a:solidFill>
            </a:endParaRPr>
          </a:p>
        </p:txBody>
      </p:sp>
      <p:sp>
        <p:nvSpPr>
          <p:cNvPr id="50" name="テキスト ボックス 49">
            <a:extLst>
              <a:ext uri="{FF2B5EF4-FFF2-40B4-BE49-F238E27FC236}">
                <a16:creationId xmlns:a16="http://schemas.microsoft.com/office/drawing/2014/main" id="{C5B273BD-2744-0163-7056-4E665D6E24BF}"/>
              </a:ext>
            </a:extLst>
          </p:cNvPr>
          <p:cNvSpPr txBox="1"/>
          <p:nvPr/>
        </p:nvSpPr>
        <p:spPr>
          <a:xfrm>
            <a:off x="10362650" y="1221153"/>
            <a:ext cx="746606" cy="261610"/>
          </a:xfrm>
          <a:prstGeom prst="rect">
            <a:avLst/>
          </a:prstGeom>
          <a:noFill/>
        </p:spPr>
        <p:txBody>
          <a:bodyPr wrap="square" rtlCol="0">
            <a:spAutoFit/>
          </a:bodyPr>
          <a:lstStyle/>
          <a:p>
            <a:r>
              <a:rPr kumimoji="1" lang="en-US" altLang="ja-JP" sz="1100" dirty="0">
                <a:solidFill>
                  <a:schemeClr val="bg1"/>
                </a:solidFill>
              </a:rPr>
              <a:t>128-159</a:t>
            </a:r>
            <a:endParaRPr kumimoji="1" lang="ja-JP" altLang="en-US" sz="1100">
              <a:solidFill>
                <a:schemeClr val="bg1"/>
              </a:solidFill>
            </a:endParaRPr>
          </a:p>
        </p:txBody>
      </p:sp>
      <p:sp>
        <p:nvSpPr>
          <p:cNvPr id="51" name="上下矢印 50">
            <a:extLst>
              <a:ext uri="{FF2B5EF4-FFF2-40B4-BE49-F238E27FC236}">
                <a16:creationId xmlns:a16="http://schemas.microsoft.com/office/drawing/2014/main" id="{EB851CDB-C3C0-D8D8-87C5-3B7C190E7921}"/>
              </a:ext>
            </a:extLst>
          </p:cNvPr>
          <p:cNvSpPr/>
          <p:nvPr/>
        </p:nvSpPr>
        <p:spPr>
          <a:xfrm flipH="1">
            <a:off x="517025" y="2672478"/>
            <a:ext cx="150213" cy="36933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a:extLst>
              <a:ext uri="{FF2B5EF4-FFF2-40B4-BE49-F238E27FC236}">
                <a16:creationId xmlns:a16="http://schemas.microsoft.com/office/drawing/2014/main" id="{D7CB7112-0D25-CCC3-F169-C6A9E3A8901F}"/>
              </a:ext>
            </a:extLst>
          </p:cNvPr>
          <p:cNvSpPr txBox="1"/>
          <p:nvPr/>
        </p:nvSpPr>
        <p:spPr>
          <a:xfrm>
            <a:off x="666153" y="2647961"/>
            <a:ext cx="2069797" cy="253916"/>
          </a:xfrm>
          <a:prstGeom prst="rect">
            <a:avLst/>
          </a:prstGeom>
          <a:noFill/>
        </p:spPr>
        <p:txBody>
          <a:bodyPr wrap="none" rtlCol="0">
            <a:spAutoFit/>
          </a:bodyPr>
          <a:lstStyle/>
          <a:p>
            <a:r>
              <a:rPr kumimoji="1" lang="ja-JP" altLang="en-US" sz="1050">
                <a:solidFill>
                  <a:srgbClr val="0070C0"/>
                </a:solidFill>
              </a:rPr>
              <a:t>ステーション間コインシデンス</a:t>
            </a:r>
          </a:p>
        </p:txBody>
      </p:sp>
      <p:grpSp>
        <p:nvGrpSpPr>
          <p:cNvPr id="53" name="グループ化 52">
            <a:extLst>
              <a:ext uri="{FF2B5EF4-FFF2-40B4-BE49-F238E27FC236}">
                <a16:creationId xmlns:a16="http://schemas.microsoft.com/office/drawing/2014/main" id="{042D8C2C-0DC4-1E27-739B-0AA61F9CE1C2}"/>
              </a:ext>
            </a:extLst>
          </p:cNvPr>
          <p:cNvGrpSpPr/>
          <p:nvPr/>
        </p:nvGrpSpPr>
        <p:grpSpPr>
          <a:xfrm>
            <a:off x="5634088" y="2888462"/>
            <a:ext cx="1144451" cy="1355402"/>
            <a:chOff x="767054" y="3553556"/>
            <a:chExt cx="1438494" cy="1476192"/>
          </a:xfrm>
          <a:solidFill>
            <a:schemeClr val="accent4">
              <a:lumMod val="20000"/>
              <a:lumOff val="80000"/>
            </a:schemeClr>
          </a:solidFill>
        </p:grpSpPr>
        <p:sp>
          <p:nvSpPr>
            <p:cNvPr id="54" name="台形 53">
              <a:extLst>
                <a:ext uri="{FF2B5EF4-FFF2-40B4-BE49-F238E27FC236}">
                  <a16:creationId xmlns:a16="http://schemas.microsoft.com/office/drawing/2014/main" id="{4FD6C69E-31FC-19F6-449A-D0C2769E8F02}"/>
                </a:ext>
              </a:extLst>
            </p:cNvPr>
            <p:cNvSpPr/>
            <p:nvPr/>
          </p:nvSpPr>
          <p:spPr>
            <a:xfrm rot="10800000">
              <a:off x="1072578" y="4757055"/>
              <a:ext cx="843307"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台形 54">
              <a:extLst>
                <a:ext uri="{FF2B5EF4-FFF2-40B4-BE49-F238E27FC236}">
                  <a16:creationId xmlns:a16="http://schemas.microsoft.com/office/drawing/2014/main" id="{193471CA-1240-0FE7-4CC5-EE4E0B7B968A}"/>
                </a:ext>
              </a:extLst>
            </p:cNvPr>
            <p:cNvSpPr/>
            <p:nvPr/>
          </p:nvSpPr>
          <p:spPr>
            <a:xfrm rot="10800000">
              <a:off x="1000919" y="4457781"/>
              <a:ext cx="985326"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台形 55">
              <a:extLst>
                <a:ext uri="{FF2B5EF4-FFF2-40B4-BE49-F238E27FC236}">
                  <a16:creationId xmlns:a16="http://schemas.microsoft.com/office/drawing/2014/main" id="{F45B8FD3-5CAC-67C7-C58F-CAC9E455FB91}"/>
                </a:ext>
              </a:extLst>
            </p:cNvPr>
            <p:cNvSpPr/>
            <p:nvPr/>
          </p:nvSpPr>
          <p:spPr>
            <a:xfrm rot="10800000">
              <a:off x="930560" y="4158506"/>
              <a:ext cx="1122160"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台形 56">
              <a:extLst>
                <a:ext uri="{FF2B5EF4-FFF2-40B4-BE49-F238E27FC236}">
                  <a16:creationId xmlns:a16="http://schemas.microsoft.com/office/drawing/2014/main" id="{4D264AC0-9E41-5E34-42D4-ED0DE0E7A9E4}"/>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台形 57">
              <a:extLst>
                <a:ext uri="{FF2B5EF4-FFF2-40B4-BE49-F238E27FC236}">
                  <a16:creationId xmlns:a16="http://schemas.microsoft.com/office/drawing/2014/main" id="{1B9A1AF1-7BE5-46F8-9F25-AF76EBEA379A}"/>
                </a:ext>
              </a:extLst>
            </p:cNvPr>
            <p:cNvSpPr/>
            <p:nvPr/>
          </p:nvSpPr>
          <p:spPr>
            <a:xfrm rot="10800000">
              <a:off x="767054" y="3553556"/>
              <a:ext cx="1438494"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9" name="グループ化 58">
            <a:extLst>
              <a:ext uri="{FF2B5EF4-FFF2-40B4-BE49-F238E27FC236}">
                <a16:creationId xmlns:a16="http://schemas.microsoft.com/office/drawing/2014/main" id="{54FA41AF-C944-EA03-3017-6C30A94B6961}"/>
              </a:ext>
            </a:extLst>
          </p:cNvPr>
          <p:cNvGrpSpPr/>
          <p:nvPr/>
        </p:nvGrpSpPr>
        <p:grpSpPr>
          <a:xfrm>
            <a:off x="7880350" y="2888461"/>
            <a:ext cx="1144451" cy="1355402"/>
            <a:chOff x="767054" y="3553556"/>
            <a:chExt cx="1438494" cy="1476192"/>
          </a:xfrm>
          <a:solidFill>
            <a:schemeClr val="accent4">
              <a:lumMod val="20000"/>
              <a:lumOff val="80000"/>
            </a:schemeClr>
          </a:solidFill>
        </p:grpSpPr>
        <p:sp>
          <p:nvSpPr>
            <p:cNvPr id="60" name="台形 59">
              <a:extLst>
                <a:ext uri="{FF2B5EF4-FFF2-40B4-BE49-F238E27FC236}">
                  <a16:creationId xmlns:a16="http://schemas.microsoft.com/office/drawing/2014/main" id="{C34FDDE6-A3AE-FFC8-F076-D6EA9B19BDA9}"/>
                </a:ext>
              </a:extLst>
            </p:cNvPr>
            <p:cNvSpPr/>
            <p:nvPr/>
          </p:nvSpPr>
          <p:spPr>
            <a:xfrm rot="10800000">
              <a:off x="1072578" y="4757055"/>
              <a:ext cx="843307"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台形 60">
              <a:extLst>
                <a:ext uri="{FF2B5EF4-FFF2-40B4-BE49-F238E27FC236}">
                  <a16:creationId xmlns:a16="http://schemas.microsoft.com/office/drawing/2014/main" id="{6FB8CC79-AE35-6554-2985-54F3E475B026}"/>
                </a:ext>
              </a:extLst>
            </p:cNvPr>
            <p:cNvSpPr/>
            <p:nvPr/>
          </p:nvSpPr>
          <p:spPr>
            <a:xfrm rot="10800000">
              <a:off x="1000919" y="4457781"/>
              <a:ext cx="985326"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台形 61">
              <a:extLst>
                <a:ext uri="{FF2B5EF4-FFF2-40B4-BE49-F238E27FC236}">
                  <a16:creationId xmlns:a16="http://schemas.microsoft.com/office/drawing/2014/main" id="{60149E7B-9A58-0BA1-FE32-5506C698046B}"/>
                </a:ext>
              </a:extLst>
            </p:cNvPr>
            <p:cNvSpPr/>
            <p:nvPr/>
          </p:nvSpPr>
          <p:spPr>
            <a:xfrm rot="10800000">
              <a:off x="930560" y="4158506"/>
              <a:ext cx="1122160"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台形 62">
              <a:extLst>
                <a:ext uri="{FF2B5EF4-FFF2-40B4-BE49-F238E27FC236}">
                  <a16:creationId xmlns:a16="http://schemas.microsoft.com/office/drawing/2014/main" id="{33E30A40-0C66-DA62-D9C9-E4C4CD13A37B}"/>
                </a:ext>
              </a:extLst>
            </p:cNvPr>
            <p:cNvSpPr/>
            <p:nvPr/>
          </p:nvSpPr>
          <p:spPr>
            <a:xfrm rot="10800000">
              <a:off x="851973" y="3852835"/>
              <a:ext cx="1279608"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台形 63">
              <a:extLst>
                <a:ext uri="{FF2B5EF4-FFF2-40B4-BE49-F238E27FC236}">
                  <a16:creationId xmlns:a16="http://schemas.microsoft.com/office/drawing/2014/main" id="{FA691A07-8EF3-AA9C-5B91-C90F8E4F8D27}"/>
                </a:ext>
              </a:extLst>
            </p:cNvPr>
            <p:cNvSpPr/>
            <p:nvPr/>
          </p:nvSpPr>
          <p:spPr>
            <a:xfrm rot="10800000">
              <a:off x="767054" y="3553556"/>
              <a:ext cx="1438494"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5" name="グループ化 64">
            <a:extLst>
              <a:ext uri="{FF2B5EF4-FFF2-40B4-BE49-F238E27FC236}">
                <a16:creationId xmlns:a16="http://schemas.microsoft.com/office/drawing/2014/main" id="{5EB4ACB7-1B26-0216-7EE5-0B4BF2AF88E6}"/>
              </a:ext>
            </a:extLst>
          </p:cNvPr>
          <p:cNvGrpSpPr/>
          <p:nvPr/>
        </p:nvGrpSpPr>
        <p:grpSpPr>
          <a:xfrm>
            <a:off x="10100238" y="2900184"/>
            <a:ext cx="1144451" cy="1355402"/>
            <a:chOff x="767054" y="3553556"/>
            <a:chExt cx="1438494" cy="1476192"/>
          </a:xfrm>
          <a:solidFill>
            <a:schemeClr val="accent4">
              <a:lumMod val="20000"/>
              <a:lumOff val="80000"/>
            </a:schemeClr>
          </a:solidFill>
        </p:grpSpPr>
        <p:sp>
          <p:nvSpPr>
            <p:cNvPr id="66" name="台形 65">
              <a:extLst>
                <a:ext uri="{FF2B5EF4-FFF2-40B4-BE49-F238E27FC236}">
                  <a16:creationId xmlns:a16="http://schemas.microsoft.com/office/drawing/2014/main" id="{84AB58F6-656F-0785-BF2B-C77B6EFE8635}"/>
                </a:ext>
              </a:extLst>
            </p:cNvPr>
            <p:cNvSpPr/>
            <p:nvPr/>
          </p:nvSpPr>
          <p:spPr>
            <a:xfrm rot="10800000">
              <a:off x="1072578" y="4757055"/>
              <a:ext cx="843307"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台形 66">
              <a:extLst>
                <a:ext uri="{FF2B5EF4-FFF2-40B4-BE49-F238E27FC236}">
                  <a16:creationId xmlns:a16="http://schemas.microsoft.com/office/drawing/2014/main" id="{F87B3AA4-8544-1925-6778-5E7B0417A795}"/>
                </a:ext>
              </a:extLst>
            </p:cNvPr>
            <p:cNvSpPr/>
            <p:nvPr/>
          </p:nvSpPr>
          <p:spPr>
            <a:xfrm rot="10800000">
              <a:off x="1000919" y="4457781"/>
              <a:ext cx="985326"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台形 67">
              <a:extLst>
                <a:ext uri="{FF2B5EF4-FFF2-40B4-BE49-F238E27FC236}">
                  <a16:creationId xmlns:a16="http://schemas.microsoft.com/office/drawing/2014/main" id="{BC897D3C-296B-645F-9034-112FC5DEF4BA}"/>
                </a:ext>
              </a:extLst>
            </p:cNvPr>
            <p:cNvSpPr/>
            <p:nvPr/>
          </p:nvSpPr>
          <p:spPr>
            <a:xfrm rot="10800000">
              <a:off x="930560" y="4158506"/>
              <a:ext cx="1122160"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台形 68">
              <a:extLst>
                <a:ext uri="{FF2B5EF4-FFF2-40B4-BE49-F238E27FC236}">
                  <a16:creationId xmlns:a16="http://schemas.microsoft.com/office/drawing/2014/main" id="{08497340-CE82-5240-92EB-FB172C60C6DE}"/>
                </a:ext>
              </a:extLst>
            </p:cNvPr>
            <p:cNvSpPr/>
            <p:nvPr/>
          </p:nvSpPr>
          <p:spPr>
            <a:xfrm rot="10800000">
              <a:off x="851973" y="3852835"/>
              <a:ext cx="1279608"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台形 69">
              <a:extLst>
                <a:ext uri="{FF2B5EF4-FFF2-40B4-BE49-F238E27FC236}">
                  <a16:creationId xmlns:a16="http://schemas.microsoft.com/office/drawing/2014/main" id="{A90400A7-C67C-A79B-9287-479A143CA6B5}"/>
                </a:ext>
              </a:extLst>
            </p:cNvPr>
            <p:cNvSpPr/>
            <p:nvPr/>
          </p:nvSpPr>
          <p:spPr>
            <a:xfrm rot="10800000">
              <a:off x="767054" y="3553556"/>
              <a:ext cx="1438494"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1" name="グループ化 70">
            <a:extLst>
              <a:ext uri="{FF2B5EF4-FFF2-40B4-BE49-F238E27FC236}">
                <a16:creationId xmlns:a16="http://schemas.microsoft.com/office/drawing/2014/main" id="{3C7F3835-B417-535D-33EE-C1B4078640C7}"/>
              </a:ext>
            </a:extLst>
          </p:cNvPr>
          <p:cNvGrpSpPr/>
          <p:nvPr/>
        </p:nvGrpSpPr>
        <p:grpSpPr>
          <a:xfrm>
            <a:off x="1042116" y="2888461"/>
            <a:ext cx="1144451" cy="1355402"/>
            <a:chOff x="1224890" y="3429000"/>
            <a:chExt cx="1144451" cy="1355402"/>
          </a:xfrm>
        </p:grpSpPr>
        <p:grpSp>
          <p:nvGrpSpPr>
            <p:cNvPr id="72" name="グループ化 71">
              <a:extLst>
                <a:ext uri="{FF2B5EF4-FFF2-40B4-BE49-F238E27FC236}">
                  <a16:creationId xmlns:a16="http://schemas.microsoft.com/office/drawing/2014/main" id="{6C6CA409-D29D-F9E4-A3DB-34CE70D98A58}"/>
                </a:ext>
              </a:extLst>
            </p:cNvPr>
            <p:cNvGrpSpPr/>
            <p:nvPr/>
          </p:nvGrpSpPr>
          <p:grpSpPr>
            <a:xfrm>
              <a:off x="1224890" y="3429000"/>
              <a:ext cx="1144451" cy="1355402"/>
              <a:chOff x="767054" y="3553556"/>
              <a:chExt cx="1438494" cy="1476192"/>
            </a:xfrm>
            <a:solidFill>
              <a:schemeClr val="accent4">
                <a:lumMod val="20000"/>
                <a:lumOff val="80000"/>
              </a:schemeClr>
            </a:solidFill>
          </p:grpSpPr>
          <p:sp>
            <p:nvSpPr>
              <p:cNvPr id="74" name="台形 73">
                <a:extLst>
                  <a:ext uri="{FF2B5EF4-FFF2-40B4-BE49-F238E27FC236}">
                    <a16:creationId xmlns:a16="http://schemas.microsoft.com/office/drawing/2014/main" id="{1BA64EF4-7310-E948-3EEC-CB60AC29B2DC}"/>
                  </a:ext>
                </a:extLst>
              </p:cNvPr>
              <p:cNvSpPr/>
              <p:nvPr/>
            </p:nvSpPr>
            <p:spPr>
              <a:xfrm rot="10800000">
                <a:off x="1072578" y="4757055"/>
                <a:ext cx="843307"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台形 74">
                <a:extLst>
                  <a:ext uri="{FF2B5EF4-FFF2-40B4-BE49-F238E27FC236}">
                    <a16:creationId xmlns:a16="http://schemas.microsoft.com/office/drawing/2014/main" id="{8AD6EFEB-41D6-446F-6072-3838A17C3C2D}"/>
                  </a:ext>
                </a:extLst>
              </p:cNvPr>
              <p:cNvSpPr/>
              <p:nvPr/>
            </p:nvSpPr>
            <p:spPr>
              <a:xfrm rot="10800000">
                <a:off x="1000919" y="4457781"/>
                <a:ext cx="985326"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台形 75">
                <a:extLst>
                  <a:ext uri="{FF2B5EF4-FFF2-40B4-BE49-F238E27FC236}">
                    <a16:creationId xmlns:a16="http://schemas.microsoft.com/office/drawing/2014/main" id="{7AF8EC91-ABB6-5827-D346-B24A5F2E0CF7}"/>
                  </a:ext>
                </a:extLst>
              </p:cNvPr>
              <p:cNvSpPr/>
              <p:nvPr/>
            </p:nvSpPr>
            <p:spPr>
              <a:xfrm rot="10800000">
                <a:off x="930560" y="4158506"/>
                <a:ext cx="1122160"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台形 76">
                <a:extLst>
                  <a:ext uri="{FF2B5EF4-FFF2-40B4-BE49-F238E27FC236}">
                    <a16:creationId xmlns:a16="http://schemas.microsoft.com/office/drawing/2014/main" id="{F20F2B7E-5B11-693A-3977-D5621560C132}"/>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台形 77">
                <a:extLst>
                  <a:ext uri="{FF2B5EF4-FFF2-40B4-BE49-F238E27FC236}">
                    <a16:creationId xmlns:a16="http://schemas.microsoft.com/office/drawing/2014/main" id="{F79D7B4C-EAD2-8126-5250-740AA05F9BAF}"/>
                  </a:ext>
                </a:extLst>
              </p:cNvPr>
              <p:cNvSpPr/>
              <p:nvPr/>
            </p:nvSpPr>
            <p:spPr>
              <a:xfrm rot="10800000">
                <a:off x="767054" y="3553556"/>
                <a:ext cx="1438494"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73" name="直線コネクタ 72">
              <a:extLst>
                <a:ext uri="{FF2B5EF4-FFF2-40B4-BE49-F238E27FC236}">
                  <a16:creationId xmlns:a16="http://schemas.microsoft.com/office/drawing/2014/main" id="{1B17D2F2-311E-E89C-70A5-AD66F4F659C2}"/>
                </a:ext>
              </a:extLst>
            </p:cNvPr>
            <p:cNvCxnSpPr>
              <a:cxnSpLocks/>
            </p:cNvCxnSpPr>
            <p:nvPr/>
          </p:nvCxnSpPr>
          <p:spPr>
            <a:xfrm flipH="1" flipV="1">
              <a:off x="1581150" y="4534022"/>
              <a:ext cx="41300" cy="2503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79" name="グループ化 78">
            <a:extLst>
              <a:ext uri="{FF2B5EF4-FFF2-40B4-BE49-F238E27FC236}">
                <a16:creationId xmlns:a16="http://schemas.microsoft.com/office/drawing/2014/main" id="{7BF4AF5E-3BAC-2555-93CD-FB020613C418}"/>
              </a:ext>
            </a:extLst>
          </p:cNvPr>
          <p:cNvGrpSpPr/>
          <p:nvPr/>
        </p:nvGrpSpPr>
        <p:grpSpPr>
          <a:xfrm>
            <a:off x="3479558" y="2888461"/>
            <a:ext cx="1144451" cy="1367659"/>
            <a:chOff x="3903632" y="3429000"/>
            <a:chExt cx="1144451" cy="1367659"/>
          </a:xfrm>
        </p:grpSpPr>
        <p:grpSp>
          <p:nvGrpSpPr>
            <p:cNvPr id="80" name="グループ化 79">
              <a:extLst>
                <a:ext uri="{FF2B5EF4-FFF2-40B4-BE49-F238E27FC236}">
                  <a16:creationId xmlns:a16="http://schemas.microsoft.com/office/drawing/2014/main" id="{0FEEDDF4-BD63-FF7D-E7B0-EEB140805788}"/>
                </a:ext>
              </a:extLst>
            </p:cNvPr>
            <p:cNvGrpSpPr/>
            <p:nvPr/>
          </p:nvGrpSpPr>
          <p:grpSpPr>
            <a:xfrm>
              <a:off x="3903632" y="3429000"/>
              <a:ext cx="1144451" cy="1355402"/>
              <a:chOff x="767054" y="3553556"/>
              <a:chExt cx="1438494" cy="1476192"/>
            </a:xfrm>
            <a:solidFill>
              <a:schemeClr val="accent4">
                <a:lumMod val="20000"/>
                <a:lumOff val="80000"/>
              </a:schemeClr>
            </a:solidFill>
          </p:grpSpPr>
          <p:sp>
            <p:nvSpPr>
              <p:cNvPr id="82" name="台形 81">
                <a:extLst>
                  <a:ext uri="{FF2B5EF4-FFF2-40B4-BE49-F238E27FC236}">
                    <a16:creationId xmlns:a16="http://schemas.microsoft.com/office/drawing/2014/main" id="{F1C5F2EA-6EFD-42BF-8768-6BE4FE91DE97}"/>
                  </a:ext>
                </a:extLst>
              </p:cNvPr>
              <p:cNvSpPr/>
              <p:nvPr/>
            </p:nvSpPr>
            <p:spPr>
              <a:xfrm rot="10800000">
                <a:off x="1072578" y="4757055"/>
                <a:ext cx="843307"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台形 82">
                <a:extLst>
                  <a:ext uri="{FF2B5EF4-FFF2-40B4-BE49-F238E27FC236}">
                    <a16:creationId xmlns:a16="http://schemas.microsoft.com/office/drawing/2014/main" id="{03E0F36C-0D88-8908-CC37-AA1A771B6B94}"/>
                  </a:ext>
                </a:extLst>
              </p:cNvPr>
              <p:cNvSpPr/>
              <p:nvPr/>
            </p:nvSpPr>
            <p:spPr>
              <a:xfrm rot="10800000">
                <a:off x="1000919" y="4457781"/>
                <a:ext cx="985326"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台形 83">
                <a:extLst>
                  <a:ext uri="{FF2B5EF4-FFF2-40B4-BE49-F238E27FC236}">
                    <a16:creationId xmlns:a16="http://schemas.microsoft.com/office/drawing/2014/main" id="{F82E5500-03F4-A270-7E00-CC2AC5A846FA}"/>
                  </a:ext>
                </a:extLst>
              </p:cNvPr>
              <p:cNvSpPr/>
              <p:nvPr/>
            </p:nvSpPr>
            <p:spPr>
              <a:xfrm rot="10800000">
                <a:off x="930560" y="4158506"/>
                <a:ext cx="1122160"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台形 84">
                <a:extLst>
                  <a:ext uri="{FF2B5EF4-FFF2-40B4-BE49-F238E27FC236}">
                    <a16:creationId xmlns:a16="http://schemas.microsoft.com/office/drawing/2014/main" id="{4D02A668-67FD-4096-C55F-3717C6E1337E}"/>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台形 85">
                <a:extLst>
                  <a:ext uri="{FF2B5EF4-FFF2-40B4-BE49-F238E27FC236}">
                    <a16:creationId xmlns:a16="http://schemas.microsoft.com/office/drawing/2014/main" id="{0C3BA438-47A8-4A60-1468-14D9E5DB69FE}"/>
                  </a:ext>
                </a:extLst>
              </p:cNvPr>
              <p:cNvSpPr/>
              <p:nvPr/>
            </p:nvSpPr>
            <p:spPr>
              <a:xfrm rot="10800000">
                <a:off x="767054" y="3553556"/>
                <a:ext cx="1438494"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81" name="直線コネクタ 80">
              <a:extLst>
                <a:ext uri="{FF2B5EF4-FFF2-40B4-BE49-F238E27FC236}">
                  <a16:creationId xmlns:a16="http://schemas.microsoft.com/office/drawing/2014/main" id="{87FC35CA-AC82-1906-4A86-8EB9914FF67E}"/>
                </a:ext>
              </a:extLst>
            </p:cNvPr>
            <p:cNvCxnSpPr>
              <a:cxnSpLocks/>
            </p:cNvCxnSpPr>
            <p:nvPr/>
          </p:nvCxnSpPr>
          <p:spPr>
            <a:xfrm flipH="1" flipV="1">
              <a:off x="4208441" y="4262330"/>
              <a:ext cx="104033" cy="534329"/>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87" name="直線コネクタ 86">
            <a:extLst>
              <a:ext uri="{FF2B5EF4-FFF2-40B4-BE49-F238E27FC236}">
                <a16:creationId xmlns:a16="http://schemas.microsoft.com/office/drawing/2014/main" id="{18831225-4EA0-D12D-C5EB-1CB33F3AE203}"/>
              </a:ext>
            </a:extLst>
          </p:cNvPr>
          <p:cNvCxnSpPr>
            <a:cxnSpLocks/>
          </p:cNvCxnSpPr>
          <p:nvPr/>
        </p:nvCxnSpPr>
        <p:spPr>
          <a:xfrm flipH="1" flipV="1">
            <a:off x="5901605" y="3438374"/>
            <a:ext cx="87539" cy="530703"/>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8" name="直線コネクタ 87">
            <a:extLst>
              <a:ext uri="{FF2B5EF4-FFF2-40B4-BE49-F238E27FC236}">
                <a16:creationId xmlns:a16="http://schemas.microsoft.com/office/drawing/2014/main" id="{04A6AE14-BA4F-29B5-F4B3-5A688B3C193E}"/>
              </a:ext>
            </a:extLst>
          </p:cNvPr>
          <p:cNvCxnSpPr>
            <a:cxnSpLocks/>
          </p:cNvCxnSpPr>
          <p:nvPr/>
        </p:nvCxnSpPr>
        <p:spPr>
          <a:xfrm flipH="1" flipV="1">
            <a:off x="8123422" y="3161001"/>
            <a:ext cx="79409" cy="55158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D7BB7DA6-5226-9172-15BE-9F54A9692BF2}"/>
              </a:ext>
            </a:extLst>
          </p:cNvPr>
          <p:cNvCxnSpPr>
            <a:cxnSpLocks/>
          </p:cNvCxnSpPr>
          <p:nvPr/>
        </p:nvCxnSpPr>
        <p:spPr>
          <a:xfrm flipH="1" flipV="1">
            <a:off x="10260980" y="2893255"/>
            <a:ext cx="90936" cy="551297"/>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90" name="テキスト ボックス 89">
            <a:extLst>
              <a:ext uri="{FF2B5EF4-FFF2-40B4-BE49-F238E27FC236}">
                <a16:creationId xmlns:a16="http://schemas.microsoft.com/office/drawing/2014/main" id="{173AAE29-F56A-FB7D-6575-5DA9EC92BD0E}"/>
              </a:ext>
            </a:extLst>
          </p:cNvPr>
          <p:cNvSpPr txBox="1"/>
          <p:nvPr/>
        </p:nvSpPr>
        <p:spPr>
          <a:xfrm>
            <a:off x="5947976" y="3439791"/>
            <a:ext cx="559769" cy="261610"/>
          </a:xfrm>
          <a:prstGeom prst="rect">
            <a:avLst/>
          </a:prstGeom>
          <a:noFill/>
        </p:spPr>
        <p:txBody>
          <a:bodyPr wrap="none" rtlCol="0">
            <a:spAutoFit/>
          </a:bodyPr>
          <a:lstStyle/>
          <a:p>
            <a:r>
              <a:rPr kumimoji="1" lang="en-US" altLang="ja-JP" sz="1100" dirty="0">
                <a:solidFill>
                  <a:schemeClr val="bg1"/>
                </a:solidFill>
              </a:rPr>
              <a:t>64-95</a:t>
            </a:r>
            <a:endParaRPr kumimoji="1" lang="ja-JP" altLang="en-US" sz="1100">
              <a:solidFill>
                <a:schemeClr val="bg1"/>
              </a:solidFill>
            </a:endParaRPr>
          </a:p>
        </p:txBody>
      </p:sp>
      <p:sp>
        <p:nvSpPr>
          <p:cNvPr id="91" name="テキスト ボックス 90">
            <a:extLst>
              <a:ext uri="{FF2B5EF4-FFF2-40B4-BE49-F238E27FC236}">
                <a16:creationId xmlns:a16="http://schemas.microsoft.com/office/drawing/2014/main" id="{72F2C343-3FAA-16F0-69E3-EF243FAF2E25}"/>
              </a:ext>
            </a:extLst>
          </p:cNvPr>
          <p:cNvSpPr txBox="1"/>
          <p:nvPr/>
        </p:nvSpPr>
        <p:spPr>
          <a:xfrm>
            <a:off x="1406895" y="3994510"/>
            <a:ext cx="481222" cy="261610"/>
          </a:xfrm>
          <a:prstGeom prst="rect">
            <a:avLst/>
          </a:prstGeom>
          <a:noFill/>
        </p:spPr>
        <p:txBody>
          <a:bodyPr wrap="none" rtlCol="0">
            <a:spAutoFit/>
          </a:bodyPr>
          <a:lstStyle/>
          <a:p>
            <a:r>
              <a:rPr kumimoji="1" lang="en-US" altLang="ja-JP" sz="1100" dirty="0">
                <a:solidFill>
                  <a:schemeClr val="bg1"/>
                </a:solidFill>
              </a:rPr>
              <a:t>0-31</a:t>
            </a:r>
            <a:endParaRPr kumimoji="1" lang="ja-JP" altLang="en-US" sz="1100">
              <a:solidFill>
                <a:schemeClr val="bg1"/>
              </a:solidFill>
            </a:endParaRPr>
          </a:p>
        </p:txBody>
      </p:sp>
      <p:sp>
        <p:nvSpPr>
          <p:cNvPr id="92" name="テキスト ボックス 91">
            <a:extLst>
              <a:ext uri="{FF2B5EF4-FFF2-40B4-BE49-F238E27FC236}">
                <a16:creationId xmlns:a16="http://schemas.microsoft.com/office/drawing/2014/main" id="{0657C896-5E8C-DFF9-9E33-05A01E581DF1}"/>
              </a:ext>
            </a:extLst>
          </p:cNvPr>
          <p:cNvSpPr txBox="1"/>
          <p:nvPr/>
        </p:nvSpPr>
        <p:spPr>
          <a:xfrm>
            <a:off x="3778607" y="3736028"/>
            <a:ext cx="559769" cy="261610"/>
          </a:xfrm>
          <a:prstGeom prst="rect">
            <a:avLst/>
          </a:prstGeom>
          <a:noFill/>
        </p:spPr>
        <p:txBody>
          <a:bodyPr wrap="square" rtlCol="0">
            <a:spAutoFit/>
          </a:bodyPr>
          <a:lstStyle/>
          <a:p>
            <a:r>
              <a:rPr kumimoji="1" lang="en-US" altLang="ja-JP" sz="1100" dirty="0">
                <a:solidFill>
                  <a:schemeClr val="bg1"/>
                </a:solidFill>
              </a:rPr>
              <a:t>32-63</a:t>
            </a:r>
            <a:endParaRPr kumimoji="1" lang="ja-JP" altLang="en-US" sz="1100">
              <a:solidFill>
                <a:schemeClr val="bg1"/>
              </a:solidFill>
            </a:endParaRPr>
          </a:p>
        </p:txBody>
      </p:sp>
      <p:sp>
        <p:nvSpPr>
          <p:cNvPr id="93" name="テキスト ボックス 92">
            <a:extLst>
              <a:ext uri="{FF2B5EF4-FFF2-40B4-BE49-F238E27FC236}">
                <a16:creationId xmlns:a16="http://schemas.microsoft.com/office/drawing/2014/main" id="{86A8E783-14E8-474F-0554-1FB137B63B10}"/>
              </a:ext>
            </a:extLst>
          </p:cNvPr>
          <p:cNvSpPr txBox="1"/>
          <p:nvPr/>
        </p:nvSpPr>
        <p:spPr>
          <a:xfrm>
            <a:off x="8194225" y="3164007"/>
            <a:ext cx="638316" cy="261610"/>
          </a:xfrm>
          <a:prstGeom prst="rect">
            <a:avLst/>
          </a:prstGeom>
          <a:noFill/>
        </p:spPr>
        <p:txBody>
          <a:bodyPr wrap="none" rtlCol="0">
            <a:spAutoFit/>
          </a:bodyPr>
          <a:lstStyle/>
          <a:p>
            <a:r>
              <a:rPr kumimoji="1" lang="en-US" altLang="ja-JP" sz="1100" dirty="0">
                <a:solidFill>
                  <a:schemeClr val="bg1"/>
                </a:solidFill>
              </a:rPr>
              <a:t>96-127</a:t>
            </a:r>
            <a:endParaRPr kumimoji="1" lang="ja-JP" altLang="en-US" sz="1100">
              <a:solidFill>
                <a:schemeClr val="bg1"/>
              </a:solidFill>
            </a:endParaRPr>
          </a:p>
        </p:txBody>
      </p:sp>
      <p:sp>
        <p:nvSpPr>
          <p:cNvPr id="94" name="テキスト ボックス 93">
            <a:extLst>
              <a:ext uri="{FF2B5EF4-FFF2-40B4-BE49-F238E27FC236}">
                <a16:creationId xmlns:a16="http://schemas.microsoft.com/office/drawing/2014/main" id="{B1F36F55-34AF-A4D7-7D8D-5D2D237859BD}"/>
              </a:ext>
            </a:extLst>
          </p:cNvPr>
          <p:cNvSpPr txBox="1"/>
          <p:nvPr/>
        </p:nvSpPr>
        <p:spPr>
          <a:xfrm>
            <a:off x="10354044" y="2912092"/>
            <a:ext cx="746606" cy="261610"/>
          </a:xfrm>
          <a:prstGeom prst="rect">
            <a:avLst/>
          </a:prstGeom>
          <a:noFill/>
        </p:spPr>
        <p:txBody>
          <a:bodyPr wrap="square" rtlCol="0">
            <a:spAutoFit/>
          </a:bodyPr>
          <a:lstStyle/>
          <a:p>
            <a:r>
              <a:rPr kumimoji="1" lang="en-US" altLang="ja-JP" sz="1100" dirty="0">
                <a:solidFill>
                  <a:schemeClr val="bg1"/>
                </a:solidFill>
              </a:rPr>
              <a:t>128-159</a:t>
            </a:r>
            <a:endParaRPr kumimoji="1" lang="ja-JP" altLang="en-US" sz="1100">
              <a:solidFill>
                <a:schemeClr val="bg1"/>
              </a:solidFill>
            </a:endParaRPr>
          </a:p>
        </p:txBody>
      </p:sp>
      <p:sp>
        <p:nvSpPr>
          <p:cNvPr id="95" name="テキスト ボックス 94">
            <a:extLst>
              <a:ext uri="{FF2B5EF4-FFF2-40B4-BE49-F238E27FC236}">
                <a16:creationId xmlns:a16="http://schemas.microsoft.com/office/drawing/2014/main" id="{99CFA35E-1DBC-1FDE-2DC3-71F21A6B58C4}"/>
              </a:ext>
            </a:extLst>
          </p:cNvPr>
          <p:cNvSpPr txBox="1"/>
          <p:nvPr/>
        </p:nvSpPr>
        <p:spPr>
          <a:xfrm>
            <a:off x="3512302" y="4305353"/>
            <a:ext cx="958917" cy="253916"/>
          </a:xfrm>
          <a:prstGeom prst="rect">
            <a:avLst/>
          </a:prstGeom>
          <a:noFill/>
        </p:spPr>
        <p:txBody>
          <a:bodyPr wrap="none" rtlCol="0">
            <a:spAutoFit/>
          </a:bodyPr>
          <a:lstStyle/>
          <a:p>
            <a:r>
              <a:rPr kumimoji="1" lang="en-US" altLang="ja-JP" sz="1050" dirty="0"/>
              <a:t>E4</a:t>
            </a:r>
            <a:r>
              <a:rPr kumimoji="1" lang="ja-JP" altLang="en-US" sz="1050"/>
              <a:t>・</a:t>
            </a:r>
            <a:r>
              <a:rPr kumimoji="1" lang="en-US" altLang="ja-JP" sz="1050" dirty="0"/>
              <a:t>E5</a:t>
            </a:r>
            <a:r>
              <a:rPr kumimoji="1" lang="ja-JP" altLang="en-US" sz="1050"/>
              <a:t>の</a:t>
            </a:r>
            <a:r>
              <a:rPr kumimoji="1" lang="en-US" altLang="ja-JP" sz="1050" dirty="0"/>
              <a:t>OR</a:t>
            </a:r>
          </a:p>
        </p:txBody>
      </p:sp>
      <p:sp>
        <p:nvSpPr>
          <p:cNvPr id="96" name="テキスト ボックス 95">
            <a:extLst>
              <a:ext uri="{FF2B5EF4-FFF2-40B4-BE49-F238E27FC236}">
                <a16:creationId xmlns:a16="http://schemas.microsoft.com/office/drawing/2014/main" id="{7D5882AE-D066-D4D0-D24A-FD2F1ABFDF0B}"/>
              </a:ext>
            </a:extLst>
          </p:cNvPr>
          <p:cNvSpPr txBox="1"/>
          <p:nvPr/>
        </p:nvSpPr>
        <p:spPr>
          <a:xfrm>
            <a:off x="7938664" y="4308362"/>
            <a:ext cx="958917" cy="253916"/>
          </a:xfrm>
          <a:prstGeom prst="rect">
            <a:avLst/>
          </a:prstGeom>
          <a:noFill/>
        </p:spPr>
        <p:txBody>
          <a:bodyPr wrap="none" rtlCol="0">
            <a:spAutoFit/>
          </a:bodyPr>
          <a:lstStyle/>
          <a:p>
            <a:r>
              <a:rPr kumimoji="1" lang="en-US" altLang="ja-JP" sz="1050" dirty="0"/>
              <a:t>E2</a:t>
            </a:r>
            <a:r>
              <a:rPr lang="ja-JP" altLang="en-US" sz="1050"/>
              <a:t>・</a:t>
            </a:r>
            <a:r>
              <a:rPr kumimoji="1" lang="en-US" altLang="ja-JP" sz="1050" dirty="0"/>
              <a:t>E3</a:t>
            </a:r>
            <a:r>
              <a:rPr kumimoji="1" lang="ja-JP" altLang="en-US" sz="1050"/>
              <a:t>の</a:t>
            </a:r>
            <a:r>
              <a:rPr kumimoji="1" lang="en-US" altLang="ja-JP" sz="1050" dirty="0"/>
              <a:t>OR</a:t>
            </a:r>
          </a:p>
        </p:txBody>
      </p:sp>
      <p:sp>
        <p:nvSpPr>
          <p:cNvPr id="97" name="テキスト ボックス 96">
            <a:extLst>
              <a:ext uri="{FF2B5EF4-FFF2-40B4-BE49-F238E27FC236}">
                <a16:creationId xmlns:a16="http://schemas.microsoft.com/office/drawing/2014/main" id="{A4F52700-78B3-55C8-45F7-789297B14C45}"/>
              </a:ext>
            </a:extLst>
          </p:cNvPr>
          <p:cNvSpPr txBox="1"/>
          <p:nvPr/>
        </p:nvSpPr>
        <p:spPr>
          <a:xfrm>
            <a:off x="10141733" y="4313282"/>
            <a:ext cx="958917" cy="253916"/>
          </a:xfrm>
          <a:prstGeom prst="rect">
            <a:avLst/>
          </a:prstGeom>
          <a:noFill/>
        </p:spPr>
        <p:txBody>
          <a:bodyPr wrap="none" rtlCol="0">
            <a:spAutoFit/>
          </a:bodyPr>
          <a:lstStyle/>
          <a:p>
            <a:r>
              <a:rPr kumimoji="1" lang="en-US" altLang="ja-JP" sz="1050" dirty="0"/>
              <a:t>E1</a:t>
            </a:r>
            <a:r>
              <a:rPr kumimoji="1" lang="ja-JP" altLang="en-US" sz="1050"/>
              <a:t>・</a:t>
            </a:r>
            <a:r>
              <a:rPr kumimoji="1" lang="en-US" altLang="ja-JP" sz="1050" dirty="0"/>
              <a:t>E2</a:t>
            </a:r>
            <a:r>
              <a:rPr kumimoji="1" lang="ja-JP" altLang="en-US" sz="1050"/>
              <a:t>の</a:t>
            </a:r>
            <a:r>
              <a:rPr kumimoji="1" lang="en-US" altLang="ja-JP" sz="1050" dirty="0"/>
              <a:t>OR</a:t>
            </a:r>
          </a:p>
        </p:txBody>
      </p:sp>
      <p:sp>
        <p:nvSpPr>
          <p:cNvPr id="98" name="テキスト ボックス 97">
            <a:extLst>
              <a:ext uri="{FF2B5EF4-FFF2-40B4-BE49-F238E27FC236}">
                <a16:creationId xmlns:a16="http://schemas.microsoft.com/office/drawing/2014/main" id="{8E6D77D5-99C2-626F-5AB8-672BC76F8ED7}"/>
              </a:ext>
            </a:extLst>
          </p:cNvPr>
          <p:cNvSpPr txBox="1"/>
          <p:nvPr/>
        </p:nvSpPr>
        <p:spPr>
          <a:xfrm>
            <a:off x="5691783" y="4308657"/>
            <a:ext cx="994183" cy="261610"/>
          </a:xfrm>
          <a:prstGeom prst="rect">
            <a:avLst/>
          </a:prstGeom>
          <a:noFill/>
        </p:spPr>
        <p:txBody>
          <a:bodyPr wrap="none" rtlCol="0">
            <a:spAutoFit/>
          </a:bodyPr>
          <a:lstStyle/>
          <a:p>
            <a:r>
              <a:rPr kumimoji="1" lang="en-US" altLang="ja-JP" sz="1050" dirty="0"/>
              <a:t>E3</a:t>
            </a:r>
            <a:r>
              <a:rPr kumimoji="1" lang="ja-JP" altLang="en-US" sz="1050"/>
              <a:t>・</a:t>
            </a:r>
            <a:r>
              <a:rPr kumimoji="1" lang="en-US" altLang="ja-JP" sz="1050" dirty="0"/>
              <a:t>E4</a:t>
            </a:r>
            <a:r>
              <a:rPr kumimoji="1" lang="ja-JP" altLang="en-US" sz="1050"/>
              <a:t>の</a:t>
            </a:r>
            <a:r>
              <a:rPr kumimoji="1" lang="en-US" altLang="ja-JP" sz="1050" dirty="0"/>
              <a:t>OR</a:t>
            </a:r>
          </a:p>
        </p:txBody>
      </p:sp>
      <p:grpSp>
        <p:nvGrpSpPr>
          <p:cNvPr id="106" name="グループ化 105">
            <a:extLst>
              <a:ext uri="{FF2B5EF4-FFF2-40B4-BE49-F238E27FC236}">
                <a16:creationId xmlns:a16="http://schemas.microsoft.com/office/drawing/2014/main" id="{3B507FF0-F0B5-A00C-5FC4-4CA21C0F7D1D}"/>
              </a:ext>
            </a:extLst>
          </p:cNvPr>
          <p:cNvGrpSpPr/>
          <p:nvPr/>
        </p:nvGrpSpPr>
        <p:grpSpPr>
          <a:xfrm>
            <a:off x="5572221" y="4710477"/>
            <a:ext cx="1285396" cy="1387545"/>
            <a:chOff x="851973" y="3852835"/>
            <a:chExt cx="1279608" cy="1176913"/>
          </a:xfrm>
          <a:solidFill>
            <a:schemeClr val="accent4">
              <a:lumMod val="20000"/>
              <a:lumOff val="80000"/>
            </a:schemeClr>
          </a:solidFill>
        </p:grpSpPr>
        <p:sp>
          <p:nvSpPr>
            <p:cNvPr id="107" name="台形 106">
              <a:extLst>
                <a:ext uri="{FF2B5EF4-FFF2-40B4-BE49-F238E27FC236}">
                  <a16:creationId xmlns:a16="http://schemas.microsoft.com/office/drawing/2014/main" id="{3C84A8EA-FAFD-0D9A-1DB4-F4C2E9F91C7D}"/>
                </a:ext>
              </a:extLst>
            </p:cNvPr>
            <p:cNvSpPr/>
            <p:nvPr/>
          </p:nvSpPr>
          <p:spPr>
            <a:xfrm rot="10800000">
              <a:off x="1072578" y="4757055"/>
              <a:ext cx="843307"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台形 107">
              <a:extLst>
                <a:ext uri="{FF2B5EF4-FFF2-40B4-BE49-F238E27FC236}">
                  <a16:creationId xmlns:a16="http://schemas.microsoft.com/office/drawing/2014/main" id="{5AAA80D9-C96F-314D-193D-FA4D45E66602}"/>
                </a:ext>
              </a:extLst>
            </p:cNvPr>
            <p:cNvSpPr/>
            <p:nvPr/>
          </p:nvSpPr>
          <p:spPr>
            <a:xfrm rot="10800000">
              <a:off x="1000919" y="4457781"/>
              <a:ext cx="985326"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台形 108">
              <a:extLst>
                <a:ext uri="{FF2B5EF4-FFF2-40B4-BE49-F238E27FC236}">
                  <a16:creationId xmlns:a16="http://schemas.microsoft.com/office/drawing/2014/main" id="{CC9AC439-8268-41B3-34A5-8C9A688BD2B7}"/>
                </a:ext>
              </a:extLst>
            </p:cNvPr>
            <p:cNvSpPr/>
            <p:nvPr/>
          </p:nvSpPr>
          <p:spPr>
            <a:xfrm rot="10800000">
              <a:off x="930560" y="4158506"/>
              <a:ext cx="1122160"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台形 109">
              <a:extLst>
                <a:ext uri="{FF2B5EF4-FFF2-40B4-BE49-F238E27FC236}">
                  <a16:creationId xmlns:a16="http://schemas.microsoft.com/office/drawing/2014/main" id="{7E90D5FD-63A4-0241-ADFA-2516084B76AF}"/>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1" name="グループ化 110">
            <a:extLst>
              <a:ext uri="{FF2B5EF4-FFF2-40B4-BE49-F238E27FC236}">
                <a16:creationId xmlns:a16="http://schemas.microsoft.com/office/drawing/2014/main" id="{FB4E9CF0-FA76-EBBF-87E9-1AF975480C01}"/>
              </a:ext>
            </a:extLst>
          </p:cNvPr>
          <p:cNvGrpSpPr/>
          <p:nvPr/>
        </p:nvGrpSpPr>
        <p:grpSpPr>
          <a:xfrm>
            <a:off x="7818483" y="4710476"/>
            <a:ext cx="1285396" cy="1387545"/>
            <a:chOff x="851973" y="3852835"/>
            <a:chExt cx="1279608" cy="1176913"/>
          </a:xfrm>
          <a:solidFill>
            <a:schemeClr val="accent4">
              <a:lumMod val="20000"/>
              <a:lumOff val="80000"/>
            </a:schemeClr>
          </a:solidFill>
        </p:grpSpPr>
        <p:sp>
          <p:nvSpPr>
            <p:cNvPr id="112" name="台形 111">
              <a:extLst>
                <a:ext uri="{FF2B5EF4-FFF2-40B4-BE49-F238E27FC236}">
                  <a16:creationId xmlns:a16="http://schemas.microsoft.com/office/drawing/2014/main" id="{B08DBC57-19DF-7422-9267-4B306EEBF2E3}"/>
                </a:ext>
              </a:extLst>
            </p:cNvPr>
            <p:cNvSpPr/>
            <p:nvPr/>
          </p:nvSpPr>
          <p:spPr>
            <a:xfrm rot="10800000">
              <a:off x="1072578" y="4757055"/>
              <a:ext cx="843307"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台形 112">
              <a:extLst>
                <a:ext uri="{FF2B5EF4-FFF2-40B4-BE49-F238E27FC236}">
                  <a16:creationId xmlns:a16="http://schemas.microsoft.com/office/drawing/2014/main" id="{495C5CA4-BAA5-75FA-ADF8-57FDBBD83B39}"/>
                </a:ext>
              </a:extLst>
            </p:cNvPr>
            <p:cNvSpPr/>
            <p:nvPr/>
          </p:nvSpPr>
          <p:spPr>
            <a:xfrm rot="10800000">
              <a:off x="1000919" y="4457781"/>
              <a:ext cx="985326"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台形 113">
              <a:extLst>
                <a:ext uri="{FF2B5EF4-FFF2-40B4-BE49-F238E27FC236}">
                  <a16:creationId xmlns:a16="http://schemas.microsoft.com/office/drawing/2014/main" id="{46CF47BA-0948-0731-502A-C72D5192D5EC}"/>
                </a:ext>
              </a:extLst>
            </p:cNvPr>
            <p:cNvSpPr/>
            <p:nvPr/>
          </p:nvSpPr>
          <p:spPr>
            <a:xfrm rot="10800000">
              <a:off x="930560" y="4158506"/>
              <a:ext cx="1122160"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台形 114">
              <a:extLst>
                <a:ext uri="{FF2B5EF4-FFF2-40B4-BE49-F238E27FC236}">
                  <a16:creationId xmlns:a16="http://schemas.microsoft.com/office/drawing/2014/main" id="{3A123DB7-5334-C7D1-DE2F-DF9D182B3085}"/>
                </a:ext>
              </a:extLst>
            </p:cNvPr>
            <p:cNvSpPr/>
            <p:nvPr/>
          </p:nvSpPr>
          <p:spPr>
            <a:xfrm rot="10800000">
              <a:off x="851973" y="3852835"/>
              <a:ext cx="1279608"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グループ化 115">
            <a:extLst>
              <a:ext uri="{FF2B5EF4-FFF2-40B4-BE49-F238E27FC236}">
                <a16:creationId xmlns:a16="http://schemas.microsoft.com/office/drawing/2014/main" id="{A0C36D72-DBF6-B551-940D-266D3F45ECE5}"/>
              </a:ext>
            </a:extLst>
          </p:cNvPr>
          <p:cNvGrpSpPr/>
          <p:nvPr/>
        </p:nvGrpSpPr>
        <p:grpSpPr>
          <a:xfrm>
            <a:off x="10038371" y="4722199"/>
            <a:ext cx="1285396" cy="1387545"/>
            <a:chOff x="851973" y="3852835"/>
            <a:chExt cx="1279608" cy="1176913"/>
          </a:xfrm>
          <a:solidFill>
            <a:schemeClr val="accent4">
              <a:lumMod val="20000"/>
              <a:lumOff val="80000"/>
            </a:schemeClr>
          </a:solidFill>
        </p:grpSpPr>
        <p:sp>
          <p:nvSpPr>
            <p:cNvPr id="117" name="台形 116">
              <a:extLst>
                <a:ext uri="{FF2B5EF4-FFF2-40B4-BE49-F238E27FC236}">
                  <a16:creationId xmlns:a16="http://schemas.microsoft.com/office/drawing/2014/main" id="{6580B047-0BB6-8932-D196-5877D03F7902}"/>
                </a:ext>
              </a:extLst>
            </p:cNvPr>
            <p:cNvSpPr/>
            <p:nvPr/>
          </p:nvSpPr>
          <p:spPr>
            <a:xfrm rot="10800000">
              <a:off x="1072578" y="4757055"/>
              <a:ext cx="843307"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台形 117">
              <a:extLst>
                <a:ext uri="{FF2B5EF4-FFF2-40B4-BE49-F238E27FC236}">
                  <a16:creationId xmlns:a16="http://schemas.microsoft.com/office/drawing/2014/main" id="{A2584184-1945-40AA-A2B6-A729FE9CD18C}"/>
                </a:ext>
              </a:extLst>
            </p:cNvPr>
            <p:cNvSpPr/>
            <p:nvPr/>
          </p:nvSpPr>
          <p:spPr>
            <a:xfrm rot="10800000">
              <a:off x="1000919" y="4457781"/>
              <a:ext cx="985326"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台形 118">
              <a:extLst>
                <a:ext uri="{FF2B5EF4-FFF2-40B4-BE49-F238E27FC236}">
                  <a16:creationId xmlns:a16="http://schemas.microsoft.com/office/drawing/2014/main" id="{53EC83F0-55DB-6C02-7BD9-6C65AA7BBE19}"/>
                </a:ext>
              </a:extLst>
            </p:cNvPr>
            <p:cNvSpPr/>
            <p:nvPr/>
          </p:nvSpPr>
          <p:spPr>
            <a:xfrm rot="10800000">
              <a:off x="930560" y="4158506"/>
              <a:ext cx="1122160"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台形 119">
              <a:extLst>
                <a:ext uri="{FF2B5EF4-FFF2-40B4-BE49-F238E27FC236}">
                  <a16:creationId xmlns:a16="http://schemas.microsoft.com/office/drawing/2014/main" id="{E1C4E375-011D-0AF1-B2D3-6571FB2ACA1C}"/>
                </a:ext>
              </a:extLst>
            </p:cNvPr>
            <p:cNvSpPr/>
            <p:nvPr/>
          </p:nvSpPr>
          <p:spPr>
            <a:xfrm rot="10800000">
              <a:off x="851973" y="3852835"/>
              <a:ext cx="1279608"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1" name="グループ化 120">
            <a:extLst>
              <a:ext uri="{FF2B5EF4-FFF2-40B4-BE49-F238E27FC236}">
                <a16:creationId xmlns:a16="http://schemas.microsoft.com/office/drawing/2014/main" id="{02B9F09D-7F41-C1CB-C856-02F6315AAD5E}"/>
              </a:ext>
            </a:extLst>
          </p:cNvPr>
          <p:cNvGrpSpPr/>
          <p:nvPr/>
        </p:nvGrpSpPr>
        <p:grpSpPr>
          <a:xfrm>
            <a:off x="980249" y="4710476"/>
            <a:ext cx="1285396" cy="1387545"/>
            <a:chOff x="1154417" y="5054695"/>
            <a:chExt cx="1285396" cy="1387545"/>
          </a:xfrm>
        </p:grpSpPr>
        <p:grpSp>
          <p:nvGrpSpPr>
            <p:cNvPr id="122" name="グループ化 121">
              <a:extLst>
                <a:ext uri="{FF2B5EF4-FFF2-40B4-BE49-F238E27FC236}">
                  <a16:creationId xmlns:a16="http://schemas.microsoft.com/office/drawing/2014/main" id="{FB6260C8-9C34-010E-2F2D-04E90C4C6AD0}"/>
                </a:ext>
              </a:extLst>
            </p:cNvPr>
            <p:cNvGrpSpPr/>
            <p:nvPr/>
          </p:nvGrpSpPr>
          <p:grpSpPr>
            <a:xfrm>
              <a:off x="1154417" y="5054695"/>
              <a:ext cx="1285396" cy="1387545"/>
              <a:chOff x="851973" y="3852835"/>
              <a:chExt cx="1279608" cy="1176913"/>
            </a:xfrm>
            <a:solidFill>
              <a:schemeClr val="accent4">
                <a:lumMod val="20000"/>
                <a:lumOff val="80000"/>
              </a:schemeClr>
            </a:solidFill>
          </p:grpSpPr>
          <p:sp>
            <p:nvSpPr>
              <p:cNvPr id="124" name="台形 123">
                <a:extLst>
                  <a:ext uri="{FF2B5EF4-FFF2-40B4-BE49-F238E27FC236}">
                    <a16:creationId xmlns:a16="http://schemas.microsoft.com/office/drawing/2014/main" id="{8F9878E3-EC56-04EC-EA51-B8E79BFE2915}"/>
                  </a:ext>
                </a:extLst>
              </p:cNvPr>
              <p:cNvSpPr/>
              <p:nvPr/>
            </p:nvSpPr>
            <p:spPr>
              <a:xfrm rot="10800000">
                <a:off x="1072578" y="4757055"/>
                <a:ext cx="843307"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台形 124">
                <a:extLst>
                  <a:ext uri="{FF2B5EF4-FFF2-40B4-BE49-F238E27FC236}">
                    <a16:creationId xmlns:a16="http://schemas.microsoft.com/office/drawing/2014/main" id="{21F76A1D-C235-7312-2007-DB2027E97422}"/>
                  </a:ext>
                </a:extLst>
              </p:cNvPr>
              <p:cNvSpPr/>
              <p:nvPr/>
            </p:nvSpPr>
            <p:spPr>
              <a:xfrm rot="10800000">
                <a:off x="1000919" y="4457781"/>
                <a:ext cx="985326"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台形 125">
                <a:extLst>
                  <a:ext uri="{FF2B5EF4-FFF2-40B4-BE49-F238E27FC236}">
                    <a16:creationId xmlns:a16="http://schemas.microsoft.com/office/drawing/2014/main" id="{F2BA4175-29A9-E2A3-AD29-D397F0858377}"/>
                  </a:ext>
                </a:extLst>
              </p:cNvPr>
              <p:cNvSpPr/>
              <p:nvPr/>
            </p:nvSpPr>
            <p:spPr>
              <a:xfrm rot="10800000">
                <a:off x="930560" y="4158506"/>
                <a:ext cx="1122160"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台形 126">
                <a:extLst>
                  <a:ext uri="{FF2B5EF4-FFF2-40B4-BE49-F238E27FC236}">
                    <a16:creationId xmlns:a16="http://schemas.microsoft.com/office/drawing/2014/main" id="{B0F5F6C4-34E4-06F1-D487-245BE1E545B1}"/>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23" name="直線コネクタ 122">
              <a:extLst>
                <a:ext uri="{FF2B5EF4-FFF2-40B4-BE49-F238E27FC236}">
                  <a16:creationId xmlns:a16="http://schemas.microsoft.com/office/drawing/2014/main" id="{BA43DEAC-C157-20B6-C6AB-D16D38F14806}"/>
                </a:ext>
              </a:extLst>
            </p:cNvPr>
            <p:cNvCxnSpPr>
              <a:cxnSpLocks/>
            </p:cNvCxnSpPr>
            <p:nvPr/>
          </p:nvCxnSpPr>
          <p:spPr>
            <a:xfrm flipH="1" flipV="1">
              <a:off x="1517119" y="6115007"/>
              <a:ext cx="53977" cy="327233"/>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28" name="グループ化 127">
            <a:extLst>
              <a:ext uri="{FF2B5EF4-FFF2-40B4-BE49-F238E27FC236}">
                <a16:creationId xmlns:a16="http://schemas.microsoft.com/office/drawing/2014/main" id="{70DF1AEA-FA1C-4CEC-2D05-33B585F3F725}"/>
              </a:ext>
            </a:extLst>
          </p:cNvPr>
          <p:cNvGrpSpPr/>
          <p:nvPr/>
        </p:nvGrpSpPr>
        <p:grpSpPr>
          <a:xfrm>
            <a:off x="3417691" y="4710476"/>
            <a:ext cx="1285396" cy="1387545"/>
            <a:chOff x="3833159" y="5054695"/>
            <a:chExt cx="1285396" cy="1387545"/>
          </a:xfrm>
        </p:grpSpPr>
        <p:grpSp>
          <p:nvGrpSpPr>
            <p:cNvPr id="129" name="グループ化 128">
              <a:extLst>
                <a:ext uri="{FF2B5EF4-FFF2-40B4-BE49-F238E27FC236}">
                  <a16:creationId xmlns:a16="http://schemas.microsoft.com/office/drawing/2014/main" id="{48B4D58C-F6FE-ED24-4918-518BD2510F13}"/>
                </a:ext>
              </a:extLst>
            </p:cNvPr>
            <p:cNvGrpSpPr/>
            <p:nvPr/>
          </p:nvGrpSpPr>
          <p:grpSpPr>
            <a:xfrm>
              <a:off x="3833159" y="5054695"/>
              <a:ext cx="1285396" cy="1387545"/>
              <a:chOff x="851973" y="3852835"/>
              <a:chExt cx="1279608" cy="1176913"/>
            </a:xfrm>
            <a:solidFill>
              <a:schemeClr val="accent4">
                <a:lumMod val="20000"/>
                <a:lumOff val="80000"/>
              </a:schemeClr>
            </a:solidFill>
          </p:grpSpPr>
          <p:sp>
            <p:nvSpPr>
              <p:cNvPr id="131" name="台形 130">
                <a:extLst>
                  <a:ext uri="{FF2B5EF4-FFF2-40B4-BE49-F238E27FC236}">
                    <a16:creationId xmlns:a16="http://schemas.microsoft.com/office/drawing/2014/main" id="{4482827D-A456-1D91-6940-8F58DBBA8CE0}"/>
                  </a:ext>
                </a:extLst>
              </p:cNvPr>
              <p:cNvSpPr/>
              <p:nvPr/>
            </p:nvSpPr>
            <p:spPr>
              <a:xfrm rot="10800000">
                <a:off x="1072578" y="4757055"/>
                <a:ext cx="843307"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台形 131">
                <a:extLst>
                  <a:ext uri="{FF2B5EF4-FFF2-40B4-BE49-F238E27FC236}">
                    <a16:creationId xmlns:a16="http://schemas.microsoft.com/office/drawing/2014/main" id="{12C1E682-9B3A-F70E-7E20-B55F0EA8994F}"/>
                  </a:ext>
                </a:extLst>
              </p:cNvPr>
              <p:cNvSpPr/>
              <p:nvPr/>
            </p:nvSpPr>
            <p:spPr>
              <a:xfrm rot="10800000">
                <a:off x="1000919" y="4457781"/>
                <a:ext cx="985326" cy="272693"/>
              </a:xfrm>
              <a:prstGeom prst="trapezoi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台形 132">
                <a:extLst>
                  <a:ext uri="{FF2B5EF4-FFF2-40B4-BE49-F238E27FC236}">
                    <a16:creationId xmlns:a16="http://schemas.microsoft.com/office/drawing/2014/main" id="{4A8E90D1-0B4A-9C2F-BA84-82708367107F}"/>
                  </a:ext>
                </a:extLst>
              </p:cNvPr>
              <p:cNvSpPr/>
              <p:nvPr/>
            </p:nvSpPr>
            <p:spPr>
              <a:xfrm rot="10800000">
                <a:off x="930560" y="4158506"/>
                <a:ext cx="1122160"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台形 133">
                <a:extLst>
                  <a:ext uri="{FF2B5EF4-FFF2-40B4-BE49-F238E27FC236}">
                    <a16:creationId xmlns:a16="http://schemas.microsoft.com/office/drawing/2014/main" id="{16DF3B33-8917-8C7D-2B0A-E148177BE2DB}"/>
                  </a:ext>
                </a:extLst>
              </p:cNvPr>
              <p:cNvSpPr/>
              <p:nvPr/>
            </p:nvSpPr>
            <p:spPr>
              <a:xfrm rot="10800000">
                <a:off x="851973" y="3852835"/>
                <a:ext cx="1279608" cy="272693"/>
              </a:xfrm>
              <a:prstGeom prst="trapezoid">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30" name="直線コネクタ 129">
              <a:extLst>
                <a:ext uri="{FF2B5EF4-FFF2-40B4-BE49-F238E27FC236}">
                  <a16:creationId xmlns:a16="http://schemas.microsoft.com/office/drawing/2014/main" id="{5D1594DF-D0E4-7031-85DE-5D6187CFC3D2}"/>
                </a:ext>
              </a:extLst>
            </p:cNvPr>
            <p:cNvCxnSpPr>
              <a:cxnSpLocks/>
            </p:cNvCxnSpPr>
            <p:nvPr/>
          </p:nvCxnSpPr>
          <p:spPr>
            <a:xfrm flipH="1" flipV="1">
              <a:off x="4174453" y="5767908"/>
              <a:ext cx="111232" cy="674332"/>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135" name="直線コネクタ 134">
            <a:extLst>
              <a:ext uri="{FF2B5EF4-FFF2-40B4-BE49-F238E27FC236}">
                <a16:creationId xmlns:a16="http://schemas.microsoft.com/office/drawing/2014/main" id="{FF326D96-1034-5E1B-0E8A-74462FA2682E}"/>
              </a:ext>
            </a:extLst>
          </p:cNvPr>
          <p:cNvCxnSpPr>
            <a:cxnSpLocks/>
          </p:cNvCxnSpPr>
          <p:nvPr/>
        </p:nvCxnSpPr>
        <p:spPr>
          <a:xfrm flipH="1" flipV="1">
            <a:off x="5825983" y="5042149"/>
            <a:ext cx="117695" cy="713522"/>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a:extLst>
              <a:ext uri="{FF2B5EF4-FFF2-40B4-BE49-F238E27FC236}">
                <a16:creationId xmlns:a16="http://schemas.microsoft.com/office/drawing/2014/main" id="{ADB4D36B-CDA5-1EEC-01C2-0E85CACFAFD5}"/>
              </a:ext>
            </a:extLst>
          </p:cNvPr>
          <p:cNvCxnSpPr>
            <a:cxnSpLocks/>
          </p:cNvCxnSpPr>
          <p:nvPr/>
        </p:nvCxnSpPr>
        <p:spPr>
          <a:xfrm flipH="1" flipV="1">
            <a:off x="10280381" y="4718978"/>
            <a:ext cx="112685" cy="683143"/>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a:extLst>
              <a:ext uri="{FF2B5EF4-FFF2-40B4-BE49-F238E27FC236}">
                <a16:creationId xmlns:a16="http://schemas.microsoft.com/office/drawing/2014/main" id="{73D2EE18-AB4B-C9A9-30F4-51BE6A44600C}"/>
              </a:ext>
            </a:extLst>
          </p:cNvPr>
          <p:cNvCxnSpPr>
            <a:cxnSpLocks/>
          </p:cNvCxnSpPr>
          <p:nvPr/>
        </p:nvCxnSpPr>
        <p:spPr>
          <a:xfrm flipH="1" flipV="1">
            <a:off x="8047298" y="4716817"/>
            <a:ext cx="168980" cy="1024443"/>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38" name="テキスト ボックス 137">
            <a:extLst>
              <a:ext uri="{FF2B5EF4-FFF2-40B4-BE49-F238E27FC236}">
                <a16:creationId xmlns:a16="http://schemas.microsoft.com/office/drawing/2014/main" id="{C7C67E2A-3CD2-1FED-BC26-ED3C9AA1BD33}"/>
              </a:ext>
            </a:extLst>
          </p:cNvPr>
          <p:cNvSpPr txBox="1"/>
          <p:nvPr/>
        </p:nvSpPr>
        <p:spPr>
          <a:xfrm>
            <a:off x="323372" y="5128700"/>
            <a:ext cx="575799" cy="400110"/>
          </a:xfrm>
          <a:prstGeom prst="rect">
            <a:avLst/>
          </a:prstGeom>
          <a:noFill/>
        </p:spPr>
        <p:txBody>
          <a:bodyPr wrap="none" rtlCol="0">
            <a:spAutoFit/>
          </a:bodyPr>
          <a:lstStyle/>
          <a:p>
            <a:r>
              <a:rPr kumimoji="1" lang="en-US" altLang="ja-JP" sz="2000" b="1" dirty="0">
                <a:solidFill>
                  <a:schemeClr val="accent2">
                    <a:lumMod val="75000"/>
                  </a:schemeClr>
                </a:solidFill>
              </a:rPr>
              <a:t>M1</a:t>
            </a:r>
            <a:endParaRPr kumimoji="1" lang="ja-JP" altLang="en-US" sz="2000" b="1">
              <a:solidFill>
                <a:schemeClr val="accent2">
                  <a:lumMod val="75000"/>
                </a:schemeClr>
              </a:solidFill>
            </a:endParaRPr>
          </a:p>
        </p:txBody>
      </p:sp>
      <p:sp>
        <p:nvSpPr>
          <p:cNvPr id="139" name="テキスト ボックス 138">
            <a:extLst>
              <a:ext uri="{FF2B5EF4-FFF2-40B4-BE49-F238E27FC236}">
                <a16:creationId xmlns:a16="http://schemas.microsoft.com/office/drawing/2014/main" id="{03E18A30-3C3E-D9E6-AE9B-7007BBE0BC65}"/>
              </a:ext>
            </a:extLst>
          </p:cNvPr>
          <p:cNvSpPr txBox="1"/>
          <p:nvPr/>
        </p:nvSpPr>
        <p:spPr>
          <a:xfrm>
            <a:off x="1393714" y="5821613"/>
            <a:ext cx="481222" cy="261610"/>
          </a:xfrm>
          <a:prstGeom prst="rect">
            <a:avLst/>
          </a:prstGeom>
          <a:noFill/>
        </p:spPr>
        <p:txBody>
          <a:bodyPr wrap="none" rtlCol="0">
            <a:spAutoFit/>
          </a:bodyPr>
          <a:lstStyle/>
          <a:p>
            <a:r>
              <a:rPr kumimoji="1" lang="en-US" altLang="ja-JP" sz="1100" dirty="0">
                <a:solidFill>
                  <a:schemeClr val="bg1"/>
                </a:solidFill>
              </a:rPr>
              <a:t>0-31</a:t>
            </a:r>
            <a:endParaRPr kumimoji="1" lang="ja-JP" altLang="en-US" sz="1100">
              <a:solidFill>
                <a:schemeClr val="bg1"/>
              </a:solidFill>
            </a:endParaRPr>
          </a:p>
        </p:txBody>
      </p:sp>
      <p:sp>
        <p:nvSpPr>
          <p:cNvPr id="140" name="テキスト ボックス 139">
            <a:extLst>
              <a:ext uri="{FF2B5EF4-FFF2-40B4-BE49-F238E27FC236}">
                <a16:creationId xmlns:a16="http://schemas.microsoft.com/office/drawing/2014/main" id="{B63A82A1-DE7B-712B-B690-F2089E2BE893}"/>
              </a:ext>
            </a:extLst>
          </p:cNvPr>
          <p:cNvSpPr txBox="1"/>
          <p:nvPr/>
        </p:nvSpPr>
        <p:spPr>
          <a:xfrm>
            <a:off x="3838633" y="5494061"/>
            <a:ext cx="559769" cy="261610"/>
          </a:xfrm>
          <a:prstGeom prst="rect">
            <a:avLst/>
          </a:prstGeom>
          <a:noFill/>
        </p:spPr>
        <p:txBody>
          <a:bodyPr wrap="none" rtlCol="0">
            <a:spAutoFit/>
          </a:bodyPr>
          <a:lstStyle/>
          <a:p>
            <a:r>
              <a:rPr kumimoji="1" lang="en-US" altLang="ja-JP" sz="1100" dirty="0">
                <a:solidFill>
                  <a:schemeClr val="bg1"/>
                </a:solidFill>
              </a:rPr>
              <a:t>32-63</a:t>
            </a:r>
            <a:endParaRPr kumimoji="1" lang="ja-JP" altLang="en-US" sz="1100">
              <a:solidFill>
                <a:schemeClr val="bg1"/>
              </a:solidFill>
            </a:endParaRPr>
          </a:p>
        </p:txBody>
      </p:sp>
      <p:sp>
        <p:nvSpPr>
          <p:cNvPr id="141" name="テキスト ボックス 140">
            <a:extLst>
              <a:ext uri="{FF2B5EF4-FFF2-40B4-BE49-F238E27FC236}">
                <a16:creationId xmlns:a16="http://schemas.microsoft.com/office/drawing/2014/main" id="{B407AA9F-5192-32B6-6709-0ADAE4B4187B}"/>
              </a:ext>
            </a:extLst>
          </p:cNvPr>
          <p:cNvSpPr txBox="1"/>
          <p:nvPr/>
        </p:nvSpPr>
        <p:spPr>
          <a:xfrm>
            <a:off x="5959699" y="5146411"/>
            <a:ext cx="559769" cy="261610"/>
          </a:xfrm>
          <a:prstGeom prst="rect">
            <a:avLst/>
          </a:prstGeom>
          <a:noFill/>
        </p:spPr>
        <p:txBody>
          <a:bodyPr wrap="none" rtlCol="0">
            <a:spAutoFit/>
          </a:bodyPr>
          <a:lstStyle/>
          <a:p>
            <a:r>
              <a:rPr kumimoji="1" lang="en-US" altLang="ja-JP" sz="1100" dirty="0">
                <a:solidFill>
                  <a:schemeClr val="bg1"/>
                </a:solidFill>
              </a:rPr>
              <a:t>64-95</a:t>
            </a:r>
            <a:endParaRPr kumimoji="1" lang="ja-JP" altLang="en-US" sz="1100">
              <a:solidFill>
                <a:schemeClr val="bg1"/>
              </a:solidFill>
            </a:endParaRPr>
          </a:p>
        </p:txBody>
      </p:sp>
      <p:sp>
        <p:nvSpPr>
          <p:cNvPr id="142" name="テキスト ボックス 141">
            <a:extLst>
              <a:ext uri="{FF2B5EF4-FFF2-40B4-BE49-F238E27FC236}">
                <a16:creationId xmlns:a16="http://schemas.microsoft.com/office/drawing/2014/main" id="{714AFFAF-E3E2-55E3-E42C-9D3F46F1DA1A}"/>
              </a:ext>
            </a:extLst>
          </p:cNvPr>
          <p:cNvSpPr txBox="1"/>
          <p:nvPr/>
        </p:nvSpPr>
        <p:spPr>
          <a:xfrm>
            <a:off x="10407356" y="4828971"/>
            <a:ext cx="746606" cy="261610"/>
          </a:xfrm>
          <a:prstGeom prst="rect">
            <a:avLst/>
          </a:prstGeom>
          <a:noFill/>
        </p:spPr>
        <p:txBody>
          <a:bodyPr wrap="square" rtlCol="0">
            <a:spAutoFit/>
          </a:bodyPr>
          <a:lstStyle/>
          <a:p>
            <a:r>
              <a:rPr kumimoji="1" lang="en-US" altLang="ja-JP" sz="1100" dirty="0">
                <a:solidFill>
                  <a:schemeClr val="bg1"/>
                </a:solidFill>
              </a:rPr>
              <a:t>128-159</a:t>
            </a:r>
            <a:endParaRPr kumimoji="1" lang="ja-JP" altLang="en-US" sz="1100">
              <a:solidFill>
                <a:schemeClr val="bg1"/>
              </a:solidFill>
            </a:endParaRPr>
          </a:p>
        </p:txBody>
      </p:sp>
      <p:sp>
        <p:nvSpPr>
          <p:cNvPr id="143" name="テキスト ボックス 142">
            <a:extLst>
              <a:ext uri="{FF2B5EF4-FFF2-40B4-BE49-F238E27FC236}">
                <a16:creationId xmlns:a16="http://schemas.microsoft.com/office/drawing/2014/main" id="{B1F43FB2-698A-4F49-8B89-F50B55CD6231}"/>
              </a:ext>
            </a:extLst>
          </p:cNvPr>
          <p:cNvSpPr txBox="1"/>
          <p:nvPr/>
        </p:nvSpPr>
        <p:spPr>
          <a:xfrm>
            <a:off x="8203235" y="5125639"/>
            <a:ext cx="638316" cy="261610"/>
          </a:xfrm>
          <a:prstGeom prst="rect">
            <a:avLst/>
          </a:prstGeom>
          <a:noFill/>
        </p:spPr>
        <p:txBody>
          <a:bodyPr wrap="none" rtlCol="0">
            <a:spAutoFit/>
          </a:bodyPr>
          <a:lstStyle/>
          <a:p>
            <a:r>
              <a:rPr kumimoji="1" lang="en-US" altLang="ja-JP" sz="1100" dirty="0">
                <a:solidFill>
                  <a:schemeClr val="bg1"/>
                </a:solidFill>
              </a:rPr>
              <a:t>96-127</a:t>
            </a:r>
            <a:endParaRPr kumimoji="1" lang="ja-JP" altLang="en-US" sz="1100">
              <a:solidFill>
                <a:schemeClr val="bg1"/>
              </a:solidFill>
            </a:endParaRPr>
          </a:p>
        </p:txBody>
      </p:sp>
      <p:sp>
        <p:nvSpPr>
          <p:cNvPr id="144" name="テキスト ボックス 143">
            <a:extLst>
              <a:ext uri="{FF2B5EF4-FFF2-40B4-BE49-F238E27FC236}">
                <a16:creationId xmlns:a16="http://schemas.microsoft.com/office/drawing/2014/main" id="{034A999A-121D-E131-B4AF-2F518370D142}"/>
              </a:ext>
            </a:extLst>
          </p:cNvPr>
          <p:cNvSpPr txBox="1"/>
          <p:nvPr/>
        </p:nvSpPr>
        <p:spPr>
          <a:xfrm>
            <a:off x="3656201" y="6156461"/>
            <a:ext cx="994183" cy="261610"/>
          </a:xfrm>
          <a:prstGeom prst="rect">
            <a:avLst/>
          </a:prstGeom>
          <a:noFill/>
        </p:spPr>
        <p:txBody>
          <a:bodyPr wrap="none" rtlCol="0">
            <a:spAutoFit/>
          </a:bodyPr>
          <a:lstStyle/>
          <a:p>
            <a:r>
              <a:rPr kumimoji="1" lang="en-US" altLang="ja-JP" sz="1050" dirty="0"/>
              <a:t>E3</a:t>
            </a:r>
            <a:r>
              <a:rPr kumimoji="1" lang="ja-JP" altLang="en-US" sz="1050"/>
              <a:t>・</a:t>
            </a:r>
            <a:r>
              <a:rPr kumimoji="1" lang="en-US" altLang="ja-JP" sz="1050" dirty="0"/>
              <a:t>E4</a:t>
            </a:r>
            <a:r>
              <a:rPr kumimoji="1" lang="ja-JP" altLang="en-US" sz="1050"/>
              <a:t>の</a:t>
            </a:r>
            <a:r>
              <a:rPr kumimoji="1" lang="en-US" altLang="ja-JP" sz="1050" dirty="0"/>
              <a:t>OR</a:t>
            </a:r>
          </a:p>
        </p:txBody>
      </p:sp>
      <p:sp>
        <p:nvSpPr>
          <p:cNvPr id="145" name="テキスト ボックス 144">
            <a:extLst>
              <a:ext uri="{FF2B5EF4-FFF2-40B4-BE49-F238E27FC236}">
                <a16:creationId xmlns:a16="http://schemas.microsoft.com/office/drawing/2014/main" id="{22685F7B-70E6-2B50-C49F-7D5396295CF2}"/>
              </a:ext>
            </a:extLst>
          </p:cNvPr>
          <p:cNvSpPr txBox="1"/>
          <p:nvPr/>
        </p:nvSpPr>
        <p:spPr>
          <a:xfrm>
            <a:off x="5794382" y="6156461"/>
            <a:ext cx="958917" cy="253916"/>
          </a:xfrm>
          <a:prstGeom prst="rect">
            <a:avLst/>
          </a:prstGeom>
          <a:noFill/>
        </p:spPr>
        <p:txBody>
          <a:bodyPr wrap="none" rtlCol="0">
            <a:spAutoFit/>
          </a:bodyPr>
          <a:lstStyle/>
          <a:p>
            <a:r>
              <a:rPr kumimoji="1" lang="en-US" altLang="ja-JP" sz="1050" dirty="0"/>
              <a:t>E2</a:t>
            </a:r>
            <a:r>
              <a:rPr lang="ja-JP" altLang="en-US" sz="1050"/>
              <a:t>・</a:t>
            </a:r>
            <a:r>
              <a:rPr kumimoji="1" lang="en-US" altLang="ja-JP" sz="1050" dirty="0"/>
              <a:t>E3</a:t>
            </a:r>
            <a:r>
              <a:rPr kumimoji="1" lang="ja-JP" altLang="en-US" sz="1050"/>
              <a:t>の</a:t>
            </a:r>
            <a:r>
              <a:rPr kumimoji="1" lang="en-US" altLang="ja-JP" sz="1050" dirty="0"/>
              <a:t>OR</a:t>
            </a:r>
          </a:p>
        </p:txBody>
      </p:sp>
      <p:sp>
        <p:nvSpPr>
          <p:cNvPr id="146" name="テキスト ボックス 145">
            <a:extLst>
              <a:ext uri="{FF2B5EF4-FFF2-40B4-BE49-F238E27FC236}">
                <a16:creationId xmlns:a16="http://schemas.microsoft.com/office/drawing/2014/main" id="{A7C7773C-6410-B6C8-A73F-8DC098512BA6}"/>
              </a:ext>
            </a:extLst>
          </p:cNvPr>
          <p:cNvSpPr txBox="1"/>
          <p:nvPr/>
        </p:nvSpPr>
        <p:spPr>
          <a:xfrm>
            <a:off x="7730071" y="6156461"/>
            <a:ext cx="1252266" cy="253916"/>
          </a:xfrm>
          <a:prstGeom prst="rect">
            <a:avLst/>
          </a:prstGeom>
          <a:noFill/>
        </p:spPr>
        <p:txBody>
          <a:bodyPr wrap="none" rtlCol="0">
            <a:spAutoFit/>
          </a:bodyPr>
          <a:lstStyle/>
          <a:p>
            <a:r>
              <a:rPr kumimoji="1" lang="en-US" altLang="ja-JP" sz="1050" dirty="0"/>
              <a:t>E1</a:t>
            </a:r>
            <a:r>
              <a:rPr kumimoji="1" lang="ja-JP" altLang="en-US" sz="1050"/>
              <a:t>・</a:t>
            </a:r>
            <a:r>
              <a:rPr kumimoji="1" lang="en-US" altLang="ja-JP" sz="1050" dirty="0"/>
              <a:t>E2</a:t>
            </a:r>
            <a:r>
              <a:rPr lang="ja-JP" altLang="en-US" sz="1050"/>
              <a:t>・</a:t>
            </a:r>
            <a:r>
              <a:rPr kumimoji="1" lang="en-US" altLang="ja-JP" sz="1050" dirty="0"/>
              <a:t>E3</a:t>
            </a:r>
            <a:r>
              <a:rPr kumimoji="1" lang="ja-JP" altLang="en-US" sz="1050"/>
              <a:t>の</a:t>
            </a:r>
            <a:r>
              <a:rPr kumimoji="1" lang="en-US" altLang="ja-JP" sz="1050" dirty="0"/>
              <a:t>OR</a:t>
            </a:r>
          </a:p>
        </p:txBody>
      </p:sp>
      <p:sp>
        <p:nvSpPr>
          <p:cNvPr id="147" name="テキスト ボックス 146">
            <a:extLst>
              <a:ext uri="{FF2B5EF4-FFF2-40B4-BE49-F238E27FC236}">
                <a16:creationId xmlns:a16="http://schemas.microsoft.com/office/drawing/2014/main" id="{FFB198CC-53A0-9E0A-70AE-54B1C9DFF061}"/>
              </a:ext>
            </a:extLst>
          </p:cNvPr>
          <p:cNvSpPr txBox="1"/>
          <p:nvPr/>
        </p:nvSpPr>
        <p:spPr>
          <a:xfrm>
            <a:off x="10285632" y="6164390"/>
            <a:ext cx="958917" cy="253916"/>
          </a:xfrm>
          <a:prstGeom prst="rect">
            <a:avLst/>
          </a:prstGeom>
          <a:noFill/>
        </p:spPr>
        <p:txBody>
          <a:bodyPr wrap="none" rtlCol="0">
            <a:spAutoFit/>
          </a:bodyPr>
          <a:lstStyle/>
          <a:p>
            <a:r>
              <a:rPr kumimoji="1" lang="en-US" altLang="ja-JP" sz="1050" dirty="0"/>
              <a:t>E1</a:t>
            </a:r>
            <a:r>
              <a:rPr kumimoji="1" lang="ja-JP" altLang="en-US" sz="1050"/>
              <a:t>・</a:t>
            </a:r>
            <a:r>
              <a:rPr kumimoji="1" lang="en-US" altLang="ja-JP" sz="1050" dirty="0"/>
              <a:t>E2</a:t>
            </a:r>
            <a:r>
              <a:rPr kumimoji="1" lang="ja-JP" altLang="en-US" sz="1050"/>
              <a:t>の</a:t>
            </a:r>
            <a:r>
              <a:rPr kumimoji="1" lang="en-US" altLang="ja-JP" sz="1050" dirty="0"/>
              <a:t>OR</a:t>
            </a:r>
          </a:p>
        </p:txBody>
      </p:sp>
      <p:sp>
        <p:nvSpPr>
          <p:cNvPr id="148" name="上下矢印 147">
            <a:extLst>
              <a:ext uri="{FF2B5EF4-FFF2-40B4-BE49-F238E27FC236}">
                <a16:creationId xmlns:a16="http://schemas.microsoft.com/office/drawing/2014/main" id="{6B155A2B-9E95-2E59-C5F5-0E520EDFBB35}"/>
              </a:ext>
            </a:extLst>
          </p:cNvPr>
          <p:cNvSpPr/>
          <p:nvPr/>
        </p:nvSpPr>
        <p:spPr>
          <a:xfrm flipH="1">
            <a:off x="517128" y="4314639"/>
            <a:ext cx="150213" cy="36933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テキスト ボックス 148">
            <a:extLst>
              <a:ext uri="{FF2B5EF4-FFF2-40B4-BE49-F238E27FC236}">
                <a16:creationId xmlns:a16="http://schemas.microsoft.com/office/drawing/2014/main" id="{5E44E1DB-32F6-39E4-DAD9-67C1E230CA2E}"/>
              </a:ext>
            </a:extLst>
          </p:cNvPr>
          <p:cNvSpPr txBox="1"/>
          <p:nvPr/>
        </p:nvSpPr>
        <p:spPr>
          <a:xfrm>
            <a:off x="666153" y="4373041"/>
            <a:ext cx="2069797" cy="253916"/>
          </a:xfrm>
          <a:prstGeom prst="rect">
            <a:avLst/>
          </a:prstGeom>
          <a:noFill/>
        </p:spPr>
        <p:txBody>
          <a:bodyPr wrap="none" rtlCol="0">
            <a:spAutoFit/>
          </a:bodyPr>
          <a:lstStyle/>
          <a:p>
            <a:r>
              <a:rPr kumimoji="1" lang="ja-JP" altLang="en-US" sz="1050">
                <a:solidFill>
                  <a:srgbClr val="0070C0"/>
                </a:solidFill>
              </a:rPr>
              <a:t>ステーション間コインシデンス</a:t>
            </a:r>
          </a:p>
        </p:txBody>
      </p:sp>
    </p:spTree>
    <p:extLst>
      <p:ext uri="{BB962C8B-B14F-4D97-AF65-F5344CB8AC3E}">
        <p14:creationId xmlns:p14="http://schemas.microsoft.com/office/powerpoint/2010/main" val="27081752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B90A6B-2D1B-780E-F892-4698CDAE4DD4}"/>
              </a:ext>
            </a:extLst>
          </p:cNvPr>
          <p:cNvSpPr>
            <a:spLocks noGrp="1"/>
          </p:cNvSpPr>
          <p:nvPr>
            <p:ph type="title"/>
          </p:nvPr>
        </p:nvSpPr>
        <p:spPr/>
        <p:txBody>
          <a:bodyPr/>
          <a:lstStyle/>
          <a:p>
            <a:r>
              <a:rPr kumimoji="1" lang="ja-JP" altLang="en-US" sz="4400"/>
              <a:t>テストベクターの生成機構</a:t>
            </a:r>
            <a:endParaRPr kumimoji="1" lang="ja-JP" altLang="en-US"/>
          </a:p>
        </p:txBody>
      </p:sp>
      <p:sp>
        <p:nvSpPr>
          <p:cNvPr id="4" name="日付プレースホルダー 3">
            <a:extLst>
              <a:ext uri="{FF2B5EF4-FFF2-40B4-BE49-F238E27FC236}">
                <a16:creationId xmlns:a16="http://schemas.microsoft.com/office/drawing/2014/main" id="{BD5DA697-D6C9-EC86-1FCB-A5E806226223}"/>
              </a:ext>
            </a:extLst>
          </p:cNvPr>
          <p:cNvSpPr>
            <a:spLocks noGrp="1"/>
          </p:cNvSpPr>
          <p:nvPr>
            <p:ph type="dt" sz="half" idx="10"/>
          </p:nvPr>
        </p:nvSpPr>
        <p:spPr/>
        <p:txBody>
          <a:bodyPr/>
          <a:lstStyle/>
          <a:p>
            <a:fld id="{23193636-2716-F44B-942C-B4A1B4698B30}"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4C02581A-DA3D-E0AA-5B22-88B3041F7903}"/>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9ABC3324-0D9D-8429-2D14-16C7C5E5DEF3}"/>
              </a:ext>
            </a:extLst>
          </p:cNvPr>
          <p:cNvSpPr>
            <a:spLocks noGrp="1"/>
          </p:cNvSpPr>
          <p:nvPr>
            <p:ph type="sldNum" sz="quarter" idx="12"/>
          </p:nvPr>
        </p:nvSpPr>
        <p:spPr/>
        <p:txBody>
          <a:bodyPr/>
          <a:lstStyle/>
          <a:p>
            <a:fld id="{B1A13AED-BBC1-DB48-95E1-36D836C4ECBB}" type="slidenum">
              <a:rPr kumimoji="1" lang="ja-JP" altLang="en-US" smtClean="0"/>
              <a:t>33</a:t>
            </a:fld>
            <a:endParaRPr kumimoji="1" lang="ja-JP" altLang="en-US"/>
          </a:p>
        </p:txBody>
      </p:sp>
      <p:sp>
        <p:nvSpPr>
          <p:cNvPr id="7" name="コンテンツ プレースホルダー 2">
            <a:extLst>
              <a:ext uri="{FF2B5EF4-FFF2-40B4-BE49-F238E27FC236}">
                <a16:creationId xmlns:a16="http://schemas.microsoft.com/office/drawing/2014/main" id="{3372A635-1CE8-E00D-7692-C00FA0CC418E}"/>
              </a:ext>
            </a:extLst>
          </p:cNvPr>
          <p:cNvSpPr txBox="1">
            <a:spLocks/>
          </p:cNvSpPr>
          <p:nvPr/>
        </p:nvSpPr>
        <p:spPr>
          <a:xfrm>
            <a:off x="5692531" y="879477"/>
            <a:ext cx="6339639" cy="5398660"/>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100000"/>
              </a:lnSpc>
              <a:spcBef>
                <a:spcPts val="1000"/>
              </a:spcBef>
              <a:buFont typeface="Arial" panose="020B0604020202020204" pitchFamily="34" charset="0"/>
              <a:buChar char="•"/>
              <a:defRPr kumimoji="1" sz="2800" b="0" i="0" kern="1200">
                <a:solidFill>
                  <a:schemeClr val="tx1"/>
                </a:solidFill>
                <a:latin typeface="Hiragino Sans W3" panose="020B0400000000000000" pitchFamily="34" charset="-128"/>
                <a:ea typeface="Hiragino Sans W3" panose="020B0400000000000000" pitchFamily="34" charset="-128"/>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b="0" i="0" kern="1200">
                <a:solidFill>
                  <a:schemeClr val="tx1"/>
                </a:solidFill>
                <a:latin typeface="Hiragino Sans W3" panose="020B0400000000000000" pitchFamily="34" charset="-128"/>
                <a:ea typeface="Hiragino Sans W3" panose="020B0400000000000000" pitchFamily="34" charset="-128"/>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b="0" i="0" kern="1200">
                <a:solidFill>
                  <a:schemeClr val="tx1"/>
                </a:solidFill>
                <a:latin typeface="Hiragino Sans W3" panose="020B0400000000000000" pitchFamily="34" charset="-128"/>
                <a:ea typeface="Hiragino Sans W3" panose="020B0400000000000000" pitchFamily="34" charset="-128"/>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b="0" i="0" kern="1200">
                <a:solidFill>
                  <a:schemeClr val="tx1"/>
                </a:solidFill>
                <a:latin typeface="Hiragino Sans W3" panose="020B0400000000000000" pitchFamily="34" charset="-128"/>
                <a:ea typeface="Hiragino Sans W3" panose="020B0400000000000000" pitchFamily="34" charset="-128"/>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b="0" i="0" kern="1200">
                <a:solidFill>
                  <a:schemeClr val="tx1"/>
                </a:solidFill>
                <a:latin typeface="Hiragino Sans W3" panose="020B0400000000000000" pitchFamily="34" charset="-128"/>
                <a:ea typeface="Hiragino Sans W3"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solidFill>
                  <a:schemeClr val="accent1"/>
                </a:solidFill>
              </a:rPr>
              <a:t>目的：</a:t>
            </a:r>
            <a:r>
              <a:rPr lang="ja-JP" altLang="en-US"/>
              <a:t>トリガーロジックの検証のために、</a:t>
            </a:r>
            <a:br>
              <a:rPr lang="en-US" altLang="ja-JP" dirty="0"/>
            </a:br>
            <a:r>
              <a:rPr lang="ja-JP" altLang="en-US">
                <a:solidFill>
                  <a:schemeClr val="accent2"/>
                </a:solidFill>
              </a:rPr>
              <a:t>様々なテスト入力パターン</a:t>
            </a:r>
            <a:r>
              <a:rPr lang="ja-JP" altLang="en-US"/>
              <a:t>を生成する</a:t>
            </a:r>
            <a:endParaRPr lang="en-US" altLang="ja-JP" dirty="0"/>
          </a:p>
          <a:p>
            <a:r>
              <a:rPr lang="ja-JP" altLang="en-US"/>
              <a:t>任意のヒットのパターンを、</a:t>
            </a:r>
            <a:r>
              <a:rPr lang="en-US" altLang="ja-JP" dirty="0"/>
              <a:t>SL</a:t>
            </a:r>
            <a:r>
              <a:rPr lang="ja-JP" altLang="en-US"/>
              <a:t>への入力となる</a:t>
            </a:r>
            <a:r>
              <a:rPr lang="en-US" altLang="ja-JP" dirty="0">
                <a:solidFill>
                  <a:schemeClr val="accent2"/>
                </a:solidFill>
              </a:rPr>
              <a:t>128bit × 58 link</a:t>
            </a:r>
            <a:r>
              <a:rPr lang="ja-JP" altLang="en-US">
                <a:solidFill>
                  <a:schemeClr val="accent2"/>
                </a:solidFill>
              </a:rPr>
              <a:t>形式</a:t>
            </a:r>
            <a:r>
              <a:rPr lang="ja-JP" altLang="en-US"/>
              <a:t>のテストベクターファイルに整形するための機構を作成した</a:t>
            </a:r>
            <a:endParaRPr lang="en-US" altLang="ja-JP" dirty="0"/>
          </a:p>
          <a:p>
            <a:pPr lvl="1"/>
            <a:r>
              <a:rPr lang="ja-JP" altLang="en-US"/>
              <a:t>入力</a:t>
            </a:r>
            <a:r>
              <a:rPr lang="en-US" altLang="ja-JP" dirty="0"/>
              <a:t>1</a:t>
            </a:r>
            <a:r>
              <a:rPr lang="ja-JP" altLang="en-US"/>
              <a:t>：ヒットを打つチャンネルを指定する</a:t>
            </a:r>
            <a:r>
              <a:rPr lang="ja-JP" altLang="en-US">
                <a:solidFill>
                  <a:srgbClr val="FF0000"/>
                </a:solidFill>
              </a:rPr>
              <a:t>種ファイル</a:t>
            </a:r>
            <a:endParaRPr lang="en-US" altLang="ja-JP" dirty="0">
              <a:solidFill>
                <a:srgbClr val="FF0000"/>
              </a:solidFill>
            </a:endParaRPr>
          </a:p>
          <a:p>
            <a:pPr lvl="1"/>
            <a:r>
              <a:rPr lang="ja-JP" altLang="en-US"/>
              <a:t>入力</a:t>
            </a:r>
            <a:r>
              <a:rPr lang="en-US" altLang="ja-JP" dirty="0"/>
              <a:t>2</a:t>
            </a:r>
            <a:r>
              <a:rPr lang="ja-JP" altLang="en-US"/>
              <a:t>：リレーショナル・データベース</a:t>
            </a:r>
            <a:endParaRPr lang="en-US" altLang="ja-JP" dirty="0"/>
          </a:p>
          <a:p>
            <a:r>
              <a:rPr lang="ja-JP" altLang="en-US">
                <a:solidFill>
                  <a:srgbClr val="FF0000"/>
                </a:solidFill>
              </a:rPr>
              <a:t>種ファイル：柔軟な入力が可能</a:t>
            </a:r>
            <a:endParaRPr lang="en-US" altLang="ja-JP" dirty="0">
              <a:solidFill>
                <a:srgbClr val="FF0000"/>
              </a:solidFill>
            </a:endParaRPr>
          </a:p>
          <a:p>
            <a:pPr lvl="1"/>
            <a:r>
              <a:rPr lang="en-US" altLang="ja-JP" dirty="0"/>
              <a:t>1</a:t>
            </a:r>
            <a:r>
              <a:rPr kumimoji="1" lang="ja-JP" altLang="en-US"/>
              <a:t>つのファイルに任意のイベント数を書き込める</a:t>
            </a:r>
            <a:endParaRPr kumimoji="1" lang="en-US" altLang="ja-JP" dirty="0"/>
          </a:p>
          <a:p>
            <a:pPr lvl="1"/>
            <a:r>
              <a:rPr lang="ja-JP" altLang="en-US"/>
              <a:t>複数のフォーマットを用意</a:t>
            </a:r>
            <a:endParaRPr lang="en-US" altLang="ja-JP" dirty="0"/>
          </a:p>
          <a:p>
            <a:pPr lvl="2"/>
            <a:r>
              <a:rPr lang="ja-JP" altLang="en-US"/>
              <a:t>スタッガードチャンネルを入力し、</a:t>
            </a:r>
            <a:r>
              <a:rPr lang="ja-JP" altLang="en-US">
                <a:solidFill>
                  <a:schemeClr val="accent2"/>
                </a:solidFill>
              </a:rPr>
              <a:t>無限運動量飛跡</a:t>
            </a:r>
            <a:r>
              <a:rPr lang="ja-JP" altLang="en-US"/>
              <a:t>となる</a:t>
            </a:r>
            <a:br>
              <a:rPr lang="en-US" altLang="ja-JP" dirty="0"/>
            </a:br>
            <a:r>
              <a:rPr lang="en-US" altLang="ja-JP" dirty="0"/>
              <a:t>13</a:t>
            </a:r>
            <a:r>
              <a:rPr lang="ja-JP" altLang="en-US"/>
              <a:t>点</a:t>
            </a:r>
            <a:r>
              <a:rPr lang="en-US" altLang="ja-JP" dirty="0"/>
              <a:t>(Wire 7</a:t>
            </a:r>
            <a:r>
              <a:rPr lang="ja-JP" altLang="en-US"/>
              <a:t>層</a:t>
            </a:r>
            <a:r>
              <a:rPr lang="en-US" altLang="ja-JP" dirty="0"/>
              <a:t>+Strip 6</a:t>
            </a:r>
            <a:r>
              <a:rPr lang="ja-JP" altLang="en-US"/>
              <a:t>層</a:t>
            </a:r>
            <a:r>
              <a:rPr lang="en-US" altLang="ja-JP" dirty="0"/>
              <a:t>)</a:t>
            </a:r>
            <a:r>
              <a:rPr lang="ja-JP" altLang="en-US"/>
              <a:t>をテストベクターに書き込む</a:t>
            </a:r>
            <a:endParaRPr lang="en-US" altLang="ja-JP" dirty="0"/>
          </a:p>
          <a:p>
            <a:pPr lvl="2"/>
            <a:r>
              <a:rPr lang="ja-JP" altLang="en-US"/>
              <a:t>検出器上のチャンネルを</a:t>
            </a:r>
            <a:r>
              <a:rPr lang="en-US" altLang="ja-JP" dirty="0"/>
              <a:t>1</a:t>
            </a:r>
            <a:r>
              <a:rPr lang="ja-JP" altLang="en-US"/>
              <a:t>点ずつ指定</a:t>
            </a:r>
            <a:endParaRPr lang="en-US" altLang="ja-JP" dirty="0"/>
          </a:p>
          <a:p>
            <a:pPr lvl="2"/>
            <a:r>
              <a:rPr lang="ja-JP" altLang="en-US"/>
              <a:t>ランダムなノイズを指定された数打つ</a:t>
            </a:r>
            <a:endParaRPr lang="en-US" altLang="ja-JP" dirty="0"/>
          </a:p>
          <a:p>
            <a:pPr lvl="1"/>
            <a:r>
              <a:rPr lang="en-US" altLang="ja-JP" dirty="0"/>
              <a:t>1</a:t>
            </a:r>
            <a:r>
              <a:rPr lang="ja-JP" altLang="en-US"/>
              <a:t>イベントに対して複数のヒット点を指定することが可能</a:t>
            </a:r>
            <a:endParaRPr lang="en-US" altLang="ja-JP" dirty="0"/>
          </a:p>
          <a:p>
            <a:pPr lvl="2"/>
            <a:r>
              <a:rPr lang="ja-JP" altLang="en-US"/>
              <a:t>（例）無限運動量飛跡</a:t>
            </a:r>
            <a:r>
              <a:rPr lang="en-US" altLang="ja-JP" dirty="0"/>
              <a:t> x2 </a:t>
            </a:r>
            <a:r>
              <a:rPr lang="ja-JP" altLang="en-US"/>
              <a:t>＋ノイズ</a:t>
            </a:r>
            <a:endParaRPr lang="en-US" altLang="ja-JP" dirty="0"/>
          </a:p>
          <a:p>
            <a:pPr lvl="1"/>
            <a:r>
              <a:rPr lang="ja-JP" altLang="en-US">
                <a:solidFill>
                  <a:srgbClr val="FF0000"/>
                </a:solidFill>
              </a:rPr>
              <a:t>これらのフォーマットを組み合わせることで様々な検証が可能になる</a:t>
            </a:r>
            <a:endParaRPr lang="en-US" altLang="ja-JP" dirty="0">
              <a:solidFill>
                <a:srgbClr val="FF0000"/>
              </a:solidFill>
            </a:endParaRPr>
          </a:p>
        </p:txBody>
      </p:sp>
      <p:grpSp>
        <p:nvGrpSpPr>
          <p:cNvPr id="32" name="グループ化 31">
            <a:extLst>
              <a:ext uri="{FF2B5EF4-FFF2-40B4-BE49-F238E27FC236}">
                <a16:creationId xmlns:a16="http://schemas.microsoft.com/office/drawing/2014/main" id="{9D805232-8FE7-61B3-9F8C-8C4F19E33D9D}"/>
              </a:ext>
            </a:extLst>
          </p:cNvPr>
          <p:cNvGrpSpPr/>
          <p:nvPr/>
        </p:nvGrpSpPr>
        <p:grpSpPr>
          <a:xfrm>
            <a:off x="159830" y="1179251"/>
            <a:ext cx="5403747" cy="4896039"/>
            <a:chOff x="2906538" y="866824"/>
            <a:chExt cx="6617216" cy="5995496"/>
          </a:xfrm>
        </p:grpSpPr>
        <p:grpSp>
          <p:nvGrpSpPr>
            <p:cNvPr id="33" name="グループ化 32">
              <a:extLst>
                <a:ext uri="{FF2B5EF4-FFF2-40B4-BE49-F238E27FC236}">
                  <a16:creationId xmlns:a16="http://schemas.microsoft.com/office/drawing/2014/main" id="{B3D6AC5E-BF41-006A-55A5-C9A2E8E0B318}"/>
                </a:ext>
              </a:extLst>
            </p:cNvPr>
            <p:cNvGrpSpPr/>
            <p:nvPr/>
          </p:nvGrpSpPr>
          <p:grpSpPr>
            <a:xfrm>
              <a:off x="2906538" y="5083981"/>
              <a:ext cx="6617216" cy="1778339"/>
              <a:chOff x="2906538" y="4248828"/>
              <a:chExt cx="6617216" cy="1778339"/>
            </a:xfrm>
          </p:grpSpPr>
          <p:sp>
            <p:nvSpPr>
              <p:cNvPr id="71" name="正方形/長方形 70">
                <a:extLst>
                  <a:ext uri="{FF2B5EF4-FFF2-40B4-BE49-F238E27FC236}">
                    <a16:creationId xmlns:a16="http://schemas.microsoft.com/office/drawing/2014/main" id="{A92EE10C-F177-00E1-FC28-930A0D720E43}"/>
                  </a:ext>
                </a:extLst>
              </p:cNvPr>
              <p:cNvSpPr/>
              <p:nvPr/>
            </p:nvSpPr>
            <p:spPr>
              <a:xfrm>
                <a:off x="2906538" y="4248828"/>
                <a:ext cx="6589093" cy="1707163"/>
              </a:xfrm>
              <a:prstGeom prst="rect">
                <a:avLst/>
              </a:prstGeom>
              <a:noFill/>
              <a:ln w="381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solidFill>
                    <a:schemeClr val="tx1"/>
                  </a:solidFill>
                </a:endParaRPr>
              </a:p>
            </p:txBody>
          </p:sp>
          <p:sp>
            <p:nvSpPr>
              <p:cNvPr id="72" name="テキスト ボックス 71">
                <a:extLst>
                  <a:ext uri="{FF2B5EF4-FFF2-40B4-BE49-F238E27FC236}">
                    <a16:creationId xmlns:a16="http://schemas.microsoft.com/office/drawing/2014/main" id="{BDD49101-FE50-BD88-63A6-D38BEB777F30}"/>
                  </a:ext>
                </a:extLst>
              </p:cNvPr>
              <p:cNvSpPr txBox="1"/>
              <p:nvPr/>
            </p:nvSpPr>
            <p:spPr>
              <a:xfrm>
                <a:off x="6869067" y="5612587"/>
                <a:ext cx="2654687" cy="414580"/>
              </a:xfrm>
              <a:prstGeom prst="rect">
                <a:avLst/>
              </a:prstGeom>
              <a:solidFill>
                <a:schemeClr val="bg1">
                  <a:lumMod val="75000"/>
                </a:schemeClr>
              </a:solidFill>
              <a:ln>
                <a:noFill/>
              </a:ln>
            </p:spPr>
            <p:txBody>
              <a:bodyPr wrap="square" rtlCol="0">
                <a:spAutoFit/>
              </a:bodyPr>
              <a:lstStyle/>
              <a:p>
                <a:r>
                  <a:rPr kumimoji="1" lang="ja-JP" altLang="en-US" sz="1600" b="1">
                    <a:solidFill>
                      <a:schemeClr val="bg1"/>
                    </a:solidFill>
                  </a:rPr>
                  <a:t>③出力の照合・解析</a:t>
                </a:r>
              </a:p>
            </p:txBody>
          </p:sp>
        </p:grpSp>
        <p:sp>
          <p:nvSpPr>
            <p:cNvPr id="34" name="屈折矢印 33">
              <a:extLst>
                <a:ext uri="{FF2B5EF4-FFF2-40B4-BE49-F238E27FC236}">
                  <a16:creationId xmlns:a16="http://schemas.microsoft.com/office/drawing/2014/main" id="{8409A7EE-510E-33C9-3B74-04F5F1364A38}"/>
                </a:ext>
              </a:extLst>
            </p:cNvPr>
            <p:cNvSpPr/>
            <p:nvPr/>
          </p:nvSpPr>
          <p:spPr>
            <a:xfrm rot="10800000">
              <a:off x="3523116" y="1515846"/>
              <a:ext cx="1887652" cy="3814094"/>
            </a:xfrm>
            <a:prstGeom prst="bentUpArrow">
              <a:avLst>
                <a:gd name="adj1" fmla="val 8305"/>
                <a:gd name="adj2" fmla="val 7655"/>
                <a:gd name="adj3" fmla="val 10723"/>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600"/>
            </a:p>
          </p:txBody>
        </p:sp>
        <p:grpSp>
          <p:nvGrpSpPr>
            <p:cNvPr id="35" name="グループ化 34">
              <a:extLst>
                <a:ext uri="{FF2B5EF4-FFF2-40B4-BE49-F238E27FC236}">
                  <a16:creationId xmlns:a16="http://schemas.microsoft.com/office/drawing/2014/main" id="{3F3F159A-7511-EAC2-7FA4-087D672444B4}"/>
                </a:ext>
              </a:extLst>
            </p:cNvPr>
            <p:cNvGrpSpPr/>
            <p:nvPr/>
          </p:nvGrpSpPr>
          <p:grpSpPr>
            <a:xfrm>
              <a:off x="4012807" y="866824"/>
              <a:ext cx="5312914" cy="5195606"/>
              <a:chOff x="721955" y="1097569"/>
              <a:chExt cx="5312914" cy="5195606"/>
            </a:xfrm>
          </p:grpSpPr>
          <p:sp>
            <p:nvSpPr>
              <p:cNvPr id="41" name="正方形/長方形 40">
                <a:extLst>
                  <a:ext uri="{FF2B5EF4-FFF2-40B4-BE49-F238E27FC236}">
                    <a16:creationId xmlns:a16="http://schemas.microsoft.com/office/drawing/2014/main" id="{5FA791F9-5E9D-7805-BF2C-DFBA9A5D9E69}"/>
                  </a:ext>
                </a:extLst>
              </p:cNvPr>
              <p:cNvSpPr/>
              <p:nvPr/>
            </p:nvSpPr>
            <p:spPr>
              <a:xfrm>
                <a:off x="721955" y="1122073"/>
                <a:ext cx="5291148" cy="2555902"/>
              </a:xfrm>
              <a:prstGeom prst="rect">
                <a:avLst/>
              </a:prstGeom>
              <a:noFill/>
              <a:ln w="381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grpSp>
            <p:nvGrpSpPr>
              <p:cNvPr id="42" name="グループ化 41">
                <a:extLst>
                  <a:ext uri="{FF2B5EF4-FFF2-40B4-BE49-F238E27FC236}">
                    <a16:creationId xmlns:a16="http://schemas.microsoft.com/office/drawing/2014/main" id="{B651F77A-3064-578B-D64A-9BA10B9855A6}"/>
                  </a:ext>
                </a:extLst>
              </p:cNvPr>
              <p:cNvGrpSpPr/>
              <p:nvPr/>
            </p:nvGrpSpPr>
            <p:grpSpPr>
              <a:xfrm>
                <a:off x="721956" y="1529026"/>
                <a:ext cx="5231714" cy="4764149"/>
                <a:chOff x="1052157" y="666012"/>
                <a:chExt cx="5231714" cy="4764149"/>
              </a:xfrm>
            </p:grpSpPr>
            <p:sp>
              <p:nvSpPr>
                <p:cNvPr id="44" name="下矢印 43">
                  <a:extLst>
                    <a:ext uri="{FF2B5EF4-FFF2-40B4-BE49-F238E27FC236}">
                      <a16:creationId xmlns:a16="http://schemas.microsoft.com/office/drawing/2014/main" id="{CE88F10C-D954-95CC-9F96-4573B46D8618}"/>
                    </a:ext>
                  </a:extLst>
                </p:cNvPr>
                <p:cNvSpPr/>
                <p:nvPr/>
              </p:nvSpPr>
              <p:spPr>
                <a:xfrm>
                  <a:off x="3569628" y="872287"/>
                  <a:ext cx="244638" cy="606467"/>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grpSp>
              <p:nvGrpSpPr>
                <p:cNvPr id="45" name="グループ化 44">
                  <a:extLst>
                    <a:ext uri="{FF2B5EF4-FFF2-40B4-BE49-F238E27FC236}">
                      <a16:creationId xmlns:a16="http://schemas.microsoft.com/office/drawing/2014/main" id="{10B920EE-0749-4853-DA3F-A72E1D285D41}"/>
                    </a:ext>
                  </a:extLst>
                </p:cNvPr>
                <p:cNvGrpSpPr/>
                <p:nvPr/>
              </p:nvGrpSpPr>
              <p:grpSpPr>
                <a:xfrm>
                  <a:off x="1052157" y="666012"/>
                  <a:ext cx="5231714" cy="4764149"/>
                  <a:chOff x="997930" y="1002956"/>
                  <a:chExt cx="5231714" cy="4764149"/>
                </a:xfrm>
              </p:grpSpPr>
              <p:sp>
                <p:nvSpPr>
                  <p:cNvPr id="46" name="下矢印 45">
                    <a:extLst>
                      <a:ext uri="{FF2B5EF4-FFF2-40B4-BE49-F238E27FC236}">
                        <a16:creationId xmlns:a16="http://schemas.microsoft.com/office/drawing/2014/main" id="{1BA74B2F-0171-471F-993D-BC28D8159858}"/>
                      </a:ext>
                    </a:extLst>
                  </p:cNvPr>
                  <p:cNvSpPr/>
                  <p:nvPr/>
                </p:nvSpPr>
                <p:spPr>
                  <a:xfrm rot="5400000">
                    <a:off x="4003251" y="2552546"/>
                    <a:ext cx="244639" cy="542763"/>
                  </a:xfrm>
                  <a:prstGeom prst="downArrow">
                    <a:avLst>
                      <a:gd name="adj1" fmla="val 43014"/>
                      <a:gd name="adj2"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47" name="下矢印 46">
                    <a:extLst>
                      <a:ext uri="{FF2B5EF4-FFF2-40B4-BE49-F238E27FC236}">
                        <a16:creationId xmlns:a16="http://schemas.microsoft.com/office/drawing/2014/main" id="{0306AD94-7562-236F-BC3D-5B3A3DCD9443}"/>
                      </a:ext>
                    </a:extLst>
                  </p:cNvPr>
                  <p:cNvSpPr/>
                  <p:nvPr/>
                </p:nvSpPr>
                <p:spPr>
                  <a:xfrm>
                    <a:off x="2929527" y="2294412"/>
                    <a:ext cx="283942" cy="36051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48" name="下矢印 47">
                    <a:extLst>
                      <a:ext uri="{FF2B5EF4-FFF2-40B4-BE49-F238E27FC236}">
                        <a16:creationId xmlns:a16="http://schemas.microsoft.com/office/drawing/2014/main" id="{718D3B6F-AA4C-7A00-B47B-778F4CD20AA7}"/>
                      </a:ext>
                    </a:extLst>
                  </p:cNvPr>
                  <p:cNvSpPr/>
                  <p:nvPr/>
                </p:nvSpPr>
                <p:spPr>
                  <a:xfrm>
                    <a:off x="2929527" y="3020826"/>
                    <a:ext cx="283942" cy="298445"/>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grpSp>
                <p:nvGrpSpPr>
                  <p:cNvPr id="49" name="グループ化 48">
                    <a:extLst>
                      <a:ext uri="{FF2B5EF4-FFF2-40B4-BE49-F238E27FC236}">
                        <a16:creationId xmlns:a16="http://schemas.microsoft.com/office/drawing/2014/main" id="{677CF381-CA7B-783D-3776-6689902AB0B6}"/>
                      </a:ext>
                    </a:extLst>
                  </p:cNvPr>
                  <p:cNvGrpSpPr/>
                  <p:nvPr/>
                </p:nvGrpSpPr>
                <p:grpSpPr>
                  <a:xfrm>
                    <a:off x="997930" y="1008886"/>
                    <a:ext cx="5231714" cy="4758219"/>
                    <a:chOff x="819702" y="3208614"/>
                    <a:chExt cx="5231714" cy="4758219"/>
                  </a:xfrm>
                </p:grpSpPr>
                <p:sp>
                  <p:nvSpPr>
                    <p:cNvPr id="54" name="下矢印 53">
                      <a:extLst>
                        <a:ext uri="{FF2B5EF4-FFF2-40B4-BE49-F238E27FC236}">
                          <a16:creationId xmlns:a16="http://schemas.microsoft.com/office/drawing/2014/main" id="{3B3F0D0D-6A9E-EBBA-C396-06632A58D732}"/>
                        </a:ext>
                      </a:extLst>
                    </p:cNvPr>
                    <p:cNvSpPr/>
                    <p:nvPr/>
                  </p:nvSpPr>
                  <p:spPr>
                    <a:xfrm>
                      <a:off x="2327545" y="3420249"/>
                      <a:ext cx="244638" cy="606467"/>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55" name="正方形/長方形 54">
                      <a:extLst>
                        <a:ext uri="{FF2B5EF4-FFF2-40B4-BE49-F238E27FC236}">
                          <a16:creationId xmlns:a16="http://schemas.microsoft.com/office/drawing/2014/main" id="{923A9A47-E63D-E873-52AB-45107CF5A4EA}"/>
                        </a:ext>
                      </a:extLst>
                    </p:cNvPr>
                    <p:cNvSpPr/>
                    <p:nvPr/>
                  </p:nvSpPr>
                  <p:spPr>
                    <a:xfrm>
                      <a:off x="2000365" y="4042825"/>
                      <a:ext cx="1789547" cy="478004"/>
                    </a:xfrm>
                    <a:prstGeom prst="rect">
                      <a:avLst/>
                    </a:prstGeom>
                    <a:solidFill>
                      <a:schemeClr val="bg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000">
                          <a:solidFill>
                            <a:srgbClr val="FF0000"/>
                          </a:solidFill>
                          <a:latin typeface="Times New Roman" panose="02020603050405020304" pitchFamily="18" charset="0"/>
                          <a:cs typeface="Times New Roman" panose="02020603050405020304" pitchFamily="18" charset="0"/>
                        </a:rPr>
                        <a:t>種ファイル</a:t>
                      </a:r>
                      <a:endParaRPr lang="en-US" altLang="ja-JP" sz="1000" dirty="0">
                        <a:solidFill>
                          <a:srgbClr val="FF0000"/>
                        </a:solidFill>
                        <a:latin typeface="Times New Roman" panose="02020603050405020304" pitchFamily="18" charset="0"/>
                        <a:cs typeface="Times New Roman" panose="02020603050405020304" pitchFamily="18" charset="0"/>
                      </a:endParaRPr>
                    </a:p>
                    <a:p>
                      <a:pPr algn="ctr"/>
                      <a:r>
                        <a:rPr lang="pt-PT" altLang="ja-JP" sz="700" dirty="0">
                          <a:solidFill>
                            <a:srgbClr val="FF0000"/>
                          </a:solidFill>
                          <a:latin typeface="Times New Roman" panose="02020603050405020304" pitchFamily="18" charset="0"/>
                          <a:cs typeface="Times New Roman" panose="02020603050405020304" pitchFamily="18" charset="0"/>
                        </a:rPr>
                        <a:t>(</a:t>
                      </a:r>
                      <a:r>
                        <a:rPr lang="ja-JP" altLang="en-US" sz="700">
                          <a:solidFill>
                            <a:srgbClr val="FF0000"/>
                          </a:solidFill>
                          <a:latin typeface="Times New Roman" panose="02020603050405020304" pitchFamily="18" charset="0"/>
                          <a:cs typeface="Times New Roman" panose="02020603050405020304" pitchFamily="18" charset="0"/>
                        </a:rPr>
                        <a:t>検出器のチャンネルまたは</a:t>
                      </a:r>
                      <a:br>
                        <a:rPr lang="en-US" altLang="ja-JP" sz="700" dirty="0">
                          <a:solidFill>
                            <a:srgbClr val="FF0000"/>
                          </a:solidFill>
                          <a:latin typeface="Times New Roman" panose="02020603050405020304" pitchFamily="18" charset="0"/>
                          <a:cs typeface="Times New Roman" panose="02020603050405020304" pitchFamily="18" charset="0"/>
                        </a:rPr>
                      </a:br>
                      <a:r>
                        <a:rPr lang="ja-JP" altLang="en-US" sz="700">
                          <a:solidFill>
                            <a:srgbClr val="FF0000"/>
                          </a:solidFill>
                          <a:latin typeface="Times New Roman" panose="02020603050405020304" pitchFamily="18" charset="0"/>
                          <a:cs typeface="Times New Roman" panose="02020603050405020304" pitchFamily="18" charset="0"/>
                        </a:rPr>
                        <a:t>スタッガードチャンネルの</a:t>
                      </a:r>
                      <a:r>
                        <a:rPr lang="en-US" altLang="ja-JP" sz="700" dirty="0">
                          <a:solidFill>
                            <a:srgbClr val="FF0000"/>
                          </a:solidFill>
                          <a:latin typeface="Times New Roman" panose="02020603050405020304" pitchFamily="18" charset="0"/>
                          <a:cs typeface="Times New Roman" panose="02020603050405020304" pitchFamily="18" charset="0"/>
                        </a:rPr>
                        <a:t>ID</a:t>
                      </a:r>
                      <a:r>
                        <a:rPr lang="pt-PT" altLang="ja-JP" sz="700" dirty="0">
                          <a:solidFill>
                            <a:srgbClr val="FF0000"/>
                          </a:solidFill>
                          <a:latin typeface="Times New Roman" panose="02020603050405020304" pitchFamily="18" charset="0"/>
                          <a:cs typeface="Times New Roman" panose="02020603050405020304" pitchFamily="18" charset="0"/>
                        </a:rPr>
                        <a:t>)</a:t>
                      </a:r>
                    </a:p>
                  </p:txBody>
                </p:sp>
                <p:sp>
                  <p:nvSpPr>
                    <p:cNvPr id="56" name="正方形/長方形 55">
                      <a:extLst>
                        <a:ext uri="{FF2B5EF4-FFF2-40B4-BE49-F238E27FC236}">
                          <a16:creationId xmlns:a16="http://schemas.microsoft.com/office/drawing/2014/main" id="{5A987C67-5909-40F0-A532-B137AC4C15DF}"/>
                        </a:ext>
                      </a:extLst>
                    </p:cNvPr>
                    <p:cNvSpPr/>
                    <p:nvPr/>
                  </p:nvSpPr>
                  <p:spPr>
                    <a:xfrm>
                      <a:off x="819702" y="6276571"/>
                      <a:ext cx="1793561" cy="583557"/>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400" b="1">
                          <a:solidFill>
                            <a:schemeClr val="bg1"/>
                          </a:solidFill>
                          <a:latin typeface="Times New Roman" panose="02020603050405020304" pitchFamily="18" charset="0"/>
                          <a:cs typeface="Times New Roman" panose="02020603050405020304" pitchFamily="18" charset="0"/>
                        </a:rPr>
                        <a:t>②</a:t>
                      </a:r>
                      <a:r>
                        <a:rPr lang="en-US" altLang="ja-JP" sz="1400" b="1" dirty="0">
                          <a:solidFill>
                            <a:schemeClr val="bg1"/>
                          </a:solidFill>
                          <a:latin typeface="Times New Roman" panose="02020603050405020304" pitchFamily="18" charset="0"/>
                          <a:cs typeface="Times New Roman" panose="02020603050405020304" pitchFamily="18" charset="0"/>
                        </a:rPr>
                        <a:t>Bit-wise Simulator(C++)</a:t>
                      </a:r>
                      <a:endParaRPr lang="ja-JP" altLang="en-US" sz="1400" b="1">
                        <a:solidFill>
                          <a:schemeClr val="bg1"/>
                        </a:solidFill>
                        <a:latin typeface="Times New Roman" panose="02020603050405020304" pitchFamily="18" charset="0"/>
                        <a:cs typeface="Times New Roman" panose="02020603050405020304" pitchFamily="18" charset="0"/>
                      </a:endParaRPr>
                    </a:p>
                  </p:txBody>
                </p:sp>
                <p:sp>
                  <p:nvSpPr>
                    <p:cNvPr id="57" name="正方形/長方形 56">
                      <a:extLst>
                        <a:ext uri="{FF2B5EF4-FFF2-40B4-BE49-F238E27FC236}">
                          <a16:creationId xmlns:a16="http://schemas.microsoft.com/office/drawing/2014/main" id="{879C3903-9CC4-E77D-3875-CA23B5AD6E43}"/>
                        </a:ext>
                      </a:extLst>
                    </p:cNvPr>
                    <p:cNvSpPr/>
                    <p:nvPr/>
                  </p:nvSpPr>
                  <p:spPr>
                    <a:xfrm>
                      <a:off x="2694823" y="6276572"/>
                      <a:ext cx="1429648" cy="583557"/>
                    </a:xfrm>
                    <a:prstGeom prst="rect">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a:solidFill>
                            <a:schemeClr val="tx1"/>
                          </a:solidFill>
                          <a:latin typeface="Times New Roman" panose="02020603050405020304" pitchFamily="18" charset="0"/>
                          <a:cs typeface="Times New Roman" panose="02020603050405020304" pitchFamily="18" charset="0"/>
                        </a:rPr>
                        <a:t>Xilinx </a:t>
                      </a:r>
                      <a:r>
                        <a:rPr lang="en-US" altLang="ja-JP" sz="1100" dirty="0" err="1">
                          <a:solidFill>
                            <a:schemeClr val="tx1"/>
                          </a:solidFill>
                          <a:latin typeface="Times New Roman" panose="02020603050405020304" pitchFamily="18" charset="0"/>
                          <a:cs typeface="Times New Roman" panose="02020603050405020304" pitchFamily="18" charset="0"/>
                        </a:rPr>
                        <a:t>Vivado</a:t>
                      </a:r>
                      <a:r>
                        <a:rPr lang="en-US" altLang="ja-JP" sz="1100" dirty="0">
                          <a:solidFill>
                            <a:schemeClr val="tx1"/>
                          </a:solidFill>
                          <a:latin typeface="Times New Roman" panose="02020603050405020304" pitchFamily="18" charset="0"/>
                          <a:cs typeface="Times New Roman" panose="02020603050405020304" pitchFamily="18" charset="0"/>
                        </a:rPr>
                        <a:t> Simulator</a:t>
                      </a:r>
                    </a:p>
                  </p:txBody>
                </p:sp>
                <p:sp>
                  <p:nvSpPr>
                    <p:cNvPr id="58" name="正方形/長方形 57">
                      <a:extLst>
                        <a:ext uri="{FF2B5EF4-FFF2-40B4-BE49-F238E27FC236}">
                          <a16:creationId xmlns:a16="http://schemas.microsoft.com/office/drawing/2014/main" id="{B8439D89-889E-7FAE-B22F-19E9C6BB9C0C}"/>
                        </a:ext>
                      </a:extLst>
                    </p:cNvPr>
                    <p:cNvSpPr/>
                    <p:nvPr/>
                  </p:nvSpPr>
                  <p:spPr>
                    <a:xfrm>
                      <a:off x="4214984" y="6276571"/>
                      <a:ext cx="1601884" cy="583557"/>
                    </a:xfrm>
                    <a:prstGeom prst="rect">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a:solidFill>
                            <a:schemeClr val="tx1"/>
                          </a:solidFill>
                          <a:latin typeface="Times New Roman" panose="02020603050405020304" pitchFamily="18" charset="0"/>
                          <a:cs typeface="Times New Roman" panose="02020603050405020304" pitchFamily="18" charset="0"/>
                        </a:rPr>
                        <a:t>Sector Logic </a:t>
                      </a:r>
                    </a:p>
                    <a:p>
                      <a:pPr algn="ctr"/>
                      <a:r>
                        <a:rPr lang="ja-JP" altLang="en-US" sz="1100">
                          <a:solidFill>
                            <a:schemeClr val="tx1"/>
                          </a:solidFill>
                          <a:latin typeface="Times New Roman" panose="02020603050405020304" pitchFamily="18" charset="0"/>
                          <a:cs typeface="Times New Roman" panose="02020603050405020304" pitchFamily="18" charset="0"/>
                        </a:rPr>
                        <a:t>実機試験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 </a:t>
                      </a:r>
                      <a:r>
                        <a:rPr lang="en-US" altLang="ja-JP" sz="1100" dirty="0">
                          <a:solidFill>
                            <a:schemeClr val="tx1"/>
                          </a:solidFill>
                          <a:latin typeface="Times New Roman" panose="02020603050405020304" pitchFamily="18" charset="0"/>
                          <a:cs typeface="Times New Roman" panose="02020603050405020304" pitchFamily="18" charset="0"/>
                        </a:rPr>
                        <a:t>(board-level</a:t>
                      </a:r>
                      <a:r>
                        <a:rPr lang="ja-JP" altLang="en-US" sz="1100">
                          <a:solidFill>
                            <a:schemeClr val="tx1"/>
                          </a:solidFill>
                          <a:latin typeface="Times New Roman" panose="02020603050405020304" pitchFamily="18" charset="0"/>
                          <a:cs typeface="Times New Roman" panose="02020603050405020304" pitchFamily="18" charset="0"/>
                        </a:rPr>
                        <a:t>試験</a:t>
                      </a:r>
                      <a:r>
                        <a:rPr lang="en-US" altLang="ja-JP" sz="1100" dirty="0">
                          <a:solidFill>
                            <a:schemeClr val="tx1"/>
                          </a:solidFill>
                          <a:latin typeface="Times New Roman" panose="02020603050405020304" pitchFamily="18" charset="0"/>
                          <a:cs typeface="Times New Roman" panose="02020603050405020304" pitchFamily="18" charset="0"/>
                        </a:rPr>
                        <a:t>)</a:t>
                      </a:r>
                      <a:endParaRPr lang="ja-JP" altLang="en-US" sz="1100">
                        <a:solidFill>
                          <a:schemeClr val="tx1"/>
                        </a:solidFill>
                        <a:latin typeface="Times New Roman" panose="02020603050405020304" pitchFamily="18" charset="0"/>
                        <a:cs typeface="Times New Roman" panose="02020603050405020304" pitchFamily="18" charset="0"/>
                      </a:endParaRPr>
                    </a:p>
                  </p:txBody>
                </p:sp>
                <p:sp>
                  <p:nvSpPr>
                    <p:cNvPr id="59" name="正方形/長方形 58">
                      <a:extLst>
                        <a:ext uri="{FF2B5EF4-FFF2-40B4-BE49-F238E27FC236}">
                          <a16:creationId xmlns:a16="http://schemas.microsoft.com/office/drawing/2014/main" id="{8902A6DD-4095-1252-F4BB-D5366F824C01}"/>
                        </a:ext>
                      </a:extLst>
                    </p:cNvPr>
                    <p:cNvSpPr/>
                    <p:nvPr/>
                  </p:nvSpPr>
                  <p:spPr>
                    <a:xfrm>
                      <a:off x="2111901" y="4844656"/>
                      <a:ext cx="1544518" cy="342097"/>
                    </a:xfrm>
                    <a:prstGeom prst="rect">
                      <a:avLst/>
                    </a:prstGeom>
                    <a:solidFill>
                      <a:schemeClr val="accent4">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b="1" dirty="0">
                          <a:solidFill>
                            <a:schemeClr val="tx1"/>
                          </a:solidFill>
                          <a:latin typeface="Times New Roman" panose="02020603050405020304" pitchFamily="18" charset="0"/>
                          <a:cs typeface="Times New Roman" panose="02020603050405020304" pitchFamily="18" charset="0"/>
                        </a:rPr>
                        <a:t>Python</a:t>
                      </a:r>
                      <a:endParaRPr lang="ja-JP" altLang="en-US" b="1">
                        <a:solidFill>
                          <a:schemeClr val="tx1"/>
                        </a:solidFill>
                        <a:latin typeface="Times New Roman" panose="02020603050405020304" pitchFamily="18" charset="0"/>
                        <a:cs typeface="Times New Roman" panose="02020603050405020304" pitchFamily="18" charset="0"/>
                      </a:endParaRPr>
                    </a:p>
                  </p:txBody>
                </p:sp>
                <p:sp>
                  <p:nvSpPr>
                    <p:cNvPr id="60" name="正方形/長方形 59">
                      <a:extLst>
                        <a:ext uri="{FF2B5EF4-FFF2-40B4-BE49-F238E27FC236}">
                          <a16:creationId xmlns:a16="http://schemas.microsoft.com/office/drawing/2014/main" id="{36CA519A-3D69-D032-3D2D-AE1C3AB7D10E}"/>
                        </a:ext>
                      </a:extLst>
                    </p:cNvPr>
                    <p:cNvSpPr/>
                    <p:nvPr/>
                  </p:nvSpPr>
                  <p:spPr>
                    <a:xfrm>
                      <a:off x="1152617"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a:solidFill>
                            <a:schemeClr val="tx1"/>
                          </a:solidFill>
                          <a:latin typeface="Times New Roman" panose="02020603050405020304" pitchFamily="18" charset="0"/>
                          <a:cs typeface="Times New Roman" panose="02020603050405020304" pitchFamily="18" charset="0"/>
                        </a:rPr>
                        <a:t>Output 1</a:t>
                      </a:r>
                      <a:endParaRPr lang="ja-JP" altLang="en-US" sz="1100">
                        <a:solidFill>
                          <a:schemeClr val="tx1"/>
                        </a:solidFill>
                        <a:latin typeface="Times New Roman" panose="02020603050405020304" pitchFamily="18" charset="0"/>
                        <a:cs typeface="Times New Roman" panose="02020603050405020304" pitchFamily="18" charset="0"/>
                      </a:endParaRPr>
                    </a:p>
                  </p:txBody>
                </p:sp>
                <p:sp>
                  <p:nvSpPr>
                    <p:cNvPr id="61" name="正方形/長方形 60">
                      <a:extLst>
                        <a:ext uri="{FF2B5EF4-FFF2-40B4-BE49-F238E27FC236}">
                          <a16:creationId xmlns:a16="http://schemas.microsoft.com/office/drawing/2014/main" id="{31B1355E-7684-C5D4-131F-26B1B9752BC8}"/>
                        </a:ext>
                      </a:extLst>
                    </p:cNvPr>
                    <p:cNvSpPr/>
                    <p:nvPr/>
                  </p:nvSpPr>
                  <p:spPr>
                    <a:xfrm>
                      <a:off x="2666651"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a:solidFill>
                            <a:schemeClr val="tx1"/>
                          </a:solidFill>
                          <a:latin typeface="Times New Roman" panose="02020603050405020304" pitchFamily="18" charset="0"/>
                          <a:cs typeface="Times New Roman" panose="02020603050405020304" pitchFamily="18" charset="0"/>
                        </a:rPr>
                        <a:t>Output 2</a:t>
                      </a:r>
                      <a:endParaRPr lang="ja-JP" altLang="en-US" sz="1100">
                        <a:solidFill>
                          <a:schemeClr val="tx1"/>
                        </a:solidFill>
                        <a:latin typeface="Times New Roman" panose="02020603050405020304" pitchFamily="18" charset="0"/>
                        <a:cs typeface="Times New Roman" panose="02020603050405020304" pitchFamily="18" charset="0"/>
                      </a:endParaRPr>
                    </a:p>
                  </p:txBody>
                </p:sp>
                <p:sp>
                  <p:nvSpPr>
                    <p:cNvPr id="62" name="正方形/長方形 61">
                      <a:extLst>
                        <a:ext uri="{FF2B5EF4-FFF2-40B4-BE49-F238E27FC236}">
                          <a16:creationId xmlns:a16="http://schemas.microsoft.com/office/drawing/2014/main" id="{C62DDBC4-B982-730E-0476-1ABCCE3A9C6C}"/>
                        </a:ext>
                      </a:extLst>
                    </p:cNvPr>
                    <p:cNvSpPr/>
                    <p:nvPr/>
                  </p:nvSpPr>
                  <p:spPr>
                    <a:xfrm>
                      <a:off x="4313685" y="7261700"/>
                      <a:ext cx="1416306"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a:solidFill>
                            <a:schemeClr val="tx1"/>
                          </a:solidFill>
                          <a:latin typeface="Times New Roman" panose="02020603050405020304" pitchFamily="18" charset="0"/>
                          <a:cs typeface="Times New Roman" panose="02020603050405020304" pitchFamily="18" charset="0"/>
                        </a:rPr>
                        <a:t>Output 3</a:t>
                      </a:r>
                      <a:endParaRPr lang="ja-JP" altLang="en-US" sz="1100">
                        <a:solidFill>
                          <a:schemeClr val="tx1"/>
                        </a:solidFill>
                        <a:latin typeface="Times New Roman" panose="02020603050405020304" pitchFamily="18" charset="0"/>
                        <a:cs typeface="Times New Roman" panose="02020603050405020304" pitchFamily="18" charset="0"/>
                      </a:endParaRPr>
                    </a:p>
                  </p:txBody>
                </p:sp>
                <p:sp>
                  <p:nvSpPr>
                    <p:cNvPr id="63" name="下矢印 62">
                      <a:extLst>
                        <a:ext uri="{FF2B5EF4-FFF2-40B4-BE49-F238E27FC236}">
                          <a16:creationId xmlns:a16="http://schemas.microsoft.com/office/drawing/2014/main" id="{0EA445F7-CE75-A261-57A9-2AFE27970D59}"/>
                        </a:ext>
                      </a:extLst>
                    </p:cNvPr>
                    <p:cNvSpPr/>
                    <p:nvPr/>
                  </p:nvSpPr>
                  <p:spPr>
                    <a:xfrm>
                      <a:off x="1670346" y="6892615"/>
                      <a:ext cx="283943" cy="343773"/>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64" name="下矢印 63">
                      <a:extLst>
                        <a:ext uri="{FF2B5EF4-FFF2-40B4-BE49-F238E27FC236}">
                          <a16:creationId xmlns:a16="http://schemas.microsoft.com/office/drawing/2014/main" id="{8CBC409E-0BAE-710A-5A82-C1CDBC065494}"/>
                        </a:ext>
                      </a:extLst>
                    </p:cNvPr>
                    <p:cNvSpPr/>
                    <p:nvPr/>
                  </p:nvSpPr>
                  <p:spPr>
                    <a:xfrm>
                      <a:off x="3254378" y="6892434"/>
                      <a:ext cx="283943" cy="341909"/>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65" name="下矢印 64">
                      <a:extLst>
                        <a:ext uri="{FF2B5EF4-FFF2-40B4-BE49-F238E27FC236}">
                          <a16:creationId xmlns:a16="http://schemas.microsoft.com/office/drawing/2014/main" id="{A926C2AF-74E2-76DA-87EF-4D02F605B8B1}"/>
                        </a:ext>
                      </a:extLst>
                    </p:cNvPr>
                    <p:cNvSpPr/>
                    <p:nvPr/>
                  </p:nvSpPr>
                  <p:spPr>
                    <a:xfrm>
                      <a:off x="4899731" y="6876489"/>
                      <a:ext cx="283942" cy="380262"/>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66" name="左右矢印 65">
                      <a:extLst>
                        <a:ext uri="{FF2B5EF4-FFF2-40B4-BE49-F238E27FC236}">
                          <a16:creationId xmlns:a16="http://schemas.microsoft.com/office/drawing/2014/main" id="{188B4367-35CD-58CE-874E-DB46C2D4211E}"/>
                        </a:ext>
                      </a:extLst>
                    </p:cNvPr>
                    <p:cNvSpPr/>
                    <p:nvPr/>
                  </p:nvSpPr>
                  <p:spPr>
                    <a:xfrm>
                      <a:off x="1575787" y="7708931"/>
                      <a:ext cx="3746451" cy="257902"/>
                    </a:xfrm>
                    <a:prstGeom prst="leftRightArrow">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00">
                        <a:solidFill>
                          <a:schemeClr val="tx1"/>
                        </a:solidFill>
                        <a:latin typeface="Times New Roman" panose="02020603050405020304" pitchFamily="18" charset="0"/>
                        <a:cs typeface="Times New Roman" panose="02020603050405020304" pitchFamily="18" charset="0"/>
                      </a:endParaRPr>
                    </a:p>
                  </p:txBody>
                </p:sp>
                <p:sp>
                  <p:nvSpPr>
                    <p:cNvPr id="67" name="正方形/長方形 66">
                      <a:extLst>
                        <a:ext uri="{FF2B5EF4-FFF2-40B4-BE49-F238E27FC236}">
                          <a16:creationId xmlns:a16="http://schemas.microsoft.com/office/drawing/2014/main" id="{E5275331-7769-9F74-E362-ECFFD20DDFEE}"/>
                        </a:ext>
                      </a:extLst>
                    </p:cNvPr>
                    <p:cNvSpPr/>
                    <p:nvPr/>
                  </p:nvSpPr>
                  <p:spPr>
                    <a:xfrm>
                      <a:off x="2679140" y="7706887"/>
                      <a:ext cx="1316065" cy="257902"/>
                    </a:xfrm>
                    <a:prstGeom prst="rect">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000" b="1">
                          <a:solidFill>
                            <a:schemeClr val="tx1"/>
                          </a:solidFill>
                          <a:latin typeface="Times New Roman" panose="02020603050405020304" pitchFamily="18" charset="0"/>
                          <a:cs typeface="Times New Roman" panose="02020603050405020304" pitchFamily="18" charset="0"/>
                        </a:rPr>
                        <a:t>出力同士の照合</a:t>
                      </a:r>
                    </a:p>
                  </p:txBody>
                </p:sp>
                <p:sp>
                  <p:nvSpPr>
                    <p:cNvPr id="68" name="正方形/長方形 67">
                      <a:extLst>
                        <a:ext uri="{FF2B5EF4-FFF2-40B4-BE49-F238E27FC236}">
                          <a16:creationId xmlns:a16="http://schemas.microsoft.com/office/drawing/2014/main" id="{FBAACFD9-6F20-65EA-6FA6-DB9B54566283}"/>
                        </a:ext>
                      </a:extLst>
                    </p:cNvPr>
                    <p:cNvSpPr/>
                    <p:nvPr/>
                  </p:nvSpPr>
                  <p:spPr>
                    <a:xfrm>
                      <a:off x="3902549" y="4528886"/>
                      <a:ext cx="2148867" cy="65532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400" b="1">
                          <a:solidFill>
                            <a:schemeClr val="bg1"/>
                          </a:solidFill>
                          <a:latin typeface="Times New Roman" panose="02020603050405020304" pitchFamily="18" charset="0"/>
                          <a:cs typeface="Times New Roman" panose="02020603050405020304" pitchFamily="18" charset="0"/>
                        </a:rPr>
                        <a:t>①リレーショナル</a:t>
                      </a:r>
                      <a:r>
                        <a:rPr lang="en-US" altLang="ja-JP" sz="1400" b="1" dirty="0">
                          <a:solidFill>
                            <a:schemeClr val="bg1"/>
                          </a:solidFill>
                          <a:latin typeface="Times New Roman" panose="02020603050405020304" pitchFamily="18" charset="0"/>
                          <a:cs typeface="Times New Roman" panose="02020603050405020304" pitchFamily="18" charset="0"/>
                        </a:rPr>
                        <a:t> </a:t>
                      </a:r>
                    </a:p>
                    <a:p>
                      <a:pPr algn="ctr"/>
                      <a:r>
                        <a:rPr lang="ja-JP" altLang="en-US" sz="1400" b="1">
                          <a:solidFill>
                            <a:schemeClr val="bg1"/>
                          </a:solidFill>
                          <a:latin typeface="Times New Roman" panose="02020603050405020304" pitchFamily="18" charset="0"/>
                          <a:cs typeface="Times New Roman" panose="02020603050405020304" pitchFamily="18" charset="0"/>
                        </a:rPr>
                        <a:t>データベース</a:t>
                      </a:r>
                    </a:p>
                  </p:txBody>
                </p:sp>
                <p:sp>
                  <p:nvSpPr>
                    <p:cNvPr id="69" name="正方形/長方形 68">
                      <a:extLst>
                        <a:ext uri="{FF2B5EF4-FFF2-40B4-BE49-F238E27FC236}">
                          <a16:creationId xmlns:a16="http://schemas.microsoft.com/office/drawing/2014/main" id="{9977D0DB-17D3-8D31-1FD3-59D0B2230EA7}"/>
                        </a:ext>
                      </a:extLst>
                    </p:cNvPr>
                    <p:cNvSpPr/>
                    <p:nvPr/>
                  </p:nvSpPr>
                  <p:spPr>
                    <a:xfrm>
                      <a:off x="1530106" y="3208614"/>
                      <a:ext cx="1609394" cy="5915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200" b="1">
                          <a:solidFill>
                            <a:schemeClr val="bg1"/>
                          </a:solidFill>
                          <a:latin typeface="Times New Roman" panose="02020603050405020304" pitchFamily="18" charset="0"/>
                          <a:cs typeface="Times New Roman" panose="02020603050405020304" pitchFamily="18" charset="0"/>
                        </a:rPr>
                        <a:t>現実的な飛跡</a:t>
                      </a:r>
                      <a:endParaRPr lang="en-US" altLang="ja-JP" sz="1200" b="1" dirty="0">
                        <a:solidFill>
                          <a:schemeClr val="bg1"/>
                        </a:solidFill>
                        <a:latin typeface="Times New Roman" panose="02020603050405020304" pitchFamily="18" charset="0"/>
                        <a:cs typeface="Times New Roman" panose="02020603050405020304" pitchFamily="18" charset="0"/>
                      </a:endParaRPr>
                    </a:p>
                    <a:p>
                      <a:pPr algn="ctr"/>
                      <a:r>
                        <a:rPr lang="en-US" altLang="ja-JP" sz="1200" b="1" dirty="0">
                          <a:solidFill>
                            <a:schemeClr val="bg1"/>
                          </a:solidFill>
                          <a:latin typeface="Times New Roman" panose="02020603050405020304" pitchFamily="18" charset="0"/>
                          <a:cs typeface="Times New Roman" panose="02020603050405020304" pitchFamily="18" charset="0"/>
                        </a:rPr>
                        <a:t>(MC/</a:t>
                      </a:r>
                      <a:r>
                        <a:rPr lang="ja-JP" altLang="en-US" sz="1200" b="1">
                          <a:solidFill>
                            <a:schemeClr val="bg1"/>
                          </a:solidFill>
                          <a:latin typeface="Times New Roman" panose="02020603050405020304" pitchFamily="18" charset="0"/>
                          <a:cs typeface="Times New Roman" panose="02020603050405020304" pitchFamily="18" charset="0"/>
                        </a:rPr>
                        <a:t>実データ</a:t>
                      </a:r>
                      <a:r>
                        <a:rPr lang="en-US" altLang="ja-JP" sz="1200" b="1" dirty="0">
                          <a:solidFill>
                            <a:schemeClr val="bg1"/>
                          </a:solidFill>
                          <a:latin typeface="Times New Roman" panose="02020603050405020304" pitchFamily="18" charset="0"/>
                          <a:cs typeface="Times New Roman" panose="02020603050405020304" pitchFamily="18" charset="0"/>
                        </a:rPr>
                        <a:t>)</a:t>
                      </a:r>
                      <a:endParaRPr lang="ja-JP" altLang="en-US" sz="1200" b="1">
                        <a:solidFill>
                          <a:schemeClr val="bg1"/>
                        </a:solidFill>
                        <a:latin typeface="Times New Roman" panose="02020603050405020304" pitchFamily="18" charset="0"/>
                        <a:cs typeface="Times New Roman" panose="02020603050405020304" pitchFamily="18" charset="0"/>
                      </a:endParaRPr>
                    </a:p>
                  </p:txBody>
                </p:sp>
                <p:sp>
                  <p:nvSpPr>
                    <p:cNvPr id="70" name="正方形/長方形 69">
                      <a:extLst>
                        <a:ext uri="{FF2B5EF4-FFF2-40B4-BE49-F238E27FC236}">
                          <a16:creationId xmlns:a16="http://schemas.microsoft.com/office/drawing/2014/main" id="{F048B10C-71F2-6B67-8DE7-DD3FB0C1852B}"/>
                        </a:ext>
                      </a:extLst>
                    </p:cNvPr>
                    <p:cNvSpPr/>
                    <p:nvPr/>
                  </p:nvSpPr>
                  <p:spPr>
                    <a:xfrm>
                      <a:off x="1433817" y="5564063"/>
                      <a:ext cx="3684212" cy="38026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400" b="1" dirty="0">
                          <a:solidFill>
                            <a:schemeClr val="tx1"/>
                          </a:solidFill>
                          <a:latin typeface="Times New Roman" panose="02020603050405020304" pitchFamily="18" charset="0"/>
                          <a:cs typeface="Times New Roman" panose="02020603050405020304" pitchFamily="18" charset="0"/>
                        </a:rPr>
                        <a:t>Test Pulse Pattern</a:t>
                      </a:r>
                      <a:r>
                        <a:rPr lang="ja-JP" altLang="en-US" sz="1400" b="1">
                          <a:solidFill>
                            <a:schemeClr val="tx1"/>
                          </a:solidFill>
                          <a:latin typeface="Times New Roman" panose="02020603050405020304" pitchFamily="18" charset="0"/>
                          <a:cs typeface="Times New Roman" panose="02020603050405020304" pitchFamily="18" charset="0"/>
                        </a:rPr>
                        <a:t>ファイル</a:t>
                      </a:r>
                    </a:p>
                  </p:txBody>
                </p:sp>
              </p:grpSp>
              <p:sp>
                <p:nvSpPr>
                  <p:cNvPr id="50" name="下矢印 49">
                    <a:extLst>
                      <a:ext uri="{FF2B5EF4-FFF2-40B4-BE49-F238E27FC236}">
                        <a16:creationId xmlns:a16="http://schemas.microsoft.com/office/drawing/2014/main" id="{64B58B0B-479E-069C-0E3D-9ED4ADC7D5A0}"/>
                      </a:ext>
                    </a:extLst>
                  </p:cNvPr>
                  <p:cNvSpPr/>
                  <p:nvPr/>
                </p:nvSpPr>
                <p:spPr>
                  <a:xfrm>
                    <a:off x="1880252" y="3778289"/>
                    <a:ext cx="283943"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51" name="下矢印 50">
                    <a:extLst>
                      <a:ext uri="{FF2B5EF4-FFF2-40B4-BE49-F238E27FC236}">
                        <a16:creationId xmlns:a16="http://schemas.microsoft.com/office/drawing/2014/main" id="{2E7969CD-4C88-DCB4-366A-56DAAF534862}"/>
                      </a:ext>
                    </a:extLst>
                  </p:cNvPr>
                  <p:cNvSpPr/>
                  <p:nvPr/>
                </p:nvSpPr>
                <p:spPr>
                  <a:xfrm>
                    <a:off x="3411061" y="3779913"/>
                    <a:ext cx="283943"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52" name="下矢印 51">
                    <a:extLst>
                      <a:ext uri="{FF2B5EF4-FFF2-40B4-BE49-F238E27FC236}">
                        <a16:creationId xmlns:a16="http://schemas.microsoft.com/office/drawing/2014/main" id="{4D0AC49D-43EF-0A53-8F36-9D04F626D684}"/>
                      </a:ext>
                    </a:extLst>
                  </p:cNvPr>
                  <p:cNvSpPr/>
                  <p:nvPr/>
                </p:nvSpPr>
                <p:spPr>
                  <a:xfrm>
                    <a:off x="5077960" y="3779913"/>
                    <a:ext cx="283942"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53" name="正方形/長方形 52">
                    <a:extLst>
                      <a:ext uri="{FF2B5EF4-FFF2-40B4-BE49-F238E27FC236}">
                        <a16:creationId xmlns:a16="http://schemas.microsoft.com/office/drawing/2014/main" id="{C436AF4B-FA7C-7FB6-8690-35B90C5509FF}"/>
                      </a:ext>
                    </a:extLst>
                  </p:cNvPr>
                  <p:cNvSpPr/>
                  <p:nvPr/>
                </p:nvSpPr>
                <p:spPr>
                  <a:xfrm>
                    <a:off x="3408605" y="1002956"/>
                    <a:ext cx="2205266" cy="6019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sz="1600" b="1">
                        <a:latin typeface="Times New Roman" panose="02020603050405020304" pitchFamily="18" charset="0"/>
                        <a:cs typeface="Times New Roman" panose="02020603050405020304" pitchFamily="18" charset="0"/>
                      </a:rPr>
                      <a:t>無限運動量飛跡</a:t>
                    </a:r>
                    <a:endParaRPr kumimoji="1" lang="en-US" altLang="ja-JP" sz="1600" b="1" dirty="0">
                      <a:latin typeface="Times New Roman" panose="02020603050405020304" pitchFamily="18" charset="0"/>
                      <a:cs typeface="Times New Roman" panose="02020603050405020304" pitchFamily="18" charset="0"/>
                    </a:endParaRPr>
                  </a:p>
                </p:txBody>
              </p:sp>
            </p:grpSp>
          </p:grpSp>
          <p:sp>
            <p:nvSpPr>
              <p:cNvPr id="43" name="テキスト ボックス 42">
                <a:extLst>
                  <a:ext uri="{FF2B5EF4-FFF2-40B4-BE49-F238E27FC236}">
                    <a16:creationId xmlns:a16="http://schemas.microsoft.com/office/drawing/2014/main" id="{92457991-0EE4-4FFF-5B99-6DBBADE2208A}"/>
                  </a:ext>
                </a:extLst>
              </p:cNvPr>
              <p:cNvSpPr txBox="1"/>
              <p:nvPr/>
            </p:nvSpPr>
            <p:spPr>
              <a:xfrm>
                <a:off x="2229799" y="1097569"/>
                <a:ext cx="3805070" cy="414580"/>
              </a:xfrm>
              <a:prstGeom prst="rect">
                <a:avLst/>
              </a:prstGeom>
              <a:solidFill>
                <a:srgbClr val="7030A0"/>
              </a:solidFill>
            </p:spPr>
            <p:txBody>
              <a:bodyPr wrap="square" rtlCol="0">
                <a:spAutoFit/>
              </a:bodyPr>
              <a:lstStyle/>
              <a:p>
                <a:r>
                  <a:rPr lang="ja-JP" altLang="en-US" sz="1600" b="1">
                    <a:solidFill>
                      <a:schemeClr val="bg1"/>
                    </a:solidFill>
                  </a:rPr>
                  <a:t>③</a:t>
                </a:r>
                <a:r>
                  <a:rPr kumimoji="1" lang="ja-JP" altLang="en-US" sz="1600" b="1">
                    <a:solidFill>
                      <a:schemeClr val="bg1"/>
                    </a:solidFill>
                  </a:rPr>
                  <a:t>テストパターン生成システム</a:t>
                </a:r>
              </a:p>
            </p:txBody>
          </p:sp>
        </p:grpSp>
        <p:sp>
          <p:nvSpPr>
            <p:cNvPr id="36" name="正方形/長方形 35">
              <a:extLst>
                <a:ext uri="{FF2B5EF4-FFF2-40B4-BE49-F238E27FC236}">
                  <a16:creationId xmlns:a16="http://schemas.microsoft.com/office/drawing/2014/main" id="{14F94CA3-597B-5048-8F9F-43C7FD410DCE}"/>
                </a:ext>
              </a:extLst>
            </p:cNvPr>
            <p:cNvSpPr/>
            <p:nvPr/>
          </p:nvSpPr>
          <p:spPr>
            <a:xfrm>
              <a:off x="3153214" y="5352348"/>
              <a:ext cx="1050541"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err="1">
                  <a:solidFill>
                    <a:schemeClr val="tx1"/>
                  </a:solidFill>
                  <a:latin typeface="Times New Roman" panose="02020603050405020304" pitchFamily="18" charset="0"/>
                  <a:cs typeface="Times New Roman" panose="02020603050405020304" pitchFamily="18" charset="0"/>
                </a:rPr>
                <a:t>Truth.root</a:t>
              </a:r>
              <a:endParaRPr lang="ja-JP" altLang="en-US" sz="1100">
                <a:solidFill>
                  <a:schemeClr val="tx1"/>
                </a:solidFill>
                <a:latin typeface="Times New Roman" panose="02020603050405020304" pitchFamily="18" charset="0"/>
                <a:cs typeface="Times New Roman" panose="02020603050405020304" pitchFamily="18" charset="0"/>
              </a:endParaRPr>
            </a:p>
          </p:txBody>
        </p:sp>
        <p:sp>
          <p:nvSpPr>
            <p:cNvPr id="37" name="テキスト ボックス 9">
              <a:extLst>
                <a:ext uri="{FF2B5EF4-FFF2-40B4-BE49-F238E27FC236}">
                  <a16:creationId xmlns:a16="http://schemas.microsoft.com/office/drawing/2014/main" id="{73CEA5CD-E6BB-054D-67F1-0C743DFA6534}"/>
                </a:ext>
              </a:extLst>
            </p:cNvPr>
            <p:cNvSpPr txBox="1"/>
            <p:nvPr/>
          </p:nvSpPr>
          <p:spPr>
            <a:xfrm>
              <a:off x="3067291" y="1410903"/>
              <a:ext cx="1080238" cy="408175"/>
            </a:xfrm>
            <a:prstGeom prst="rect">
              <a:avLst/>
            </a:prstGeom>
            <a:solidFill>
              <a:schemeClr val="accent1">
                <a:lumMod val="40000"/>
                <a:lumOff val="60000"/>
              </a:schemeClr>
            </a:solidFill>
          </p:spPr>
          <p:txBody>
            <a:bodyPr wrap="square" rtlCol="0" anchor="ctr"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ja-JP" altLang="en-US" sz="900"/>
                <a:t>各イベントの</a:t>
              </a:r>
              <a:endParaRPr kumimoji="1" lang="en-US" altLang="ja-JP" sz="900" dirty="0"/>
            </a:p>
            <a:p>
              <a:pPr algn="ctr"/>
              <a:r>
                <a:rPr kumimoji="1" lang="en-US" altLang="ja-JP" sz="900" dirty="0"/>
                <a:t>truth</a:t>
              </a:r>
              <a:r>
                <a:rPr kumimoji="1" lang="ja-JP" altLang="en-US" sz="900"/>
                <a:t>情報</a:t>
              </a:r>
            </a:p>
          </p:txBody>
        </p:sp>
        <p:sp>
          <p:nvSpPr>
            <p:cNvPr id="38" name="正方形/長方形 37">
              <a:extLst>
                <a:ext uri="{FF2B5EF4-FFF2-40B4-BE49-F238E27FC236}">
                  <a16:creationId xmlns:a16="http://schemas.microsoft.com/office/drawing/2014/main" id="{5CA70C4C-12CA-8239-1B42-B8546C75DC7A}"/>
                </a:ext>
              </a:extLst>
            </p:cNvPr>
            <p:cNvSpPr/>
            <p:nvPr/>
          </p:nvSpPr>
          <p:spPr>
            <a:xfrm>
              <a:off x="3602352" y="6222862"/>
              <a:ext cx="129585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err="1">
                  <a:solidFill>
                    <a:schemeClr val="tx1"/>
                  </a:solidFill>
                  <a:latin typeface="Times New Roman" panose="02020603050405020304" pitchFamily="18" charset="0"/>
                  <a:cs typeface="Times New Roman" panose="02020603050405020304" pitchFamily="18" charset="0"/>
                </a:rPr>
                <a:t>combine.root</a:t>
              </a:r>
              <a:endParaRPr lang="ja-JP" altLang="en-US" sz="1100">
                <a:solidFill>
                  <a:schemeClr val="tx1"/>
                </a:solidFill>
                <a:latin typeface="Times New Roman" panose="02020603050405020304" pitchFamily="18" charset="0"/>
                <a:cs typeface="Times New Roman" panose="02020603050405020304" pitchFamily="18" charset="0"/>
              </a:endParaRPr>
            </a:p>
          </p:txBody>
        </p:sp>
        <p:cxnSp>
          <p:nvCxnSpPr>
            <p:cNvPr id="39" name="直線矢印コネクタ 38">
              <a:extLst>
                <a:ext uri="{FF2B5EF4-FFF2-40B4-BE49-F238E27FC236}">
                  <a16:creationId xmlns:a16="http://schemas.microsoft.com/office/drawing/2014/main" id="{D2B985A5-A6CF-C267-2E33-166FB1E1CDBC}"/>
                </a:ext>
              </a:extLst>
            </p:cNvPr>
            <p:cNvCxnSpPr>
              <a:cxnSpLocks/>
            </p:cNvCxnSpPr>
            <p:nvPr/>
          </p:nvCxnSpPr>
          <p:spPr>
            <a:xfrm>
              <a:off x="4516706" y="5732610"/>
              <a:ext cx="0" cy="490252"/>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A5EE9AF9-F8F8-BDA8-B0EC-71E6B38FE155}"/>
                </a:ext>
              </a:extLst>
            </p:cNvPr>
            <p:cNvCxnSpPr>
              <a:cxnSpLocks/>
            </p:cNvCxnSpPr>
            <p:nvPr/>
          </p:nvCxnSpPr>
          <p:spPr>
            <a:xfrm>
              <a:off x="3902590" y="5732610"/>
              <a:ext cx="0" cy="490252"/>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74" name="四角形吹き出し 73">
            <a:extLst>
              <a:ext uri="{FF2B5EF4-FFF2-40B4-BE49-F238E27FC236}">
                <a16:creationId xmlns:a16="http://schemas.microsoft.com/office/drawing/2014/main" id="{17B116F0-983D-C08C-4608-3C1972AEB3F4}"/>
              </a:ext>
            </a:extLst>
          </p:cNvPr>
          <p:cNvSpPr/>
          <p:nvPr/>
        </p:nvSpPr>
        <p:spPr>
          <a:xfrm>
            <a:off x="4318071" y="3253609"/>
            <a:ext cx="1198632" cy="345066"/>
          </a:xfrm>
          <a:prstGeom prst="wedgeRectCallout">
            <a:avLst>
              <a:gd name="adj1" fmla="val -41140"/>
              <a:gd name="adj2" fmla="val 81973"/>
            </a:avLst>
          </a:prstGeom>
          <a:solidFill>
            <a:schemeClr val="bg1"/>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r>
              <a:rPr lang="ja-JP" altLang="en-US" sz="1000" b="1">
                <a:solidFill>
                  <a:schemeClr val="accent2"/>
                </a:solidFill>
                <a:latin typeface="Times New Roman" panose="02020603050405020304" pitchFamily="18" charset="0"/>
                <a:cs typeface="Times New Roman" panose="02020603050405020304" pitchFamily="18" charset="0"/>
              </a:rPr>
              <a:t>光ファイバ</a:t>
            </a:r>
            <a:r>
              <a:rPr lang="ja-JP" altLang="en-US" sz="1000" b="1">
                <a:latin typeface="Times New Roman" panose="02020603050405020304" pitchFamily="18" charset="0"/>
                <a:cs typeface="Times New Roman" panose="02020603050405020304" pitchFamily="18" charset="0"/>
              </a:rPr>
              <a:t>ー</a:t>
            </a:r>
            <a:endParaRPr lang="en-US" altLang="ja-JP" sz="1000" b="1" dirty="0">
              <a:latin typeface="Times New Roman" panose="02020603050405020304" pitchFamily="18" charset="0"/>
              <a:cs typeface="Times New Roman" panose="02020603050405020304" pitchFamily="18" charset="0"/>
            </a:endParaRPr>
          </a:p>
          <a:p>
            <a:pPr algn="ctr"/>
            <a:r>
              <a:rPr lang="en-US" altLang="ja-JP" sz="1000" b="1" dirty="0">
                <a:solidFill>
                  <a:schemeClr val="accent2"/>
                </a:solidFill>
                <a:latin typeface="Times New Roman" panose="02020603050405020304" pitchFamily="18" charset="0"/>
                <a:cs typeface="Times New Roman" panose="02020603050405020304" pitchFamily="18" charset="0"/>
              </a:rPr>
              <a:t>128 bit × 58 link</a:t>
            </a:r>
          </a:p>
        </p:txBody>
      </p:sp>
    </p:spTree>
    <p:extLst>
      <p:ext uri="{BB962C8B-B14F-4D97-AF65-F5344CB8AC3E}">
        <p14:creationId xmlns:p14="http://schemas.microsoft.com/office/powerpoint/2010/main" val="2941276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B90A6B-2D1B-780E-F892-4698CDAE4DD4}"/>
              </a:ext>
            </a:extLst>
          </p:cNvPr>
          <p:cNvSpPr>
            <a:spLocks noGrp="1"/>
          </p:cNvSpPr>
          <p:nvPr>
            <p:ph type="title"/>
          </p:nvPr>
        </p:nvSpPr>
        <p:spPr/>
        <p:txBody>
          <a:bodyPr/>
          <a:lstStyle/>
          <a:p>
            <a:r>
              <a:rPr kumimoji="1" lang="ja-JP" altLang="en-US" sz="4400"/>
              <a:t>テストベクターの生成機構</a:t>
            </a:r>
            <a:endParaRPr kumimoji="1" lang="ja-JP" altLang="en-US"/>
          </a:p>
        </p:txBody>
      </p:sp>
      <p:sp>
        <p:nvSpPr>
          <p:cNvPr id="4" name="日付プレースホルダー 3">
            <a:extLst>
              <a:ext uri="{FF2B5EF4-FFF2-40B4-BE49-F238E27FC236}">
                <a16:creationId xmlns:a16="http://schemas.microsoft.com/office/drawing/2014/main" id="{BD5DA697-D6C9-EC86-1FCB-A5E806226223}"/>
              </a:ext>
            </a:extLst>
          </p:cNvPr>
          <p:cNvSpPr>
            <a:spLocks noGrp="1"/>
          </p:cNvSpPr>
          <p:nvPr>
            <p:ph type="dt" sz="half" idx="10"/>
          </p:nvPr>
        </p:nvSpPr>
        <p:spPr/>
        <p:txBody>
          <a:bodyPr/>
          <a:lstStyle/>
          <a:p>
            <a:fld id="{832283AD-B5C9-694B-8513-7EF1D0FE9E91}"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4C02581A-DA3D-E0AA-5B22-88B3041F7903}"/>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9ABC3324-0D9D-8429-2D14-16C7C5E5DEF3}"/>
              </a:ext>
            </a:extLst>
          </p:cNvPr>
          <p:cNvSpPr>
            <a:spLocks noGrp="1"/>
          </p:cNvSpPr>
          <p:nvPr>
            <p:ph type="sldNum" sz="quarter" idx="12"/>
          </p:nvPr>
        </p:nvSpPr>
        <p:spPr/>
        <p:txBody>
          <a:bodyPr/>
          <a:lstStyle/>
          <a:p>
            <a:fld id="{B1A13AED-BBC1-DB48-95E1-36D836C4ECBB}" type="slidenum">
              <a:rPr kumimoji="1" lang="ja-JP" altLang="en-US" smtClean="0"/>
              <a:t>34</a:t>
            </a:fld>
            <a:endParaRPr kumimoji="1" lang="ja-JP" altLang="en-US"/>
          </a:p>
        </p:txBody>
      </p:sp>
      <p:sp>
        <p:nvSpPr>
          <p:cNvPr id="7" name="コンテンツ プレースホルダー 2">
            <a:extLst>
              <a:ext uri="{FF2B5EF4-FFF2-40B4-BE49-F238E27FC236}">
                <a16:creationId xmlns:a16="http://schemas.microsoft.com/office/drawing/2014/main" id="{3372A635-1CE8-E00D-7692-C00FA0CC418E}"/>
              </a:ext>
            </a:extLst>
          </p:cNvPr>
          <p:cNvSpPr txBox="1">
            <a:spLocks/>
          </p:cNvSpPr>
          <p:nvPr/>
        </p:nvSpPr>
        <p:spPr>
          <a:xfrm>
            <a:off x="5585081" y="879477"/>
            <a:ext cx="6622876" cy="4750661"/>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100000"/>
              </a:lnSpc>
              <a:spcBef>
                <a:spcPts val="1000"/>
              </a:spcBef>
              <a:buFont typeface="Arial" panose="020B0604020202020204" pitchFamily="34" charset="0"/>
              <a:buChar char="•"/>
              <a:defRPr kumimoji="1" sz="2800" b="0" i="0" kern="1200">
                <a:solidFill>
                  <a:schemeClr val="tx1"/>
                </a:solidFill>
                <a:latin typeface="Hiragino Sans W3" panose="020B0400000000000000" pitchFamily="34" charset="-128"/>
                <a:ea typeface="Hiragino Sans W3" panose="020B0400000000000000" pitchFamily="34" charset="-128"/>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b="0" i="0" kern="1200">
                <a:solidFill>
                  <a:schemeClr val="tx1"/>
                </a:solidFill>
                <a:latin typeface="Hiragino Sans W3" panose="020B0400000000000000" pitchFamily="34" charset="-128"/>
                <a:ea typeface="Hiragino Sans W3" panose="020B0400000000000000" pitchFamily="34" charset="-128"/>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b="0" i="0" kern="1200">
                <a:solidFill>
                  <a:schemeClr val="tx1"/>
                </a:solidFill>
                <a:latin typeface="Hiragino Sans W3" panose="020B0400000000000000" pitchFamily="34" charset="-128"/>
                <a:ea typeface="Hiragino Sans W3" panose="020B0400000000000000" pitchFamily="34" charset="-128"/>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b="0" i="0" kern="1200">
                <a:solidFill>
                  <a:schemeClr val="tx1"/>
                </a:solidFill>
                <a:latin typeface="Hiragino Sans W3" panose="020B0400000000000000" pitchFamily="34" charset="-128"/>
                <a:ea typeface="Hiragino Sans W3" panose="020B0400000000000000" pitchFamily="34" charset="-128"/>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b="0" i="0" kern="1200">
                <a:solidFill>
                  <a:schemeClr val="tx1"/>
                </a:solidFill>
                <a:latin typeface="Hiragino Sans W3" panose="020B0400000000000000" pitchFamily="34" charset="-128"/>
                <a:ea typeface="Hiragino Sans W3"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t>特に有用な</a:t>
            </a:r>
            <a:r>
              <a:rPr lang="en-US" altLang="ja-JP" dirty="0"/>
              <a:t>2</a:t>
            </a:r>
            <a:r>
              <a:rPr lang="ja-JP" altLang="en-US"/>
              <a:t>種類のテストベクター</a:t>
            </a:r>
            <a:r>
              <a:rPr lang="en-US" altLang="ja-JP" dirty="0"/>
              <a:t> (</a:t>
            </a:r>
            <a:r>
              <a:rPr lang="ja-JP" altLang="en-US"/>
              <a:t>実際に検証に使用</a:t>
            </a:r>
            <a:r>
              <a:rPr lang="en-US" altLang="ja-JP" dirty="0"/>
              <a:t>)</a:t>
            </a:r>
          </a:p>
          <a:p>
            <a:r>
              <a:rPr lang="ja-JP" altLang="en-US" b="1">
                <a:solidFill>
                  <a:schemeClr val="accent2"/>
                </a:solidFill>
              </a:rPr>
              <a:t>無限運動量飛跡</a:t>
            </a:r>
            <a:endParaRPr lang="en-US" altLang="ja-JP" b="1" dirty="0">
              <a:solidFill>
                <a:schemeClr val="accent2"/>
              </a:solidFill>
            </a:endParaRPr>
          </a:p>
          <a:p>
            <a:pPr lvl="1"/>
            <a:r>
              <a:rPr lang="ja-JP" altLang="en-US"/>
              <a:t>トリガーするべきトラックの中で</a:t>
            </a:r>
            <a:br>
              <a:rPr lang="en-US" altLang="ja-JP" dirty="0"/>
            </a:br>
            <a:r>
              <a:rPr lang="ja-JP" altLang="en-US"/>
              <a:t>最も単純かつ優先度の高いパターン</a:t>
            </a:r>
            <a:endParaRPr lang="en-US" altLang="ja-JP" dirty="0"/>
          </a:p>
          <a:p>
            <a:pPr lvl="1"/>
            <a:r>
              <a:rPr lang="ja-JP" altLang="en-US">
                <a:solidFill>
                  <a:srgbClr val="7030A0"/>
                </a:solidFill>
              </a:rPr>
              <a:t>スタッガードチャンネル番号を使用することで実現</a:t>
            </a:r>
            <a:endParaRPr lang="en-US" altLang="ja-JP" dirty="0">
              <a:solidFill>
                <a:srgbClr val="7030A0"/>
              </a:solidFill>
            </a:endParaRPr>
          </a:p>
          <a:p>
            <a:pPr lvl="2"/>
            <a:r>
              <a:rPr lang="en-US" altLang="ja-JP" dirty="0"/>
              <a:t>13</a:t>
            </a:r>
            <a:r>
              <a:rPr lang="ja-JP" altLang="en-US"/>
              <a:t>層</a:t>
            </a:r>
            <a:r>
              <a:rPr lang="en-US" altLang="ja-JP" dirty="0"/>
              <a:t>(Wire 7</a:t>
            </a:r>
            <a:r>
              <a:rPr lang="ja-JP" altLang="en-US"/>
              <a:t>層・</a:t>
            </a:r>
            <a:r>
              <a:rPr lang="en-US" altLang="ja-JP" dirty="0"/>
              <a:t>Strip 6</a:t>
            </a:r>
            <a:r>
              <a:rPr lang="ja-JP" altLang="en-US"/>
              <a:t>層</a:t>
            </a:r>
            <a:r>
              <a:rPr lang="en-US" altLang="ja-JP" dirty="0"/>
              <a:t>)</a:t>
            </a:r>
            <a:r>
              <a:rPr lang="ja-JP" altLang="en-US"/>
              <a:t>突き抜けのトラック</a:t>
            </a:r>
            <a:endParaRPr lang="en-US" altLang="ja-JP" dirty="0"/>
          </a:p>
          <a:p>
            <a:pPr lvl="2"/>
            <a:endParaRPr lang="en-US" altLang="ja-JP" dirty="0"/>
          </a:p>
          <a:p>
            <a:pPr lvl="2"/>
            <a:endParaRPr lang="en-US" altLang="ja-JP" dirty="0"/>
          </a:p>
          <a:p>
            <a:pPr lvl="1"/>
            <a:endParaRPr lang="en-US" altLang="ja-JP" dirty="0"/>
          </a:p>
          <a:p>
            <a:pPr marL="457200" lvl="1" indent="0">
              <a:buNone/>
            </a:pPr>
            <a:endParaRPr lang="en-US" altLang="ja-JP" dirty="0"/>
          </a:p>
          <a:p>
            <a:r>
              <a:rPr lang="en-US" altLang="ja-JP" b="1" dirty="0">
                <a:solidFill>
                  <a:schemeClr val="accent2"/>
                </a:solidFill>
              </a:rPr>
              <a:t>MC </a:t>
            </a:r>
            <a:r>
              <a:rPr lang="ja-JP" altLang="en-US" b="1">
                <a:solidFill>
                  <a:schemeClr val="accent2"/>
                </a:solidFill>
              </a:rPr>
              <a:t>データ</a:t>
            </a:r>
            <a:r>
              <a:rPr lang="en-US" altLang="ja-JP" b="1" dirty="0">
                <a:solidFill>
                  <a:schemeClr val="accent2"/>
                </a:solidFill>
              </a:rPr>
              <a:t>/</a:t>
            </a:r>
            <a:r>
              <a:rPr lang="ja-JP" altLang="en-US" b="1">
                <a:solidFill>
                  <a:schemeClr val="accent2"/>
                </a:solidFill>
              </a:rPr>
              <a:t>実データ</a:t>
            </a:r>
            <a:endParaRPr lang="en-US" altLang="ja-JP" b="1" dirty="0">
              <a:solidFill>
                <a:schemeClr val="accent2"/>
              </a:solidFill>
            </a:endParaRPr>
          </a:p>
          <a:p>
            <a:pPr lvl="1"/>
            <a:r>
              <a:rPr lang="ja-JP" altLang="en-US"/>
              <a:t>現実的な有限の曲率を持った飛跡による</a:t>
            </a:r>
            <a:br>
              <a:rPr lang="en-US" altLang="ja-JP" dirty="0"/>
            </a:br>
            <a:r>
              <a:rPr lang="ja-JP" altLang="en-US"/>
              <a:t>詳細なトリガーの検証</a:t>
            </a:r>
            <a:endParaRPr lang="en-US" altLang="ja-JP" dirty="0"/>
          </a:p>
          <a:p>
            <a:pPr lvl="1"/>
            <a:r>
              <a:rPr lang="en-US" altLang="ja-JP" dirty="0"/>
              <a:t>MC/</a:t>
            </a:r>
            <a:r>
              <a:rPr lang="ja-JP" altLang="en-US"/>
              <a:t>実データのファイル</a:t>
            </a:r>
            <a:r>
              <a:rPr lang="en-US" altLang="ja-JP" dirty="0"/>
              <a:t>(ROOT</a:t>
            </a:r>
            <a:r>
              <a:rPr lang="ja-JP" altLang="en-US"/>
              <a:t>ファイル</a:t>
            </a:r>
            <a:r>
              <a:rPr lang="en-US" altLang="ja-JP" dirty="0"/>
              <a:t>)</a:t>
            </a:r>
            <a:r>
              <a:rPr lang="ja-JP" altLang="en-US"/>
              <a:t>内のヒット点情報に従って</a:t>
            </a:r>
            <a:r>
              <a:rPr lang="en-US" altLang="ja-JP" dirty="0"/>
              <a:t>1</a:t>
            </a:r>
            <a:r>
              <a:rPr lang="ja-JP" altLang="en-US"/>
              <a:t>点ずつチャンネルを指定することで実現</a:t>
            </a:r>
            <a:endParaRPr lang="en-US" altLang="ja-JP" dirty="0"/>
          </a:p>
          <a:p>
            <a:pPr lvl="2"/>
            <a:r>
              <a:rPr lang="en-US" altLang="ja-JP" dirty="0"/>
              <a:t>MC</a:t>
            </a:r>
            <a:r>
              <a:rPr lang="ja-JP" altLang="en-US"/>
              <a:t>データではミューオンの四元運動量の情報なども入っているので、イベントを任意の条件で選別することもできる</a:t>
            </a:r>
            <a:endParaRPr lang="en-US" altLang="ja-JP" dirty="0"/>
          </a:p>
        </p:txBody>
      </p:sp>
      <p:grpSp>
        <p:nvGrpSpPr>
          <p:cNvPr id="8" name="グループ化 7">
            <a:extLst>
              <a:ext uri="{FF2B5EF4-FFF2-40B4-BE49-F238E27FC236}">
                <a16:creationId xmlns:a16="http://schemas.microsoft.com/office/drawing/2014/main" id="{8A3041FA-9080-63EC-4F4D-6F77EABA2C09}"/>
              </a:ext>
            </a:extLst>
          </p:cNvPr>
          <p:cNvGrpSpPr/>
          <p:nvPr/>
        </p:nvGrpSpPr>
        <p:grpSpPr>
          <a:xfrm>
            <a:off x="5897947" y="5394485"/>
            <a:ext cx="5928806" cy="940897"/>
            <a:chOff x="1831460" y="1984667"/>
            <a:chExt cx="9112573" cy="1446159"/>
          </a:xfrm>
        </p:grpSpPr>
        <p:grpSp>
          <p:nvGrpSpPr>
            <p:cNvPr id="9" name="グループ化 8">
              <a:extLst>
                <a:ext uri="{FF2B5EF4-FFF2-40B4-BE49-F238E27FC236}">
                  <a16:creationId xmlns:a16="http://schemas.microsoft.com/office/drawing/2014/main" id="{4C8D8F29-D6B5-27C0-D320-02BCEA1D145F}"/>
                </a:ext>
              </a:extLst>
            </p:cNvPr>
            <p:cNvGrpSpPr/>
            <p:nvPr/>
          </p:nvGrpSpPr>
          <p:grpSpPr>
            <a:xfrm>
              <a:off x="4342624" y="2487626"/>
              <a:ext cx="3766520" cy="943200"/>
              <a:chOff x="3922954" y="4530017"/>
              <a:chExt cx="7821999" cy="1954966"/>
            </a:xfrm>
          </p:grpSpPr>
          <p:pic>
            <p:nvPicPr>
              <p:cNvPr id="16" name="図 15">
                <a:extLst>
                  <a:ext uri="{FF2B5EF4-FFF2-40B4-BE49-F238E27FC236}">
                    <a16:creationId xmlns:a16="http://schemas.microsoft.com/office/drawing/2014/main" id="{4B97333F-C4BB-94D0-3E58-0F99278D0009}"/>
                  </a:ext>
                </a:extLst>
              </p:cNvPr>
              <p:cNvPicPr>
                <a:picLocks noChangeAspect="1"/>
              </p:cNvPicPr>
              <p:nvPr/>
            </p:nvPicPr>
            <p:blipFill rotWithShape="1">
              <a:blip r:embed="rId2"/>
              <a:srcRect b="37987"/>
              <a:stretch/>
            </p:blipFill>
            <p:spPr>
              <a:xfrm>
                <a:off x="9046548" y="4530957"/>
                <a:ext cx="2698405" cy="1918800"/>
              </a:xfrm>
              <a:prstGeom prst="rect">
                <a:avLst/>
              </a:prstGeom>
            </p:spPr>
          </p:pic>
          <p:pic>
            <p:nvPicPr>
              <p:cNvPr id="17" name="図 16">
                <a:extLst>
                  <a:ext uri="{FF2B5EF4-FFF2-40B4-BE49-F238E27FC236}">
                    <a16:creationId xmlns:a16="http://schemas.microsoft.com/office/drawing/2014/main" id="{0D520BAA-4D3D-3613-68FD-263227203598}"/>
                  </a:ext>
                </a:extLst>
              </p:cNvPr>
              <p:cNvPicPr>
                <a:picLocks noChangeAspect="1"/>
              </p:cNvPicPr>
              <p:nvPr/>
            </p:nvPicPr>
            <p:blipFill rotWithShape="1">
              <a:blip r:embed="rId3"/>
              <a:srcRect b="41968"/>
              <a:stretch/>
            </p:blipFill>
            <p:spPr>
              <a:xfrm>
                <a:off x="6072313" y="4532881"/>
                <a:ext cx="2852675" cy="1942542"/>
              </a:xfrm>
              <a:prstGeom prst="rect">
                <a:avLst/>
              </a:prstGeom>
            </p:spPr>
          </p:pic>
          <p:pic>
            <p:nvPicPr>
              <p:cNvPr id="18" name="図 17">
                <a:extLst>
                  <a:ext uri="{FF2B5EF4-FFF2-40B4-BE49-F238E27FC236}">
                    <a16:creationId xmlns:a16="http://schemas.microsoft.com/office/drawing/2014/main" id="{1DDDE5B6-2F59-B740-0DA2-BD0FD2FC0F4B}"/>
                  </a:ext>
                </a:extLst>
              </p:cNvPr>
              <p:cNvPicPr>
                <a:picLocks noChangeAspect="1"/>
              </p:cNvPicPr>
              <p:nvPr/>
            </p:nvPicPr>
            <p:blipFill rotWithShape="1">
              <a:blip r:embed="rId4"/>
              <a:srcRect t="-1" b="28380"/>
              <a:stretch/>
            </p:blipFill>
            <p:spPr>
              <a:xfrm>
                <a:off x="3922954" y="4530017"/>
                <a:ext cx="2009713" cy="1954966"/>
              </a:xfrm>
              <a:prstGeom prst="rect">
                <a:avLst/>
              </a:prstGeom>
            </p:spPr>
          </p:pic>
        </p:grpSp>
        <p:grpSp>
          <p:nvGrpSpPr>
            <p:cNvPr id="10" name="グループ化 9">
              <a:extLst>
                <a:ext uri="{FF2B5EF4-FFF2-40B4-BE49-F238E27FC236}">
                  <a16:creationId xmlns:a16="http://schemas.microsoft.com/office/drawing/2014/main" id="{CD7FC5C9-2935-DA3E-99C9-0B61A4873363}"/>
                </a:ext>
              </a:extLst>
            </p:cNvPr>
            <p:cNvGrpSpPr/>
            <p:nvPr/>
          </p:nvGrpSpPr>
          <p:grpSpPr>
            <a:xfrm>
              <a:off x="1831460" y="1984667"/>
              <a:ext cx="9112573" cy="1439680"/>
              <a:chOff x="-860590" y="1725135"/>
              <a:chExt cx="9112573" cy="1439680"/>
            </a:xfrm>
          </p:grpSpPr>
          <p:sp>
            <p:nvSpPr>
              <p:cNvPr id="11" name="右矢印 10">
                <a:extLst>
                  <a:ext uri="{FF2B5EF4-FFF2-40B4-BE49-F238E27FC236}">
                    <a16:creationId xmlns:a16="http://schemas.microsoft.com/office/drawing/2014/main" id="{DB708C1F-F8F9-A7B0-89FC-186F8E9BBDA6}"/>
                  </a:ext>
                </a:extLst>
              </p:cNvPr>
              <p:cNvSpPr/>
              <p:nvPr/>
            </p:nvSpPr>
            <p:spPr>
              <a:xfrm>
                <a:off x="1451051" y="2565860"/>
                <a:ext cx="4355524" cy="414927"/>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 name="テキスト ボックス 11">
                <a:extLst>
                  <a:ext uri="{FF2B5EF4-FFF2-40B4-BE49-F238E27FC236}">
                    <a16:creationId xmlns:a16="http://schemas.microsoft.com/office/drawing/2014/main" id="{53F27CB0-E397-8E83-0B96-97C04C7C1DA5}"/>
                  </a:ext>
                </a:extLst>
              </p:cNvPr>
              <p:cNvSpPr txBox="1"/>
              <p:nvPr/>
            </p:nvSpPr>
            <p:spPr>
              <a:xfrm>
                <a:off x="5881702" y="2277842"/>
                <a:ext cx="2370281" cy="886973"/>
              </a:xfrm>
              <a:prstGeom prst="rect">
                <a:avLst/>
              </a:prstGeom>
              <a:solidFill>
                <a:schemeClr val="accent5">
                  <a:lumMod val="40000"/>
                  <a:lumOff val="60000"/>
                </a:schemeClr>
              </a:solidFill>
              <a:ln>
                <a:noFill/>
              </a:ln>
            </p:spPr>
            <p:txBody>
              <a:bodyPr wrap="square" rtlCol="0">
                <a:spAutoFit/>
              </a:bodyPr>
              <a:lstStyle/>
              <a:p>
                <a:pPr algn="ctr"/>
                <a:r>
                  <a:rPr kumimoji="1" lang="en-US" altLang="ja-JP" sz="1050" b="1" dirty="0"/>
                  <a:t>SL</a:t>
                </a:r>
                <a:r>
                  <a:rPr kumimoji="1" lang="ja-JP" altLang="en-US" sz="1050" b="1"/>
                  <a:t>へ入力される</a:t>
                </a:r>
                <a:endParaRPr kumimoji="1" lang="en-US" altLang="ja-JP" sz="1050" b="1" dirty="0"/>
              </a:p>
              <a:p>
                <a:pPr algn="ctr"/>
                <a:r>
                  <a:rPr kumimoji="1" lang="ja-JP" altLang="en-US" sz="1050" b="1"/>
                  <a:t>データフォーマット内</a:t>
                </a:r>
                <a:r>
                  <a:rPr lang="ja-JP" altLang="en-US" sz="1050" b="1"/>
                  <a:t>での</a:t>
                </a:r>
                <a:r>
                  <a:rPr lang="en-US" altLang="ja-JP" sz="1050" b="1" dirty="0"/>
                  <a:t>bit position</a:t>
                </a:r>
                <a:endParaRPr kumimoji="1" lang="en-US" altLang="ja-JP" sz="1050" b="1" dirty="0"/>
              </a:p>
            </p:txBody>
          </p:sp>
          <p:sp>
            <p:nvSpPr>
              <p:cNvPr id="13" name="テキスト ボックス 12">
                <a:extLst>
                  <a:ext uri="{FF2B5EF4-FFF2-40B4-BE49-F238E27FC236}">
                    <a16:creationId xmlns:a16="http://schemas.microsoft.com/office/drawing/2014/main" id="{8D510E78-D891-87DD-5E15-3462EF48B8CF}"/>
                  </a:ext>
                </a:extLst>
              </p:cNvPr>
              <p:cNvSpPr txBox="1"/>
              <p:nvPr/>
            </p:nvSpPr>
            <p:spPr>
              <a:xfrm>
                <a:off x="-860590" y="2553759"/>
                <a:ext cx="2274935" cy="390269"/>
              </a:xfrm>
              <a:prstGeom prst="rect">
                <a:avLst/>
              </a:prstGeom>
              <a:solidFill>
                <a:schemeClr val="accent4">
                  <a:lumMod val="40000"/>
                  <a:lumOff val="60000"/>
                </a:schemeClr>
              </a:solidFill>
            </p:spPr>
            <p:txBody>
              <a:bodyPr wrap="square" rtlCol="0">
                <a:spAutoFit/>
              </a:bodyPr>
              <a:lstStyle/>
              <a:p>
                <a:pPr algn="ctr"/>
                <a:r>
                  <a:rPr kumimoji="1" lang="en-US" altLang="ja-JP" sz="1050" b="1" dirty="0"/>
                  <a:t>TGC</a:t>
                </a:r>
                <a:r>
                  <a:rPr kumimoji="1" lang="ja-JP" altLang="en-US" sz="1050" b="1"/>
                  <a:t>チャンネル</a:t>
                </a:r>
                <a:r>
                  <a:rPr kumimoji="1" lang="en-US" altLang="ja-JP" sz="1050" b="1" dirty="0"/>
                  <a:t>ID </a:t>
                </a:r>
              </a:p>
            </p:txBody>
          </p:sp>
          <p:sp>
            <p:nvSpPr>
              <p:cNvPr id="14" name="テキスト ボックス 13">
                <a:extLst>
                  <a:ext uri="{FF2B5EF4-FFF2-40B4-BE49-F238E27FC236}">
                    <a16:creationId xmlns:a16="http://schemas.microsoft.com/office/drawing/2014/main" id="{8BF4C71E-9CA9-F47B-4FB6-5C899D2A6612}"/>
                  </a:ext>
                </a:extLst>
              </p:cNvPr>
              <p:cNvSpPr txBox="1"/>
              <p:nvPr/>
            </p:nvSpPr>
            <p:spPr>
              <a:xfrm>
                <a:off x="1750474" y="2374292"/>
                <a:ext cx="3253550" cy="709579"/>
              </a:xfrm>
              <a:prstGeom prst="rect">
                <a:avLst/>
              </a:prstGeom>
              <a:solidFill>
                <a:srgbClr val="00B050"/>
              </a:solidFill>
              <a:ln>
                <a:noFill/>
              </a:ln>
            </p:spPr>
            <p:txBody>
              <a:bodyPr wrap="square" rtlCol="0">
                <a:spAutoFit/>
              </a:bodyPr>
              <a:lstStyle/>
              <a:p>
                <a:pPr algn="ctr"/>
                <a:r>
                  <a:rPr lang="ja-JP" altLang="en-US" sz="2400" b="1">
                    <a:solidFill>
                      <a:schemeClr val="bg1"/>
                    </a:solidFill>
                  </a:rPr>
                  <a:t>データベース</a:t>
                </a:r>
                <a:endParaRPr lang="en-US" altLang="ja-JP" sz="2400" b="1" dirty="0">
                  <a:solidFill>
                    <a:schemeClr val="bg1"/>
                  </a:solidFill>
                </a:endParaRPr>
              </a:p>
            </p:txBody>
          </p:sp>
          <p:sp>
            <p:nvSpPr>
              <p:cNvPr id="15" name="テキスト ボックス 14">
                <a:extLst>
                  <a:ext uri="{FF2B5EF4-FFF2-40B4-BE49-F238E27FC236}">
                    <a16:creationId xmlns:a16="http://schemas.microsoft.com/office/drawing/2014/main" id="{89A1C4C8-5F7C-2F10-9D96-A8D5B49FD3BB}"/>
                  </a:ext>
                </a:extLst>
              </p:cNvPr>
              <p:cNvSpPr txBox="1"/>
              <p:nvPr/>
            </p:nvSpPr>
            <p:spPr>
              <a:xfrm>
                <a:off x="6006098" y="1725135"/>
                <a:ext cx="2121490" cy="614969"/>
              </a:xfrm>
              <a:prstGeom prst="rect">
                <a:avLst/>
              </a:prstGeom>
              <a:noFill/>
            </p:spPr>
            <p:txBody>
              <a:bodyPr wrap="square">
                <a:spAutoFit/>
              </a:bodyPr>
              <a:lstStyle/>
              <a:p>
                <a:pPr algn="ctr"/>
                <a:r>
                  <a:rPr lang="ja-JP" altLang="en-US" sz="1000"/>
                  <a:t>光ファイバー</a:t>
                </a:r>
                <a:endParaRPr lang="en-US" altLang="ja-JP" sz="1000" dirty="0"/>
              </a:p>
              <a:p>
                <a:pPr algn="ctr"/>
                <a:r>
                  <a:rPr kumimoji="1" lang="en-US" altLang="ja-JP" sz="1000" dirty="0"/>
                  <a:t>128 bit × 58 link</a:t>
                </a:r>
              </a:p>
            </p:txBody>
          </p:sp>
        </p:grpSp>
      </p:grpSp>
      <p:grpSp>
        <p:nvGrpSpPr>
          <p:cNvPr id="19" name="グループ化 18">
            <a:extLst>
              <a:ext uri="{FF2B5EF4-FFF2-40B4-BE49-F238E27FC236}">
                <a16:creationId xmlns:a16="http://schemas.microsoft.com/office/drawing/2014/main" id="{98520840-6258-5B1C-459D-96E8FCF809A3}"/>
              </a:ext>
            </a:extLst>
          </p:cNvPr>
          <p:cNvGrpSpPr/>
          <p:nvPr/>
        </p:nvGrpSpPr>
        <p:grpSpPr>
          <a:xfrm>
            <a:off x="5894886" y="2474131"/>
            <a:ext cx="6139889" cy="949004"/>
            <a:chOff x="717371" y="4592209"/>
            <a:chExt cx="10382242" cy="1604718"/>
          </a:xfrm>
        </p:grpSpPr>
        <p:pic>
          <p:nvPicPr>
            <p:cNvPr id="20" name="図 19">
              <a:extLst>
                <a:ext uri="{FF2B5EF4-FFF2-40B4-BE49-F238E27FC236}">
                  <a16:creationId xmlns:a16="http://schemas.microsoft.com/office/drawing/2014/main" id="{E2E2CFF7-2073-4494-4C64-284B41F41DF1}"/>
                </a:ext>
              </a:extLst>
            </p:cNvPr>
            <p:cNvPicPr>
              <a:picLocks noChangeAspect="1"/>
            </p:cNvPicPr>
            <p:nvPr/>
          </p:nvPicPr>
          <p:blipFill rotWithShape="1">
            <a:blip r:embed="rId5"/>
            <a:srcRect b="29251"/>
            <a:stretch/>
          </p:blipFill>
          <p:spPr>
            <a:xfrm>
              <a:off x="2887582" y="5164647"/>
              <a:ext cx="1305537" cy="943200"/>
            </a:xfrm>
            <a:prstGeom prst="rect">
              <a:avLst/>
            </a:prstGeom>
          </p:spPr>
        </p:pic>
        <p:grpSp>
          <p:nvGrpSpPr>
            <p:cNvPr id="21" name="グループ化 20">
              <a:extLst>
                <a:ext uri="{FF2B5EF4-FFF2-40B4-BE49-F238E27FC236}">
                  <a16:creationId xmlns:a16="http://schemas.microsoft.com/office/drawing/2014/main" id="{C1FF14E2-D316-351E-05FE-95D48F1479B1}"/>
                </a:ext>
              </a:extLst>
            </p:cNvPr>
            <p:cNvGrpSpPr/>
            <p:nvPr/>
          </p:nvGrpSpPr>
          <p:grpSpPr>
            <a:xfrm>
              <a:off x="2579915" y="4592209"/>
              <a:ext cx="8519698" cy="1604718"/>
              <a:chOff x="3035188" y="1930671"/>
              <a:chExt cx="8519698" cy="1604718"/>
            </a:xfrm>
          </p:grpSpPr>
          <p:grpSp>
            <p:nvGrpSpPr>
              <p:cNvPr id="23" name="グループ化 22">
                <a:extLst>
                  <a:ext uri="{FF2B5EF4-FFF2-40B4-BE49-F238E27FC236}">
                    <a16:creationId xmlns:a16="http://schemas.microsoft.com/office/drawing/2014/main" id="{426352FE-1AB3-1BFF-5949-192708DCE77F}"/>
                  </a:ext>
                </a:extLst>
              </p:cNvPr>
              <p:cNvGrpSpPr/>
              <p:nvPr/>
            </p:nvGrpSpPr>
            <p:grpSpPr>
              <a:xfrm>
                <a:off x="4720116" y="2497727"/>
                <a:ext cx="3766520" cy="943200"/>
                <a:chOff x="4706898" y="4550953"/>
                <a:chExt cx="7821999" cy="1954966"/>
              </a:xfrm>
            </p:grpSpPr>
            <p:pic>
              <p:nvPicPr>
                <p:cNvPr id="29" name="図 28">
                  <a:extLst>
                    <a:ext uri="{FF2B5EF4-FFF2-40B4-BE49-F238E27FC236}">
                      <a16:creationId xmlns:a16="http://schemas.microsoft.com/office/drawing/2014/main" id="{19F31B6F-91AC-2C29-20C0-856156123328}"/>
                    </a:ext>
                  </a:extLst>
                </p:cNvPr>
                <p:cNvPicPr>
                  <a:picLocks noChangeAspect="1"/>
                </p:cNvPicPr>
                <p:nvPr/>
              </p:nvPicPr>
              <p:blipFill rotWithShape="1">
                <a:blip r:embed="rId2"/>
                <a:srcRect b="37987"/>
                <a:stretch/>
              </p:blipFill>
              <p:spPr>
                <a:xfrm>
                  <a:off x="9830493" y="4551894"/>
                  <a:ext cx="2698404" cy="1918800"/>
                </a:xfrm>
                <a:prstGeom prst="rect">
                  <a:avLst/>
                </a:prstGeom>
              </p:spPr>
            </p:pic>
            <p:pic>
              <p:nvPicPr>
                <p:cNvPr id="30" name="図 29">
                  <a:extLst>
                    <a:ext uri="{FF2B5EF4-FFF2-40B4-BE49-F238E27FC236}">
                      <a16:creationId xmlns:a16="http://schemas.microsoft.com/office/drawing/2014/main" id="{E55BA7AB-938F-871E-0E31-89B64007522E}"/>
                    </a:ext>
                  </a:extLst>
                </p:cNvPr>
                <p:cNvPicPr>
                  <a:picLocks noChangeAspect="1"/>
                </p:cNvPicPr>
                <p:nvPr/>
              </p:nvPicPr>
              <p:blipFill rotWithShape="1">
                <a:blip r:embed="rId3"/>
                <a:srcRect b="41968"/>
                <a:stretch/>
              </p:blipFill>
              <p:spPr>
                <a:xfrm>
                  <a:off x="6856258" y="4553818"/>
                  <a:ext cx="2852675" cy="1942542"/>
                </a:xfrm>
                <a:prstGeom prst="rect">
                  <a:avLst/>
                </a:prstGeom>
              </p:spPr>
            </p:pic>
            <p:pic>
              <p:nvPicPr>
                <p:cNvPr id="31" name="図 30">
                  <a:extLst>
                    <a:ext uri="{FF2B5EF4-FFF2-40B4-BE49-F238E27FC236}">
                      <a16:creationId xmlns:a16="http://schemas.microsoft.com/office/drawing/2014/main" id="{4327862C-8FA3-CFD7-74C1-5EC04972C3EE}"/>
                    </a:ext>
                  </a:extLst>
                </p:cNvPr>
                <p:cNvPicPr>
                  <a:picLocks noChangeAspect="1"/>
                </p:cNvPicPr>
                <p:nvPr/>
              </p:nvPicPr>
              <p:blipFill rotWithShape="1">
                <a:blip r:embed="rId4"/>
                <a:srcRect t="-1" b="28380"/>
                <a:stretch/>
              </p:blipFill>
              <p:spPr>
                <a:xfrm>
                  <a:off x="4706898" y="4550953"/>
                  <a:ext cx="2009712" cy="1954966"/>
                </a:xfrm>
                <a:prstGeom prst="rect">
                  <a:avLst/>
                </a:prstGeom>
              </p:spPr>
            </p:pic>
          </p:grpSp>
          <p:grpSp>
            <p:nvGrpSpPr>
              <p:cNvPr id="24" name="グループ化 23">
                <a:extLst>
                  <a:ext uri="{FF2B5EF4-FFF2-40B4-BE49-F238E27FC236}">
                    <a16:creationId xmlns:a16="http://schemas.microsoft.com/office/drawing/2014/main" id="{678CCA8A-0938-C80A-747D-6B0B6A739E20}"/>
                  </a:ext>
                </a:extLst>
              </p:cNvPr>
              <p:cNvGrpSpPr/>
              <p:nvPr/>
            </p:nvGrpSpPr>
            <p:grpSpPr>
              <a:xfrm>
                <a:off x="3035188" y="1930671"/>
                <a:ext cx="8519698" cy="1604718"/>
                <a:chOff x="343138" y="1671139"/>
                <a:chExt cx="8519698" cy="1604718"/>
              </a:xfrm>
            </p:grpSpPr>
            <p:sp>
              <p:nvSpPr>
                <p:cNvPr id="25" name="右矢印 24">
                  <a:extLst>
                    <a:ext uri="{FF2B5EF4-FFF2-40B4-BE49-F238E27FC236}">
                      <a16:creationId xmlns:a16="http://schemas.microsoft.com/office/drawing/2014/main" id="{02C3DD0D-CE1C-AAB6-0E1A-5F870CACEFE5}"/>
                    </a:ext>
                  </a:extLst>
                </p:cNvPr>
                <p:cNvSpPr/>
                <p:nvPr/>
              </p:nvSpPr>
              <p:spPr>
                <a:xfrm>
                  <a:off x="343138" y="2565860"/>
                  <a:ext cx="5871900" cy="414927"/>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6" name="テキスト ボックス 25">
                  <a:extLst>
                    <a:ext uri="{FF2B5EF4-FFF2-40B4-BE49-F238E27FC236}">
                      <a16:creationId xmlns:a16="http://schemas.microsoft.com/office/drawing/2014/main" id="{EAFBA4D8-E16A-3BF2-25AD-9300A9E650C5}"/>
                    </a:ext>
                  </a:extLst>
                </p:cNvPr>
                <p:cNvSpPr txBox="1"/>
                <p:nvPr/>
              </p:nvSpPr>
              <p:spPr>
                <a:xfrm>
                  <a:off x="6280837" y="2300040"/>
                  <a:ext cx="2581999" cy="975817"/>
                </a:xfrm>
                <a:prstGeom prst="rect">
                  <a:avLst/>
                </a:prstGeom>
                <a:solidFill>
                  <a:schemeClr val="accent5">
                    <a:lumMod val="40000"/>
                    <a:lumOff val="60000"/>
                  </a:schemeClr>
                </a:solidFill>
                <a:ln>
                  <a:noFill/>
                </a:ln>
              </p:spPr>
              <p:txBody>
                <a:bodyPr wrap="square" rtlCol="0">
                  <a:spAutoFit/>
                </a:bodyPr>
                <a:lstStyle/>
                <a:p>
                  <a:pPr algn="ctr"/>
                  <a:r>
                    <a:rPr kumimoji="1" lang="en-US" altLang="ja-JP" sz="1050" b="1" dirty="0"/>
                    <a:t>SL</a:t>
                  </a:r>
                  <a:r>
                    <a:rPr kumimoji="1" lang="ja-JP" altLang="en-US" sz="1050" b="1"/>
                    <a:t>へ入力される</a:t>
                  </a:r>
                  <a:endParaRPr kumimoji="1" lang="en-US" altLang="ja-JP" sz="1050" b="1" dirty="0"/>
                </a:p>
                <a:p>
                  <a:pPr algn="ctr"/>
                  <a:r>
                    <a:rPr kumimoji="1" lang="ja-JP" altLang="en-US" sz="1050" b="1"/>
                    <a:t>データフォーマット内</a:t>
                  </a:r>
                  <a:r>
                    <a:rPr lang="ja-JP" altLang="en-US" sz="1050" b="1"/>
                    <a:t>での</a:t>
                  </a:r>
                  <a:r>
                    <a:rPr lang="en-US" altLang="ja-JP" sz="1050" b="1" dirty="0"/>
                    <a:t>bit position</a:t>
                  </a:r>
                  <a:endParaRPr kumimoji="1" lang="en-US" altLang="ja-JP" sz="1050" b="1" dirty="0"/>
                </a:p>
              </p:txBody>
            </p:sp>
            <p:sp>
              <p:nvSpPr>
                <p:cNvPr id="27" name="テキスト ボックス 26">
                  <a:extLst>
                    <a:ext uri="{FF2B5EF4-FFF2-40B4-BE49-F238E27FC236}">
                      <a16:creationId xmlns:a16="http://schemas.microsoft.com/office/drawing/2014/main" id="{787823E1-F11F-D81D-BC44-2610B0041A8E}"/>
                    </a:ext>
                  </a:extLst>
                </p:cNvPr>
                <p:cNvSpPr txBox="1"/>
                <p:nvPr/>
              </p:nvSpPr>
              <p:spPr>
                <a:xfrm>
                  <a:off x="1472955" y="2324849"/>
                  <a:ext cx="3438533" cy="780653"/>
                </a:xfrm>
                <a:prstGeom prst="rect">
                  <a:avLst/>
                </a:prstGeom>
                <a:solidFill>
                  <a:srgbClr val="00B050"/>
                </a:solidFill>
                <a:ln>
                  <a:noFill/>
                </a:ln>
              </p:spPr>
              <p:txBody>
                <a:bodyPr wrap="square" rtlCol="0">
                  <a:spAutoFit/>
                </a:bodyPr>
                <a:lstStyle/>
                <a:p>
                  <a:pPr algn="ctr"/>
                  <a:r>
                    <a:rPr lang="ja-JP" altLang="en-US" sz="2400" b="1">
                      <a:solidFill>
                        <a:schemeClr val="bg1"/>
                      </a:solidFill>
                    </a:rPr>
                    <a:t>データベース</a:t>
                  </a:r>
                  <a:endParaRPr lang="en-US" altLang="ja-JP" sz="2400" b="1" dirty="0">
                    <a:solidFill>
                      <a:schemeClr val="bg1"/>
                    </a:solidFill>
                  </a:endParaRPr>
                </a:p>
              </p:txBody>
            </p:sp>
            <p:sp>
              <p:nvSpPr>
                <p:cNvPr id="28" name="テキスト ボックス 27">
                  <a:extLst>
                    <a:ext uri="{FF2B5EF4-FFF2-40B4-BE49-F238E27FC236}">
                      <a16:creationId xmlns:a16="http://schemas.microsoft.com/office/drawing/2014/main" id="{44E3520A-7584-E819-4008-256552197DBA}"/>
                    </a:ext>
                  </a:extLst>
                </p:cNvPr>
                <p:cNvSpPr txBox="1"/>
                <p:nvPr/>
              </p:nvSpPr>
              <p:spPr>
                <a:xfrm>
                  <a:off x="6186198" y="1671139"/>
                  <a:ext cx="2581999" cy="676566"/>
                </a:xfrm>
                <a:prstGeom prst="rect">
                  <a:avLst/>
                </a:prstGeom>
                <a:noFill/>
              </p:spPr>
              <p:txBody>
                <a:bodyPr wrap="square">
                  <a:spAutoFit/>
                </a:bodyPr>
                <a:lstStyle/>
                <a:p>
                  <a:pPr algn="ctr"/>
                  <a:r>
                    <a:rPr lang="ja-JP" altLang="en-US" sz="1000"/>
                    <a:t>光ファイバー</a:t>
                  </a:r>
                  <a:endParaRPr lang="en-US" altLang="ja-JP" sz="1000" dirty="0"/>
                </a:p>
                <a:p>
                  <a:pPr algn="ctr"/>
                  <a:r>
                    <a:rPr kumimoji="1" lang="en-US" altLang="ja-JP" sz="1000" dirty="0"/>
                    <a:t>128 bit × 58 link</a:t>
                  </a:r>
                </a:p>
              </p:txBody>
            </p:sp>
          </p:grpSp>
        </p:grpSp>
        <p:sp>
          <p:nvSpPr>
            <p:cNvPr id="22" name="テキスト ボックス 21">
              <a:extLst>
                <a:ext uri="{FF2B5EF4-FFF2-40B4-BE49-F238E27FC236}">
                  <a16:creationId xmlns:a16="http://schemas.microsoft.com/office/drawing/2014/main" id="{8B532836-97FF-BA39-9A8D-59925DFE97FD}"/>
                </a:ext>
              </a:extLst>
            </p:cNvPr>
            <p:cNvSpPr txBox="1"/>
            <p:nvPr/>
          </p:nvSpPr>
          <p:spPr>
            <a:xfrm>
              <a:off x="717371" y="5274198"/>
              <a:ext cx="1979334" cy="702586"/>
            </a:xfrm>
            <a:prstGeom prst="rect">
              <a:avLst/>
            </a:prstGeom>
            <a:solidFill>
              <a:srgbClr val="CBBFED"/>
            </a:solidFill>
          </p:spPr>
          <p:txBody>
            <a:bodyPr wrap="square" rtlCol="0">
              <a:spAutoFit/>
            </a:bodyPr>
            <a:lstStyle/>
            <a:p>
              <a:pPr algn="ctr"/>
              <a:r>
                <a:rPr lang="ja-JP" altLang="en-US" sz="1050" b="1">
                  <a:solidFill>
                    <a:schemeClr val="tx1"/>
                  </a:solidFill>
                </a:rPr>
                <a:t>スタッガードチャンネル番号</a:t>
              </a:r>
              <a:r>
                <a:rPr lang="en-US" altLang="ja-JP" sz="1050" b="1" dirty="0">
                  <a:solidFill>
                    <a:schemeClr val="tx1"/>
                  </a:solidFill>
                </a:rPr>
                <a:t> </a:t>
              </a:r>
            </a:p>
          </p:txBody>
        </p:sp>
      </p:grpSp>
      <p:grpSp>
        <p:nvGrpSpPr>
          <p:cNvPr id="114" name="グループ化 113">
            <a:extLst>
              <a:ext uri="{FF2B5EF4-FFF2-40B4-BE49-F238E27FC236}">
                <a16:creationId xmlns:a16="http://schemas.microsoft.com/office/drawing/2014/main" id="{6C3553DD-E399-5B64-6BB8-A4CCE155B9E9}"/>
              </a:ext>
            </a:extLst>
          </p:cNvPr>
          <p:cNvGrpSpPr/>
          <p:nvPr/>
        </p:nvGrpSpPr>
        <p:grpSpPr>
          <a:xfrm>
            <a:off x="159830" y="1179251"/>
            <a:ext cx="5403747" cy="4896039"/>
            <a:chOff x="2906538" y="866824"/>
            <a:chExt cx="6617216" cy="5995496"/>
          </a:xfrm>
        </p:grpSpPr>
        <p:grpSp>
          <p:nvGrpSpPr>
            <p:cNvPr id="115" name="グループ化 114">
              <a:extLst>
                <a:ext uri="{FF2B5EF4-FFF2-40B4-BE49-F238E27FC236}">
                  <a16:creationId xmlns:a16="http://schemas.microsoft.com/office/drawing/2014/main" id="{6D1E5CF4-CA1D-CB0C-F30D-6CD0ED92CDB5}"/>
                </a:ext>
              </a:extLst>
            </p:cNvPr>
            <p:cNvGrpSpPr/>
            <p:nvPr/>
          </p:nvGrpSpPr>
          <p:grpSpPr>
            <a:xfrm>
              <a:off x="2906538" y="5083981"/>
              <a:ext cx="6617216" cy="1778339"/>
              <a:chOff x="2906538" y="4248828"/>
              <a:chExt cx="6617216" cy="1778339"/>
            </a:xfrm>
          </p:grpSpPr>
          <p:sp>
            <p:nvSpPr>
              <p:cNvPr id="153" name="正方形/長方形 152">
                <a:extLst>
                  <a:ext uri="{FF2B5EF4-FFF2-40B4-BE49-F238E27FC236}">
                    <a16:creationId xmlns:a16="http://schemas.microsoft.com/office/drawing/2014/main" id="{852A65A9-5DDB-F9CB-559B-129D47289B92}"/>
                  </a:ext>
                </a:extLst>
              </p:cNvPr>
              <p:cNvSpPr/>
              <p:nvPr/>
            </p:nvSpPr>
            <p:spPr>
              <a:xfrm>
                <a:off x="2906538" y="4248828"/>
                <a:ext cx="6589093" cy="1707163"/>
              </a:xfrm>
              <a:prstGeom prst="rect">
                <a:avLst/>
              </a:prstGeom>
              <a:noFill/>
              <a:ln w="381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solidFill>
                    <a:schemeClr val="tx1"/>
                  </a:solidFill>
                </a:endParaRPr>
              </a:p>
            </p:txBody>
          </p:sp>
          <p:sp>
            <p:nvSpPr>
              <p:cNvPr id="154" name="テキスト ボックス 153">
                <a:extLst>
                  <a:ext uri="{FF2B5EF4-FFF2-40B4-BE49-F238E27FC236}">
                    <a16:creationId xmlns:a16="http://schemas.microsoft.com/office/drawing/2014/main" id="{88B062F4-6AD5-2C49-4A20-F14BE190890A}"/>
                  </a:ext>
                </a:extLst>
              </p:cNvPr>
              <p:cNvSpPr txBox="1"/>
              <p:nvPr/>
            </p:nvSpPr>
            <p:spPr>
              <a:xfrm>
                <a:off x="6869067" y="5612587"/>
                <a:ext cx="2654687" cy="414580"/>
              </a:xfrm>
              <a:prstGeom prst="rect">
                <a:avLst/>
              </a:prstGeom>
              <a:solidFill>
                <a:schemeClr val="bg1">
                  <a:lumMod val="75000"/>
                </a:schemeClr>
              </a:solidFill>
              <a:ln>
                <a:noFill/>
              </a:ln>
            </p:spPr>
            <p:txBody>
              <a:bodyPr wrap="square" rtlCol="0">
                <a:spAutoFit/>
              </a:bodyPr>
              <a:lstStyle/>
              <a:p>
                <a:r>
                  <a:rPr kumimoji="1" lang="ja-JP" altLang="en-US" sz="1600" b="1">
                    <a:solidFill>
                      <a:schemeClr val="bg1"/>
                    </a:solidFill>
                  </a:rPr>
                  <a:t>③出力の照合・解析</a:t>
                </a:r>
              </a:p>
            </p:txBody>
          </p:sp>
        </p:grpSp>
        <p:sp>
          <p:nvSpPr>
            <p:cNvPr id="116" name="屈折矢印 115">
              <a:extLst>
                <a:ext uri="{FF2B5EF4-FFF2-40B4-BE49-F238E27FC236}">
                  <a16:creationId xmlns:a16="http://schemas.microsoft.com/office/drawing/2014/main" id="{F3C78D96-5350-C8A7-369F-38D4AAD7AC07}"/>
                </a:ext>
              </a:extLst>
            </p:cNvPr>
            <p:cNvSpPr/>
            <p:nvPr/>
          </p:nvSpPr>
          <p:spPr>
            <a:xfrm rot="10800000">
              <a:off x="3523116" y="1515846"/>
              <a:ext cx="1887652" cy="3814094"/>
            </a:xfrm>
            <a:prstGeom prst="bentUpArrow">
              <a:avLst>
                <a:gd name="adj1" fmla="val 8305"/>
                <a:gd name="adj2" fmla="val 7655"/>
                <a:gd name="adj3" fmla="val 10723"/>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600"/>
            </a:p>
          </p:txBody>
        </p:sp>
        <p:grpSp>
          <p:nvGrpSpPr>
            <p:cNvPr id="117" name="グループ化 116">
              <a:extLst>
                <a:ext uri="{FF2B5EF4-FFF2-40B4-BE49-F238E27FC236}">
                  <a16:creationId xmlns:a16="http://schemas.microsoft.com/office/drawing/2014/main" id="{57F60F14-E5A7-2454-3B7A-7C98D32BE861}"/>
                </a:ext>
              </a:extLst>
            </p:cNvPr>
            <p:cNvGrpSpPr/>
            <p:nvPr/>
          </p:nvGrpSpPr>
          <p:grpSpPr>
            <a:xfrm>
              <a:off x="4012807" y="866824"/>
              <a:ext cx="5312914" cy="5195606"/>
              <a:chOff x="721955" y="1097569"/>
              <a:chExt cx="5312914" cy="5195606"/>
            </a:xfrm>
          </p:grpSpPr>
          <p:sp>
            <p:nvSpPr>
              <p:cNvPr id="123" name="正方形/長方形 122">
                <a:extLst>
                  <a:ext uri="{FF2B5EF4-FFF2-40B4-BE49-F238E27FC236}">
                    <a16:creationId xmlns:a16="http://schemas.microsoft.com/office/drawing/2014/main" id="{C2CC8664-1075-866A-DFEE-E641F4480568}"/>
                  </a:ext>
                </a:extLst>
              </p:cNvPr>
              <p:cNvSpPr/>
              <p:nvPr/>
            </p:nvSpPr>
            <p:spPr>
              <a:xfrm>
                <a:off x="721955" y="1122073"/>
                <a:ext cx="5291148" cy="2555902"/>
              </a:xfrm>
              <a:prstGeom prst="rect">
                <a:avLst/>
              </a:prstGeom>
              <a:noFill/>
              <a:ln w="381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grpSp>
            <p:nvGrpSpPr>
              <p:cNvPr id="124" name="グループ化 123">
                <a:extLst>
                  <a:ext uri="{FF2B5EF4-FFF2-40B4-BE49-F238E27FC236}">
                    <a16:creationId xmlns:a16="http://schemas.microsoft.com/office/drawing/2014/main" id="{F4395D96-D076-0BB0-930A-9EA60E2D3A28}"/>
                  </a:ext>
                </a:extLst>
              </p:cNvPr>
              <p:cNvGrpSpPr/>
              <p:nvPr/>
            </p:nvGrpSpPr>
            <p:grpSpPr>
              <a:xfrm>
                <a:off x="721956" y="1529026"/>
                <a:ext cx="5231714" cy="4764149"/>
                <a:chOff x="1052157" y="666012"/>
                <a:chExt cx="5231714" cy="4764149"/>
              </a:xfrm>
            </p:grpSpPr>
            <p:sp>
              <p:nvSpPr>
                <p:cNvPr id="126" name="下矢印 125">
                  <a:extLst>
                    <a:ext uri="{FF2B5EF4-FFF2-40B4-BE49-F238E27FC236}">
                      <a16:creationId xmlns:a16="http://schemas.microsoft.com/office/drawing/2014/main" id="{0A1DC9D8-5E40-2D4E-72D9-5C838C47006D}"/>
                    </a:ext>
                  </a:extLst>
                </p:cNvPr>
                <p:cNvSpPr/>
                <p:nvPr/>
              </p:nvSpPr>
              <p:spPr>
                <a:xfrm>
                  <a:off x="3569628" y="872287"/>
                  <a:ext cx="244638" cy="606467"/>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grpSp>
              <p:nvGrpSpPr>
                <p:cNvPr id="127" name="グループ化 126">
                  <a:extLst>
                    <a:ext uri="{FF2B5EF4-FFF2-40B4-BE49-F238E27FC236}">
                      <a16:creationId xmlns:a16="http://schemas.microsoft.com/office/drawing/2014/main" id="{A36DF1DF-1997-F280-FCF0-76EC610B12C8}"/>
                    </a:ext>
                  </a:extLst>
                </p:cNvPr>
                <p:cNvGrpSpPr/>
                <p:nvPr/>
              </p:nvGrpSpPr>
              <p:grpSpPr>
                <a:xfrm>
                  <a:off x="1052157" y="666012"/>
                  <a:ext cx="5231714" cy="4764149"/>
                  <a:chOff x="997930" y="1002956"/>
                  <a:chExt cx="5231714" cy="4764149"/>
                </a:xfrm>
              </p:grpSpPr>
              <p:sp>
                <p:nvSpPr>
                  <p:cNvPr id="128" name="下矢印 127">
                    <a:extLst>
                      <a:ext uri="{FF2B5EF4-FFF2-40B4-BE49-F238E27FC236}">
                        <a16:creationId xmlns:a16="http://schemas.microsoft.com/office/drawing/2014/main" id="{DAD2283B-2050-A0CA-49F9-722C66FFD7FF}"/>
                      </a:ext>
                    </a:extLst>
                  </p:cNvPr>
                  <p:cNvSpPr/>
                  <p:nvPr/>
                </p:nvSpPr>
                <p:spPr>
                  <a:xfrm rot="5400000">
                    <a:off x="4003251" y="2552546"/>
                    <a:ext cx="244639" cy="542763"/>
                  </a:xfrm>
                  <a:prstGeom prst="downArrow">
                    <a:avLst>
                      <a:gd name="adj1" fmla="val 43014"/>
                      <a:gd name="adj2"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129" name="下矢印 128">
                    <a:extLst>
                      <a:ext uri="{FF2B5EF4-FFF2-40B4-BE49-F238E27FC236}">
                        <a16:creationId xmlns:a16="http://schemas.microsoft.com/office/drawing/2014/main" id="{7A60FD00-7B4E-7923-870D-2E6145BD2114}"/>
                      </a:ext>
                    </a:extLst>
                  </p:cNvPr>
                  <p:cNvSpPr/>
                  <p:nvPr/>
                </p:nvSpPr>
                <p:spPr>
                  <a:xfrm>
                    <a:off x="2929527" y="2294412"/>
                    <a:ext cx="283942" cy="36051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130" name="下矢印 129">
                    <a:extLst>
                      <a:ext uri="{FF2B5EF4-FFF2-40B4-BE49-F238E27FC236}">
                        <a16:creationId xmlns:a16="http://schemas.microsoft.com/office/drawing/2014/main" id="{E8AE34F7-1F6A-FCCD-341B-9C507C909605}"/>
                      </a:ext>
                    </a:extLst>
                  </p:cNvPr>
                  <p:cNvSpPr/>
                  <p:nvPr/>
                </p:nvSpPr>
                <p:spPr>
                  <a:xfrm>
                    <a:off x="2929527" y="3020826"/>
                    <a:ext cx="283942" cy="298445"/>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grpSp>
                <p:nvGrpSpPr>
                  <p:cNvPr id="131" name="グループ化 130">
                    <a:extLst>
                      <a:ext uri="{FF2B5EF4-FFF2-40B4-BE49-F238E27FC236}">
                        <a16:creationId xmlns:a16="http://schemas.microsoft.com/office/drawing/2014/main" id="{5F83ECE3-D652-3740-C27B-3F2082306585}"/>
                      </a:ext>
                    </a:extLst>
                  </p:cNvPr>
                  <p:cNvGrpSpPr/>
                  <p:nvPr/>
                </p:nvGrpSpPr>
                <p:grpSpPr>
                  <a:xfrm>
                    <a:off x="997930" y="1008886"/>
                    <a:ext cx="5231714" cy="4758219"/>
                    <a:chOff x="819702" y="3208614"/>
                    <a:chExt cx="5231714" cy="4758219"/>
                  </a:xfrm>
                </p:grpSpPr>
                <p:sp>
                  <p:nvSpPr>
                    <p:cNvPr id="136" name="下矢印 135">
                      <a:extLst>
                        <a:ext uri="{FF2B5EF4-FFF2-40B4-BE49-F238E27FC236}">
                          <a16:creationId xmlns:a16="http://schemas.microsoft.com/office/drawing/2014/main" id="{24E074AB-73EE-8954-994F-9022BC8DECA4}"/>
                        </a:ext>
                      </a:extLst>
                    </p:cNvPr>
                    <p:cNvSpPr/>
                    <p:nvPr/>
                  </p:nvSpPr>
                  <p:spPr>
                    <a:xfrm>
                      <a:off x="2327545" y="3420249"/>
                      <a:ext cx="244638" cy="606467"/>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137" name="正方形/長方形 136">
                      <a:extLst>
                        <a:ext uri="{FF2B5EF4-FFF2-40B4-BE49-F238E27FC236}">
                          <a16:creationId xmlns:a16="http://schemas.microsoft.com/office/drawing/2014/main" id="{7D3BDA20-1295-D46B-612D-2AA0848770FD}"/>
                        </a:ext>
                      </a:extLst>
                    </p:cNvPr>
                    <p:cNvSpPr/>
                    <p:nvPr/>
                  </p:nvSpPr>
                  <p:spPr>
                    <a:xfrm>
                      <a:off x="2000365" y="4042825"/>
                      <a:ext cx="1789547" cy="478004"/>
                    </a:xfrm>
                    <a:prstGeom prst="rect">
                      <a:avLst/>
                    </a:prstGeom>
                    <a:solidFill>
                      <a:schemeClr val="bg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000">
                          <a:solidFill>
                            <a:srgbClr val="FF0000"/>
                          </a:solidFill>
                          <a:latin typeface="Times New Roman" panose="02020603050405020304" pitchFamily="18" charset="0"/>
                          <a:cs typeface="Times New Roman" panose="02020603050405020304" pitchFamily="18" charset="0"/>
                        </a:rPr>
                        <a:t>種ファイル</a:t>
                      </a:r>
                      <a:endParaRPr lang="en-US" altLang="ja-JP" sz="1000" dirty="0">
                        <a:solidFill>
                          <a:srgbClr val="FF0000"/>
                        </a:solidFill>
                        <a:latin typeface="Times New Roman" panose="02020603050405020304" pitchFamily="18" charset="0"/>
                        <a:cs typeface="Times New Roman" panose="02020603050405020304" pitchFamily="18" charset="0"/>
                      </a:endParaRPr>
                    </a:p>
                    <a:p>
                      <a:pPr algn="ctr"/>
                      <a:r>
                        <a:rPr lang="pt-PT" altLang="ja-JP" sz="700" dirty="0">
                          <a:solidFill>
                            <a:srgbClr val="FF0000"/>
                          </a:solidFill>
                          <a:latin typeface="Times New Roman" panose="02020603050405020304" pitchFamily="18" charset="0"/>
                          <a:cs typeface="Times New Roman" panose="02020603050405020304" pitchFamily="18" charset="0"/>
                        </a:rPr>
                        <a:t>(</a:t>
                      </a:r>
                      <a:r>
                        <a:rPr lang="ja-JP" altLang="en-US" sz="700">
                          <a:solidFill>
                            <a:srgbClr val="FF0000"/>
                          </a:solidFill>
                          <a:latin typeface="Times New Roman" panose="02020603050405020304" pitchFamily="18" charset="0"/>
                          <a:cs typeface="Times New Roman" panose="02020603050405020304" pitchFamily="18" charset="0"/>
                        </a:rPr>
                        <a:t>検出器のチャンネルまたは</a:t>
                      </a:r>
                      <a:br>
                        <a:rPr lang="en-US" altLang="ja-JP" sz="700" dirty="0">
                          <a:solidFill>
                            <a:srgbClr val="FF0000"/>
                          </a:solidFill>
                          <a:latin typeface="Times New Roman" panose="02020603050405020304" pitchFamily="18" charset="0"/>
                          <a:cs typeface="Times New Roman" panose="02020603050405020304" pitchFamily="18" charset="0"/>
                        </a:rPr>
                      </a:br>
                      <a:r>
                        <a:rPr lang="ja-JP" altLang="en-US" sz="700">
                          <a:solidFill>
                            <a:srgbClr val="FF0000"/>
                          </a:solidFill>
                          <a:latin typeface="Times New Roman" panose="02020603050405020304" pitchFamily="18" charset="0"/>
                          <a:cs typeface="Times New Roman" panose="02020603050405020304" pitchFamily="18" charset="0"/>
                        </a:rPr>
                        <a:t>スタッガードチャンネルの</a:t>
                      </a:r>
                      <a:r>
                        <a:rPr lang="en-US" altLang="ja-JP" sz="700" dirty="0">
                          <a:solidFill>
                            <a:srgbClr val="FF0000"/>
                          </a:solidFill>
                          <a:latin typeface="Times New Roman" panose="02020603050405020304" pitchFamily="18" charset="0"/>
                          <a:cs typeface="Times New Roman" panose="02020603050405020304" pitchFamily="18" charset="0"/>
                        </a:rPr>
                        <a:t>ID</a:t>
                      </a:r>
                      <a:r>
                        <a:rPr lang="pt-PT" altLang="ja-JP" sz="700" dirty="0">
                          <a:solidFill>
                            <a:srgbClr val="FF0000"/>
                          </a:solidFill>
                          <a:latin typeface="Times New Roman" panose="02020603050405020304" pitchFamily="18" charset="0"/>
                          <a:cs typeface="Times New Roman" panose="02020603050405020304" pitchFamily="18" charset="0"/>
                        </a:rPr>
                        <a:t>)</a:t>
                      </a:r>
                    </a:p>
                  </p:txBody>
                </p:sp>
                <p:sp>
                  <p:nvSpPr>
                    <p:cNvPr id="138" name="正方形/長方形 137">
                      <a:extLst>
                        <a:ext uri="{FF2B5EF4-FFF2-40B4-BE49-F238E27FC236}">
                          <a16:creationId xmlns:a16="http://schemas.microsoft.com/office/drawing/2014/main" id="{CE8D2465-74BC-D45D-57C3-5319C80B686E}"/>
                        </a:ext>
                      </a:extLst>
                    </p:cNvPr>
                    <p:cNvSpPr/>
                    <p:nvPr/>
                  </p:nvSpPr>
                  <p:spPr>
                    <a:xfrm>
                      <a:off x="819702" y="6276571"/>
                      <a:ext cx="1793561" cy="583557"/>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400" b="1">
                          <a:solidFill>
                            <a:schemeClr val="bg1"/>
                          </a:solidFill>
                          <a:latin typeface="Times New Roman" panose="02020603050405020304" pitchFamily="18" charset="0"/>
                          <a:cs typeface="Times New Roman" panose="02020603050405020304" pitchFamily="18" charset="0"/>
                        </a:rPr>
                        <a:t>②</a:t>
                      </a:r>
                      <a:r>
                        <a:rPr lang="en-US" altLang="ja-JP" sz="1400" b="1" dirty="0">
                          <a:solidFill>
                            <a:schemeClr val="bg1"/>
                          </a:solidFill>
                          <a:latin typeface="Times New Roman" panose="02020603050405020304" pitchFamily="18" charset="0"/>
                          <a:cs typeface="Times New Roman" panose="02020603050405020304" pitchFamily="18" charset="0"/>
                        </a:rPr>
                        <a:t>Bit-wise Simulator(C++)</a:t>
                      </a:r>
                      <a:endParaRPr lang="ja-JP" altLang="en-US" sz="1400" b="1">
                        <a:solidFill>
                          <a:schemeClr val="bg1"/>
                        </a:solidFill>
                        <a:latin typeface="Times New Roman" panose="02020603050405020304" pitchFamily="18" charset="0"/>
                        <a:cs typeface="Times New Roman" panose="02020603050405020304" pitchFamily="18" charset="0"/>
                      </a:endParaRPr>
                    </a:p>
                  </p:txBody>
                </p:sp>
                <p:sp>
                  <p:nvSpPr>
                    <p:cNvPr id="139" name="正方形/長方形 138">
                      <a:extLst>
                        <a:ext uri="{FF2B5EF4-FFF2-40B4-BE49-F238E27FC236}">
                          <a16:creationId xmlns:a16="http://schemas.microsoft.com/office/drawing/2014/main" id="{75AB0217-CD34-0E69-FD9E-74546A9DF47A}"/>
                        </a:ext>
                      </a:extLst>
                    </p:cNvPr>
                    <p:cNvSpPr/>
                    <p:nvPr/>
                  </p:nvSpPr>
                  <p:spPr>
                    <a:xfrm>
                      <a:off x="2694823" y="6276572"/>
                      <a:ext cx="1429648" cy="583557"/>
                    </a:xfrm>
                    <a:prstGeom prst="rect">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a:solidFill>
                            <a:schemeClr val="tx1"/>
                          </a:solidFill>
                          <a:latin typeface="Times New Roman" panose="02020603050405020304" pitchFamily="18" charset="0"/>
                          <a:cs typeface="Times New Roman" panose="02020603050405020304" pitchFamily="18" charset="0"/>
                        </a:rPr>
                        <a:t>Xilinx </a:t>
                      </a:r>
                      <a:r>
                        <a:rPr lang="en-US" altLang="ja-JP" sz="1100" dirty="0" err="1">
                          <a:solidFill>
                            <a:schemeClr val="tx1"/>
                          </a:solidFill>
                          <a:latin typeface="Times New Roman" panose="02020603050405020304" pitchFamily="18" charset="0"/>
                          <a:cs typeface="Times New Roman" panose="02020603050405020304" pitchFamily="18" charset="0"/>
                        </a:rPr>
                        <a:t>Vivado</a:t>
                      </a:r>
                      <a:r>
                        <a:rPr lang="en-US" altLang="ja-JP" sz="1100" dirty="0">
                          <a:solidFill>
                            <a:schemeClr val="tx1"/>
                          </a:solidFill>
                          <a:latin typeface="Times New Roman" panose="02020603050405020304" pitchFamily="18" charset="0"/>
                          <a:cs typeface="Times New Roman" panose="02020603050405020304" pitchFamily="18" charset="0"/>
                        </a:rPr>
                        <a:t> Simulator</a:t>
                      </a:r>
                    </a:p>
                  </p:txBody>
                </p:sp>
                <p:sp>
                  <p:nvSpPr>
                    <p:cNvPr id="140" name="正方形/長方形 139">
                      <a:extLst>
                        <a:ext uri="{FF2B5EF4-FFF2-40B4-BE49-F238E27FC236}">
                          <a16:creationId xmlns:a16="http://schemas.microsoft.com/office/drawing/2014/main" id="{8BB4CC95-AE69-A340-74F2-0E2C87BB81B5}"/>
                        </a:ext>
                      </a:extLst>
                    </p:cNvPr>
                    <p:cNvSpPr/>
                    <p:nvPr/>
                  </p:nvSpPr>
                  <p:spPr>
                    <a:xfrm>
                      <a:off x="4214984" y="6276571"/>
                      <a:ext cx="1601884" cy="583557"/>
                    </a:xfrm>
                    <a:prstGeom prst="rect">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a:solidFill>
                            <a:schemeClr val="tx1"/>
                          </a:solidFill>
                          <a:latin typeface="Times New Roman" panose="02020603050405020304" pitchFamily="18" charset="0"/>
                          <a:cs typeface="Times New Roman" panose="02020603050405020304" pitchFamily="18" charset="0"/>
                        </a:rPr>
                        <a:t>Sector Logic </a:t>
                      </a:r>
                    </a:p>
                    <a:p>
                      <a:pPr algn="ctr"/>
                      <a:r>
                        <a:rPr lang="ja-JP" altLang="en-US" sz="1100">
                          <a:solidFill>
                            <a:schemeClr val="tx1"/>
                          </a:solidFill>
                          <a:latin typeface="Times New Roman" panose="02020603050405020304" pitchFamily="18" charset="0"/>
                          <a:cs typeface="Times New Roman" panose="02020603050405020304" pitchFamily="18" charset="0"/>
                        </a:rPr>
                        <a:t>実機試験</a:t>
                      </a:r>
                      <a:endParaRPr lang="en-US" altLang="ja-JP" sz="1100" dirty="0">
                        <a:solidFill>
                          <a:schemeClr val="tx1"/>
                        </a:solidFill>
                        <a:latin typeface="Times New Roman" panose="02020603050405020304" pitchFamily="18" charset="0"/>
                        <a:cs typeface="Times New Roman" panose="02020603050405020304" pitchFamily="18" charset="0"/>
                      </a:endParaRPr>
                    </a:p>
                    <a:p>
                      <a:pPr algn="ctr"/>
                      <a:r>
                        <a:rPr lang="ja-JP" altLang="en-US" sz="1100">
                          <a:solidFill>
                            <a:schemeClr val="tx1"/>
                          </a:solidFill>
                          <a:latin typeface="Times New Roman" panose="02020603050405020304" pitchFamily="18" charset="0"/>
                          <a:cs typeface="Times New Roman" panose="02020603050405020304" pitchFamily="18" charset="0"/>
                        </a:rPr>
                        <a:t> </a:t>
                      </a:r>
                      <a:r>
                        <a:rPr lang="en-US" altLang="ja-JP" sz="1100" dirty="0">
                          <a:solidFill>
                            <a:schemeClr val="tx1"/>
                          </a:solidFill>
                          <a:latin typeface="Times New Roman" panose="02020603050405020304" pitchFamily="18" charset="0"/>
                          <a:cs typeface="Times New Roman" panose="02020603050405020304" pitchFamily="18" charset="0"/>
                        </a:rPr>
                        <a:t>(board-level</a:t>
                      </a:r>
                      <a:r>
                        <a:rPr lang="ja-JP" altLang="en-US" sz="1100">
                          <a:solidFill>
                            <a:schemeClr val="tx1"/>
                          </a:solidFill>
                          <a:latin typeface="Times New Roman" panose="02020603050405020304" pitchFamily="18" charset="0"/>
                          <a:cs typeface="Times New Roman" panose="02020603050405020304" pitchFamily="18" charset="0"/>
                        </a:rPr>
                        <a:t>試験</a:t>
                      </a:r>
                      <a:r>
                        <a:rPr lang="en-US" altLang="ja-JP" sz="1100" dirty="0">
                          <a:solidFill>
                            <a:schemeClr val="tx1"/>
                          </a:solidFill>
                          <a:latin typeface="Times New Roman" panose="02020603050405020304" pitchFamily="18" charset="0"/>
                          <a:cs typeface="Times New Roman" panose="02020603050405020304" pitchFamily="18" charset="0"/>
                        </a:rPr>
                        <a:t>)</a:t>
                      </a:r>
                      <a:endParaRPr lang="ja-JP" altLang="en-US" sz="1100">
                        <a:solidFill>
                          <a:schemeClr val="tx1"/>
                        </a:solidFill>
                        <a:latin typeface="Times New Roman" panose="02020603050405020304" pitchFamily="18" charset="0"/>
                        <a:cs typeface="Times New Roman" panose="02020603050405020304" pitchFamily="18" charset="0"/>
                      </a:endParaRPr>
                    </a:p>
                  </p:txBody>
                </p:sp>
                <p:sp>
                  <p:nvSpPr>
                    <p:cNvPr id="141" name="正方形/長方形 140">
                      <a:extLst>
                        <a:ext uri="{FF2B5EF4-FFF2-40B4-BE49-F238E27FC236}">
                          <a16:creationId xmlns:a16="http://schemas.microsoft.com/office/drawing/2014/main" id="{5B2AC225-5C50-BDD9-CEEC-8B3292764768}"/>
                        </a:ext>
                      </a:extLst>
                    </p:cNvPr>
                    <p:cNvSpPr/>
                    <p:nvPr/>
                  </p:nvSpPr>
                  <p:spPr>
                    <a:xfrm>
                      <a:off x="2111901" y="4844656"/>
                      <a:ext cx="1544518" cy="342097"/>
                    </a:xfrm>
                    <a:prstGeom prst="rect">
                      <a:avLst/>
                    </a:prstGeom>
                    <a:solidFill>
                      <a:schemeClr val="accent4">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b="1" dirty="0">
                          <a:solidFill>
                            <a:schemeClr val="tx1"/>
                          </a:solidFill>
                          <a:latin typeface="Times New Roman" panose="02020603050405020304" pitchFamily="18" charset="0"/>
                          <a:cs typeface="Times New Roman" panose="02020603050405020304" pitchFamily="18" charset="0"/>
                        </a:rPr>
                        <a:t>Python</a:t>
                      </a:r>
                      <a:endParaRPr lang="ja-JP" altLang="en-US" b="1">
                        <a:solidFill>
                          <a:schemeClr val="tx1"/>
                        </a:solidFill>
                        <a:latin typeface="Times New Roman" panose="02020603050405020304" pitchFamily="18" charset="0"/>
                        <a:cs typeface="Times New Roman" panose="02020603050405020304" pitchFamily="18" charset="0"/>
                      </a:endParaRPr>
                    </a:p>
                  </p:txBody>
                </p:sp>
                <p:sp>
                  <p:nvSpPr>
                    <p:cNvPr id="142" name="正方形/長方形 141">
                      <a:extLst>
                        <a:ext uri="{FF2B5EF4-FFF2-40B4-BE49-F238E27FC236}">
                          <a16:creationId xmlns:a16="http://schemas.microsoft.com/office/drawing/2014/main" id="{1E298F34-D7C5-5443-9599-7AFD98F1264E}"/>
                        </a:ext>
                      </a:extLst>
                    </p:cNvPr>
                    <p:cNvSpPr/>
                    <p:nvPr/>
                  </p:nvSpPr>
                  <p:spPr>
                    <a:xfrm>
                      <a:off x="1152617"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a:solidFill>
                            <a:schemeClr val="tx1"/>
                          </a:solidFill>
                          <a:latin typeface="Times New Roman" panose="02020603050405020304" pitchFamily="18" charset="0"/>
                          <a:cs typeface="Times New Roman" panose="02020603050405020304" pitchFamily="18" charset="0"/>
                        </a:rPr>
                        <a:t>Output 1</a:t>
                      </a:r>
                      <a:endParaRPr lang="ja-JP" altLang="en-US" sz="1100">
                        <a:solidFill>
                          <a:schemeClr val="tx1"/>
                        </a:solidFill>
                        <a:latin typeface="Times New Roman" panose="02020603050405020304" pitchFamily="18" charset="0"/>
                        <a:cs typeface="Times New Roman" panose="02020603050405020304" pitchFamily="18" charset="0"/>
                      </a:endParaRPr>
                    </a:p>
                  </p:txBody>
                </p:sp>
                <p:sp>
                  <p:nvSpPr>
                    <p:cNvPr id="143" name="正方形/長方形 142">
                      <a:extLst>
                        <a:ext uri="{FF2B5EF4-FFF2-40B4-BE49-F238E27FC236}">
                          <a16:creationId xmlns:a16="http://schemas.microsoft.com/office/drawing/2014/main" id="{9F3E1427-F3CF-82FC-AEA8-EF081DF39417}"/>
                        </a:ext>
                      </a:extLst>
                    </p:cNvPr>
                    <p:cNvSpPr/>
                    <p:nvPr/>
                  </p:nvSpPr>
                  <p:spPr>
                    <a:xfrm>
                      <a:off x="2666651" y="7261700"/>
                      <a:ext cx="141630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a:solidFill>
                            <a:schemeClr val="tx1"/>
                          </a:solidFill>
                          <a:latin typeface="Times New Roman" panose="02020603050405020304" pitchFamily="18" charset="0"/>
                          <a:cs typeface="Times New Roman" panose="02020603050405020304" pitchFamily="18" charset="0"/>
                        </a:rPr>
                        <a:t>Output 2</a:t>
                      </a:r>
                      <a:endParaRPr lang="ja-JP" altLang="en-US" sz="1100">
                        <a:solidFill>
                          <a:schemeClr val="tx1"/>
                        </a:solidFill>
                        <a:latin typeface="Times New Roman" panose="02020603050405020304" pitchFamily="18" charset="0"/>
                        <a:cs typeface="Times New Roman" panose="02020603050405020304" pitchFamily="18" charset="0"/>
                      </a:endParaRPr>
                    </a:p>
                  </p:txBody>
                </p:sp>
                <p:sp>
                  <p:nvSpPr>
                    <p:cNvPr id="144" name="正方形/長方形 143">
                      <a:extLst>
                        <a:ext uri="{FF2B5EF4-FFF2-40B4-BE49-F238E27FC236}">
                          <a16:creationId xmlns:a16="http://schemas.microsoft.com/office/drawing/2014/main" id="{E4AC9EFC-F898-2949-CC58-43BE947F5534}"/>
                        </a:ext>
                      </a:extLst>
                    </p:cNvPr>
                    <p:cNvSpPr/>
                    <p:nvPr/>
                  </p:nvSpPr>
                  <p:spPr>
                    <a:xfrm>
                      <a:off x="4313685" y="7261700"/>
                      <a:ext cx="1416306"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a:solidFill>
                            <a:schemeClr val="tx1"/>
                          </a:solidFill>
                          <a:latin typeface="Times New Roman" panose="02020603050405020304" pitchFamily="18" charset="0"/>
                          <a:cs typeface="Times New Roman" panose="02020603050405020304" pitchFamily="18" charset="0"/>
                        </a:rPr>
                        <a:t>Output 3</a:t>
                      </a:r>
                      <a:endParaRPr lang="ja-JP" altLang="en-US" sz="1100">
                        <a:solidFill>
                          <a:schemeClr val="tx1"/>
                        </a:solidFill>
                        <a:latin typeface="Times New Roman" panose="02020603050405020304" pitchFamily="18" charset="0"/>
                        <a:cs typeface="Times New Roman" panose="02020603050405020304" pitchFamily="18" charset="0"/>
                      </a:endParaRPr>
                    </a:p>
                  </p:txBody>
                </p:sp>
                <p:sp>
                  <p:nvSpPr>
                    <p:cNvPr id="145" name="下矢印 144">
                      <a:extLst>
                        <a:ext uri="{FF2B5EF4-FFF2-40B4-BE49-F238E27FC236}">
                          <a16:creationId xmlns:a16="http://schemas.microsoft.com/office/drawing/2014/main" id="{97F0635C-F0AF-4639-CA57-CE7426F54050}"/>
                        </a:ext>
                      </a:extLst>
                    </p:cNvPr>
                    <p:cNvSpPr/>
                    <p:nvPr/>
                  </p:nvSpPr>
                  <p:spPr>
                    <a:xfrm>
                      <a:off x="1670346" y="6892615"/>
                      <a:ext cx="283943" cy="343773"/>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146" name="下矢印 145">
                      <a:extLst>
                        <a:ext uri="{FF2B5EF4-FFF2-40B4-BE49-F238E27FC236}">
                          <a16:creationId xmlns:a16="http://schemas.microsoft.com/office/drawing/2014/main" id="{7A8707CF-F92F-252E-4536-0819EB060E44}"/>
                        </a:ext>
                      </a:extLst>
                    </p:cNvPr>
                    <p:cNvSpPr/>
                    <p:nvPr/>
                  </p:nvSpPr>
                  <p:spPr>
                    <a:xfrm>
                      <a:off x="3254378" y="6892434"/>
                      <a:ext cx="283943" cy="341909"/>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147" name="下矢印 146">
                      <a:extLst>
                        <a:ext uri="{FF2B5EF4-FFF2-40B4-BE49-F238E27FC236}">
                          <a16:creationId xmlns:a16="http://schemas.microsoft.com/office/drawing/2014/main" id="{B4D1D4CC-7438-18B7-E049-8A1591CDFEBC}"/>
                        </a:ext>
                      </a:extLst>
                    </p:cNvPr>
                    <p:cNvSpPr/>
                    <p:nvPr/>
                  </p:nvSpPr>
                  <p:spPr>
                    <a:xfrm>
                      <a:off x="4899731" y="6876489"/>
                      <a:ext cx="283942" cy="380262"/>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148" name="左右矢印 147">
                      <a:extLst>
                        <a:ext uri="{FF2B5EF4-FFF2-40B4-BE49-F238E27FC236}">
                          <a16:creationId xmlns:a16="http://schemas.microsoft.com/office/drawing/2014/main" id="{8F34395D-5266-2731-4A31-B514B683B2B3}"/>
                        </a:ext>
                      </a:extLst>
                    </p:cNvPr>
                    <p:cNvSpPr/>
                    <p:nvPr/>
                  </p:nvSpPr>
                  <p:spPr>
                    <a:xfrm>
                      <a:off x="1575787" y="7708931"/>
                      <a:ext cx="3746451" cy="257902"/>
                    </a:xfrm>
                    <a:prstGeom prst="leftRightArrow">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00">
                        <a:solidFill>
                          <a:schemeClr val="tx1"/>
                        </a:solidFill>
                        <a:latin typeface="Times New Roman" panose="02020603050405020304" pitchFamily="18" charset="0"/>
                        <a:cs typeface="Times New Roman" panose="02020603050405020304" pitchFamily="18" charset="0"/>
                      </a:endParaRPr>
                    </a:p>
                  </p:txBody>
                </p:sp>
                <p:sp>
                  <p:nvSpPr>
                    <p:cNvPr id="149" name="正方形/長方形 148">
                      <a:extLst>
                        <a:ext uri="{FF2B5EF4-FFF2-40B4-BE49-F238E27FC236}">
                          <a16:creationId xmlns:a16="http://schemas.microsoft.com/office/drawing/2014/main" id="{5CD38534-51D2-7814-7E8D-2A848F61050A}"/>
                        </a:ext>
                      </a:extLst>
                    </p:cNvPr>
                    <p:cNvSpPr/>
                    <p:nvPr/>
                  </p:nvSpPr>
                  <p:spPr>
                    <a:xfrm>
                      <a:off x="2679140" y="7706887"/>
                      <a:ext cx="1316065" cy="257902"/>
                    </a:xfrm>
                    <a:prstGeom prst="rect">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000" b="1">
                          <a:solidFill>
                            <a:schemeClr val="tx1"/>
                          </a:solidFill>
                          <a:latin typeface="Times New Roman" panose="02020603050405020304" pitchFamily="18" charset="0"/>
                          <a:cs typeface="Times New Roman" panose="02020603050405020304" pitchFamily="18" charset="0"/>
                        </a:rPr>
                        <a:t>出力同士の照合</a:t>
                      </a:r>
                    </a:p>
                  </p:txBody>
                </p:sp>
                <p:sp>
                  <p:nvSpPr>
                    <p:cNvPr id="150" name="正方形/長方形 149">
                      <a:extLst>
                        <a:ext uri="{FF2B5EF4-FFF2-40B4-BE49-F238E27FC236}">
                          <a16:creationId xmlns:a16="http://schemas.microsoft.com/office/drawing/2014/main" id="{940ADC0B-840E-66AE-A3BB-64E9B089ABB1}"/>
                        </a:ext>
                      </a:extLst>
                    </p:cNvPr>
                    <p:cNvSpPr/>
                    <p:nvPr/>
                  </p:nvSpPr>
                  <p:spPr>
                    <a:xfrm>
                      <a:off x="3902549" y="4528886"/>
                      <a:ext cx="2148867" cy="65532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400" b="1">
                          <a:solidFill>
                            <a:schemeClr val="bg1"/>
                          </a:solidFill>
                          <a:latin typeface="Times New Roman" panose="02020603050405020304" pitchFamily="18" charset="0"/>
                          <a:cs typeface="Times New Roman" panose="02020603050405020304" pitchFamily="18" charset="0"/>
                        </a:rPr>
                        <a:t>①リレーショナル</a:t>
                      </a:r>
                      <a:r>
                        <a:rPr lang="en-US" altLang="ja-JP" sz="1400" b="1" dirty="0">
                          <a:solidFill>
                            <a:schemeClr val="bg1"/>
                          </a:solidFill>
                          <a:latin typeface="Times New Roman" panose="02020603050405020304" pitchFamily="18" charset="0"/>
                          <a:cs typeface="Times New Roman" panose="02020603050405020304" pitchFamily="18" charset="0"/>
                        </a:rPr>
                        <a:t> </a:t>
                      </a:r>
                    </a:p>
                    <a:p>
                      <a:pPr algn="ctr"/>
                      <a:r>
                        <a:rPr lang="ja-JP" altLang="en-US" sz="1400" b="1">
                          <a:solidFill>
                            <a:schemeClr val="bg1"/>
                          </a:solidFill>
                          <a:latin typeface="Times New Roman" panose="02020603050405020304" pitchFamily="18" charset="0"/>
                          <a:cs typeface="Times New Roman" panose="02020603050405020304" pitchFamily="18" charset="0"/>
                        </a:rPr>
                        <a:t>データベース</a:t>
                      </a:r>
                    </a:p>
                  </p:txBody>
                </p:sp>
                <p:sp>
                  <p:nvSpPr>
                    <p:cNvPr id="151" name="正方形/長方形 150">
                      <a:extLst>
                        <a:ext uri="{FF2B5EF4-FFF2-40B4-BE49-F238E27FC236}">
                          <a16:creationId xmlns:a16="http://schemas.microsoft.com/office/drawing/2014/main" id="{1D18CA43-57C2-7E16-0AB9-133D54F3E731}"/>
                        </a:ext>
                      </a:extLst>
                    </p:cNvPr>
                    <p:cNvSpPr/>
                    <p:nvPr/>
                  </p:nvSpPr>
                  <p:spPr>
                    <a:xfrm>
                      <a:off x="1530106" y="3208614"/>
                      <a:ext cx="1609394" cy="5915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200" b="1">
                          <a:solidFill>
                            <a:schemeClr val="bg1"/>
                          </a:solidFill>
                          <a:latin typeface="Times New Roman" panose="02020603050405020304" pitchFamily="18" charset="0"/>
                          <a:cs typeface="Times New Roman" panose="02020603050405020304" pitchFamily="18" charset="0"/>
                        </a:rPr>
                        <a:t>現実的な飛跡</a:t>
                      </a:r>
                      <a:endParaRPr lang="en-US" altLang="ja-JP" sz="1200" b="1" dirty="0">
                        <a:solidFill>
                          <a:schemeClr val="bg1"/>
                        </a:solidFill>
                        <a:latin typeface="Times New Roman" panose="02020603050405020304" pitchFamily="18" charset="0"/>
                        <a:cs typeface="Times New Roman" panose="02020603050405020304" pitchFamily="18" charset="0"/>
                      </a:endParaRPr>
                    </a:p>
                    <a:p>
                      <a:pPr algn="ctr"/>
                      <a:r>
                        <a:rPr lang="en-US" altLang="ja-JP" sz="1200" b="1" dirty="0">
                          <a:solidFill>
                            <a:schemeClr val="bg1"/>
                          </a:solidFill>
                          <a:latin typeface="Times New Roman" panose="02020603050405020304" pitchFamily="18" charset="0"/>
                          <a:cs typeface="Times New Roman" panose="02020603050405020304" pitchFamily="18" charset="0"/>
                        </a:rPr>
                        <a:t>(MC/</a:t>
                      </a:r>
                      <a:r>
                        <a:rPr lang="ja-JP" altLang="en-US" sz="1200" b="1">
                          <a:solidFill>
                            <a:schemeClr val="bg1"/>
                          </a:solidFill>
                          <a:latin typeface="Times New Roman" panose="02020603050405020304" pitchFamily="18" charset="0"/>
                          <a:cs typeface="Times New Roman" panose="02020603050405020304" pitchFamily="18" charset="0"/>
                        </a:rPr>
                        <a:t>実データ</a:t>
                      </a:r>
                      <a:r>
                        <a:rPr lang="en-US" altLang="ja-JP" sz="1200" b="1" dirty="0">
                          <a:solidFill>
                            <a:schemeClr val="bg1"/>
                          </a:solidFill>
                          <a:latin typeface="Times New Roman" panose="02020603050405020304" pitchFamily="18" charset="0"/>
                          <a:cs typeface="Times New Roman" panose="02020603050405020304" pitchFamily="18" charset="0"/>
                        </a:rPr>
                        <a:t>)</a:t>
                      </a:r>
                      <a:endParaRPr lang="ja-JP" altLang="en-US" sz="1200" b="1">
                        <a:solidFill>
                          <a:schemeClr val="bg1"/>
                        </a:solidFill>
                        <a:latin typeface="Times New Roman" panose="02020603050405020304" pitchFamily="18" charset="0"/>
                        <a:cs typeface="Times New Roman" panose="02020603050405020304" pitchFamily="18" charset="0"/>
                      </a:endParaRPr>
                    </a:p>
                  </p:txBody>
                </p:sp>
                <p:sp>
                  <p:nvSpPr>
                    <p:cNvPr id="152" name="正方形/長方形 151">
                      <a:extLst>
                        <a:ext uri="{FF2B5EF4-FFF2-40B4-BE49-F238E27FC236}">
                          <a16:creationId xmlns:a16="http://schemas.microsoft.com/office/drawing/2014/main" id="{16594986-5C3C-3509-CB11-7ED18482071C}"/>
                        </a:ext>
                      </a:extLst>
                    </p:cNvPr>
                    <p:cNvSpPr/>
                    <p:nvPr/>
                  </p:nvSpPr>
                  <p:spPr>
                    <a:xfrm>
                      <a:off x="1433817" y="5564063"/>
                      <a:ext cx="3684212" cy="38026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400" b="1" dirty="0">
                          <a:solidFill>
                            <a:schemeClr val="tx1"/>
                          </a:solidFill>
                          <a:latin typeface="Times New Roman" panose="02020603050405020304" pitchFamily="18" charset="0"/>
                          <a:cs typeface="Times New Roman" panose="02020603050405020304" pitchFamily="18" charset="0"/>
                        </a:rPr>
                        <a:t>Test Pulse Pattern</a:t>
                      </a:r>
                      <a:r>
                        <a:rPr lang="ja-JP" altLang="en-US" sz="1400" b="1">
                          <a:solidFill>
                            <a:schemeClr val="tx1"/>
                          </a:solidFill>
                          <a:latin typeface="Times New Roman" panose="02020603050405020304" pitchFamily="18" charset="0"/>
                          <a:cs typeface="Times New Roman" panose="02020603050405020304" pitchFamily="18" charset="0"/>
                        </a:rPr>
                        <a:t>ファイル</a:t>
                      </a:r>
                    </a:p>
                  </p:txBody>
                </p:sp>
              </p:grpSp>
              <p:sp>
                <p:nvSpPr>
                  <p:cNvPr id="132" name="下矢印 131">
                    <a:extLst>
                      <a:ext uri="{FF2B5EF4-FFF2-40B4-BE49-F238E27FC236}">
                        <a16:creationId xmlns:a16="http://schemas.microsoft.com/office/drawing/2014/main" id="{08B5B3F1-9C29-32A3-01EA-94FADC2C6007}"/>
                      </a:ext>
                    </a:extLst>
                  </p:cNvPr>
                  <p:cNvSpPr/>
                  <p:nvPr/>
                </p:nvSpPr>
                <p:spPr>
                  <a:xfrm>
                    <a:off x="1880252" y="3778289"/>
                    <a:ext cx="283943"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133" name="下矢印 132">
                    <a:extLst>
                      <a:ext uri="{FF2B5EF4-FFF2-40B4-BE49-F238E27FC236}">
                        <a16:creationId xmlns:a16="http://schemas.microsoft.com/office/drawing/2014/main" id="{2B1BBC4B-4A09-B8F8-E74A-95F6678D5A16}"/>
                      </a:ext>
                    </a:extLst>
                  </p:cNvPr>
                  <p:cNvSpPr/>
                  <p:nvPr/>
                </p:nvSpPr>
                <p:spPr>
                  <a:xfrm>
                    <a:off x="3411061" y="3779913"/>
                    <a:ext cx="283943"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134" name="下矢印 133">
                    <a:extLst>
                      <a:ext uri="{FF2B5EF4-FFF2-40B4-BE49-F238E27FC236}">
                        <a16:creationId xmlns:a16="http://schemas.microsoft.com/office/drawing/2014/main" id="{884B6DBC-4FEB-9E56-505F-819C7CCB08E2}"/>
                      </a:ext>
                    </a:extLst>
                  </p:cNvPr>
                  <p:cNvSpPr/>
                  <p:nvPr/>
                </p:nvSpPr>
                <p:spPr>
                  <a:xfrm>
                    <a:off x="5077960" y="3779913"/>
                    <a:ext cx="283942" cy="278944"/>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00">
                      <a:latin typeface="Times New Roman" panose="02020603050405020304" pitchFamily="18" charset="0"/>
                      <a:cs typeface="Times New Roman" panose="02020603050405020304" pitchFamily="18" charset="0"/>
                    </a:endParaRPr>
                  </a:p>
                </p:txBody>
              </p:sp>
              <p:sp>
                <p:nvSpPr>
                  <p:cNvPr id="135" name="正方形/長方形 134">
                    <a:extLst>
                      <a:ext uri="{FF2B5EF4-FFF2-40B4-BE49-F238E27FC236}">
                        <a16:creationId xmlns:a16="http://schemas.microsoft.com/office/drawing/2014/main" id="{BCDCF5E9-17A9-480E-A810-C9C97A2014D3}"/>
                      </a:ext>
                    </a:extLst>
                  </p:cNvPr>
                  <p:cNvSpPr/>
                  <p:nvPr/>
                </p:nvSpPr>
                <p:spPr>
                  <a:xfrm>
                    <a:off x="3408605" y="1002956"/>
                    <a:ext cx="2205266" cy="6019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sz="1600" b="1">
                        <a:latin typeface="Times New Roman" panose="02020603050405020304" pitchFamily="18" charset="0"/>
                        <a:cs typeface="Times New Roman" panose="02020603050405020304" pitchFamily="18" charset="0"/>
                      </a:rPr>
                      <a:t>無限運動量飛跡</a:t>
                    </a:r>
                    <a:endParaRPr kumimoji="1" lang="en-US" altLang="ja-JP" sz="1600" b="1" dirty="0">
                      <a:latin typeface="Times New Roman" panose="02020603050405020304" pitchFamily="18" charset="0"/>
                      <a:cs typeface="Times New Roman" panose="02020603050405020304" pitchFamily="18" charset="0"/>
                    </a:endParaRPr>
                  </a:p>
                </p:txBody>
              </p:sp>
            </p:grpSp>
          </p:grpSp>
          <p:sp>
            <p:nvSpPr>
              <p:cNvPr id="125" name="テキスト ボックス 124">
                <a:extLst>
                  <a:ext uri="{FF2B5EF4-FFF2-40B4-BE49-F238E27FC236}">
                    <a16:creationId xmlns:a16="http://schemas.microsoft.com/office/drawing/2014/main" id="{D98A6729-6E6C-8048-2FAC-BF5AEEE6F591}"/>
                  </a:ext>
                </a:extLst>
              </p:cNvPr>
              <p:cNvSpPr txBox="1"/>
              <p:nvPr/>
            </p:nvSpPr>
            <p:spPr>
              <a:xfrm>
                <a:off x="2229799" y="1097569"/>
                <a:ext cx="3805070" cy="414580"/>
              </a:xfrm>
              <a:prstGeom prst="rect">
                <a:avLst/>
              </a:prstGeom>
              <a:solidFill>
                <a:srgbClr val="7030A0"/>
              </a:solidFill>
            </p:spPr>
            <p:txBody>
              <a:bodyPr wrap="square" rtlCol="0">
                <a:spAutoFit/>
              </a:bodyPr>
              <a:lstStyle/>
              <a:p>
                <a:r>
                  <a:rPr lang="ja-JP" altLang="en-US" sz="1600" b="1">
                    <a:solidFill>
                      <a:schemeClr val="bg1"/>
                    </a:solidFill>
                  </a:rPr>
                  <a:t>③</a:t>
                </a:r>
                <a:r>
                  <a:rPr kumimoji="1" lang="ja-JP" altLang="en-US" sz="1600" b="1">
                    <a:solidFill>
                      <a:schemeClr val="bg1"/>
                    </a:solidFill>
                  </a:rPr>
                  <a:t>テストパターン生成システム</a:t>
                </a:r>
              </a:p>
            </p:txBody>
          </p:sp>
        </p:grpSp>
        <p:sp>
          <p:nvSpPr>
            <p:cNvPr id="118" name="正方形/長方形 117">
              <a:extLst>
                <a:ext uri="{FF2B5EF4-FFF2-40B4-BE49-F238E27FC236}">
                  <a16:creationId xmlns:a16="http://schemas.microsoft.com/office/drawing/2014/main" id="{D7894508-2368-A1A3-577A-E84A4015C139}"/>
                </a:ext>
              </a:extLst>
            </p:cNvPr>
            <p:cNvSpPr/>
            <p:nvPr/>
          </p:nvSpPr>
          <p:spPr>
            <a:xfrm>
              <a:off x="3153214" y="5352348"/>
              <a:ext cx="1050541"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err="1">
                  <a:solidFill>
                    <a:schemeClr val="tx1"/>
                  </a:solidFill>
                  <a:latin typeface="Times New Roman" panose="02020603050405020304" pitchFamily="18" charset="0"/>
                  <a:cs typeface="Times New Roman" panose="02020603050405020304" pitchFamily="18" charset="0"/>
                </a:rPr>
                <a:t>Truth.root</a:t>
              </a:r>
              <a:endParaRPr lang="ja-JP" altLang="en-US" sz="1100">
                <a:solidFill>
                  <a:schemeClr val="tx1"/>
                </a:solidFill>
                <a:latin typeface="Times New Roman" panose="02020603050405020304" pitchFamily="18" charset="0"/>
                <a:cs typeface="Times New Roman" panose="02020603050405020304" pitchFamily="18" charset="0"/>
              </a:endParaRPr>
            </a:p>
          </p:txBody>
        </p:sp>
        <p:sp>
          <p:nvSpPr>
            <p:cNvPr id="119" name="テキスト ボックス 9">
              <a:extLst>
                <a:ext uri="{FF2B5EF4-FFF2-40B4-BE49-F238E27FC236}">
                  <a16:creationId xmlns:a16="http://schemas.microsoft.com/office/drawing/2014/main" id="{91673EA9-D067-F7CE-D026-8030A56626FF}"/>
                </a:ext>
              </a:extLst>
            </p:cNvPr>
            <p:cNvSpPr txBox="1"/>
            <p:nvPr/>
          </p:nvSpPr>
          <p:spPr>
            <a:xfrm>
              <a:off x="3067291" y="1410903"/>
              <a:ext cx="1080238" cy="408175"/>
            </a:xfrm>
            <a:prstGeom prst="rect">
              <a:avLst/>
            </a:prstGeom>
            <a:solidFill>
              <a:schemeClr val="accent1">
                <a:lumMod val="40000"/>
                <a:lumOff val="60000"/>
              </a:schemeClr>
            </a:solidFill>
          </p:spPr>
          <p:txBody>
            <a:bodyPr wrap="square" rtlCol="0" anchor="ctr" anchorCtr="0">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ja-JP" altLang="en-US" sz="900"/>
                <a:t>各イベントの</a:t>
              </a:r>
              <a:endParaRPr kumimoji="1" lang="en-US" altLang="ja-JP" sz="900" dirty="0"/>
            </a:p>
            <a:p>
              <a:pPr algn="ctr"/>
              <a:r>
                <a:rPr kumimoji="1" lang="en-US" altLang="ja-JP" sz="900" dirty="0"/>
                <a:t>truth</a:t>
              </a:r>
              <a:r>
                <a:rPr kumimoji="1" lang="ja-JP" altLang="en-US" sz="900"/>
                <a:t>情報</a:t>
              </a:r>
            </a:p>
          </p:txBody>
        </p:sp>
        <p:sp>
          <p:nvSpPr>
            <p:cNvPr id="120" name="正方形/長方形 119">
              <a:extLst>
                <a:ext uri="{FF2B5EF4-FFF2-40B4-BE49-F238E27FC236}">
                  <a16:creationId xmlns:a16="http://schemas.microsoft.com/office/drawing/2014/main" id="{4ABA6C6C-983D-01A0-D94B-0E649A05A696}"/>
                </a:ext>
              </a:extLst>
            </p:cNvPr>
            <p:cNvSpPr/>
            <p:nvPr/>
          </p:nvSpPr>
          <p:spPr>
            <a:xfrm>
              <a:off x="3602352" y="6222862"/>
              <a:ext cx="1295855" cy="38026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100" dirty="0" err="1">
                  <a:solidFill>
                    <a:schemeClr val="tx1"/>
                  </a:solidFill>
                  <a:latin typeface="Times New Roman" panose="02020603050405020304" pitchFamily="18" charset="0"/>
                  <a:cs typeface="Times New Roman" panose="02020603050405020304" pitchFamily="18" charset="0"/>
                </a:rPr>
                <a:t>combine.root</a:t>
              </a:r>
              <a:endParaRPr lang="ja-JP" altLang="en-US" sz="1100">
                <a:solidFill>
                  <a:schemeClr val="tx1"/>
                </a:solidFill>
                <a:latin typeface="Times New Roman" panose="02020603050405020304" pitchFamily="18" charset="0"/>
                <a:cs typeface="Times New Roman" panose="02020603050405020304" pitchFamily="18" charset="0"/>
              </a:endParaRPr>
            </a:p>
          </p:txBody>
        </p:sp>
        <p:cxnSp>
          <p:nvCxnSpPr>
            <p:cNvPr id="121" name="直線矢印コネクタ 120">
              <a:extLst>
                <a:ext uri="{FF2B5EF4-FFF2-40B4-BE49-F238E27FC236}">
                  <a16:creationId xmlns:a16="http://schemas.microsoft.com/office/drawing/2014/main" id="{79C7EECC-CCFD-3757-2FAE-D14969450456}"/>
                </a:ext>
              </a:extLst>
            </p:cNvPr>
            <p:cNvCxnSpPr>
              <a:cxnSpLocks/>
            </p:cNvCxnSpPr>
            <p:nvPr/>
          </p:nvCxnSpPr>
          <p:spPr>
            <a:xfrm>
              <a:off x="4516706" y="5732610"/>
              <a:ext cx="0" cy="490252"/>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a:extLst>
                <a:ext uri="{FF2B5EF4-FFF2-40B4-BE49-F238E27FC236}">
                  <a16:creationId xmlns:a16="http://schemas.microsoft.com/office/drawing/2014/main" id="{2063624B-9B82-4AB7-4A02-49583FE793E2}"/>
                </a:ext>
              </a:extLst>
            </p:cNvPr>
            <p:cNvCxnSpPr>
              <a:cxnSpLocks/>
            </p:cNvCxnSpPr>
            <p:nvPr/>
          </p:nvCxnSpPr>
          <p:spPr>
            <a:xfrm>
              <a:off x="3902590" y="5732610"/>
              <a:ext cx="0" cy="490252"/>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55" name="四角形吹き出し 154">
            <a:extLst>
              <a:ext uri="{FF2B5EF4-FFF2-40B4-BE49-F238E27FC236}">
                <a16:creationId xmlns:a16="http://schemas.microsoft.com/office/drawing/2014/main" id="{0F06FA7E-3655-D366-47E6-3FBCC9D23622}"/>
              </a:ext>
            </a:extLst>
          </p:cNvPr>
          <p:cNvSpPr/>
          <p:nvPr/>
        </p:nvSpPr>
        <p:spPr>
          <a:xfrm>
            <a:off x="4318071" y="3253609"/>
            <a:ext cx="1198632" cy="345066"/>
          </a:xfrm>
          <a:prstGeom prst="wedgeRectCallout">
            <a:avLst>
              <a:gd name="adj1" fmla="val -41140"/>
              <a:gd name="adj2" fmla="val 81973"/>
            </a:avLst>
          </a:prstGeom>
          <a:solidFill>
            <a:schemeClr val="bg1"/>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r>
              <a:rPr lang="ja-JP" altLang="en-US" sz="1000" b="1">
                <a:solidFill>
                  <a:schemeClr val="accent2"/>
                </a:solidFill>
                <a:latin typeface="Times New Roman" panose="02020603050405020304" pitchFamily="18" charset="0"/>
                <a:cs typeface="Times New Roman" panose="02020603050405020304" pitchFamily="18" charset="0"/>
              </a:rPr>
              <a:t>光ファイバ</a:t>
            </a:r>
            <a:r>
              <a:rPr lang="ja-JP" altLang="en-US" sz="1000" b="1">
                <a:latin typeface="Times New Roman" panose="02020603050405020304" pitchFamily="18" charset="0"/>
                <a:cs typeface="Times New Roman" panose="02020603050405020304" pitchFamily="18" charset="0"/>
              </a:rPr>
              <a:t>ー</a:t>
            </a:r>
            <a:endParaRPr lang="en-US" altLang="ja-JP" sz="1000" b="1" dirty="0">
              <a:latin typeface="Times New Roman" panose="02020603050405020304" pitchFamily="18" charset="0"/>
              <a:cs typeface="Times New Roman" panose="02020603050405020304" pitchFamily="18" charset="0"/>
            </a:endParaRPr>
          </a:p>
          <a:p>
            <a:pPr algn="ctr"/>
            <a:r>
              <a:rPr lang="en-US" altLang="ja-JP" sz="1000" b="1" dirty="0">
                <a:solidFill>
                  <a:schemeClr val="accent2"/>
                </a:solidFill>
                <a:latin typeface="Times New Roman" panose="02020603050405020304" pitchFamily="18" charset="0"/>
                <a:cs typeface="Times New Roman" panose="02020603050405020304" pitchFamily="18" charset="0"/>
              </a:rPr>
              <a:t>128 bit × 58 link</a:t>
            </a:r>
          </a:p>
        </p:txBody>
      </p:sp>
    </p:spTree>
    <p:extLst>
      <p:ext uri="{BB962C8B-B14F-4D97-AF65-F5344CB8AC3E}">
        <p14:creationId xmlns:p14="http://schemas.microsoft.com/office/powerpoint/2010/main" val="30488181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CF5E6B-9FA1-4B90-3064-1CBFEE75F074}"/>
              </a:ext>
            </a:extLst>
          </p:cNvPr>
          <p:cNvSpPr>
            <a:spLocks noGrp="1"/>
          </p:cNvSpPr>
          <p:nvPr>
            <p:ph type="title"/>
          </p:nvPr>
        </p:nvSpPr>
        <p:spPr/>
        <p:txBody>
          <a:bodyPr/>
          <a:lstStyle/>
          <a:p>
            <a:r>
              <a:rPr lang="ja-JP" altLang="en-US">
                <a:solidFill>
                  <a:schemeClr val="accent2"/>
                </a:solidFill>
              </a:rPr>
              <a:t>スタッガードチャンネル</a:t>
            </a:r>
            <a:endParaRPr kumimoji="1" lang="ja-JP" altLang="en-US">
              <a:solidFill>
                <a:schemeClr val="accent2"/>
              </a:solidFill>
            </a:endParaRPr>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C341AB43-E7C8-0D0B-72F9-D1B54970C293}"/>
                  </a:ext>
                </a:extLst>
              </p:cNvPr>
              <p:cNvSpPr>
                <a:spLocks noGrp="1"/>
              </p:cNvSpPr>
              <p:nvPr>
                <p:ph idx="1"/>
              </p:nvPr>
            </p:nvSpPr>
            <p:spPr>
              <a:xfrm>
                <a:off x="45085" y="1003300"/>
                <a:ext cx="5367432" cy="5535613"/>
              </a:xfrm>
            </p:spPr>
            <p:txBody>
              <a:bodyPr>
                <a:normAutofit fontScale="77500" lnSpcReduction="20000"/>
              </a:bodyPr>
              <a:lstStyle/>
              <a:p>
                <a:r>
                  <a:rPr kumimoji="1" lang="ja-JP" altLang="en-US"/>
                  <a:t>二段階での飛跡再構成</a:t>
                </a:r>
              </a:p>
              <a:p>
                <a:pPr marL="971550" lvl="1" indent="-514350">
                  <a:buFont typeface="+mj-lt"/>
                  <a:buAutoNum type="romanUcPeriod"/>
                </a:pPr>
                <a:r>
                  <a:rPr kumimoji="1" lang="ja-JP" altLang="en-US" b="1">
                    <a:solidFill>
                      <a:schemeClr val="accent2">
                        <a:lumMod val="75000"/>
                      </a:schemeClr>
                    </a:solidFill>
                  </a:rPr>
                  <a:t>ステーション内コインシデンス</a:t>
                </a:r>
              </a:p>
              <a:p>
                <a:pPr marL="971550" lvl="1" indent="-514350">
                  <a:buFont typeface="+mj-lt"/>
                  <a:buAutoNum type="romanUcPeriod"/>
                </a:pPr>
                <a:r>
                  <a:rPr kumimoji="1" lang="ja-JP" altLang="en-US"/>
                  <a:t>ステーション間コインシデンス</a:t>
                </a:r>
              </a:p>
              <a:p>
                <a:r>
                  <a:rPr kumimoji="1" lang="pt-PT" altLang="ja-JP" dirty="0"/>
                  <a:t>TGC</a:t>
                </a:r>
                <a:r>
                  <a:rPr kumimoji="1" lang="ja-JP" altLang="en-US"/>
                  <a:t>チャンネルのスタッガリング構造</a:t>
                </a:r>
              </a:p>
              <a:p>
                <a:pPr lvl="1"/>
                <a:r>
                  <a:rPr kumimoji="1" lang="ja-JP" altLang="en-US"/>
                  <a:t>コインシデンスにより</a:t>
                </a:r>
                <a:r>
                  <a:rPr kumimoji="1" lang="en-US" altLang="ja-JP" dirty="0"/>
                  <a:t>granularity</a:t>
                </a:r>
                <a:r>
                  <a:rPr kumimoji="1" lang="ja-JP" altLang="en-US"/>
                  <a:t>が</a:t>
                </a:r>
                <a:br>
                  <a:rPr kumimoji="1" lang="ja-JP" altLang="en-US"/>
                </a:br>
                <a:r>
                  <a:rPr kumimoji="1" lang="ja-JP" altLang="en-US"/>
                  <a:t>向上する設計</a:t>
                </a:r>
                <a:endParaRPr kumimoji="1" lang="en-US" altLang="ja-JP" dirty="0"/>
              </a:p>
              <a:p>
                <a:pPr lvl="1"/>
                <a:r>
                  <a:rPr kumimoji="1" lang="ja-JP" altLang="en-US"/>
                  <a:t>トリガーで使用する位置情報が</a:t>
                </a:r>
                <a:br>
                  <a:rPr kumimoji="1" lang="ja-JP" altLang="en-US"/>
                </a:br>
                <a:r>
                  <a:rPr kumimoji="1" lang="ja-JP" altLang="en-US"/>
                  <a:t>同じ</a:t>
                </a:r>
                <a14:m>
                  <m:oMath xmlns:m="http://schemas.openxmlformats.org/officeDocument/2006/math">
                    <m:f>
                      <m:fPr>
                        <m:type m:val="lin"/>
                        <m:ctrlPr>
                          <a:rPr kumimoji="1" lang="ja-JP" altLang="en-US" i="1" smtClean="0">
                            <a:latin typeface="Cambria Math" panose="02040503050406030204" pitchFamily="18" charset="0"/>
                          </a:rPr>
                        </m:ctrlPr>
                      </m:fPr>
                      <m:num>
                        <m:r>
                          <a:rPr lang="ja-JP" altLang="en-US" i="1">
                            <a:latin typeface="Cambria Math" panose="02040503050406030204" pitchFamily="18" charset="0"/>
                          </a:rPr>
                          <m:t>𝜂</m:t>
                        </m:r>
                      </m:num>
                      <m:den>
                        <m:r>
                          <a:rPr kumimoji="1" lang="en-US" altLang="ja-JP" b="0" i="1" smtClean="0">
                            <a:latin typeface="Cambria Math" panose="02040503050406030204" pitchFamily="18" charset="0"/>
                          </a:rPr>
                          <m:t>𝜙</m:t>
                        </m:r>
                      </m:den>
                    </m:f>
                  </m:oMath>
                </a14:m>
                <a:r>
                  <a:rPr kumimoji="1" lang="ja-JP" altLang="en-US"/>
                  <a:t>の</a:t>
                </a:r>
                <a:r>
                  <a:rPr kumimoji="1" lang="en-US" altLang="ja-JP" dirty="0"/>
                  <a:t>granularity</a:t>
                </a:r>
                <a:r>
                  <a:rPr kumimoji="1" lang="ja-JP" altLang="en-US"/>
                  <a:t>になるように</a:t>
                </a:r>
                <a:br>
                  <a:rPr kumimoji="1" lang="ja-JP" altLang="en-US"/>
                </a:br>
                <a:r>
                  <a:rPr kumimoji="1" lang="ja-JP" altLang="en-US"/>
                  <a:t>検出器内のチャンネル幅が設計されている</a:t>
                </a:r>
                <a:endParaRPr kumimoji="1" lang="en-US" altLang="ja-JP" dirty="0"/>
              </a:p>
              <a:p>
                <a:pPr lvl="1"/>
                <a:r>
                  <a:rPr kumimoji="1" lang="ja-JP" altLang="en-US"/>
                  <a:t>コインシデンス論理は</a:t>
                </a:r>
                <a:r>
                  <a:rPr kumimoji="1" lang="en-US" altLang="ja-JP" dirty="0"/>
                  <a:t>AND</a:t>
                </a:r>
                <a:r>
                  <a:rPr kumimoji="1" lang="ja-JP" altLang="en-US"/>
                  <a:t>、</a:t>
                </a:r>
                <a:r>
                  <a:rPr kumimoji="1" lang="en-US" altLang="ja-JP" dirty="0"/>
                  <a:t>OR</a:t>
                </a:r>
                <a:r>
                  <a:rPr kumimoji="1" lang="ja-JP" altLang="en-US"/>
                  <a:t>、</a:t>
                </a:r>
                <a:r>
                  <a:rPr kumimoji="1" lang="en-US" altLang="ja-JP" dirty="0"/>
                  <a:t>NOT</a:t>
                </a:r>
                <a:r>
                  <a:rPr kumimoji="1" lang="ja-JP" altLang="en-US"/>
                  <a:t>で記述される</a:t>
                </a:r>
                <a:endParaRPr kumimoji="1" lang="en-US" altLang="ja-JP" dirty="0"/>
              </a:p>
              <a:p>
                <a:pPr lvl="2"/>
                <a:r>
                  <a:rPr lang="en-US" altLang="ja-JP" dirty="0"/>
                  <a:t>3/3</a:t>
                </a:r>
                <a:r>
                  <a:rPr kumimoji="1" lang="ja-JP" altLang="en-US"/>
                  <a:t>コインシデンスと</a:t>
                </a:r>
                <a:r>
                  <a:rPr lang="en-US" altLang="ja-JP" dirty="0"/>
                  <a:t>2/3</a:t>
                </a:r>
                <a:r>
                  <a:rPr kumimoji="1" lang="ja-JP" altLang="en-US"/>
                  <a:t>コインシデンスを独立＆排他的に計算する</a:t>
                </a:r>
              </a:p>
              <a:p>
                <a:r>
                  <a:rPr kumimoji="1" lang="ja-JP" altLang="en-US">
                    <a:solidFill>
                      <a:srgbClr val="7030A0"/>
                    </a:solidFill>
                  </a:rPr>
                  <a:t>スタッガードチャンネル</a:t>
                </a:r>
                <a:r>
                  <a:rPr kumimoji="1" lang="ja-JP" altLang="en-US"/>
                  <a:t>の定義</a:t>
                </a:r>
              </a:p>
              <a:p>
                <a:pPr lvl="1"/>
                <a:r>
                  <a:rPr kumimoji="1" lang="ja-JP" altLang="en-US">
                    <a:solidFill>
                      <a:srgbClr val="7030A0"/>
                    </a:solidFill>
                  </a:rPr>
                  <a:t>同じ</a:t>
                </a:r>
                <a14:m>
                  <m:oMath xmlns:m="http://schemas.openxmlformats.org/officeDocument/2006/math">
                    <m:r>
                      <a:rPr kumimoji="1" lang="ja-JP" altLang="en-US" i="1" smtClean="0">
                        <a:solidFill>
                          <a:srgbClr val="7030A0"/>
                        </a:solidFill>
                        <a:latin typeface="Cambria Math" panose="02040503050406030204" pitchFamily="18" charset="0"/>
                      </a:rPr>
                      <m:t>𝜂</m:t>
                    </m:r>
                    <m:r>
                      <a:rPr kumimoji="1" lang="en-US" altLang="ja-JP" i="1" dirty="0" smtClean="0">
                        <a:solidFill>
                          <a:srgbClr val="7030A0"/>
                        </a:solidFill>
                        <a:latin typeface="Cambria Math" panose="02040503050406030204" pitchFamily="18" charset="0"/>
                      </a:rPr>
                      <m:t>,</m:t>
                    </m:r>
                    <m:r>
                      <a:rPr kumimoji="1" lang="en-US" altLang="ja-JP" i="1" dirty="0" smtClean="0">
                        <a:solidFill>
                          <a:srgbClr val="7030A0"/>
                        </a:solidFill>
                        <a:latin typeface="Cambria Math" panose="02040503050406030204" pitchFamily="18" charset="0"/>
                      </a:rPr>
                      <m:t>𝜙</m:t>
                    </m:r>
                  </m:oMath>
                </a14:m>
                <a:r>
                  <a:rPr kumimoji="1" lang="ja-JP" altLang="en-US">
                    <a:solidFill>
                      <a:srgbClr val="7030A0"/>
                    </a:solidFill>
                  </a:rPr>
                  <a:t>のチャンネルが同じ番号</a:t>
                </a:r>
                <a:r>
                  <a:rPr kumimoji="1" lang="ja-JP" altLang="en-US"/>
                  <a:t>になるように、ステーション間で</a:t>
                </a:r>
                <a:r>
                  <a:rPr kumimoji="1" lang="ja-JP" altLang="en-US">
                    <a:solidFill>
                      <a:srgbClr val="7030A0"/>
                    </a:solidFill>
                  </a:rPr>
                  <a:t>統一的なチャンネル番号</a:t>
                </a:r>
                <a:r>
                  <a:rPr kumimoji="1" lang="ja-JP" altLang="en-US"/>
                  <a:t>の定義を行なった</a:t>
                </a:r>
                <a:br>
                  <a:rPr lang="en-US" altLang="ja-JP" dirty="0"/>
                </a:br>
                <a:r>
                  <a:rPr lang="ja-JP" altLang="en-US" sz="1900"/>
                  <a:t>（</a:t>
                </a:r>
                <a:r>
                  <a:rPr kumimoji="1" lang="ja-JP" altLang="en-US" sz="1900"/>
                  <a:t>同じチャンネル番号</a:t>
                </a:r>
                <a:r>
                  <a:rPr lang="ja-JP" altLang="en-US" sz="1900"/>
                  <a:t>の組＝無限運動量飛跡）</a:t>
                </a:r>
                <a:endParaRPr kumimoji="1" lang="ja-JP" altLang="en-US" sz="1900"/>
              </a:p>
              <a:p>
                <a:endParaRPr kumimoji="1" lang="ja-JP" altLang="en-US"/>
              </a:p>
            </p:txBody>
          </p:sp>
        </mc:Choice>
        <mc:Fallback xmlns="">
          <p:sp>
            <p:nvSpPr>
              <p:cNvPr id="3" name="コンテンツ プレースホルダー 2">
                <a:extLst>
                  <a:ext uri="{FF2B5EF4-FFF2-40B4-BE49-F238E27FC236}">
                    <a16:creationId xmlns:a16="http://schemas.microsoft.com/office/drawing/2014/main" id="{C341AB43-E7C8-0D0B-72F9-D1B54970C293}"/>
                  </a:ext>
                </a:extLst>
              </p:cNvPr>
              <p:cNvSpPr>
                <a:spLocks noGrp="1" noRot="1" noChangeAspect="1" noMove="1" noResize="1" noEditPoints="1" noAdjustHandles="1" noChangeArrowheads="1" noChangeShapeType="1" noTextEdit="1"/>
              </p:cNvSpPr>
              <p:nvPr>
                <p:ph idx="1"/>
              </p:nvPr>
            </p:nvSpPr>
            <p:spPr>
              <a:xfrm>
                <a:off x="45085" y="1003300"/>
                <a:ext cx="5367432" cy="5535613"/>
              </a:xfrm>
              <a:blipFill>
                <a:blip r:embed="rId3"/>
                <a:stretch>
                  <a:fillRect l="-1179" t="-1831" r="-943"/>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185EA81E-112B-2E4B-1237-40AC413A7F40}"/>
              </a:ext>
            </a:extLst>
          </p:cNvPr>
          <p:cNvSpPr>
            <a:spLocks noGrp="1"/>
          </p:cNvSpPr>
          <p:nvPr>
            <p:ph type="dt" sz="half" idx="10"/>
          </p:nvPr>
        </p:nvSpPr>
        <p:spPr/>
        <p:txBody>
          <a:bodyPr/>
          <a:lstStyle/>
          <a:p>
            <a:fld id="{DDB6B2D3-601A-AB4B-9ECD-4D7CAB471238}" type="datetime1">
              <a:rPr kumimoji="1" lang="ja-JP" altLang="en-US" smtClean="0"/>
              <a:t>2023/2/19</a:t>
            </a:fld>
            <a:endParaRPr kumimoji="1" lang="ja-JP" altLang="en-US"/>
          </a:p>
        </p:txBody>
      </p:sp>
      <p:sp>
        <p:nvSpPr>
          <p:cNvPr id="5" name="フッター プレースホルダー 4">
            <a:extLst>
              <a:ext uri="{FF2B5EF4-FFF2-40B4-BE49-F238E27FC236}">
                <a16:creationId xmlns:a16="http://schemas.microsoft.com/office/drawing/2014/main" id="{1351A6BB-7B15-29B1-4C81-9B62BF9D760E}"/>
              </a:ext>
            </a:extLst>
          </p:cNvPr>
          <p:cNvSpPr>
            <a:spLocks noGrp="1"/>
          </p:cNvSpPr>
          <p:nvPr>
            <p:ph type="ftr" sz="quarter" idx="11"/>
          </p:nvPr>
        </p:nvSpPr>
        <p:spPr/>
        <p:txBody>
          <a:bodyPr/>
          <a:lstStyle/>
          <a:p>
            <a:r>
              <a:rPr kumimoji="1" lang="en-US" altLang="ja-JP"/>
              <a:t>2022</a:t>
            </a:r>
            <a:r>
              <a:rPr kumimoji="1" lang="ja-JP" altLang="en-US"/>
              <a:t>年度　修士論文審査会</a:t>
            </a:r>
          </a:p>
        </p:txBody>
      </p:sp>
      <p:sp>
        <p:nvSpPr>
          <p:cNvPr id="6" name="スライド番号プレースホルダー 5">
            <a:extLst>
              <a:ext uri="{FF2B5EF4-FFF2-40B4-BE49-F238E27FC236}">
                <a16:creationId xmlns:a16="http://schemas.microsoft.com/office/drawing/2014/main" id="{A717ABBE-3CE1-C4A5-8681-536F45B91420}"/>
              </a:ext>
            </a:extLst>
          </p:cNvPr>
          <p:cNvSpPr>
            <a:spLocks noGrp="1"/>
          </p:cNvSpPr>
          <p:nvPr>
            <p:ph type="sldNum" sz="quarter" idx="12"/>
          </p:nvPr>
        </p:nvSpPr>
        <p:spPr/>
        <p:txBody>
          <a:bodyPr/>
          <a:lstStyle/>
          <a:p>
            <a:fld id="{B1A13AED-BBC1-DB48-95E1-36D836C4ECBB}" type="slidenum">
              <a:rPr kumimoji="1" lang="ja-JP" altLang="en-US" smtClean="0"/>
              <a:t>35</a:t>
            </a:fld>
            <a:endParaRPr kumimoji="1" lang="ja-JP" altLang="en-US"/>
          </a:p>
        </p:txBody>
      </p:sp>
      <p:grpSp>
        <p:nvGrpSpPr>
          <p:cNvPr id="8" name="グループ化 7">
            <a:extLst>
              <a:ext uri="{FF2B5EF4-FFF2-40B4-BE49-F238E27FC236}">
                <a16:creationId xmlns:a16="http://schemas.microsoft.com/office/drawing/2014/main" id="{DF86CF27-EC67-1938-1DD7-87546B029F17}"/>
              </a:ext>
            </a:extLst>
          </p:cNvPr>
          <p:cNvGrpSpPr/>
          <p:nvPr/>
        </p:nvGrpSpPr>
        <p:grpSpPr>
          <a:xfrm>
            <a:off x="8267334" y="2702116"/>
            <a:ext cx="1024302" cy="3674793"/>
            <a:chOff x="4323452" y="1661621"/>
            <a:chExt cx="1591654" cy="4208979"/>
          </a:xfrm>
        </p:grpSpPr>
        <p:grpSp>
          <p:nvGrpSpPr>
            <p:cNvPr id="9" name="グループ化 8">
              <a:extLst>
                <a:ext uri="{FF2B5EF4-FFF2-40B4-BE49-F238E27FC236}">
                  <a16:creationId xmlns:a16="http://schemas.microsoft.com/office/drawing/2014/main" id="{B1779CD9-DF9E-5B65-9068-51EC70F5DF70}"/>
                </a:ext>
              </a:extLst>
            </p:cNvPr>
            <p:cNvGrpSpPr/>
            <p:nvPr/>
          </p:nvGrpSpPr>
          <p:grpSpPr>
            <a:xfrm>
              <a:off x="4323452" y="2143760"/>
              <a:ext cx="0" cy="3726840"/>
              <a:chOff x="4338320" y="2211840"/>
              <a:chExt cx="0" cy="3726840"/>
            </a:xfrm>
          </p:grpSpPr>
          <p:cxnSp>
            <p:nvCxnSpPr>
              <p:cNvPr id="17" name="直線コネクタ 16">
                <a:extLst>
                  <a:ext uri="{FF2B5EF4-FFF2-40B4-BE49-F238E27FC236}">
                    <a16:creationId xmlns:a16="http://schemas.microsoft.com/office/drawing/2014/main" id="{284BB492-9888-CD23-1B5F-7BAF3F33CA58}"/>
                  </a:ext>
                </a:extLst>
              </p:cNvPr>
              <p:cNvCxnSpPr>
                <a:cxnSpLocks/>
              </p:cNvCxnSpPr>
              <p:nvPr/>
            </p:nvCxnSpPr>
            <p:spPr>
              <a:xfrm>
                <a:off x="4338320" y="2211840"/>
                <a:ext cx="0" cy="72000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44B7F1AC-466E-5A7E-8700-F7A2DF32FB51}"/>
                  </a:ext>
                </a:extLst>
              </p:cNvPr>
              <p:cNvCxnSpPr>
                <a:cxnSpLocks/>
              </p:cNvCxnSpPr>
              <p:nvPr/>
            </p:nvCxnSpPr>
            <p:spPr>
              <a:xfrm>
                <a:off x="4338320" y="2966720"/>
                <a:ext cx="0" cy="72000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13DCBB94-8121-E9E8-A4B7-7636ABD29C65}"/>
                  </a:ext>
                </a:extLst>
              </p:cNvPr>
              <p:cNvCxnSpPr>
                <a:cxnSpLocks/>
              </p:cNvCxnSpPr>
              <p:nvPr/>
            </p:nvCxnSpPr>
            <p:spPr>
              <a:xfrm>
                <a:off x="4338320" y="3719920"/>
                <a:ext cx="0" cy="720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EB7C87ED-7C25-85D0-5F7E-E77A43959459}"/>
                  </a:ext>
                </a:extLst>
              </p:cNvPr>
              <p:cNvCxnSpPr>
                <a:cxnSpLocks/>
              </p:cNvCxnSpPr>
              <p:nvPr/>
            </p:nvCxnSpPr>
            <p:spPr>
              <a:xfrm>
                <a:off x="4338320" y="4476160"/>
                <a:ext cx="0" cy="720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584EF74F-26B0-C50F-CC56-975BCCCBEF42}"/>
                  </a:ext>
                </a:extLst>
              </p:cNvPr>
              <p:cNvCxnSpPr>
                <a:cxnSpLocks/>
              </p:cNvCxnSpPr>
              <p:nvPr/>
            </p:nvCxnSpPr>
            <p:spPr>
              <a:xfrm>
                <a:off x="4338320" y="5218680"/>
                <a:ext cx="0" cy="72000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10163C2D-BB8F-6BEA-D214-D993993449E4}"/>
                </a:ext>
              </a:extLst>
            </p:cNvPr>
            <p:cNvGrpSpPr/>
            <p:nvPr/>
          </p:nvGrpSpPr>
          <p:grpSpPr>
            <a:xfrm>
              <a:off x="4541520" y="1793080"/>
              <a:ext cx="0" cy="3726840"/>
              <a:chOff x="4338320" y="2211840"/>
              <a:chExt cx="0" cy="3726840"/>
            </a:xfrm>
          </p:grpSpPr>
          <p:cxnSp>
            <p:nvCxnSpPr>
              <p:cNvPr id="12" name="直線コネクタ 11">
                <a:extLst>
                  <a:ext uri="{FF2B5EF4-FFF2-40B4-BE49-F238E27FC236}">
                    <a16:creationId xmlns:a16="http://schemas.microsoft.com/office/drawing/2014/main" id="{0A571A54-061B-1A88-61B6-429604FD271A}"/>
                  </a:ext>
                </a:extLst>
              </p:cNvPr>
              <p:cNvCxnSpPr>
                <a:cxnSpLocks/>
              </p:cNvCxnSpPr>
              <p:nvPr/>
            </p:nvCxnSpPr>
            <p:spPr>
              <a:xfrm>
                <a:off x="4338320" y="2211840"/>
                <a:ext cx="0" cy="720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1A1C8C33-947F-D2DF-0CF8-BA81529B30C4}"/>
                  </a:ext>
                </a:extLst>
              </p:cNvPr>
              <p:cNvCxnSpPr>
                <a:cxnSpLocks/>
              </p:cNvCxnSpPr>
              <p:nvPr/>
            </p:nvCxnSpPr>
            <p:spPr>
              <a:xfrm>
                <a:off x="4338320" y="2966720"/>
                <a:ext cx="0" cy="72000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4F98589C-59A1-7A39-F4AE-A09CD5032C91}"/>
                  </a:ext>
                </a:extLst>
              </p:cNvPr>
              <p:cNvCxnSpPr>
                <a:cxnSpLocks/>
              </p:cNvCxnSpPr>
              <p:nvPr/>
            </p:nvCxnSpPr>
            <p:spPr>
              <a:xfrm>
                <a:off x="4338320" y="3719920"/>
                <a:ext cx="0" cy="72000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D279F8DD-A9CD-8DA0-C92C-DB84783FACB9}"/>
                  </a:ext>
                </a:extLst>
              </p:cNvPr>
              <p:cNvCxnSpPr>
                <a:cxnSpLocks/>
              </p:cNvCxnSpPr>
              <p:nvPr/>
            </p:nvCxnSpPr>
            <p:spPr>
              <a:xfrm>
                <a:off x="4338320" y="4476160"/>
                <a:ext cx="0" cy="720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A22DE1EB-7853-43A4-A0A5-02FA3C092A4F}"/>
                  </a:ext>
                </a:extLst>
              </p:cNvPr>
              <p:cNvCxnSpPr>
                <a:cxnSpLocks/>
              </p:cNvCxnSpPr>
              <p:nvPr/>
            </p:nvCxnSpPr>
            <p:spPr>
              <a:xfrm>
                <a:off x="4338320" y="5218680"/>
                <a:ext cx="0" cy="720000"/>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11" name="テキスト ボックス 10">
              <a:extLst>
                <a:ext uri="{FF2B5EF4-FFF2-40B4-BE49-F238E27FC236}">
                  <a16:creationId xmlns:a16="http://schemas.microsoft.com/office/drawing/2014/main" id="{CC8A716E-E5CD-45FE-D8B3-834E5562BE80}"/>
                </a:ext>
              </a:extLst>
            </p:cNvPr>
            <p:cNvSpPr txBox="1"/>
            <p:nvPr/>
          </p:nvSpPr>
          <p:spPr>
            <a:xfrm>
              <a:off x="4653332" y="1661621"/>
              <a:ext cx="1261774" cy="481269"/>
            </a:xfrm>
            <a:prstGeom prst="rect">
              <a:avLst/>
            </a:prstGeom>
            <a:noFill/>
          </p:spPr>
          <p:txBody>
            <a:bodyPr wrap="square" rtlCol="0">
              <a:spAutoFit/>
            </a:bodyPr>
            <a:lstStyle/>
            <a:p>
              <a:pPr algn="ctr"/>
              <a:r>
                <a:rPr kumimoji="1" lang="en-US" altLang="ja-JP" sz="1050" b="1" dirty="0">
                  <a:solidFill>
                    <a:schemeClr val="accent2">
                      <a:lumMod val="50000"/>
                    </a:schemeClr>
                  </a:solidFill>
                </a:rPr>
                <a:t>M2</a:t>
              </a:r>
            </a:p>
            <a:p>
              <a:pPr algn="ctr"/>
              <a:r>
                <a:rPr kumimoji="1" lang="en-US" altLang="ja-JP" sz="1050" b="1" dirty="0">
                  <a:solidFill>
                    <a:schemeClr val="accent2">
                      <a:lumMod val="50000"/>
                    </a:schemeClr>
                  </a:solidFill>
                </a:rPr>
                <a:t>Doublets</a:t>
              </a:r>
            </a:p>
          </p:txBody>
        </p:sp>
      </p:grpSp>
      <p:grpSp>
        <p:nvGrpSpPr>
          <p:cNvPr id="22" name="グループ化 21">
            <a:extLst>
              <a:ext uri="{FF2B5EF4-FFF2-40B4-BE49-F238E27FC236}">
                <a16:creationId xmlns:a16="http://schemas.microsoft.com/office/drawing/2014/main" id="{DEC8A0C4-4E3A-C71B-00B6-6DB7A11614B9}"/>
              </a:ext>
            </a:extLst>
          </p:cNvPr>
          <p:cNvGrpSpPr/>
          <p:nvPr/>
        </p:nvGrpSpPr>
        <p:grpSpPr>
          <a:xfrm>
            <a:off x="5417576" y="3132201"/>
            <a:ext cx="6302472" cy="2322842"/>
            <a:chOff x="529542" y="2509510"/>
            <a:chExt cx="5383578" cy="2660502"/>
          </a:xfrm>
        </p:grpSpPr>
        <p:cxnSp>
          <p:nvCxnSpPr>
            <p:cNvPr id="23" name="直線コネクタ 22">
              <a:extLst>
                <a:ext uri="{FF2B5EF4-FFF2-40B4-BE49-F238E27FC236}">
                  <a16:creationId xmlns:a16="http://schemas.microsoft.com/office/drawing/2014/main" id="{19FE5400-67DB-1EED-E1E6-3859F916EF21}"/>
                </a:ext>
              </a:extLst>
            </p:cNvPr>
            <p:cNvCxnSpPr/>
            <p:nvPr/>
          </p:nvCxnSpPr>
          <p:spPr>
            <a:xfrm flipV="1">
              <a:off x="548640" y="2509510"/>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94A353B4-1A97-0E32-374D-F50E5D808158}"/>
                </a:ext>
              </a:extLst>
            </p:cNvPr>
            <p:cNvCxnSpPr/>
            <p:nvPr/>
          </p:nvCxnSpPr>
          <p:spPr>
            <a:xfrm flipV="1">
              <a:off x="529542" y="2853160"/>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D2A2494-48AF-1400-FC21-4F2315107574}"/>
                </a:ext>
              </a:extLst>
            </p:cNvPr>
            <p:cNvCxnSpPr/>
            <p:nvPr/>
          </p:nvCxnSpPr>
          <p:spPr>
            <a:xfrm flipV="1">
              <a:off x="529542" y="3256397"/>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B95FE5EA-BDFC-31CF-FBE3-0578ECF29665}"/>
                </a:ext>
              </a:extLst>
            </p:cNvPr>
            <p:cNvCxnSpPr/>
            <p:nvPr/>
          </p:nvCxnSpPr>
          <p:spPr>
            <a:xfrm flipV="1">
              <a:off x="529542" y="3617460"/>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203A7B79-9C29-31FA-B318-F6CB4C3A883C}"/>
                </a:ext>
              </a:extLst>
            </p:cNvPr>
            <p:cNvCxnSpPr/>
            <p:nvPr/>
          </p:nvCxnSpPr>
          <p:spPr>
            <a:xfrm flipV="1">
              <a:off x="548640" y="4024613"/>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A2541A4B-FEE5-6962-2E52-3E3A538CDABF}"/>
                </a:ext>
              </a:extLst>
            </p:cNvPr>
            <p:cNvCxnSpPr/>
            <p:nvPr/>
          </p:nvCxnSpPr>
          <p:spPr>
            <a:xfrm flipV="1">
              <a:off x="548640" y="4401770"/>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D3122818-3EB9-B956-4778-73C1DFE11BDE}"/>
                </a:ext>
              </a:extLst>
            </p:cNvPr>
            <p:cNvCxnSpPr/>
            <p:nvPr/>
          </p:nvCxnSpPr>
          <p:spPr>
            <a:xfrm flipV="1">
              <a:off x="548640" y="4792829"/>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BEB5896A-A85C-91C5-FBB8-41DBBFCEB594}"/>
                </a:ext>
              </a:extLst>
            </p:cNvPr>
            <p:cNvCxnSpPr/>
            <p:nvPr/>
          </p:nvCxnSpPr>
          <p:spPr>
            <a:xfrm flipV="1">
              <a:off x="548640" y="5138172"/>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46D8AC7B-4138-8D32-C1F0-115338D53A37}"/>
              </a:ext>
            </a:extLst>
          </p:cNvPr>
          <p:cNvGrpSpPr/>
          <p:nvPr/>
        </p:nvGrpSpPr>
        <p:grpSpPr>
          <a:xfrm>
            <a:off x="10008624" y="3146100"/>
            <a:ext cx="271420" cy="2278328"/>
            <a:chOff x="2750551" y="2545209"/>
            <a:chExt cx="421758" cy="2609516"/>
          </a:xfrm>
          <a:solidFill>
            <a:schemeClr val="accent1">
              <a:lumMod val="20000"/>
              <a:lumOff val="80000"/>
            </a:schemeClr>
          </a:solidFill>
        </p:grpSpPr>
        <p:sp>
          <p:nvSpPr>
            <p:cNvPr id="32" name="正方形/長方形 31">
              <a:extLst>
                <a:ext uri="{FF2B5EF4-FFF2-40B4-BE49-F238E27FC236}">
                  <a16:creationId xmlns:a16="http://schemas.microsoft.com/office/drawing/2014/main" id="{C6263BAE-9921-5133-C325-21244157F225}"/>
                </a:ext>
              </a:extLst>
            </p:cNvPr>
            <p:cNvSpPr/>
            <p:nvPr/>
          </p:nvSpPr>
          <p:spPr>
            <a:xfrm>
              <a:off x="2753958" y="2545209"/>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33" name="正方形/長方形 32">
              <a:extLst>
                <a:ext uri="{FF2B5EF4-FFF2-40B4-BE49-F238E27FC236}">
                  <a16:creationId xmlns:a16="http://schemas.microsoft.com/office/drawing/2014/main" id="{CC20A04B-682A-AD2A-E454-0FA474081FE0}"/>
                </a:ext>
              </a:extLst>
            </p:cNvPr>
            <p:cNvSpPr/>
            <p:nvPr/>
          </p:nvSpPr>
          <p:spPr>
            <a:xfrm>
              <a:off x="2753958" y="2933161"/>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34" name="正方形/長方形 33">
              <a:extLst>
                <a:ext uri="{FF2B5EF4-FFF2-40B4-BE49-F238E27FC236}">
                  <a16:creationId xmlns:a16="http://schemas.microsoft.com/office/drawing/2014/main" id="{21DC2AFC-5A55-9A6D-7073-2E3CEAC739E7}"/>
                </a:ext>
              </a:extLst>
            </p:cNvPr>
            <p:cNvSpPr/>
            <p:nvPr/>
          </p:nvSpPr>
          <p:spPr>
            <a:xfrm>
              <a:off x="2750552" y="3310019"/>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35" name="正方形/長方形 34">
              <a:extLst>
                <a:ext uri="{FF2B5EF4-FFF2-40B4-BE49-F238E27FC236}">
                  <a16:creationId xmlns:a16="http://schemas.microsoft.com/office/drawing/2014/main" id="{A7C7FAA5-8B8A-65C2-AEE2-B7688072C650}"/>
                </a:ext>
              </a:extLst>
            </p:cNvPr>
            <p:cNvSpPr/>
            <p:nvPr/>
          </p:nvSpPr>
          <p:spPr>
            <a:xfrm>
              <a:off x="2750552" y="3698454"/>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36" name="正方形/長方形 35">
              <a:extLst>
                <a:ext uri="{FF2B5EF4-FFF2-40B4-BE49-F238E27FC236}">
                  <a16:creationId xmlns:a16="http://schemas.microsoft.com/office/drawing/2014/main" id="{86347F2B-8625-DF7A-334E-2FFC39F6ACA2}"/>
                </a:ext>
              </a:extLst>
            </p:cNvPr>
            <p:cNvSpPr/>
            <p:nvPr/>
          </p:nvSpPr>
          <p:spPr>
            <a:xfrm>
              <a:off x="2750552" y="4082255"/>
              <a:ext cx="418351" cy="3171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37" name="正方形/長方形 36">
              <a:extLst>
                <a:ext uri="{FF2B5EF4-FFF2-40B4-BE49-F238E27FC236}">
                  <a16:creationId xmlns:a16="http://schemas.microsoft.com/office/drawing/2014/main" id="{07C73245-02FF-AD5D-9C4E-6397012D0D3B}"/>
                </a:ext>
              </a:extLst>
            </p:cNvPr>
            <p:cNvSpPr/>
            <p:nvPr/>
          </p:nvSpPr>
          <p:spPr>
            <a:xfrm>
              <a:off x="2750551" y="4466083"/>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38" name="正方形/長方形 37">
              <a:extLst>
                <a:ext uri="{FF2B5EF4-FFF2-40B4-BE49-F238E27FC236}">
                  <a16:creationId xmlns:a16="http://schemas.microsoft.com/office/drawing/2014/main" id="{D0A5145E-B5CC-E3CF-25E7-601D6788FE08}"/>
                </a:ext>
              </a:extLst>
            </p:cNvPr>
            <p:cNvSpPr/>
            <p:nvPr/>
          </p:nvSpPr>
          <p:spPr>
            <a:xfrm>
              <a:off x="2750551" y="4837536"/>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grpSp>
        <p:nvGrpSpPr>
          <p:cNvPr id="39" name="グループ化 38">
            <a:extLst>
              <a:ext uri="{FF2B5EF4-FFF2-40B4-BE49-F238E27FC236}">
                <a16:creationId xmlns:a16="http://schemas.microsoft.com/office/drawing/2014/main" id="{24775E67-B484-BF20-6691-0B19B1D68C69}"/>
              </a:ext>
            </a:extLst>
          </p:cNvPr>
          <p:cNvGrpSpPr/>
          <p:nvPr/>
        </p:nvGrpSpPr>
        <p:grpSpPr>
          <a:xfrm>
            <a:off x="7670797" y="3147855"/>
            <a:ext cx="271420" cy="2278328"/>
            <a:chOff x="2750551" y="2545209"/>
            <a:chExt cx="421758" cy="2609516"/>
          </a:xfrm>
        </p:grpSpPr>
        <p:sp>
          <p:nvSpPr>
            <p:cNvPr id="40" name="正方形/長方形 39">
              <a:extLst>
                <a:ext uri="{FF2B5EF4-FFF2-40B4-BE49-F238E27FC236}">
                  <a16:creationId xmlns:a16="http://schemas.microsoft.com/office/drawing/2014/main" id="{50ED2A86-19A9-B61B-273E-5694921498FC}"/>
                </a:ext>
              </a:extLst>
            </p:cNvPr>
            <p:cNvSpPr/>
            <p:nvPr/>
          </p:nvSpPr>
          <p:spPr>
            <a:xfrm>
              <a:off x="2753958" y="2545209"/>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41" name="正方形/長方形 40">
              <a:extLst>
                <a:ext uri="{FF2B5EF4-FFF2-40B4-BE49-F238E27FC236}">
                  <a16:creationId xmlns:a16="http://schemas.microsoft.com/office/drawing/2014/main" id="{561C7EC4-CB6D-F28D-FC5E-39FA07AB41C4}"/>
                </a:ext>
              </a:extLst>
            </p:cNvPr>
            <p:cNvSpPr/>
            <p:nvPr/>
          </p:nvSpPr>
          <p:spPr>
            <a:xfrm>
              <a:off x="2753958" y="2933161"/>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42" name="正方形/長方形 41">
              <a:extLst>
                <a:ext uri="{FF2B5EF4-FFF2-40B4-BE49-F238E27FC236}">
                  <a16:creationId xmlns:a16="http://schemas.microsoft.com/office/drawing/2014/main" id="{1A26CEB0-972C-37FE-5B63-45D6E831F2F9}"/>
                </a:ext>
              </a:extLst>
            </p:cNvPr>
            <p:cNvSpPr/>
            <p:nvPr/>
          </p:nvSpPr>
          <p:spPr>
            <a:xfrm>
              <a:off x="2750552" y="3310019"/>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43" name="正方形/長方形 42">
              <a:extLst>
                <a:ext uri="{FF2B5EF4-FFF2-40B4-BE49-F238E27FC236}">
                  <a16:creationId xmlns:a16="http://schemas.microsoft.com/office/drawing/2014/main" id="{7A484BBD-CD87-6702-87F4-0D1557F36F6D}"/>
                </a:ext>
              </a:extLst>
            </p:cNvPr>
            <p:cNvSpPr/>
            <p:nvPr/>
          </p:nvSpPr>
          <p:spPr>
            <a:xfrm>
              <a:off x="2750552" y="3698454"/>
              <a:ext cx="418351" cy="317189"/>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44" name="正方形/長方形 43">
              <a:extLst>
                <a:ext uri="{FF2B5EF4-FFF2-40B4-BE49-F238E27FC236}">
                  <a16:creationId xmlns:a16="http://schemas.microsoft.com/office/drawing/2014/main" id="{87C0BA49-3849-BAA6-284A-119757EE1B85}"/>
                </a:ext>
              </a:extLst>
            </p:cNvPr>
            <p:cNvSpPr/>
            <p:nvPr/>
          </p:nvSpPr>
          <p:spPr>
            <a:xfrm>
              <a:off x="2750552" y="4082255"/>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45" name="正方形/長方形 44">
              <a:extLst>
                <a:ext uri="{FF2B5EF4-FFF2-40B4-BE49-F238E27FC236}">
                  <a16:creationId xmlns:a16="http://schemas.microsoft.com/office/drawing/2014/main" id="{0A76EF6E-D1DF-9D8D-8411-08A875E85E4C}"/>
                </a:ext>
              </a:extLst>
            </p:cNvPr>
            <p:cNvSpPr/>
            <p:nvPr/>
          </p:nvSpPr>
          <p:spPr>
            <a:xfrm>
              <a:off x="2750551" y="4466083"/>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46" name="正方形/長方形 45">
              <a:extLst>
                <a:ext uri="{FF2B5EF4-FFF2-40B4-BE49-F238E27FC236}">
                  <a16:creationId xmlns:a16="http://schemas.microsoft.com/office/drawing/2014/main" id="{F28AE173-E81C-9609-5E14-1B8CA7051FC9}"/>
                </a:ext>
              </a:extLst>
            </p:cNvPr>
            <p:cNvSpPr/>
            <p:nvPr/>
          </p:nvSpPr>
          <p:spPr>
            <a:xfrm>
              <a:off x="2750551" y="4837536"/>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sp>
        <p:nvSpPr>
          <p:cNvPr id="47" name="テキスト ボックス 46">
            <a:extLst>
              <a:ext uri="{FF2B5EF4-FFF2-40B4-BE49-F238E27FC236}">
                <a16:creationId xmlns:a16="http://schemas.microsoft.com/office/drawing/2014/main" id="{91619FFA-257E-70F3-DFB6-B5710EDB8B95}"/>
              </a:ext>
            </a:extLst>
          </p:cNvPr>
          <p:cNvSpPr txBox="1"/>
          <p:nvPr/>
        </p:nvSpPr>
        <p:spPr>
          <a:xfrm>
            <a:off x="10008624" y="6353039"/>
            <a:ext cx="2326552" cy="253916"/>
          </a:xfrm>
          <a:prstGeom prst="rect">
            <a:avLst/>
          </a:prstGeom>
          <a:noFill/>
        </p:spPr>
        <p:txBody>
          <a:bodyPr wrap="square" rtlCol="0">
            <a:spAutoFit/>
          </a:bodyPr>
          <a:lstStyle/>
          <a:p>
            <a:r>
              <a:rPr kumimoji="1" lang="en-US" altLang="ja-JP" sz="1050" dirty="0"/>
              <a:t>※M1</a:t>
            </a:r>
            <a:r>
              <a:rPr kumimoji="1" lang="ja-JP" altLang="en-US" sz="1050"/>
              <a:t>で３層あるのはワイヤーのみ</a:t>
            </a:r>
          </a:p>
        </p:txBody>
      </p:sp>
      <p:grpSp>
        <p:nvGrpSpPr>
          <p:cNvPr id="48" name="グループ化 47">
            <a:extLst>
              <a:ext uri="{FF2B5EF4-FFF2-40B4-BE49-F238E27FC236}">
                <a16:creationId xmlns:a16="http://schemas.microsoft.com/office/drawing/2014/main" id="{70CCABB2-557A-3A4C-CCAC-346A403CD560}"/>
              </a:ext>
            </a:extLst>
          </p:cNvPr>
          <p:cNvGrpSpPr/>
          <p:nvPr/>
        </p:nvGrpSpPr>
        <p:grpSpPr>
          <a:xfrm>
            <a:off x="10832791" y="2472082"/>
            <a:ext cx="935645" cy="3284520"/>
            <a:chOff x="10357008" y="1993030"/>
            <a:chExt cx="935645" cy="3284520"/>
          </a:xfrm>
        </p:grpSpPr>
        <p:grpSp>
          <p:nvGrpSpPr>
            <p:cNvPr id="49" name="グループ化 48">
              <a:extLst>
                <a:ext uri="{FF2B5EF4-FFF2-40B4-BE49-F238E27FC236}">
                  <a16:creationId xmlns:a16="http://schemas.microsoft.com/office/drawing/2014/main" id="{94BED0DD-82F1-0948-66A5-84B3F1964687}"/>
                </a:ext>
              </a:extLst>
            </p:cNvPr>
            <p:cNvGrpSpPr/>
            <p:nvPr/>
          </p:nvGrpSpPr>
          <p:grpSpPr>
            <a:xfrm>
              <a:off x="10357008" y="1993030"/>
              <a:ext cx="935645" cy="3284520"/>
              <a:chOff x="1717040" y="1006107"/>
              <a:chExt cx="1453889" cy="3761973"/>
            </a:xfrm>
          </p:grpSpPr>
          <p:grpSp>
            <p:nvGrpSpPr>
              <p:cNvPr id="52" name="グループ化 51">
                <a:extLst>
                  <a:ext uri="{FF2B5EF4-FFF2-40B4-BE49-F238E27FC236}">
                    <a16:creationId xmlns:a16="http://schemas.microsoft.com/office/drawing/2014/main" id="{94564AF1-4F55-C32D-CF0B-8DA7774228FD}"/>
                  </a:ext>
                </a:extLst>
              </p:cNvPr>
              <p:cNvGrpSpPr/>
              <p:nvPr/>
            </p:nvGrpSpPr>
            <p:grpSpPr>
              <a:xfrm>
                <a:off x="1717040" y="1006107"/>
                <a:ext cx="0" cy="3365733"/>
                <a:chOff x="2357120" y="904507"/>
                <a:chExt cx="0" cy="3365733"/>
              </a:xfrm>
            </p:grpSpPr>
            <p:cxnSp>
              <p:nvCxnSpPr>
                <p:cNvPr id="61" name="直線コネクタ 60">
                  <a:extLst>
                    <a:ext uri="{FF2B5EF4-FFF2-40B4-BE49-F238E27FC236}">
                      <a16:creationId xmlns:a16="http://schemas.microsoft.com/office/drawing/2014/main" id="{CCAFF8AF-3308-BC1C-6FF0-5D678D1DB724}"/>
                    </a:ext>
                  </a:extLst>
                </p:cNvPr>
                <p:cNvCxnSpPr>
                  <a:cxnSpLocks/>
                </p:cNvCxnSpPr>
                <p:nvPr/>
              </p:nvCxnSpPr>
              <p:spPr>
                <a:xfrm>
                  <a:off x="2357120" y="2042160"/>
                  <a:ext cx="0" cy="1080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393C7C6E-D8A7-2875-0C11-247D76C4237D}"/>
                    </a:ext>
                  </a:extLst>
                </p:cNvPr>
                <p:cNvCxnSpPr>
                  <a:cxnSpLocks/>
                </p:cNvCxnSpPr>
                <p:nvPr/>
              </p:nvCxnSpPr>
              <p:spPr>
                <a:xfrm>
                  <a:off x="2357120" y="3190240"/>
                  <a:ext cx="0" cy="1080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CF3FC116-713B-64E5-A2AD-101E8B0B846C}"/>
                    </a:ext>
                  </a:extLst>
                </p:cNvPr>
                <p:cNvCxnSpPr>
                  <a:cxnSpLocks/>
                </p:cNvCxnSpPr>
                <p:nvPr/>
              </p:nvCxnSpPr>
              <p:spPr>
                <a:xfrm>
                  <a:off x="2357120" y="904507"/>
                  <a:ext cx="0" cy="108000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53" name="グループ化 52">
                <a:extLst>
                  <a:ext uri="{FF2B5EF4-FFF2-40B4-BE49-F238E27FC236}">
                    <a16:creationId xmlns:a16="http://schemas.microsoft.com/office/drawing/2014/main" id="{8DA08211-58A0-206C-AD7A-4B96F7E787D6}"/>
                  </a:ext>
                </a:extLst>
              </p:cNvPr>
              <p:cNvGrpSpPr/>
              <p:nvPr/>
            </p:nvGrpSpPr>
            <p:grpSpPr>
              <a:xfrm>
                <a:off x="1950720" y="2540000"/>
                <a:ext cx="0" cy="2228080"/>
                <a:chOff x="2357120" y="2042160"/>
                <a:chExt cx="0" cy="2228080"/>
              </a:xfrm>
            </p:grpSpPr>
            <p:cxnSp>
              <p:nvCxnSpPr>
                <p:cNvPr id="59" name="直線コネクタ 58">
                  <a:extLst>
                    <a:ext uri="{FF2B5EF4-FFF2-40B4-BE49-F238E27FC236}">
                      <a16:creationId xmlns:a16="http://schemas.microsoft.com/office/drawing/2014/main" id="{A12B8E3A-2E5E-608D-A6A9-35A6C71BAFF3}"/>
                    </a:ext>
                  </a:extLst>
                </p:cNvPr>
                <p:cNvCxnSpPr>
                  <a:cxnSpLocks/>
                </p:cNvCxnSpPr>
                <p:nvPr/>
              </p:nvCxnSpPr>
              <p:spPr>
                <a:xfrm>
                  <a:off x="2357120" y="2042160"/>
                  <a:ext cx="0" cy="1080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B1B27556-C398-C9E7-6019-F6B9935818A0}"/>
                    </a:ext>
                  </a:extLst>
                </p:cNvPr>
                <p:cNvCxnSpPr>
                  <a:cxnSpLocks/>
                </p:cNvCxnSpPr>
                <p:nvPr/>
              </p:nvCxnSpPr>
              <p:spPr>
                <a:xfrm>
                  <a:off x="2357120" y="3190240"/>
                  <a:ext cx="0" cy="108000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グループ化 53">
                <a:extLst>
                  <a:ext uri="{FF2B5EF4-FFF2-40B4-BE49-F238E27FC236}">
                    <a16:creationId xmlns:a16="http://schemas.microsoft.com/office/drawing/2014/main" id="{3F4C6AC2-DD61-5E91-9CFF-0556DD5850D9}"/>
                  </a:ext>
                </a:extLst>
              </p:cNvPr>
              <p:cNvGrpSpPr/>
              <p:nvPr/>
            </p:nvGrpSpPr>
            <p:grpSpPr>
              <a:xfrm>
                <a:off x="2211030" y="1783760"/>
                <a:ext cx="0" cy="2228080"/>
                <a:chOff x="2357120" y="2042160"/>
                <a:chExt cx="0" cy="2228080"/>
              </a:xfrm>
            </p:grpSpPr>
            <p:cxnSp>
              <p:nvCxnSpPr>
                <p:cNvPr id="56" name="直線コネクタ 55">
                  <a:extLst>
                    <a:ext uri="{FF2B5EF4-FFF2-40B4-BE49-F238E27FC236}">
                      <a16:creationId xmlns:a16="http://schemas.microsoft.com/office/drawing/2014/main" id="{FCCAA375-8C5F-71E5-DBB5-9F8D0C06379D}"/>
                    </a:ext>
                  </a:extLst>
                </p:cNvPr>
                <p:cNvCxnSpPr>
                  <a:cxnSpLocks/>
                </p:cNvCxnSpPr>
                <p:nvPr/>
              </p:nvCxnSpPr>
              <p:spPr>
                <a:xfrm>
                  <a:off x="2357120" y="2042160"/>
                  <a:ext cx="0" cy="1080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5A2866D4-C1D6-A685-8EC7-DDE79F2FBBF4}"/>
                    </a:ext>
                  </a:extLst>
                </p:cNvPr>
                <p:cNvCxnSpPr>
                  <a:cxnSpLocks/>
                </p:cNvCxnSpPr>
                <p:nvPr/>
              </p:nvCxnSpPr>
              <p:spPr>
                <a:xfrm>
                  <a:off x="2357120" y="3190240"/>
                  <a:ext cx="0" cy="1080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55" name="テキスト ボックス 54">
                <a:extLst>
                  <a:ext uri="{FF2B5EF4-FFF2-40B4-BE49-F238E27FC236}">
                    <a16:creationId xmlns:a16="http://schemas.microsoft.com/office/drawing/2014/main" id="{14459502-8A0D-E110-75ED-715538CC81FC}"/>
                  </a:ext>
                </a:extLst>
              </p:cNvPr>
              <p:cNvSpPr txBox="1"/>
              <p:nvPr/>
            </p:nvSpPr>
            <p:spPr>
              <a:xfrm>
                <a:off x="2138459" y="1235745"/>
                <a:ext cx="1032470" cy="481268"/>
              </a:xfrm>
              <a:prstGeom prst="rect">
                <a:avLst/>
              </a:prstGeom>
              <a:noFill/>
            </p:spPr>
            <p:txBody>
              <a:bodyPr wrap="square" rtlCol="0">
                <a:spAutoFit/>
              </a:bodyPr>
              <a:lstStyle/>
              <a:p>
                <a:pPr algn="ctr"/>
                <a:r>
                  <a:rPr kumimoji="1" lang="en-US" altLang="ja-JP" sz="1050" b="1" dirty="0">
                    <a:solidFill>
                      <a:schemeClr val="accent2">
                        <a:lumMod val="50000"/>
                      </a:schemeClr>
                    </a:solidFill>
                  </a:rPr>
                  <a:t>M1</a:t>
                </a:r>
              </a:p>
              <a:p>
                <a:pPr algn="ctr"/>
                <a:r>
                  <a:rPr lang="en-US" altLang="ja-JP" sz="1050" b="1" dirty="0">
                    <a:solidFill>
                      <a:schemeClr val="accent2">
                        <a:lumMod val="50000"/>
                      </a:schemeClr>
                    </a:solidFill>
                  </a:rPr>
                  <a:t>Triplet</a:t>
                </a:r>
                <a:endParaRPr kumimoji="1" lang="en-US" altLang="ja-JP" sz="1050" b="1" dirty="0">
                  <a:solidFill>
                    <a:schemeClr val="accent2">
                      <a:lumMod val="50000"/>
                    </a:schemeClr>
                  </a:solidFill>
                </a:endParaRPr>
              </a:p>
            </p:txBody>
          </p:sp>
        </p:grpSp>
        <p:cxnSp>
          <p:nvCxnSpPr>
            <p:cNvPr id="50" name="直線コネクタ 49">
              <a:extLst>
                <a:ext uri="{FF2B5EF4-FFF2-40B4-BE49-F238E27FC236}">
                  <a16:creationId xmlns:a16="http://schemas.microsoft.com/office/drawing/2014/main" id="{194462DA-4954-6E6C-8B18-6D382B890ACC}"/>
                </a:ext>
              </a:extLst>
            </p:cNvPr>
            <p:cNvCxnSpPr>
              <a:cxnSpLocks/>
            </p:cNvCxnSpPr>
            <p:nvPr/>
          </p:nvCxnSpPr>
          <p:spPr>
            <a:xfrm>
              <a:off x="10511825" y="2320226"/>
              <a:ext cx="0" cy="94293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F52E8169-4DD3-0486-031A-84B338B3E477}"/>
                </a:ext>
              </a:extLst>
            </p:cNvPr>
            <p:cNvSpPr txBox="1"/>
            <p:nvPr/>
          </p:nvSpPr>
          <p:spPr>
            <a:xfrm>
              <a:off x="10513608" y="2421541"/>
              <a:ext cx="377562" cy="270121"/>
            </a:xfrm>
            <a:prstGeom prst="rect">
              <a:avLst/>
            </a:prstGeom>
            <a:noFill/>
          </p:spPr>
          <p:txBody>
            <a:bodyPr wrap="square" rtlCol="0">
              <a:spAutoFit/>
            </a:bodyPr>
            <a:lstStyle/>
            <a:p>
              <a:r>
                <a:rPr kumimoji="1" lang="en-US" altLang="ja-JP" sz="1100" dirty="0"/>
                <a:t>L1</a:t>
              </a:r>
              <a:endParaRPr kumimoji="1" lang="ja-JP" altLang="en-US" sz="1100"/>
            </a:p>
          </p:txBody>
        </p:sp>
      </p:grpSp>
      <p:sp>
        <p:nvSpPr>
          <p:cNvPr id="64" name="テキスト ボックス 63">
            <a:extLst>
              <a:ext uri="{FF2B5EF4-FFF2-40B4-BE49-F238E27FC236}">
                <a16:creationId xmlns:a16="http://schemas.microsoft.com/office/drawing/2014/main" id="{AA7D6B35-6647-B096-DA8F-037C6A598035}"/>
              </a:ext>
            </a:extLst>
          </p:cNvPr>
          <p:cNvSpPr txBox="1"/>
          <p:nvPr/>
        </p:nvSpPr>
        <p:spPr>
          <a:xfrm>
            <a:off x="10832792" y="2538940"/>
            <a:ext cx="377562" cy="270121"/>
          </a:xfrm>
          <a:prstGeom prst="rect">
            <a:avLst/>
          </a:prstGeom>
          <a:noFill/>
        </p:spPr>
        <p:txBody>
          <a:bodyPr wrap="square" rtlCol="0">
            <a:spAutoFit/>
          </a:bodyPr>
          <a:lstStyle/>
          <a:p>
            <a:r>
              <a:rPr kumimoji="1" lang="en-US" altLang="ja-JP" sz="1100" dirty="0"/>
              <a:t>L2</a:t>
            </a:r>
            <a:endParaRPr kumimoji="1" lang="ja-JP" altLang="en-US" sz="1100"/>
          </a:p>
        </p:txBody>
      </p:sp>
      <p:cxnSp>
        <p:nvCxnSpPr>
          <p:cNvPr id="65" name="直線矢印コネクタ 64">
            <a:extLst>
              <a:ext uri="{FF2B5EF4-FFF2-40B4-BE49-F238E27FC236}">
                <a16:creationId xmlns:a16="http://schemas.microsoft.com/office/drawing/2014/main" id="{AA93E68C-9E69-0171-3205-4A93B8F0CDA0}"/>
              </a:ext>
            </a:extLst>
          </p:cNvPr>
          <p:cNvCxnSpPr>
            <a:cxnSpLocks/>
          </p:cNvCxnSpPr>
          <p:nvPr/>
        </p:nvCxnSpPr>
        <p:spPr>
          <a:xfrm flipH="1">
            <a:off x="10387279" y="6004649"/>
            <a:ext cx="478680" cy="0"/>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72" name="グループ化 71">
            <a:extLst>
              <a:ext uri="{FF2B5EF4-FFF2-40B4-BE49-F238E27FC236}">
                <a16:creationId xmlns:a16="http://schemas.microsoft.com/office/drawing/2014/main" id="{033B18EC-38B6-76FB-CAFE-D8A9E2F7A0A0}"/>
              </a:ext>
            </a:extLst>
          </p:cNvPr>
          <p:cNvGrpSpPr/>
          <p:nvPr/>
        </p:nvGrpSpPr>
        <p:grpSpPr>
          <a:xfrm>
            <a:off x="6321080" y="2696278"/>
            <a:ext cx="979764" cy="3688112"/>
            <a:chOff x="4323452" y="1646366"/>
            <a:chExt cx="1522447" cy="4224234"/>
          </a:xfrm>
        </p:grpSpPr>
        <p:grpSp>
          <p:nvGrpSpPr>
            <p:cNvPr id="73" name="グループ化 72">
              <a:extLst>
                <a:ext uri="{FF2B5EF4-FFF2-40B4-BE49-F238E27FC236}">
                  <a16:creationId xmlns:a16="http://schemas.microsoft.com/office/drawing/2014/main" id="{CB2D582C-6CAE-62F8-BD3F-A6F6B290EFB1}"/>
                </a:ext>
              </a:extLst>
            </p:cNvPr>
            <p:cNvGrpSpPr/>
            <p:nvPr/>
          </p:nvGrpSpPr>
          <p:grpSpPr>
            <a:xfrm>
              <a:off x="4323452" y="2143760"/>
              <a:ext cx="0" cy="3726840"/>
              <a:chOff x="4338320" y="2211840"/>
              <a:chExt cx="0" cy="3726840"/>
            </a:xfrm>
          </p:grpSpPr>
          <p:cxnSp>
            <p:nvCxnSpPr>
              <p:cNvPr id="81" name="直線コネクタ 80">
                <a:extLst>
                  <a:ext uri="{FF2B5EF4-FFF2-40B4-BE49-F238E27FC236}">
                    <a16:creationId xmlns:a16="http://schemas.microsoft.com/office/drawing/2014/main" id="{BF1E0142-F2C0-AD57-782E-D9BE6C3020EB}"/>
                  </a:ext>
                </a:extLst>
              </p:cNvPr>
              <p:cNvCxnSpPr>
                <a:cxnSpLocks/>
              </p:cNvCxnSpPr>
              <p:nvPr/>
            </p:nvCxnSpPr>
            <p:spPr>
              <a:xfrm>
                <a:off x="4338320" y="2211840"/>
                <a:ext cx="0" cy="720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BBF8AF77-38B6-3BAB-A1BE-937B9ED87F76}"/>
                  </a:ext>
                </a:extLst>
              </p:cNvPr>
              <p:cNvCxnSpPr>
                <a:cxnSpLocks/>
              </p:cNvCxnSpPr>
              <p:nvPr/>
            </p:nvCxnSpPr>
            <p:spPr>
              <a:xfrm>
                <a:off x="4338320" y="2966720"/>
                <a:ext cx="0" cy="72000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790244F9-AB7F-7870-F159-93CAFB0DC233}"/>
                  </a:ext>
                </a:extLst>
              </p:cNvPr>
              <p:cNvCxnSpPr>
                <a:cxnSpLocks/>
              </p:cNvCxnSpPr>
              <p:nvPr/>
            </p:nvCxnSpPr>
            <p:spPr>
              <a:xfrm>
                <a:off x="4338320" y="3719920"/>
                <a:ext cx="0" cy="720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4" name="直線コネクタ 83">
                <a:extLst>
                  <a:ext uri="{FF2B5EF4-FFF2-40B4-BE49-F238E27FC236}">
                    <a16:creationId xmlns:a16="http://schemas.microsoft.com/office/drawing/2014/main" id="{7E2C23C4-6EF9-CBD9-0371-D121D7692CCB}"/>
                  </a:ext>
                </a:extLst>
              </p:cNvPr>
              <p:cNvCxnSpPr>
                <a:cxnSpLocks/>
              </p:cNvCxnSpPr>
              <p:nvPr/>
            </p:nvCxnSpPr>
            <p:spPr>
              <a:xfrm>
                <a:off x="4338320" y="4476160"/>
                <a:ext cx="0" cy="720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F8BA40F1-BC21-2F40-57C4-FEB7446360D2}"/>
                  </a:ext>
                </a:extLst>
              </p:cNvPr>
              <p:cNvCxnSpPr>
                <a:cxnSpLocks/>
              </p:cNvCxnSpPr>
              <p:nvPr/>
            </p:nvCxnSpPr>
            <p:spPr>
              <a:xfrm>
                <a:off x="4338320" y="5218680"/>
                <a:ext cx="0" cy="72000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A6D50F64-E232-291D-E0D5-194FA27CC731}"/>
                </a:ext>
              </a:extLst>
            </p:cNvPr>
            <p:cNvGrpSpPr/>
            <p:nvPr/>
          </p:nvGrpSpPr>
          <p:grpSpPr>
            <a:xfrm>
              <a:off x="4541520" y="1793080"/>
              <a:ext cx="0" cy="3726840"/>
              <a:chOff x="4338320" y="2211840"/>
              <a:chExt cx="0" cy="3726840"/>
            </a:xfrm>
          </p:grpSpPr>
          <p:cxnSp>
            <p:nvCxnSpPr>
              <p:cNvPr id="76" name="直線コネクタ 75">
                <a:extLst>
                  <a:ext uri="{FF2B5EF4-FFF2-40B4-BE49-F238E27FC236}">
                    <a16:creationId xmlns:a16="http://schemas.microsoft.com/office/drawing/2014/main" id="{D141494B-2222-2726-937B-6BADF7CB0AFE}"/>
                  </a:ext>
                </a:extLst>
              </p:cNvPr>
              <p:cNvCxnSpPr>
                <a:cxnSpLocks/>
              </p:cNvCxnSpPr>
              <p:nvPr/>
            </p:nvCxnSpPr>
            <p:spPr>
              <a:xfrm>
                <a:off x="4338320" y="2211840"/>
                <a:ext cx="0" cy="720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7" name="直線コネクタ 76">
                <a:extLst>
                  <a:ext uri="{FF2B5EF4-FFF2-40B4-BE49-F238E27FC236}">
                    <a16:creationId xmlns:a16="http://schemas.microsoft.com/office/drawing/2014/main" id="{0DDAFA1B-FCD2-C950-957B-0A7FC0321876}"/>
                  </a:ext>
                </a:extLst>
              </p:cNvPr>
              <p:cNvCxnSpPr>
                <a:cxnSpLocks/>
              </p:cNvCxnSpPr>
              <p:nvPr/>
            </p:nvCxnSpPr>
            <p:spPr>
              <a:xfrm>
                <a:off x="4338320" y="2966720"/>
                <a:ext cx="0" cy="720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8" name="直線コネクタ 77">
                <a:extLst>
                  <a:ext uri="{FF2B5EF4-FFF2-40B4-BE49-F238E27FC236}">
                    <a16:creationId xmlns:a16="http://schemas.microsoft.com/office/drawing/2014/main" id="{145B0780-1EE0-ED63-BFC0-00BA34357A6A}"/>
                  </a:ext>
                </a:extLst>
              </p:cNvPr>
              <p:cNvCxnSpPr>
                <a:cxnSpLocks/>
              </p:cNvCxnSpPr>
              <p:nvPr/>
            </p:nvCxnSpPr>
            <p:spPr>
              <a:xfrm>
                <a:off x="4338320" y="3719920"/>
                <a:ext cx="0" cy="72000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0750B9EB-D1B0-4BC6-76F6-7EC12E06F854}"/>
                  </a:ext>
                </a:extLst>
              </p:cNvPr>
              <p:cNvCxnSpPr>
                <a:cxnSpLocks/>
              </p:cNvCxnSpPr>
              <p:nvPr/>
            </p:nvCxnSpPr>
            <p:spPr>
              <a:xfrm>
                <a:off x="4338320" y="4476160"/>
                <a:ext cx="0" cy="720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5DEE1284-3712-151E-0465-1973C20C0B0E}"/>
                  </a:ext>
                </a:extLst>
              </p:cNvPr>
              <p:cNvCxnSpPr>
                <a:cxnSpLocks/>
              </p:cNvCxnSpPr>
              <p:nvPr/>
            </p:nvCxnSpPr>
            <p:spPr>
              <a:xfrm>
                <a:off x="4338320" y="5218680"/>
                <a:ext cx="0" cy="720000"/>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75" name="テキスト ボックス 74">
              <a:extLst>
                <a:ext uri="{FF2B5EF4-FFF2-40B4-BE49-F238E27FC236}">
                  <a16:creationId xmlns:a16="http://schemas.microsoft.com/office/drawing/2014/main" id="{8E12609E-3CC6-B793-E3DE-480D26005371}"/>
                </a:ext>
              </a:extLst>
            </p:cNvPr>
            <p:cNvSpPr txBox="1"/>
            <p:nvPr/>
          </p:nvSpPr>
          <p:spPr>
            <a:xfrm>
              <a:off x="4584125" y="1646366"/>
              <a:ext cx="1261774" cy="481269"/>
            </a:xfrm>
            <a:prstGeom prst="rect">
              <a:avLst/>
            </a:prstGeom>
            <a:noFill/>
          </p:spPr>
          <p:txBody>
            <a:bodyPr wrap="square" rtlCol="0">
              <a:spAutoFit/>
            </a:bodyPr>
            <a:lstStyle/>
            <a:p>
              <a:pPr algn="ctr"/>
              <a:r>
                <a:rPr kumimoji="1" lang="en-US" altLang="ja-JP" sz="1050" b="1" dirty="0">
                  <a:solidFill>
                    <a:schemeClr val="accent2">
                      <a:lumMod val="50000"/>
                    </a:schemeClr>
                  </a:solidFill>
                </a:rPr>
                <a:t>M3</a:t>
              </a:r>
            </a:p>
            <a:p>
              <a:pPr algn="ctr"/>
              <a:r>
                <a:rPr kumimoji="1" lang="en-US" altLang="ja-JP" sz="1050" b="1" dirty="0">
                  <a:solidFill>
                    <a:schemeClr val="accent2">
                      <a:lumMod val="50000"/>
                    </a:schemeClr>
                  </a:solidFill>
                </a:rPr>
                <a:t>Doublets</a:t>
              </a:r>
            </a:p>
          </p:txBody>
        </p:sp>
      </p:grpSp>
      <p:grpSp>
        <p:nvGrpSpPr>
          <p:cNvPr id="86" name="グループ化 85">
            <a:extLst>
              <a:ext uri="{FF2B5EF4-FFF2-40B4-BE49-F238E27FC236}">
                <a16:creationId xmlns:a16="http://schemas.microsoft.com/office/drawing/2014/main" id="{FDA5D778-7EB0-0E98-B3B9-1B0FB3C015D8}"/>
              </a:ext>
            </a:extLst>
          </p:cNvPr>
          <p:cNvGrpSpPr/>
          <p:nvPr/>
        </p:nvGrpSpPr>
        <p:grpSpPr>
          <a:xfrm>
            <a:off x="5746902" y="3138682"/>
            <a:ext cx="271420" cy="2278328"/>
            <a:chOff x="2750551" y="2545209"/>
            <a:chExt cx="421758" cy="2609516"/>
          </a:xfrm>
        </p:grpSpPr>
        <p:sp>
          <p:nvSpPr>
            <p:cNvPr id="87" name="正方形/長方形 86">
              <a:extLst>
                <a:ext uri="{FF2B5EF4-FFF2-40B4-BE49-F238E27FC236}">
                  <a16:creationId xmlns:a16="http://schemas.microsoft.com/office/drawing/2014/main" id="{AF31F90E-C957-6C48-35AE-F4AD11B0A47F}"/>
                </a:ext>
              </a:extLst>
            </p:cNvPr>
            <p:cNvSpPr/>
            <p:nvPr/>
          </p:nvSpPr>
          <p:spPr>
            <a:xfrm>
              <a:off x="2753958" y="2545209"/>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88" name="正方形/長方形 87">
              <a:extLst>
                <a:ext uri="{FF2B5EF4-FFF2-40B4-BE49-F238E27FC236}">
                  <a16:creationId xmlns:a16="http://schemas.microsoft.com/office/drawing/2014/main" id="{B5E95EA7-CBF8-17EE-E873-2AEACB6E44F9}"/>
                </a:ext>
              </a:extLst>
            </p:cNvPr>
            <p:cNvSpPr/>
            <p:nvPr/>
          </p:nvSpPr>
          <p:spPr>
            <a:xfrm>
              <a:off x="2753958" y="2933161"/>
              <a:ext cx="418351" cy="3171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89" name="正方形/長方形 88">
              <a:extLst>
                <a:ext uri="{FF2B5EF4-FFF2-40B4-BE49-F238E27FC236}">
                  <a16:creationId xmlns:a16="http://schemas.microsoft.com/office/drawing/2014/main" id="{A10C4D59-ACD9-EF9B-3EDD-647BC9FA903F}"/>
                </a:ext>
              </a:extLst>
            </p:cNvPr>
            <p:cNvSpPr/>
            <p:nvPr/>
          </p:nvSpPr>
          <p:spPr>
            <a:xfrm>
              <a:off x="2750552" y="3310019"/>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90" name="正方形/長方形 89">
              <a:extLst>
                <a:ext uri="{FF2B5EF4-FFF2-40B4-BE49-F238E27FC236}">
                  <a16:creationId xmlns:a16="http://schemas.microsoft.com/office/drawing/2014/main" id="{2B3B00C4-525A-AE15-C12D-9F0723017D8F}"/>
                </a:ext>
              </a:extLst>
            </p:cNvPr>
            <p:cNvSpPr/>
            <p:nvPr/>
          </p:nvSpPr>
          <p:spPr>
            <a:xfrm>
              <a:off x="2750552" y="3698454"/>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91" name="正方形/長方形 90">
              <a:extLst>
                <a:ext uri="{FF2B5EF4-FFF2-40B4-BE49-F238E27FC236}">
                  <a16:creationId xmlns:a16="http://schemas.microsoft.com/office/drawing/2014/main" id="{E400F045-7EA5-AD87-F876-2B66C0DDB7F3}"/>
                </a:ext>
              </a:extLst>
            </p:cNvPr>
            <p:cNvSpPr/>
            <p:nvPr/>
          </p:nvSpPr>
          <p:spPr>
            <a:xfrm>
              <a:off x="2750552" y="4082255"/>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92" name="正方形/長方形 91">
              <a:extLst>
                <a:ext uri="{FF2B5EF4-FFF2-40B4-BE49-F238E27FC236}">
                  <a16:creationId xmlns:a16="http://schemas.microsoft.com/office/drawing/2014/main" id="{C0ED43E8-56A6-93CB-F249-A55C41A844CB}"/>
                </a:ext>
              </a:extLst>
            </p:cNvPr>
            <p:cNvSpPr/>
            <p:nvPr/>
          </p:nvSpPr>
          <p:spPr>
            <a:xfrm>
              <a:off x="2750551" y="4466083"/>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93" name="正方形/長方形 92">
              <a:extLst>
                <a:ext uri="{FF2B5EF4-FFF2-40B4-BE49-F238E27FC236}">
                  <a16:creationId xmlns:a16="http://schemas.microsoft.com/office/drawing/2014/main" id="{344EC526-2A8B-3F78-D4D1-5FB36911750E}"/>
                </a:ext>
              </a:extLst>
            </p:cNvPr>
            <p:cNvSpPr/>
            <p:nvPr/>
          </p:nvSpPr>
          <p:spPr>
            <a:xfrm>
              <a:off x="2750551" y="4837536"/>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cxnSp>
        <p:nvCxnSpPr>
          <p:cNvPr id="94" name="直線コネクタ 93">
            <a:extLst>
              <a:ext uri="{FF2B5EF4-FFF2-40B4-BE49-F238E27FC236}">
                <a16:creationId xmlns:a16="http://schemas.microsoft.com/office/drawing/2014/main" id="{02F18C0B-AC07-75CF-B0CA-D165FA602D87}"/>
              </a:ext>
            </a:extLst>
          </p:cNvPr>
          <p:cNvCxnSpPr>
            <a:cxnSpLocks/>
          </p:cNvCxnSpPr>
          <p:nvPr/>
        </p:nvCxnSpPr>
        <p:spPr>
          <a:xfrm>
            <a:off x="5314578" y="3516286"/>
            <a:ext cx="6543683" cy="1398001"/>
          </a:xfrm>
          <a:prstGeom prst="line">
            <a:avLst/>
          </a:prstGeom>
          <a:ln w="34925">
            <a:solidFill>
              <a:srgbClr val="FF0000"/>
            </a:solidFill>
            <a:headEnd type="triangle"/>
          </a:ln>
        </p:spPr>
        <p:style>
          <a:lnRef idx="1">
            <a:schemeClr val="accent1"/>
          </a:lnRef>
          <a:fillRef idx="0">
            <a:schemeClr val="accent1"/>
          </a:fillRef>
          <a:effectRef idx="0">
            <a:schemeClr val="accent1"/>
          </a:effectRef>
          <a:fontRef idx="minor">
            <a:schemeClr val="tx1"/>
          </a:fontRef>
        </p:style>
      </p:cxnSp>
      <p:sp>
        <p:nvSpPr>
          <p:cNvPr id="96" name="テキスト ボックス 95">
            <a:extLst>
              <a:ext uri="{FF2B5EF4-FFF2-40B4-BE49-F238E27FC236}">
                <a16:creationId xmlns:a16="http://schemas.microsoft.com/office/drawing/2014/main" id="{49098932-E13F-AF1E-A07C-1BA45444AF05}"/>
              </a:ext>
            </a:extLst>
          </p:cNvPr>
          <p:cNvSpPr txBox="1"/>
          <p:nvPr/>
        </p:nvSpPr>
        <p:spPr>
          <a:xfrm>
            <a:off x="9898082" y="6074429"/>
            <a:ext cx="1441420" cy="307777"/>
          </a:xfrm>
          <a:prstGeom prst="rect">
            <a:avLst/>
          </a:prstGeom>
          <a:noFill/>
        </p:spPr>
        <p:txBody>
          <a:bodyPr wrap="none" rtlCol="0">
            <a:spAutoFit/>
          </a:bodyPr>
          <a:lstStyle/>
          <a:p>
            <a:r>
              <a:rPr kumimoji="1" lang="ja-JP" altLang="en-US" sz="1400" b="1">
                <a:solidFill>
                  <a:schemeClr val="accent2">
                    <a:lumMod val="75000"/>
                  </a:schemeClr>
                </a:solidFill>
              </a:rPr>
              <a:t>コインシデンス</a:t>
            </a:r>
          </a:p>
        </p:txBody>
      </p:sp>
      <p:sp>
        <p:nvSpPr>
          <p:cNvPr id="98" name="テキスト ボックス 97">
            <a:extLst>
              <a:ext uri="{FF2B5EF4-FFF2-40B4-BE49-F238E27FC236}">
                <a16:creationId xmlns:a16="http://schemas.microsoft.com/office/drawing/2014/main" id="{C8C1ECC5-7F58-7626-8A3B-52CEE235D579}"/>
              </a:ext>
            </a:extLst>
          </p:cNvPr>
          <p:cNvSpPr txBox="1"/>
          <p:nvPr/>
        </p:nvSpPr>
        <p:spPr>
          <a:xfrm>
            <a:off x="11060628" y="5481429"/>
            <a:ext cx="1082348" cy="523220"/>
          </a:xfrm>
          <a:prstGeom prst="rect">
            <a:avLst/>
          </a:prstGeom>
          <a:noFill/>
        </p:spPr>
        <p:txBody>
          <a:bodyPr wrap="none" rtlCol="0">
            <a:spAutoFit/>
          </a:bodyPr>
          <a:lstStyle/>
          <a:p>
            <a:pPr algn="ctr"/>
            <a:r>
              <a:rPr kumimoji="1" lang="en-US" altLang="ja-JP" sz="1400" dirty="0">
                <a:solidFill>
                  <a:schemeClr val="accent1"/>
                </a:solidFill>
              </a:rPr>
              <a:t>TGC</a:t>
            </a:r>
            <a:r>
              <a:rPr kumimoji="1" lang="ja-JP" altLang="en-US" sz="1400">
                <a:solidFill>
                  <a:schemeClr val="accent1"/>
                </a:solidFill>
              </a:rPr>
              <a:t>検出器</a:t>
            </a:r>
            <a:endParaRPr kumimoji="1" lang="en-US" altLang="ja-JP" sz="1400" dirty="0">
              <a:solidFill>
                <a:schemeClr val="accent1"/>
              </a:solidFill>
            </a:endParaRPr>
          </a:p>
          <a:p>
            <a:pPr algn="ctr"/>
            <a:r>
              <a:rPr kumimoji="1" lang="ja-JP" altLang="en-US" sz="1400">
                <a:solidFill>
                  <a:schemeClr val="accent1"/>
                </a:solidFill>
              </a:rPr>
              <a:t>チャンネル</a:t>
            </a:r>
          </a:p>
        </p:txBody>
      </p:sp>
      <p:grpSp>
        <p:nvGrpSpPr>
          <p:cNvPr id="58" name="グループ化 57">
            <a:extLst>
              <a:ext uri="{FF2B5EF4-FFF2-40B4-BE49-F238E27FC236}">
                <a16:creationId xmlns:a16="http://schemas.microsoft.com/office/drawing/2014/main" id="{254EEE02-E5BF-E171-DB14-D47D3A898206}"/>
              </a:ext>
            </a:extLst>
          </p:cNvPr>
          <p:cNvGrpSpPr/>
          <p:nvPr/>
        </p:nvGrpSpPr>
        <p:grpSpPr>
          <a:xfrm>
            <a:off x="9899497" y="1079627"/>
            <a:ext cx="2014092" cy="1157451"/>
            <a:chOff x="4647156" y="2271549"/>
            <a:chExt cx="3987032" cy="2291253"/>
          </a:xfrm>
        </p:grpSpPr>
        <p:grpSp>
          <p:nvGrpSpPr>
            <p:cNvPr id="95" name="グループ化 94">
              <a:extLst>
                <a:ext uri="{FF2B5EF4-FFF2-40B4-BE49-F238E27FC236}">
                  <a16:creationId xmlns:a16="http://schemas.microsoft.com/office/drawing/2014/main" id="{D2486476-A5D6-655E-8A48-66C541EFDB6C}"/>
                </a:ext>
              </a:extLst>
            </p:cNvPr>
            <p:cNvGrpSpPr/>
            <p:nvPr/>
          </p:nvGrpSpPr>
          <p:grpSpPr>
            <a:xfrm>
              <a:off x="4647156" y="2590497"/>
              <a:ext cx="3806737" cy="1670747"/>
              <a:chOff x="529542" y="3256397"/>
              <a:chExt cx="5383578" cy="1913615"/>
            </a:xfrm>
          </p:grpSpPr>
          <p:cxnSp>
            <p:nvCxnSpPr>
              <p:cNvPr id="118" name="直線コネクタ 117">
                <a:extLst>
                  <a:ext uri="{FF2B5EF4-FFF2-40B4-BE49-F238E27FC236}">
                    <a16:creationId xmlns:a16="http://schemas.microsoft.com/office/drawing/2014/main" id="{01DF2FDF-98C1-B354-5878-DDFA9934A733}"/>
                  </a:ext>
                </a:extLst>
              </p:cNvPr>
              <p:cNvCxnSpPr/>
              <p:nvPr/>
            </p:nvCxnSpPr>
            <p:spPr>
              <a:xfrm flipV="1">
                <a:off x="529542" y="3256397"/>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9" name="直線コネクタ 118">
                <a:extLst>
                  <a:ext uri="{FF2B5EF4-FFF2-40B4-BE49-F238E27FC236}">
                    <a16:creationId xmlns:a16="http://schemas.microsoft.com/office/drawing/2014/main" id="{C41BE761-04D1-6DCC-BCCD-27F9F68BDC72}"/>
                  </a:ext>
                </a:extLst>
              </p:cNvPr>
              <p:cNvCxnSpPr/>
              <p:nvPr/>
            </p:nvCxnSpPr>
            <p:spPr>
              <a:xfrm flipV="1">
                <a:off x="529542" y="3617460"/>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0" name="直線コネクタ 119">
                <a:extLst>
                  <a:ext uri="{FF2B5EF4-FFF2-40B4-BE49-F238E27FC236}">
                    <a16:creationId xmlns:a16="http://schemas.microsoft.com/office/drawing/2014/main" id="{8F158A9F-1976-6122-A035-18FB69C65422}"/>
                  </a:ext>
                </a:extLst>
              </p:cNvPr>
              <p:cNvCxnSpPr/>
              <p:nvPr/>
            </p:nvCxnSpPr>
            <p:spPr>
              <a:xfrm flipV="1">
                <a:off x="548640" y="4024613"/>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1" name="直線コネクタ 120">
                <a:extLst>
                  <a:ext uri="{FF2B5EF4-FFF2-40B4-BE49-F238E27FC236}">
                    <a16:creationId xmlns:a16="http://schemas.microsoft.com/office/drawing/2014/main" id="{A1C97574-2AB5-1DB9-A2DF-1A6E05BBA6FF}"/>
                  </a:ext>
                </a:extLst>
              </p:cNvPr>
              <p:cNvCxnSpPr/>
              <p:nvPr/>
            </p:nvCxnSpPr>
            <p:spPr>
              <a:xfrm flipV="1">
                <a:off x="548640" y="4401770"/>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2" name="直線コネクタ 121">
                <a:extLst>
                  <a:ext uri="{FF2B5EF4-FFF2-40B4-BE49-F238E27FC236}">
                    <a16:creationId xmlns:a16="http://schemas.microsoft.com/office/drawing/2014/main" id="{764F032D-F89E-1F98-51F8-EB6347583C93}"/>
                  </a:ext>
                </a:extLst>
              </p:cNvPr>
              <p:cNvCxnSpPr/>
              <p:nvPr/>
            </p:nvCxnSpPr>
            <p:spPr>
              <a:xfrm flipV="1">
                <a:off x="548640" y="4792829"/>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E714A8CD-01F0-4AE2-0EA3-D3D99E44D278}"/>
                  </a:ext>
                </a:extLst>
              </p:cNvPr>
              <p:cNvCxnSpPr/>
              <p:nvPr/>
            </p:nvCxnSpPr>
            <p:spPr>
              <a:xfrm flipV="1">
                <a:off x="548640" y="5138172"/>
                <a:ext cx="5364480" cy="31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99" name="グループ化 98">
              <a:extLst>
                <a:ext uri="{FF2B5EF4-FFF2-40B4-BE49-F238E27FC236}">
                  <a16:creationId xmlns:a16="http://schemas.microsoft.com/office/drawing/2014/main" id="{7419D05F-24B2-B33B-4634-EECF9578DDE2}"/>
                </a:ext>
              </a:extLst>
            </p:cNvPr>
            <p:cNvGrpSpPr/>
            <p:nvPr/>
          </p:nvGrpSpPr>
          <p:grpSpPr>
            <a:xfrm>
              <a:off x="5042416" y="2620047"/>
              <a:ext cx="269228" cy="1610586"/>
              <a:chOff x="2750551" y="3310019"/>
              <a:chExt cx="418352" cy="1844706"/>
            </a:xfrm>
            <a:solidFill>
              <a:schemeClr val="accent1">
                <a:lumMod val="20000"/>
                <a:lumOff val="80000"/>
              </a:schemeClr>
            </a:solidFill>
          </p:grpSpPr>
          <p:sp>
            <p:nvSpPr>
              <p:cNvPr id="113" name="正方形/長方形 112">
                <a:extLst>
                  <a:ext uri="{FF2B5EF4-FFF2-40B4-BE49-F238E27FC236}">
                    <a16:creationId xmlns:a16="http://schemas.microsoft.com/office/drawing/2014/main" id="{0CF1C307-80A7-7D6F-B66D-2AD05D666A29}"/>
                  </a:ext>
                </a:extLst>
              </p:cNvPr>
              <p:cNvSpPr/>
              <p:nvPr/>
            </p:nvSpPr>
            <p:spPr>
              <a:xfrm>
                <a:off x="2750552" y="3310019"/>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114" name="正方形/長方形 113">
                <a:extLst>
                  <a:ext uri="{FF2B5EF4-FFF2-40B4-BE49-F238E27FC236}">
                    <a16:creationId xmlns:a16="http://schemas.microsoft.com/office/drawing/2014/main" id="{6ECFFBB9-9A4C-85AA-232E-3FD462463C09}"/>
                  </a:ext>
                </a:extLst>
              </p:cNvPr>
              <p:cNvSpPr/>
              <p:nvPr/>
            </p:nvSpPr>
            <p:spPr>
              <a:xfrm>
                <a:off x="2750552" y="3698454"/>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115" name="正方形/長方形 114">
                <a:extLst>
                  <a:ext uri="{FF2B5EF4-FFF2-40B4-BE49-F238E27FC236}">
                    <a16:creationId xmlns:a16="http://schemas.microsoft.com/office/drawing/2014/main" id="{3F043B46-8B7E-FBCB-86A1-4382FC15FDBB}"/>
                  </a:ext>
                </a:extLst>
              </p:cNvPr>
              <p:cNvSpPr/>
              <p:nvPr/>
            </p:nvSpPr>
            <p:spPr>
              <a:xfrm>
                <a:off x="2750552" y="4082255"/>
                <a:ext cx="418351" cy="3171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116" name="正方形/長方形 115">
                <a:extLst>
                  <a:ext uri="{FF2B5EF4-FFF2-40B4-BE49-F238E27FC236}">
                    <a16:creationId xmlns:a16="http://schemas.microsoft.com/office/drawing/2014/main" id="{D03D8BAE-E2D1-289B-C67D-A1BC650D43CA}"/>
                  </a:ext>
                </a:extLst>
              </p:cNvPr>
              <p:cNvSpPr/>
              <p:nvPr/>
            </p:nvSpPr>
            <p:spPr>
              <a:xfrm>
                <a:off x="2750551" y="4466083"/>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117" name="正方形/長方形 116">
                <a:extLst>
                  <a:ext uri="{FF2B5EF4-FFF2-40B4-BE49-F238E27FC236}">
                    <a16:creationId xmlns:a16="http://schemas.microsoft.com/office/drawing/2014/main" id="{768B6DA2-1815-CF17-4BEA-9FA46B470D37}"/>
                  </a:ext>
                </a:extLst>
              </p:cNvPr>
              <p:cNvSpPr/>
              <p:nvPr/>
            </p:nvSpPr>
            <p:spPr>
              <a:xfrm>
                <a:off x="2750551" y="4837536"/>
                <a:ext cx="418351" cy="317189"/>
              </a:xfrm>
              <a:prstGeom prst="rect">
                <a:avLst/>
              </a:prstGeom>
              <a:solidFill>
                <a:srgbClr val="FBF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grpSp>
        <p:grpSp>
          <p:nvGrpSpPr>
            <p:cNvPr id="100" name="グループ化 99">
              <a:extLst>
                <a:ext uri="{FF2B5EF4-FFF2-40B4-BE49-F238E27FC236}">
                  <a16:creationId xmlns:a16="http://schemas.microsoft.com/office/drawing/2014/main" id="{AB499EC7-47AF-8E96-5FD3-B5BCF8BAE5F2}"/>
                </a:ext>
              </a:extLst>
            </p:cNvPr>
            <p:cNvGrpSpPr/>
            <p:nvPr/>
          </p:nvGrpSpPr>
          <p:grpSpPr>
            <a:xfrm>
              <a:off x="6086544" y="2271549"/>
              <a:ext cx="1798005" cy="2291253"/>
              <a:chOff x="1717040" y="2143760"/>
              <a:chExt cx="493998" cy="2624320"/>
            </a:xfrm>
          </p:grpSpPr>
          <p:grpSp>
            <p:nvGrpSpPr>
              <p:cNvPr id="106" name="グループ化 105">
                <a:extLst>
                  <a:ext uri="{FF2B5EF4-FFF2-40B4-BE49-F238E27FC236}">
                    <a16:creationId xmlns:a16="http://schemas.microsoft.com/office/drawing/2014/main" id="{4D3EE9B1-675A-987F-1C99-A48013E67CF2}"/>
                  </a:ext>
                </a:extLst>
              </p:cNvPr>
              <p:cNvGrpSpPr/>
              <p:nvPr/>
            </p:nvGrpSpPr>
            <p:grpSpPr>
              <a:xfrm>
                <a:off x="1717040" y="2143760"/>
                <a:ext cx="0" cy="2228080"/>
                <a:chOff x="2357120" y="2042160"/>
                <a:chExt cx="0" cy="2228080"/>
              </a:xfrm>
            </p:grpSpPr>
            <p:cxnSp>
              <p:nvCxnSpPr>
                <p:cNvPr id="111" name="直線コネクタ 110">
                  <a:extLst>
                    <a:ext uri="{FF2B5EF4-FFF2-40B4-BE49-F238E27FC236}">
                      <a16:creationId xmlns:a16="http://schemas.microsoft.com/office/drawing/2014/main" id="{A45D74C5-DDA5-A442-D324-31A53A161FCB}"/>
                    </a:ext>
                  </a:extLst>
                </p:cNvPr>
                <p:cNvCxnSpPr>
                  <a:cxnSpLocks/>
                </p:cNvCxnSpPr>
                <p:nvPr/>
              </p:nvCxnSpPr>
              <p:spPr>
                <a:xfrm>
                  <a:off x="2357120" y="2042160"/>
                  <a:ext cx="0" cy="108000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DF720698-EE08-75A0-DAA7-EAA9E20543BC}"/>
                    </a:ext>
                  </a:extLst>
                </p:cNvPr>
                <p:cNvCxnSpPr>
                  <a:cxnSpLocks/>
                </p:cNvCxnSpPr>
                <p:nvPr/>
              </p:nvCxnSpPr>
              <p:spPr>
                <a:xfrm>
                  <a:off x="2357120" y="3190240"/>
                  <a:ext cx="0" cy="1080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07" name="グループ化 106">
                <a:extLst>
                  <a:ext uri="{FF2B5EF4-FFF2-40B4-BE49-F238E27FC236}">
                    <a16:creationId xmlns:a16="http://schemas.microsoft.com/office/drawing/2014/main" id="{8E94D0BE-3AFC-17FC-06C6-FDC60439DBBF}"/>
                  </a:ext>
                </a:extLst>
              </p:cNvPr>
              <p:cNvGrpSpPr/>
              <p:nvPr/>
            </p:nvGrpSpPr>
            <p:grpSpPr>
              <a:xfrm>
                <a:off x="1950720" y="2540000"/>
                <a:ext cx="0" cy="2228080"/>
                <a:chOff x="2357120" y="2042160"/>
                <a:chExt cx="0" cy="2228080"/>
              </a:xfrm>
            </p:grpSpPr>
            <p:cxnSp>
              <p:nvCxnSpPr>
                <p:cNvPr id="109" name="直線コネクタ 108">
                  <a:extLst>
                    <a:ext uri="{FF2B5EF4-FFF2-40B4-BE49-F238E27FC236}">
                      <a16:creationId xmlns:a16="http://schemas.microsoft.com/office/drawing/2014/main" id="{1D9B91FC-BCC9-7152-F429-38A03DE9DCAC}"/>
                    </a:ext>
                  </a:extLst>
                </p:cNvPr>
                <p:cNvCxnSpPr>
                  <a:cxnSpLocks/>
                </p:cNvCxnSpPr>
                <p:nvPr/>
              </p:nvCxnSpPr>
              <p:spPr>
                <a:xfrm>
                  <a:off x="2357120" y="2042160"/>
                  <a:ext cx="0" cy="1080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0" name="直線コネクタ 109">
                  <a:extLst>
                    <a:ext uri="{FF2B5EF4-FFF2-40B4-BE49-F238E27FC236}">
                      <a16:creationId xmlns:a16="http://schemas.microsoft.com/office/drawing/2014/main" id="{DA189CF3-7CAA-C5CC-5D95-8195F43BFA33}"/>
                    </a:ext>
                  </a:extLst>
                </p:cNvPr>
                <p:cNvCxnSpPr>
                  <a:cxnSpLocks/>
                </p:cNvCxnSpPr>
                <p:nvPr/>
              </p:nvCxnSpPr>
              <p:spPr>
                <a:xfrm>
                  <a:off x="2357120" y="3190240"/>
                  <a:ext cx="0" cy="108000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108" name="直線コネクタ 107">
                <a:extLst>
                  <a:ext uri="{FF2B5EF4-FFF2-40B4-BE49-F238E27FC236}">
                    <a16:creationId xmlns:a16="http://schemas.microsoft.com/office/drawing/2014/main" id="{FB1683A2-DC5A-8D4C-A05D-F59E870DF7D1}"/>
                  </a:ext>
                </a:extLst>
              </p:cNvPr>
              <p:cNvCxnSpPr>
                <a:cxnSpLocks/>
              </p:cNvCxnSpPr>
              <p:nvPr/>
            </p:nvCxnSpPr>
            <p:spPr>
              <a:xfrm>
                <a:off x="2211038" y="2931840"/>
                <a:ext cx="0" cy="1080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101" name="テキスト ボックス 100">
              <a:extLst>
                <a:ext uri="{FF2B5EF4-FFF2-40B4-BE49-F238E27FC236}">
                  <a16:creationId xmlns:a16="http://schemas.microsoft.com/office/drawing/2014/main" id="{008A92FC-ED66-5B04-86A7-DDB95AB82E39}"/>
                </a:ext>
              </a:extLst>
            </p:cNvPr>
            <p:cNvSpPr txBox="1"/>
            <p:nvPr/>
          </p:nvSpPr>
          <p:spPr>
            <a:xfrm>
              <a:off x="7884549" y="3185038"/>
              <a:ext cx="749639" cy="548338"/>
            </a:xfrm>
            <a:prstGeom prst="rect">
              <a:avLst/>
            </a:prstGeom>
            <a:noFill/>
          </p:spPr>
          <p:txBody>
            <a:bodyPr wrap="square" rtlCol="0">
              <a:spAutoFit/>
            </a:bodyPr>
            <a:lstStyle/>
            <a:p>
              <a:r>
                <a:rPr kumimoji="1" lang="en-US" altLang="ja-JP" sz="1200" dirty="0"/>
                <a:t>A1</a:t>
              </a:r>
              <a:endParaRPr kumimoji="1" lang="ja-JP" altLang="en-US" sz="1200"/>
            </a:p>
          </p:txBody>
        </p:sp>
        <p:sp>
          <p:nvSpPr>
            <p:cNvPr id="102" name="テキスト ボックス 101">
              <a:extLst>
                <a:ext uri="{FF2B5EF4-FFF2-40B4-BE49-F238E27FC236}">
                  <a16:creationId xmlns:a16="http://schemas.microsoft.com/office/drawing/2014/main" id="{38E8331D-6B6E-46C8-7CD3-06C7038A9375}"/>
                </a:ext>
              </a:extLst>
            </p:cNvPr>
            <p:cNvSpPr txBox="1"/>
            <p:nvPr/>
          </p:nvSpPr>
          <p:spPr>
            <a:xfrm>
              <a:off x="6952565" y="2846182"/>
              <a:ext cx="759406" cy="548338"/>
            </a:xfrm>
            <a:prstGeom prst="rect">
              <a:avLst/>
            </a:prstGeom>
            <a:noFill/>
          </p:spPr>
          <p:txBody>
            <a:bodyPr wrap="square" rtlCol="0">
              <a:spAutoFit/>
            </a:bodyPr>
            <a:lstStyle/>
            <a:p>
              <a:r>
                <a:rPr kumimoji="1" lang="en-US" altLang="ja-JP" sz="1200" dirty="0"/>
                <a:t>B1</a:t>
              </a:r>
              <a:endParaRPr kumimoji="1" lang="ja-JP" altLang="en-US" sz="1200"/>
            </a:p>
          </p:txBody>
        </p:sp>
        <p:sp>
          <p:nvSpPr>
            <p:cNvPr id="103" name="テキスト ボックス 102">
              <a:extLst>
                <a:ext uri="{FF2B5EF4-FFF2-40B4-BE49-F238E27FC236}">
                  <a16:creationId xmlns:a16="http://schemas.microsoft.com/office/drawing/2014/main" id="{5CE4BB32-51EA-100F-CF53-7390D1C11C56}"/>
                </a:ext>
              </a:extLst>
            </p:cNvPr>
            <p:cNvSpPr txBox="1"/>
            <p:nvPr/>
          </p:nvSpPr>
          <p:spPr>
            <a:xfrm>
              <a:off x="6952565" y="3841160"/>
              <a:ext cx="759406" cy="548338"/>
            </a:xfrm>
            <a:prstGeom prst="rect">
              <a:avLst/>
            </a:prstGeom>
            <a:noFill/>
          </p:spPr>
          <p:txBody>
            <a:bodyPr wrap="square" rtlCol="0">
              <a:spAutoFit/>
            </a:bodyPr>
            <a:lstStyle/>
            <a:p>
              <a:r>
                <a:rPr kumimoji="1" lang="en-US" altLang="ja-JP" sz="1200" dirty="0"/>
                <a:t>B2</a:t>
              </a:r>
              <a:endParaRPr kumimoji="1" lang="ja-JP" altLang="en-US" sz="1200"/>
            </a:p>
          </p:txBody>
        </p:sp>
        <p:sp>
          <p:nvSpPr>
            <p:cNvPr id="104" name="テキスト ボックス 103">
              <a:extLst>
                <a:ext uri="{FF2B5EF4-FFF2-40B4-BE49-F238E27FC236}">
                  <a16:creationId xmlns:a16="http://schemas.microsoft.com/office/drawing/2014/main" id="{0A13660A-DA2F-C61E-035A-9C6ACE632F2D}"/>
                </a:ext>
              </a:extLst>
            </p:cNvPr>
            <p:cNvSpPr txBox="1"/>
            <p:nvPr/>
          </p:nvSpPr>
          <p:spPr>
            <a:xfrm>
              <a:off x="6071049" y="2526749"/>
              <a:ext cx="759406" cy="548338"/>
            </a:xfrm>
            <a:prstGeom prst="rect">
              <a:avLst/>
            </a:prstGeom>
            <a:noFill/>
          </p:spPr>
          <p:txBody>
            <a:bodyPr wrap="square" rtlCol="0">
              <a:spAutoFit/>
            </a:bodyPr>
            <a:lstStyle/>
            <a:p>
              <a:r>
                <a:rPr lang="en-US" altLang="ja-JP" sz="1200" dirty="0"/>
                <a:t>C</a:t>
              </a:r>
              <a:r>
                <a:rPr kumimoji="1" lang="en-US" altLang="ja-JP" sz="1200" dirty="0"/>
                <a:t>1</a:t>
              </a:r>
              <a:endParaRPr kumimoji="1" lang="ja-JP" altLang="en-US" sz="1200"/>
            </a:p>
          </p:txBody>
        </p:sp>
        <p:sp>
          <p:nvSpPr>
            <p:cNvPr id="105" name="テキスト ボックス 104">
              <a:extLst>
                <a:ext uri="{FF2B5EF4-FFF2-40B4-BE49-F238E27FC236}">
                  <a16:creationId xmlns:a16="http://schemas.microsoft.com/office/drawing/2014/main" id="{EBF446D8-31B4-A35E-0295-8A5CE1695ECC}"/>
                </a:ext>
              </a:extLst>
            </p:cNvPr>
            <p:cNvSpPr txBox="1"/>
            <p:nvPr/>
          </p:nvSpPr>
          <p:spPr>
            <a:xfrm>
              <a:off x="6071049" y="3521725"/>
              <a:ext cx="759406" cy="548338"/>
            </a:xfrm>
            <a:prstGeom prst="rect">
              <a:avLst/>
            </a:prstGeom>
            <a:noFill/>
          </p:spPr>
          <p:txBody>
            <a:bodyPr wrap="square" rtlCol="0">
              <a:spAutoFit/>
            </a:bodyPr>
            <a:lstStyle/>
            <a:p>
              <a:r>
                <a:rPr lang="en-US" altLang="ja-JP" sz="1200" dirty="0"/>
                <a:t>C</a:t>
              </a:r>
              <a:r>
                <a:rPr kumimoji="1" lang="en-US" altLang="ja-JP" sz="1200" dirty="0"/>
                <a:t>2</a:t>
              </a:r>
              <a:endParaRPr kumimoji="1" lang="ja-JP" altLang="en-US" sz="1200"/>
            </a:p>
          </p:txBody>
        </p:sp>
      </p:grpSp>
      <mc:AlternateContent xmlns:mc="http://schemas.openxmlformats.org/markup-compatibility/2006" xmlns:a14="http://schemas.microsoft.com/office/drawing/2010/main">
        <mc:Choice Requires="a14">
          <p:sp>
            <p:nvSpPr>
              <p:cNvPr id="124" name="テキスト ボックス 123">
                <a:extLst>
                  <a:ext uri="{FF2B5EF4-FFF2-40B4-BE49-F238E27FC236}">
                    <a16:creationId xmlns:a16="http://schemas.microsoft.com/office/drawing/2014/main" id="{62BE724D-67E2-1F16-0E9B-034D75BBCCD9}"/>
                  </a:ext>
                </a:extLst>
              </p:cNvPr>
              <p:cNvSpPr txBox="1"/>
              <p:nvPr/>
            </p:nvSpPr>
            <p:spPr>
              <a:xfrm>
                <a:off x="5815103" y="999037"/>
                <a:ext cx="4187515" cy="135594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kumimoji="1" lang="en-US" altLang="ja-JP" sz="1600" i="1" dirty="0" smtClean="0">
                          <a:latin typeface="Cambria Math" panose="02040503050406030204" pitchFamily="18" charset="0"/>
                        </a:rPr>
                        <m:t>3/3 = </m:t>
                      </m:r>
                      <m:r>
                        <a:rPr kumimoji="1" lang="en-US" altLang="ja-JP" sz="1600" i="1" dirty="0" smtClean="0">
                          <a:latin typeface="Cambria Math" panose="02040503050406030204" pitchFamily="18" charset="0"/>
                        </a:rPr>
                        <m:t>𝐴</m:t>
                      </m:r>
                      <m:r>
                        <a:rPr kumimoji="1" lang="en-US" altLang="ja-JP" sz="1600" i="1" dirty="0" smtClean="0">
                          <a:latin typeface="Cambria Math" panose="02040503050406030204" pitchFamily="18" charset="0"/>
                        </a:rPr>
                        <m:t>1 &amp; </m:t>
                      </m:r>
                      <m:r>
                        <a:rPr kumimoji="1" lang="en-US" altLang="ja-JP" sz="1600" i="1" dirty="0" smtClean="0">
                          <a:latin typeface="Cambria Math" panose="02040503050406030204" pitchFamily="18" charset="0"/>
                        </a:rPr>
                        <m:t>𝐵</m:t>
                      </m:r>
                      <m:r>
                        <a:rPr kumimoji="1" lang="en-US" altLang="ja-JP" sz="1600" i="1" dirty="0" smtClean="0">
                          <a:latin typeface="Cambria Math" panose="02040503050406030204" pitchFamily="18" charset="0"/>
                        </a:rPr>
                        <m:t>1 &amp; </m:t>
                      </m:r>
                      <m:r>
                        <a:rPr kumimoji="1" lang="en-US" altLang="ja-JP" sz="1600" i="1" dirty="0" smtClean="0">
                          <a:latin typeface="Cambria Math" panose="02040503050406030204" pitchFamily="18" charset="0"/>
                        </a:rPr>
                        <m:t>𝐶</m:t>
                      </m:r>
                      <m:r>
                        <a:rPr kumimoji="1" lang="en-US" altLang="ja-JP" sz="1600" i="1" dirty="0" smtClean="0">
                          <a:latin typeface="Cambria Math" panose="02040503050406030204" pitchFamily="18" charset="0"/>
                        </a:rPr>
                        <m:t>2</m:t>
                      </m:r>
                    </m:oMath>
                  </m:oMathPara>
                </a14:m>
                <a:endParaRPr kumimoji="1" lang="en-US" altLang="ja-JP" sz="1600" dirty="0"/>
              </a:p>
              <a:p>
                <a:pPr/>
                <a14:m>
                  <m:oMathPara xmlns:m="http://schemas.openxmlformats.org/officeDocument/2006/math">
                    <m:oMathParaPr>
                      <m:jc m:val="left"/>
                    </m:oMathParaPr>
                    <m:oMath xmlns:m="http://schemas.openxmlformats.org/officeDocument/2006/math">
                      <m:r>
                        <a:rPr lang="en-US" altLang="ja-JP" sz="1600" i="1" dirty="0" smtClean="0">
                          <a:latin typeface="Cambria Math" panose="02040503050406030204" pitchFamily="18" charset="0"/>
                        </a:rPr>
                        <m:t>2/3 = </m:t>
                      </m:r>
                      <m:r>
                        <a:rPr lang="en-US" altLang="ja-JP" sz="1600" i="1" dirty="0" smtClean="0">
                          <a:latin typeface="Cambria Math" panose="02040503050406030204" pitchFamily="18" charset="0"/>
                        </a:rPr>
                        <m:t>𝐴</m:t>
                      </m:r>
                      <m:r>
                        <a:rPr lang="en-US" altLang="ja-JP" sz="1600" i="1" dirty="0" smtClean="0">
                          <a:latin typeface="Cambria Math" panose="02040503050406030204" pitchFamily="18" charset="0"/>
                        </a:rPr>
                        <m:t>1 &amp; </m:t>
                      </m:r>
                      <m:r>
                        <a:rPr lang="en-US" altLang="ja-JP" sz="1600" i="1" dirty="0" smtClean="0">
                          <a:latin typeface="Cambria Math" panose="02040503050406030204" pitchFamily="18" charset="0"/>
                        </a:rPr>
                        <m:t>𝐵</m:t>
                      </m:r>
                      <m:r>
                        <a:rPr lang="en-US" altLang="ja-JP" sz="1600" i="1" dirty="0" smtClean="0">
                          <a:latin typeface="Cambria Math" panose="02040503050406030204" pitchFamily="18" charset="0"/>
                        </a:rPr>
                        <m:t>1 &amp; </m:t>
                      </m:r>
                      <m:acc>
                        <m:accPr>
                          <m:chr m:val="̅"/>
                          <m:ctrlPr>
                            <a:rPr lang="en-US" altLang="ja-JP" sz="1600" i="1" dirty="0" smtClean="0">
                              <a:latin typeface="Cambria Math" panose="02040503050406030204" pitchFamily="18" charset="0"/>
                            </a:rPr>
                          </m:ctrlPr>
                        </m:accPr>
                        <m:e>
                          <m:r>
                            <a:rPr lang="en-US" altLang="ja-JP" sz="1600" b="0" i="1" dirty="0" smtClean="0">
                              <a:latin typeface="Cambria Math" panose="02040503050406030204" pitchFamily="18" charset="0"/>
                            </a:rPr>
                            <m:t>𝐶</m:t>
                          </m:r>
                          <m:r>
                            <a:rPr lang="en-US" altLang="ja-JP" sz="1600" b="0" i="1" dirty="0" smtClean="0">
                              <a:latin typeface="Cambria Math" panose="02040503050406030204" pitchFamily="18" charset="0"/>
                            </a:rPr>
                            <m:t>1</m:t>
                          </m:r>
                        </m:e>
                      </m:acc>
                      <m:r>
                        <a:rPr lang="en-US" altLang="ja-JP" sz="1600" i="1" dirty="0" smtClean="0">
                          <a:latin typeface="Cambria Math" panose="02040503050406030204" pitchFamily="18" charset="0"/>
                        </a:rPr>
                        <m:t> </m:t>
                      </m:r>
                      <m:r>
                        <a:rPr lang="en-US" altLang="ja-JP" sz="1600" b="0" i="1" dirty="0" smtClean="0">
                          <a:latin typeface="Cambria Math" panose="02040503050406030204" pitchFamily="18" charset="0"/>
                        </a:rPr>
                        <m:t>&amp;</m:t>
                      </m:r>
                      <m:r>
                        <a:rPr lang="en-US" altLang="ja-JP" sz="1600" i="1" dirty="0" smtClean="0">
                          <a:latin typeface="Cambria Math" panose="02040503050406030204" pitchFamily="18" charset="0"/>
                        </a:rPr>
                        <m:t> </m:t>
                      </m:r>
                      <m:acc>
                        <m:accPr>
                          <m:chr m:val="̅"/>
                          <m:ctrlPr>
                            <a:rPr lang="en-US" altLang="ja-JP" sz="1600" i="1" dirty="0" smtClean="0">
                              <a:latin typeface="Cambria Math" panose="02040503050406030204" pitchFamily="18" charset="0"/>
                            </a:rPr>
                          </m:ctrlPr>
                        </m:accPr>
                        <m:e>
                          <m:r>
                            <a:rPr lang="en-US" altLang="ja-JP" sz="1600" b="0" i="1" dirty="0" smtClean="0">
                              <a:latin typeface="Cambria Math" panose="02040503050406030204" pitchFamily="18" charset="0"/>
                            </a:rPr>
                            <m:t>𝐶</m:t>
                          </m:r>
                          <m:r>
                            <a:rPr lang="en-US" altLang="ja-JP" sz="1600" b="0" i="1" dirty="0" smtClean="0">
                              <a:latin typeface="Cambria Math" panose="02040503050406030204" pitchFamily="18" charset="0"/>
                            </a:rPr>
                            <m:t>2</m:t>
                          </m:r>
                        </m:e>
                      </m:acc>
                    </m:oMath>
                  </m:oMathPara>
                </a14:m>
                <a:endParaRPr lang="en-US" altLang="ja-JP" sz="1600" i="1" dirty="0">
                  <a:latin typeface="Cambria Math" panose="02040503050406030204" pitchFamily="18" charset="0"/>
                </a:endParaRPr>
              </a:p>
              <a:p>
                <a:r>
                  <a:rPr lang="ja-JP" altLang="en-US" sz="1600" b="0" dirty="0"/>
                  <a:t>　　　</a:t>
                </a:r>
                <a14:m>
                  <m:oMath xmlns:m="http://schemas.openxmlformats.org/officeDocument/2006/math">
                    <m:r>
                      <a:rPr lang="en-US" altLang="ja-JP" sz="1600" b="0" i="1" dirty="0" smtClean="0">
                        <a:latin typeface="Cambria Math" panose="02040503050406030204" pitchFamily="18" charset="0"/>
                      </a:rPr>
                      <m:t>+ </m:t>
                    </m:r>
                    <m:r>
                      <a:rPr lang="en-US" altLang="ja-JP" sz="1600" i="1" dirty="0" smtClean="0">
                        <a:latin typeface="Cambria Math" panose="02040503050406030204" pitchFamily="18" charset="0"/>
                      </a:rPr>
                      <m:t>𝐴</m:t>
                    </m:r>
                    <m:r>
                      <a:rPr lang="en-US" altLang="ja-JP" sz="1600" i="1" dirty="0" smtClean="0">
                        <a:latin typeface="Cambria Math" panose="02040503050406030204" pitchFamily="18" charset="0"/>
                      </a:rPr>
                      <m:t>1 &amp; </m:t>
                    </m:r>
                    <m:acc>
                      <m:accPr>
                        <m:chr m:val="̅"/>
                        <m:ctrlPr>
                          <a:rPr lang="en-US" altLang="ja-JP" sz="1600" i="1" dirty="0">
                            <a:latin typeface="Cambria Math" panose="02040503050406030204" pitchFamily="18" charset="0"/>
                          </a:rPr>
                        </m:ctrlPr>
                      </m:accPr>
                      <m:e>
                        <m:r>
                          <a:rPr lang="en-US" altLang="ja-JP" sz="1600" b="0" i="1" dirty="0" smtClean="0">
                            <a:latin typeface="Cambria Math" panose="02040503050406030204" pitchFamily="18" charset="0"/>
                          </a:rPr>
                          <m:t>𝐵</m:t>
                        </m:r>
                        <m:r>
                          <a:rPr lang="en-US" altLang="ja-JP" sz="1600" b="0" i="1" dirty="0" smtClean="0">
                            <a:latin typeface="Cambria Math" panose="02040503050406030204" pitchFamily="18" charset="0"/>
                          </a:rPr>
                          <m:t>1</m:t>
                        </m:r>
                      </m:e>
                    </m:acc>
                    <m:r>
                      <a:rPr lang="en-US" altLang="ja-JP" sz="1600" i="1" dirty="0" smtClean="0">
                        <a:latin typeface="Cambria Math" panose="02040503050406030204" pitchFamily="18" charset="0"/>
                      </a:rPr>
                      <m:t> </m:t>
                    </m:r>
                    <m:r>
                      <a:rPr lang="en-US" altLang="ja-JP" sz="1600" b="0" i="1" dirty="0" smtClean="0">
                        <a:latin typeface="Cambria Math" panose="02040503050406030204" pitchFamily="18" charset="0"/>
                      </a:rPr>
                      <m:t>&amp; </m:t>
                    </m:r>
                    <m:acc>
                      <m:accPr>
                        <m:chr m:val="̅"/>
                        <m:ctrlPr>
                          <a:rPr lang="en-US" altLang="ja-JP" sz="1600" i="1" dirty="0">
                            <a:latin typeface="Cambria Math" panose="02040503050406030204" pitchFamily="18" charset="0"/>
                          </a:rPr>
                        </m:ctrlPr>
                      </m:accPr>
                      <m:e>
                        <m:r>
                          <a:rPr lang="en-US" altLang="ja-JP" sz="1600" b="0" i="1" dirty="0" smtClean="0">
                            <a:latin typeface="Cambria Math" panose="02040503050406030204" pitchFamily="18" charset="0"/>
                          </a:rPr>
                          <m:t>𝐵</m:t>
                        </m:r>
                        <m:r>
                          <a:rPr lang="en-US" altLang="ja-JP" sz="1600" b="0" i="1" dirty="0" smtClean="0">
                            <a:latin typeface="Cambria Math" panose="02040503050406030204" pitchFamily="18" charset="0"/>
                          </a:rPr>
                          <m:t>2</m:t>
                        </m:r>
                      </m:e>
                    </m:acc>
                    <m:r>
                      <a:rPr lang="en-US" altLang="ja-JP" sz="1600" i="1" dirty="0" smtClean="0">
                        <a:latin typeface="Cambria Math" panose="02040503050406030204" pitchFamily="18" charset="0"/>
                      </a:rPr>
                      <m:t> </m:t>
                    </m:r>
                    <m:r>
                      <a:rPr lang="en-US" altLang="ja-JP" sz="1600" b="0" i="1" dirty="0" smtClean="0">
                        <a:latin typeface="Cambria Math" panose="02040503050406030204" pitchFamily="18" charset="0"/>
                      </a:rPr>
                      <m:t>&amp;</m:t>
                    </m:r>
                    <m:r>
                      <a:rPr lang="en-US" altLang="ja-JP" sz="1600" i="1" dirty="0" smtClean="0">
                        <a:latin typeface="Cambria Math" panose="02040503050406030204" pitchFamily="18" charset="0"/>
                      </a:rPr>
                      <m:t> </m:t>
                    </m:r>
                    <m:r>
                      <a:rPr lang="en-US" altLang="ja-JP" sz="1600" i="1" dirty="0" smtClean="0">
                        <a:latin typeface="Cambria Math" panose="02040503050406030204" pitchFamily="18" charset="0"/>
                      </a:rPr>
                      <m:t>𝐶</m:t>
                    </m:r>
                    <m:r>
                      <a:rPr lang="en-US" altLang="ja-JP" sz="1600" i="1" dirty="0" smtClean="0">
                        <a:latin typeface="Cambria Math" panose="02040503050406030204" pitchFamily="18" charset="0"/>
                      </a:rPr>
                      <m:t>2+</m:t>
                    </m:r>
                    <m:acc>
                      <m:accPr>
                        <m:chr m:val="̅"/>
                        <m:ctrlPr>
                          <a:rPr lang="en-US" altLang="ja-JP" sz="1600" i="1" dirty="0">
                            <a:latin typeface="Cambria Math" panose="02040503050406030204" pitchFamily="18" charset="0"/>
                          </a:rPr>
                        </m:ctrlPr>
                      </m:accPr>
                      <m:e>
                        <m:r>
                          <a:rPr lang="en-US" altLang="ja-JP" sz="1600" b="0" i="1" dirty="0" smtClean="0">
                            <a:latin typeface="Cambria Math" panose="02040503050406030204" pitchFamily="18" charset="0"/>
                          </a:rPr>
                          <m:t>𝐴</m:t>
                        </m:r>
                        <m:r>
                          <a:rPr lang="en-US" altLang="ja-JP" sz="1600" b="0" i="1" dirty="0" smtClean="0">
                            <a:latin typeface="Cambria Math" panose="02040503050406030204" pitchFamily="18" charset="0"/>
                          </a:rPr>
                          <m:t>1</m:t>
                        </m:r>
                      </m:e>
                    </m:acc>
                    <m:r>
                      <a:rPr lang="en-US" altLang="ja-JP" sz="1600" i="1" dirty="0" smtClean="0">
                        <a:latin typeface="Cambria Math" panose="02040503050406030204" pitchFamily="18" charset="0"/>
                      </a:rPr>
                      <m:t> </m:t>
                    </m:r>
                    <m:r>
                      <a:rPr lang="en-US" altLang="ja-JP" sz="1600" b="0" i="1" dirty="0" smtClean="0">
                        <a:latin typeface="Cambria Math" panose="02040503050406030204" pitchFamily="18" charset="0"/>
                      </a:rPr>
                      <m:t>&amp;</m:t>
                    </m:r>
                    <m:r>
                      <a:rPr lang="en-US" altLang="ja-JP" sz="1600" i="1" dirty="0" smtClean="0">
                        <a:latin typeface="Cambria Math" panose="02040503050406030204" pitchFamily="18" charset="0"/>
                      </a:rPr>
                      <m:t> </m:t>
                    </m:r>
                    <m:r>
                      <a:rPr lang="en-US" altLang="ja-JP" sz="1600" i="1" dirty="0" smtClean="0">
                        <a:latin typeface="Cambria Math" panose="02040503050406030204" pitchFamily="18" charset="0"/>
                      </a:rPr>
                      <m:t>𝐵</m:t>
                    </m:r>
                    <m:r>
                      <a:rPr lang="en-US" altLang="ja-JP" sz="1600" i="1" dirty="0" smtClean="0">
                        <a:latin typeface="Cambria Math" panose="02040503050406030204" pitchFamily="18" charset="0"/>
                      </a:rPr>
                      <m:t>1 &amp; </m:t>
                    </m:r>
                    <m:r>
                      <a:rPr lang="en-US" altLang="ja-JP" sz="1600" i="1" dirty="0" smtClean="0">
                        <a:latin typeface="Cambria Math" panose="02040503050406030204" pitchFamily="18" charset="0"/>
                      </a:rPr>
                      <m:t>𝐶</m:t>
                    </m:r>
                    <m:r>
                      <a:rPr lang="en-US" altLang="ja-JP" sz="1600" i="1" dirty="0" smtClean="0">
                        <a:latin typeface="Cambria Math" panose="02040503050406030204" pitchFamily="18" charset="0"/>
                      </a:rPr>
                      <m:t>2</m:t>
                    </m:r>
                  </m:oMath>
                </a14:m>
                <a:endParaRPr lang="en-US" altLang="ja-JP" sz="1600" i="1" dirty="0">
                  <a:latin typeface="Cambria Math" panose="02040503050406030204" pitchFamily="18" charset="0"/>
                </a:endParaRPr>
              </a:p>
              <a:p>
                <a14:m>
                  <m:oMath xmlns:m="http://schemas.openxmlformats.org/officeDocument/2006/math">
                    <m:f>
                      <m:fPr>
                        <m:type m:val="lin"/>
                        <m:ctrlPr>
                          <a:rPr lang="en-US" altLang="ja-JP" sz="1600" b="0" i="1" smtClean="0">
                            <a:latin typeface="Cambria Math" panose="02040503050406030204" pitchFamily="18" charset="0"/>
                          </a:rPr>
                        </m:ctrlPr>
                      </m:fPr>
                      <m:num>
                        <m:r>
                          <a:rPr lang="en-US" altLang="ja-JP" sz="1600" b="0" i="1" smtClean="0">
                            <a:latin typeface="Cambria Math" panose="02040503050406030204" pitchFamily="18" charset="0"/>
                          </a:rPr>
                          <m:t>1</m:t>
                        </m:r>
                      </m:num>
                      <m:den>
                        <m:r>
                          <a:rPr lang="en-US" altLang="ja-JP" sz="1600" b="0" i="1" smtClean="0">
                            <a:latin typeface="Cambria Math" panose="02040503050406030204" pitchFamily="18" charset="0"/>
                          </a:rPr>
                          <m:t>3</m:t>
                        </m:r>
                      </m:den>
                    </m:f>
                    <m:r>
                      <a:rPr lang="en-US" altLang="ja-JP" sz="1600" b="0" i="1" smtClean="0">
                        <a:latin typeface="Cambria Math" panose="02040503050406030204" pitchFamily="18" charset="0"/>
                      </a:rPr>
                      <m:t>=</m:t>
                    </m:r>
                    <m:r>
                      <a:rPr lang="en-US" altLang="ja-JP" sz="1600" b="0" i="1" smtClean="0">
                        <a:latin typeface="Cambria Math" panose="02040503050406030204" pitchFamily="18" charset="0"/>
                      </a:rPr>
                      <m:t>𝐴</m:t>
                    </m:r>
                    <m:r>
                      <a:rPr lang="en-US" altLang="ja-JP" sz="1600" b="0" i="1" smtClean="0">
                        <a:latin typeface="Cambria Math" panose="02040503050406030204" pitchFamily="18" charset="0"/>
                      </a:rPr>
                      <m:t>1&amp; </m:t>
                    </m:r>
                    <m:acc>
                      <m:accPr>
                        <m:chr m:val="̅"/>
                        <m:ctrlPr>
                          <a:rPr lang="en-US" altLang="ja-JP" sz="1600" i="1" dirty="0">
                            <a:latin typeface="Cambria Math" panose="02040503050406030204" pitchFamily="18" charset="0"/>
                          </a:rPr>
                        </m:ctrlPr>
                      </m:accPr>
                      <m:e>
                        <m:r>
                          <a:rPr lang="en-US" altLang="ja-JP" sz="1600" i="1" dirty="0">
                            <a:latin typeface="Cambria Math" panose="02040503050406030204" pitchFamily="18" charset="0"/>
                          </a:rPr>
                          <m:t>𝐵</m:t>
                        </m:r>
                        <m:r>
                          <a:rPr lang="en-US" altLang="ja-JP" sz="1600" i="1" dirty="0">
                            <a:latin typeface="Cambria Math" panose="02040503050406030204" pitchFamily="18" charset="0"/>
                          </a:rPr>
                          <m:t>1</m:t>
                        </m:r>
                      </m:e>
                    </m:acc>
                    <m:r>
                      <a:rPr lang="en-US" altLang="ja-JP" sz="1600" i="1" dirty="0">
                        <a:latin typeface="Cambria Math" panose="02040503050406030204" pitchFamily="18" charset="0"/>
                      </a:rPr>
                      <m:t> &amp;</m:t>
                    </m:r>
                    <m:r>
                      <a:rPr lang="en-US" altLang="ja-JP" sz="1600" b="0" i="1" dirty="0" smtClean="0">
                        <a:latin typeface="Cambria Math" panose="02040503050406030204" pitchFamily="18" charset="0"/>
                      </a:rPr>
                      <m:t> </m:t>
                    </m:r>
                    <m:acc>
                      <m:accPr>
                        <m:chr m:val="̅"/>
                        <m:ctrlPr>
                          <a:rPr lang="en-US" altLang="ja-JP" sz="1600" i="1" dirty="0">
                            <a:latin typeface="Cambria Math" panose="02040503050406030204" pitchFamily="18" charset="0"/>
                          </a:rPr>
                        </m:ctrlPr>
                      </m:accPr>
                      <m:e>
                        <m:r>
                          <a:rPr lang="en-US" altLang="ja-JP" sz="1600" i="1" dirty="0">
                            <a:latin typeface="Cambria Math" panose="02040503050406030204" pitchFamily="18" charset="0"/>
                          </a:rPr>
                          <m:t>𝐵</m:t>
                        </m:r>
                        <m:r>
                          <a:rPr lang="en-US" altLang="ja-JP" sz="1600" i="1" dirty="0">
                            <a:latin typeface="Cambria Math" panose="02040503050406030204" pitchFamily="18" charset="0"/>
                          </a:rPr>
                          <m:t>2</m:t>
                        </m:r>
                      </m:e>
                    </m:acc>
                  </m:oMath>
                </a14:m>
                <a:r>
                  <a:rPr lang="en-US" altLang="ja-JP" sz="1600" dirty="0"/>
                  <a:t> </a:t>
                </a:r>
                <a14:m>
                  <m:oMath xmlns:m="http://schemas.openxmlformats.org/officeDocument/2006/math">
                    <m:r>
                      <a:rPr lang="en-US" altLang="ja-JP" sz="1600" i="1" dirty="0">
                        <a:latin typeface="Cambria Math" panose="02040503050406030204" pitchFamily="18" charset="0"/>
                      </a:rPr>
                      <m:t>&amp; </m:t>
                    </m:r>
                    <m:acc>
                      <m:accPr>
                        <m:chr m:val="̅"/>
                        <m:ctrlPr>
                          <a:rPr lang="en-US" altLang="ja-JP" sz="1600" i="1" dirty="0">
                            <a:latin typeface="Cambria Math" panose="02040503050406030204" pitchFamily="18" charset="0"/>
                          </a:rPr>
                        </m:ctrlPr>
                      </m:accPr>
                      <m:e>
                        <m:r>
                          <a:rPr lang="en-US" altLang="ja-JP" sz="1600" i="1" dirty="0">
                            <a:latin typeface="Cambria Math" panose="02040503050406030204" pitchFamily="18" charset="0"/>
                          </a:rPr>
                          <m:t>𝐶</m:t>
                        </m:r>
                        <m:r>
                          <a:rPr lang="en-US" altLang="ja-JP" sz="1600" i="1" dirty="0">
                            <a:latin typeface="Cambria Math" panose="02040503050406030204" pitchFamily="18" charset="0"/>
                          </a:rPr>
                          <m:t>1</m:t>
                        </m:r>
                      </m:e>
                    </m:acc>
                    <m:r>
                      <a:rPr lang="en-US" altLang="ja-JP" sz="1600" i="1" dirty="0">
                        <a:latin typeface="Cambria Math" panose="02040503050406030204" pitchFamily="18" charset="0"/>
                      </a:rPr>
                      <m:t> &amp; </m:t>
                    </m:r>
                    <m:acc>
                      <m:accPr>
                        <m:chr m:val="̅"/>
                        <m:ctrlPr>
                          <a:rPr lang="en-US" altLang="ja-JP" sz="1600" i="1" dirty="0">
                            <a:latin typeface="Cambria Math" panose="02040503050406030204" pitchFamily="18" charset="0"/>
                          </a:rPr>
                        </m:ctrlPr>
                      </m:accPr>
                      <m:e>
                        <m:r>
                          <a:rPr lang="en-US" altLang="ja-JP" sz="1600" i="1" dirty="0">
                            <a:latin typeface="Cambria Math" panose="02040503050406030204" pitchFamily="18" charset="0"/>
                          </a:rPr>
                          <m:t>𝐶</m:t>
                        </m:r>
                        <m:r>
                          <a:rPr lang="en-US" altLang="ja-JP" sz="1600" i="1" dirty="0">
                            <a:latin typeface="Cambria Math" panose="02040503050406030204" pitchFamily="18" charset="0"/>
                          </a:rPr>
                          <m:t>2</m:t>
                        </m:r>
                      </m:e>
                    </m:acc>
                  </m:oMath>
                </a14:m>
                <a:endParaRPr lang="en-US" altLang="ja-JP" sz="1600" dirty="0"/>
              </a:p>
              <a:p>
                <a:endParaRPr lang="en-US" altLang="ja-JP" sz="1600" dirty="0"/>
              </a:p>
            </p:txBody>
          </p:sp>
        </mc:Choice>
        <mc:Fallback xmlns="">
          <p:sp>
            <p:nvSpPr>
              <p:cNvPr id="124" name="テキスト ボックス 123">
                <a:extLst>
                  <a:ext uri="{FF2B5EF4-FFF2-40B4-BE49-F238E27FC236}">
                    <a16:creationId xmlns:a16="http://schemas.microsoft.com/office/drawing/2014/main" id="{62BE724D-67E2-1F16-0E9B-034D75BBCCD9}"/>
                  </a:ext>
                </a:extLst>
              </p:cNvPr>
              <p:cNvSpPr txBox="1">
                <a:spLocks noRot="1" noChangeAspect="1" noMove="1" noResize="1" noEditPoints="1" noAdjustHandles="1" noChangeArrowheads="1" noChangeShapeType="1" noTextEdit="1"/>
              </p:cNvSpPr>
              <p:nvPr/>
            </p:nvSpPr>
            <p:spPr>
              <a:xfrm>
                <a:off x="5815103" y="999037"/>
                <a:ext cx="4187515" cy="1355949"/>
              </a:xfrm>
              <a:prstGeom prst="rect">
                <a:avLst/>
              </a:prstGeom>
              <a:blipFill>
                <a:blip r:embed="rId4"/>
                <a:stretch>
                  <a:fillRect l="-4230" b="-24074"/>
                </a:stretch>
              </a:blipFill>
            </p:spPr>
            <p:txBody>
              <a:bodyPr/>
              <a:lstStyle/>
              <a:p>
                <a:r>
                  <a:rPr lang="ja-JP" altLang="en-US">
                    <a:noFill/>
                  </a:rPr>
                  <a:t> </a:t>
                </a:r>
              </a:p>
            </p:txBody>
          </p:sp>
        </mc:Fallback>
      </mc:AlternateContent>
      <p:sp>
        <p:nvSpPr>
          <p:cNvPr id="125" name="テキスト ボックス 124">
            <a:extLst>
              <a:ext uri="{FF2B5EF4-FFF2-40B4-BE49-F238E27FC236}">
                <a16:creationId xmlns:a16="http://schemas.microsoft.com/office/drawing/2014/main" id="{6CB13CCD-5C5A-28D7-0888-DA97CD2AC465}"/>
              </a:ext>
            </a:extLst>
          </p:cNvPr>
          <p:cNvSpPr txBox="1"/>
          <p:nvPr/>
        </p:nvSpPr>
        <p:spPr>
          <a:xfrm>
            <a:off x="8694267" y="5478451"/>
            <a:ext cx="2159566" cy="477054"/>
          </a:xfrm>
          <a:prstGeom prst="rect">
            <a:avLst/>
          </a:prstGeom>
          <a:noFill/>
        </p:spPr>
        <p:txBody>
          <a:bodyPr wrap="none" rtlCol="0">
            <a:spAutoFit/>
          </a:bodyPr>
          <a:lstStyle/>
          <a:p>
            <a:pPr algn="ctr"/>
            <a:r>
              <a:rPr kumimoji="1" lang="ja-JP" altLang="en-US" sz="1100"/>
              <a:t>コインシデンス後の出力</a:t>
            </a:r>
            <a:endParaRPr kumimoji="1" lang="en-US" altLang="ja-JP" sz="1100" dirty="0"/>
          </a:p>
          <a:p>
            <a:pPr algn="ctr"/>
            <a:r>
              <a:rPr kumimoji="1" lang="ja-JP" altLang="en-US" sz="1400">
                <a:solidFill>
                  <a:srgbClr val="7030A0"/>
                </a:solidFill>
              </a:rPr>
              <a:t>スタッガードチャンネル</a:t>
            </a:r>
          </a:p>
        </p:txBody>
      </p:sp>
    </p:spTree>
    <p:extLst>
      <p:ext uri="{BB962C8B-B14F-4D97-AF65-F5344CB8AC3E}">
        <p14:creationId xmlns:p14="http://schemas.microsoft.com/office/powerpoint/2010/main" val="29520327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4BAC48-CBBF-7A2D-1325-25DD76CD8746}"/>
              </a:ext>
            </a:extLst>
          </p:cNvPr>
          <p:cNvSpPr>
            <a:spLocks noGrp="1"/>
          </p:cNvSpPr>
          <p:nvPr>
            <p:ph type="title"/>
          </p:nvPr>
        </p:nvSpPr>
        <p:spPr/>
        <p:txBody>
          <a:bodyPr/>
          <a:lstStyle/>
          <a:p>
            <a:r>
              <a:rPr kumimoji="1" lang="en-US" altLang="ja-JP" dirty="0"/>
              <a:t>Segment Reconstruction</a:t>
            </a:r>
            <a:endParaRPr kumimoji="1" lang="ja-JP" altLang="en-US"/>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371E1149-758F-1C43-8885-BFCFC9CD0FB4}"/>
                  </a:ext>
                </a:extLst>
              </p:cNvPr>
              <p:cNvSpPr>
                <a:spLocks noGrp="1"/>
              </p:cNvSpPr>
              <p:nvPr>
                <p:ph idx="1"/>
              </p:nvPr>
            </p:nvSpPr>
            <p:spPr>
              <a:xfrm>
                <a:off x="146685" y="879477"/>
                <a:ext cx="11898630" cy="5319712"/>
              </a:xfrm>
            </p:spPr>
            <p:txBody>
              <a:bodyPr/>
              <a:lstStyle/>
              <a:p>
                <a:r>
                  <a:rPr kumimoji="1" lang="ja-JP" altLang="en-US"/>
                  <a:t>各ステーションの代表点の組み合わせから、無限運動量飛跡との差分</a:t>
                </a:r>
                <a14:m>
                  <m:oMath xmlns:m="http://schemas.openxmlformats.org/officeDocument/2006/math">
                    <m:r>
                      <a:rPr kumimoji="1" lang="en-US" altLang="ja-JP" b="0" i="1" smtClean="0">
                        <a:latin typeface="Cambria Math" panose="02040503050406030204" pitchFamily="18" charset="0"/>
                      </a:rPr>
                      <m:t>(</m:t>
                    </m:r>
                    <m:r>
                      <m:rPr>
                        <m:sty m:val="p"/>
                      </m:rPr>
                      <a:rPr kumimoji="1" lang="en-US" altLang="ja-JP" b="0" i="0" smtClean="0">
                        <a:latin typeface="Cambria Math" panose="02040503050406030204" pitchFamily="18" charset="0"/>
                      </a:rPr>
                      <m:t>Δ</m:t>
                    </m:r>
                    <m:r>
                      <a:rPr kumimoji="1" lang="en-US" altLang="ja-JP" b="0" i="1" smtClean="0">
                        <a:latin typeface="Cambria Math" panose="02040503050406030204" pitchFamily="18" charset="0"/>
                      </a:rPr>
                      <m:t>𝜃</m:t>
                    </m:r>
                    <m:r>
                      <a:rPr kumimoji="1" lang="en-US" altLang="ja-JP" b="0" i="1" smtClean="0">
                        <a:latin typeface="Cambria Math" panose="02040503050406030204" pitchFamily="18" charset="0"/>
                      </a:rPr>
                      <m:t>,</m:t>
                    </m:r>
                    <m:r>
                      <m:rPr>
                        <m:sty m:val="p"/>
                      </m:rPr>
                      <a:rPr kumimoji="1" lang="en-US" altLang="ja-JP" b="0" i="0" smtClean="0">
                        <a:latin typeface="Cambria Math" panose="02040503050406030204" pitchFamily="18" charset="0"/>
                      </a:rPr>
                      <m:t>Δ</m:t>
                    </m:r>
                    <m:r>
                      <a:rPr kumimoji="1" lang="en-US" altLang="ja-JP" b="0" i="1" smtClean="0">
                        <a:latin typeface="Cambria Math" panose="02040503050406030204" pitchFamily="18" charset="0"/>
                      </a:rPr>
                      <m:t>𝜙</m:t>
                    </m:r>
                    <m:r>
                      <a:rPr kumimoji="1" lang="en-US" altLang="ja-JP" b="0" i="1" smtClean="0">
                        <a:latin typeface="Cambria Math" panose="02040503050406030204" pitchFamily="18" charset="0"/>
                      </a:rPr>
                      <m:t>)</m:t>
                    </m:r>
                  </m:oMath>
                </a14:m>
                <a:r>
                  <a:rPr kumimoji="1" lang="ja-JP" altLang="en-US"/>
                  <a:t>を得る</a:t>
                </a:r>
                <a:endParaRPr kumimoji="1" lang="en-US" altLang="ja-JP" dirty="0"/>
              </a:p>
              <a:p>
                <a:r>
                  <a:rPr lang="en-US" altLang="ja-JP" dirty="0"/>
                  <a:t>Wire</a:t>
                </a:r>
                <a:r>
                  <a:rPr lang="ja-JP" altLang="en-US"/>
                  <a:t>、</a:t>
                </a:r>
                <a:r>
                  <a:rPr lang="en-US" altLang="ja-JP" dirty="0"/>
                  <a:t>Strip</a:t>
                </a:r>
                <a:r>
                  <a:rPr lang="ja-JP" altLang="en-US"/>
                  <a:t>で独立</a:t>
                </a:r>
                <a:endParaRPr kumimoji="1" lang="en-US" altLang="ja-JP" dirty="0"/>
              </a:p>
              <a:p>
                <a:r>
                  <a:rPr lang="ja-JP" altLang="en-US"/>
                  <a:t>全体を</a:t>
                </a:r>
                <a:r>
                  <a:rPr lang="en-US" altLang="ja-JP" dirty="0"/>
                  <a:t>Unit/subunit </a:t>
                </a:r>
                <a:r>
                  <a:rPr lang="ja-JP" altLang="en-US"/>
                  <a:t>の構造に分割して計算を行う</a:t>
                </a:r>
                <a:endParaRPr kumimoji="1" lang="en-US" altLang="ja-JP" dirty="0"/>
              </a:p>
            </p:txBody>
          </p:sp>
        </mc:Choice>
        <mc:Fallback xmlns="">
          <p:sp>
            <p:nvSpPr>
              <p:cNvPr id="3" name="コンテンツ プレースホルダー 2">
                <a:extLst>
                  <a:ext uri="{FF2B5EF4-FFF2-40B4-BE49-F238E27FC236}">
                    <a16:creationId xmlns:a16="http://schemas.microsoft.com/office/drawing/2014/main" id="{371E1149-758F-1C43-8885-BFCFC9CD0FB4}"/>
                  </a:ext>
                </a:extLst>
              </p:cNvPr>
              <p:cNvSpPr>
                <a:spLocks noGrp="1" noRot="1" noChangeAspect="1" noMove="1" noResize="1" noEditPoints="1" noAdjustHandles="1" noChangeArrowheads="1" noChangeShapeType="1" noTextEdit="1"/>
              </p:cNvSpPr>
              <p:nvPr>
                <p:ph idx="1"/>
              </p:nvPr>
            </p:nvSpPr>
            <p:spPr>
              <a:xfrm>
                <a:off x="146685" y="879477"/>
                <a:ext cx="11898630" cy="5319712"/>
              </a:xfrm>
              <a:blipFill>
                <a:blip r:embed="rId2"/>
                <a:stretch>
                  <a:fillRect l="-959" t="-1190"/>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CC779054-7CB7-2FCD-4FEA-8D981625D98A}"/>
              </a:ext>
            </a:extLst>
          </p:cNvPr>
          <p:cNvSpPr>
            <a:spLocks noGrp="1"/>
          </p:cNvSpPr>
          <p:nvPr>
            <p:ph type="dt" sz="half" idx="10"/>
          </p:nvPr>
        </p:nvSpPr>
        <p:spPr/>
        <p:txBody>
          <a:bodyPr/>
          <a:lstStyle/>
          <a:p>
            <a:fld id="{65F59C1B-AF65-5E45-9413-123308D531FA}"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04F7E469-68F0-A595-84DD-3E5977B7C199}"/>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25629CFF-8AF7-6E84-6F27-4FD2E204DB23}"/>
              </a:ext>
            </a:extLst>
          </p:cNvPr>
          <p:cNvSpPr>
            <a:spLocks noGrp="1"/>
          </p:cNvSpPr>
          <p:nvPr>
            <p:ph type="sldNum" sz="quarter" idx="12"/>
          </p:nvPr>
        </p:nvSpPr>
        <p:spPr/>
        <p:txBody>
          <a:bodyPr/>
          <a:lstStyle/>
          <a:p>
            <a:fld id="{B1A13AED-BBC1-DB48-95E1-36D836C4ECBB}" type="slidenum">
              <a:rPr kumimoji="1" lang="ja-JP" altLang="en-US" smtClean="0"/>
              <a:t>36</a:t>
            </a:fld>
            <a:endParaRPr kumimoji="1" lang="ja-JP" altLang="en-US"/>
          </a:p>
        </p:txBody>
      </p:sp>
      <p:grpSp>
        <p:nvGrpSpPr>
          <p:cNvPr id="120" name="グループ化 119">
            <a:extLst>
              <a:ext uri="{FF2B5EF4-FFF2-40B4-BE49-F238E27FC236}">
                <a16:creationId xmlns:a16="http://schemas.microsoft.com/office/drawing/2014/main" id="{B8F6EBBA-2D08-25C4-F326-A972C491C842}"/>
              </a:ext>
            </a:extLst>
          </p:cNvPr>
          <p:cNvGrpSpPr/>
          <p:nvPr/>
        </p:nvGrpSpPr>
        <p:grpSpPr>
          <a:xfrm>
            <a:off x="-26939" y="3897624"/>
            <a:ext cx="7376098" cy="2471427"/>
            <a:chOff x="244792" y="823386"/>
            <a:chExt cx="12006105" cy="4022751"/>
          </a:xfrm>
        </p:grpSpPr>
        <p:grpSp>
          <p:nvGrpSpPr>
            <p:cNvPr id="60" name="グループ化 59">
              <a:extLst>
                <a:ext uri="{FF2B5EF4-FFF2-40B4-BE49-F238E27FC236}">
                  <a16:creationId xmlns:a16="http://schemas.microsoft.com/office/drawing/2014/main" id="{66642CA6-F36E-2CC5-054D-4B4B0FDA4D89}"/>
                </a:ext>
              </a:extLst>
            </p:cNvPr>
            <p:cNvGrpSpPr/>
            <p:nvPr/>
          </p:nvGrpSpPr>
          <p:grpSpPr>
            <a:xfrm>
              <a:off x="244792" y="892689"/>
              <a:ext cx="3088336" cy="3953448"/>
              <a:chOff x="748574" y="1097660"/>
              <a:chExt cx="4247922" cy="5437857"/>
            </a:xfrm>
          </p:grpSpPr>
          <p:sp>
            <p:nvSpPr>
              <p:cNvPr id="61" name="台形 60">
                <a:extLst>
                  <a:ext uri="{FF2B5EF4-FFF2-40B4-BE49-F238E27FC236}">
                    <a16:creationId xmlns:a16="http://schemas.microsoft.com/office/drawing/2014/main" id="{F332E50E-74D2-F452-882A-490C037D2912}"/>
                  </a:ext>
                </a:extLst>
              </p:cNvPr>
              <p:cNvSpPr/>
              <p:nvPr/>
            </p:nvSpPr>
            <p:spPr>
              <a:xfrm rot="5400000">
                <a:off x="428489" y="1857889"/>
                <a:ext cx="4818827" cy="3298369"/>
              </a:xfrm>
              <a:prstGeom prst="trapezoid">
                <a:avLst>
                  <a:gd name="adj" fmla="val 60470"/>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nvGrpSpPr>
              <p:cNvPr id="62" name="グループ化 61">
                <a:extLst>
                  <a:ext uri="{FF2B5EF4-FFF2-40B4-BE49-F238E27FC236}">
                    <a16:creationId xmlns:a16="http://schemas.microsoft.com/office/drawing/2014/main" id="{C8CA6F1F-5CC0-E75C-401D-F0E71CAB7C77}"/>
                  </a:ext>
                </a:extLst>
              </p:cNvPr>
              <p:cNvGrpSpPr/>
              <p:nvPr/>
            </p:nvGrpSpPr>
            <p:grpSpPr>
              <a:xfrm rot="5400000">
                <a:off x="657485" y="2006765"/>
                <a:ext cx="4320000" cy="2903220"/>
                <a:chOff x="899159" y="1551371"/>
                <a:chExt cx="4320000" cy="1508059"/>
              </a:xfrm>
            </p:grpSpPr>
            <p:cxnSp>
              <p:nvCxnSpPr>
                <p:cNvPr id="72" name="直線コネクタ 71">
                  <a:extLst>
                    <a:ext uri="{FF2B5EF4-FFF2-40B4-BE49-F238E27FC236}">
                      <a16:creationId xmlns:a16="http://schemas.microsoft.com/office/drawing/2014/main" id="{76B8D97A-57EE-B2F3-4461-44E2CDBBD092}"/>
                    </a:ext>
                  </a:extLst>
                </p:cNvPr>
                <p:cNvCxnSpPr>
                  <a:cxnSpLocks/>
                </p:cNvCxnSpPr>
                <p:nvPr/>
              </p:nvCxnSpPr>
              <p:spPr>
                <a:xfrm>
                  <a:off x="2743401" y="1551371"/>
                  <a:ext cx="72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3" name="直線コネクタ 72">
                  <a:extLst>
                    <a:ext uri="{FF2B5EF4-FFF2-40B4-BE49-F238E27FC236}">
                      <a16:creationId xmlns:a16="http://schemas.microsoft.com/office/drawing/2014/main" id="{8C4456A2-2123-6BD3-EFA5-C5BBBD40018C}"/>
                    </a:ext>
                  </a:extLst>
                </p:cNvPr>
                <p:cNvCxnSpPr>
                  <a:cxnSpLocks/>
                </p:cNvCxnSpPr>
                <p:nvPr/>
              </p:nvCxnSpPr>
              <p:spPr>
                <a:xfrm>
                  <a:off x="2355504" y="1882697"/>
                  <a:ext cx="144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4" name="直線コネクタ 73">
                  <a:extLst>
                    <a:ext uri="{FF2B5EF4-FFF2-40B4-BE49-F238E27FC236}">
                      <a16:creationId xmlns:a16="http://schemas.microsoft.com/office/drawing/2014/main" id="{F51557C6-2F85-7181-E1EF-D3C7FEB8C749}"/>
                    </a:ext>
                  </a:extLst>
                </p:cNvPr>
                <p:cNvCxnSpPr>
                  <a:cxnSpLocks/>
                </p:cNvCxnSpPr>
                <p:nvPr/>
              </p:nvCxnSpPr>
              <p:spPr>
                <a:xfrm>
                  <a:off x="899159" y="3059430"/>
                  <a:ext cx="4320000" cy="0"/>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63" name="テキスト ボックス 62">
                <a:extLst>
                  <a:ext uri="{FF2B5EF4-FFF2-40B4-BE49-F238E27FC236}">
                    <a16:creationId xmlns:a16="http://schemas.microsoft.com/office/drawing/2014/main" id="{854C163F-1122-5473-AE79-ADD3F461FB16}"/>
                  </a:ext>
                </a:extLst>
              </p:cNvPr>
              <p:cNvSpPr txBox="1"/>
              <p:nvPr/>
            </p:nvSpPr>
            <p:spPr>
              <a:xfrm>
                <a:off x="3675061" y="4210501"/>
                <a:ext cx="1321435" cy="585709"/>
              </a:xfrm>
              <a:prstGeom prst="rect">
                <a:avLst/>
              </a:prstGeom>
              <a:noFill/>
            </p:spPr>
            <p:txBody>
              <a:bodyPr wrap="none" rtlCol="0">
                <a:spAutoFit/>
              </a:bodyPr>
              <a:lstStyle/>
              <a:p>
                <a:pPr algn="ctr"/>
                <a:r>
                  <a:rPr lang="en-US" altLang="ja-JP" sz="1100" dirty="0"/>
                  <a:t>M3:</a:t>
                </a:r>
                <a:r>
                  <a:rPr kumimoji="1" lang="en-US" altLang="ja-JP" sz="1100" dirty="0"/>
                  <a:t>16</a:t>
                </a:r>
                <a:endParaRPr kumimoji="1" lang="ja-JP" altLang="en-US" sz="1100"/>
              </a:p>
            </p:txBody>
          </p:sp>
          <p:sp>
            <p:nvSpPr>
              <p:cNvPr id="64" name="テキスト ボックス 63">
                <a:extLst>
                  <a:ext uri="{FF2B5EF4-FFF2-40B4-BE49-F238E27FC236}">
                    <a16:creationId xmlns:a16="http://schemas.microsoft.com/office/drawing/2014/main" id="{11393AEA-955C-F08A-50B8-26D0EAB42879}"/>
                  </a:ext>
                </a:extLst>
              </p:cNvPr>
              <p:cNvSpPr txBox="1"/>
              <p:nvPr/>
            </p:nvSpPr>
            <p:spPr>
              <a:xfrm>
                <a:off x="3024154" y="4618805"/>
                <a:ext cx="1321435" cy="585709"/>
              </a:xfrm>
              <a:prstGeom prst="rect">
                <a:avLst/>
              </a:prstGeom>
              <a:noFill/>
            </p:spPr>
            <p:txBody>
              <a:bodyPr wrap="none" rtlCol="0">
                <a:spAutoFit/>
              </a:bodyPr>
              <a:lstStyle/>
              <a:p>
                <a:pPr algn="ctr"/>
                <a:r>
                  <a:rPr kumimoji="1" lang="en-US" altLang="ja-JP" sz="1100" dirty="0"/>
                  <a:t>M2:32</a:t>
                </a:r>
                <a:endParaRPr kumimoji="1" lang="ja-JP" altLang="en-US" sz="1100"/>
              </a:p>
            </p:txBody>
          </p:sp>
          <p:sp>
            <p:nvSpPr>
              <p:cNvPr id="65" name="テキスト ボックス 64">
                <a:extLst>
                  <a:ext uri="{FF2B5EF4-FFF2-40B4-BE49-F238E27FC236}">
                    <a16:creationId xmlns:a16="http://schemas.microsoft.com/office/drawing/2014/main" id="{5E8437D4-A2C6-5F7D-5C54-4DBFB7AD1956}"/>
                  </a:ext>
                </a:extLst>
              </p:cNvPr>
              <p:cNvSpPr txBox="1"/>
              <p:nvPr/>
            </p:nvSpPr>
            <p:spPr>
              <a:xfrm>
                <a:off x="748574" y="5949808"/>
                <a:ext cx="1321435" cy="585709"/>
              </a:xfrm>
              <a:prstGeom prst="rect">
                <a:avLst/>
              </a:prstGeom>
              <a:noFill/>
            </p:spPr>
            <p:txBody>
              <a:bodyPr wrap="none" rtlCol="0">
                <a:spAutoFit/>
              </a:bodyPr>
              <a:lstStyle/>
              <a:p>
                <a:pPr algn="ctr"/>
                <a:r>
                  <a:rPr kumimoji="1" lang="en-US" altLang="ja-JP" sz="1100" dirty="0"/>
                  <a:t>M1:96</a:t>
                </a:r>
                <a:endParaRPr kumimoji="1" lang="ja-JP" altLang="en-US" sz="1100"/>
              </a:p>
            </p:txBody>
          </p:sp>
          <p:sp>
            <p:nvSpPr>
              <p:cNvPr id="66" name="フリーフォーム 65">
                <a:extLst>
                  <a:ext uri="{FF2B5EF4-FFF2-40B4-BE49-F238E27FC236}">
                    <a16:creationId xmlns:a16="http://schemas.microsoft.com/office/drawing/2014/main" id="{B1B9BECE-795C-4434-4F89-28385108C027}"/>
                  </a:ext>
                </a:extLst>
              </p:cNvPr>
              <p:cNvSpPr/>
              <p:nvPr/>
            </p:nvSpPr>
            <p:spPr>
              <a:xfrm>
                <a:off x="1287780" y="1287780"/>
                <a:ext cx="3048000" cy="4411980"/>
              </a:xfrm>
              <a:custGeom>
                <a:avLst/>
                <a:gdLst>
                  <a:gd name="connsiteX0" fmla="*/ 0 w 3048000"/>
                  <a:gd name="connsiteY0" fmla="*/ 0 h 4411980"/>
                  <a:gd name="connsiteX1" fmla="*/ 0 w 3048000"/>
                  <a:gd name="connsiteY1" fmla="*/ 4411980 h 4411980"/>
                  <a:gd name="connsiteX2" fmla="*/ 2369820 w 3048000"/>
                  <a:gd name="connsiteY2" fmla="*/ 2956560 h 4411980"/>
                  <a:gd name="connsiteX3" fmla="*/ 3048000 w 3048000"/>
                  <a:gd name="connsiteY3" fmla="*/ 2110740 h 4411980"/>
                  <a:gd name="connsiteX4" fmla="*/ 3048000 w 3048000"/>
                  <a:gd name="connsiteY4" fmla="*/ 1866900 h 4411980"/>
                  <a:gd name="connsiteX5" fmla="*/ 0 w 3048000"/>
                  <a:gd name="connsiteY5" fmla="*/ 0 h 441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0" h="4411980">
                    <a:moveTo>
                      <a:pt x="0" y="0"/>
                    </a:moveTo>
                    <a:lnTo>
                      <a:pt x="0" y="4411980"/>
                    </a:lnTo>
                    <a:lnTo>
                      <a:pt x="2369820" y="2956560"/>
                    </a:lnTo>
                    <a:lnTo>
                      <a:pt x="3048000" y="2110740"/>
                    </a:lnTo>
                    <a:lnTo>
                      <a:pt x="3048000" y="1866900"/>
                    </a:lnTo>
                    <a:lnTo>
                      <a:pt x="0" y="0"/>
                    </a:lnTo>
                    <a:close/>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7" name="テキスト ボックス 66">
                <a:extLst>
                  <a:ext uri="{FF2B5EF4-FFF2-40B4-BE49-F238E27FC236}">
                    <a16:creationId xmlns:a16="http://schemas.microsoft.com/office/drawing/2014/main" id="{8C23F936-0D9B-27B3-B156-F91E1E02F96C}"/>
                  </a:ext>
                </a:extLst>
              </p:cNvPr>
              <p:cNvSpPr txBox="1"/>
              <p:nvPr/>
            </p:nvSpPr>
            <p:spPr>
              <a:xfrm>
                <a:off x="3729203" y="3155193"/>
                <a:ext cx="589300" cy="585708"/>
              </a:xfrm>
              <a:prstGeom prst="rect">
                <a:avLst/>
              </a:prstGeom>
              <a:noFill/>
            </p:spPr>
            <p:txBody>
              <a:bodyPr wrap="none" rtlCol="0">
                <a:spAutoFit/>
              </a:bodyPr>
              <a:lstStyle/>
              <a:p>
                <a:r>
                  <a:rPr kumimoji="1" lang="en-US" altLang="ja-JP" sz="1100" dirty="0">
                    <a:solidFill>
                      <a:srgbClr val="FF0000"/>
                    </a:solidFill>
                  </a:rPr>
                  <a:t>4</a:t>
                </a:r>
                <a:endParaRPr kumimoji="1" lang="ja-JP" altLang="en-US" sz="1100">
                  <a:solidFill>
                    <a:srgbClr val="FF0000"/>
                  </a:solidFill>
                </a:endParaRPr>
              </a:p>
            </p:txBody>
          </p:sp>
          <p:sp>
            <p:nvSpPr>
              <p:cNvPr id="68" name="テキスト ボックス 67">
                <a:extLst>
                  <a:ext uri="{FF2B5EF4-FFF2-40B4-BE49-F238E27FC236}">
                    <a16:creationId xmlns:a16="http://schemas.microsoft.com/office/drawing/2014/main" id="{3E13C047-D049-9BDC-76E0-BAD92E68E5BB}"/>
                  </a:ext>
                </a:extLst>
              </p:cNvPr>
              <p:cNvSpPr txBox="1"/>
              <p:nvPr/>
            </p:nvSpPr>
            <p:spPr>
              <a:xfrm>
                <a:off x="2952179" y="3273707"/>
                <a:ext cx="765154" cy="585708"/>
              </a:xfrm>
              <a:prstGeom prst="rect">
                <a:avLst/>
              </a:prstGeom>
              <a:noFill/>
            </p:spPr>
            <p:txBody>
              <a:bodyPr wrap="none" rtlCol="0">
                <a:spAutoFit/>
              </a:bodyPr>
              <a:lstStyle/>
              <a:p>
                <a:r>
                  <a:rPr kumimoji="1" lang="en-US" altLang="ja-JP" sz="1100" dirty="0">
                    <a:solidFill>
                      <a:srgbClr val="FF0000"/>
                    </a:solidFill>
                  </a:rPr>
                  <a:t>32</a:t>
                </a:r>
                <a:endParaRPr kumimoji="1" lang="ja-JP" altLang="en-US" sz="1100">
                  <a:solidFill>
                    <a:srgbClr val="FF0000"/>
                  </a:solidFill>
                </a:endParaRPr>
              </a:p>
            </p:txBody>
          </p:sp>
          <p:sp>
            <p:nvSpPr>
              <p:cNvPr id="69" name="テキスト ボックス 68">
                <a:extLst>
                  <a:ext uri="{FF2B5EF4-FFF2-40B4-BE49-F238E27FC236}">
                    <a16:creationId xmlns:a16="http://schemas.microsoft.com/office/drawing/2014/main" id="{7025DE99-E36A-16C8-8FE4-FEC60FAC3A4A}"/>
                  </a:ext>
                </a:extLst>
              </p:cNvPr>
              <p:cNvSpPr txBox="1"/>
              <p:nvPr/>
            </p:nvSpPr>
            <p:spPr>
              <a:xfrm>
                <a:off x="1376429" y="3309104"/>
                <a:ext cx="765154" cy="585708"/>
              </a:xfrm>
              <a:prstGeom prst="rect">
                <a:avLst/>
              </a:prstGeom>
              <a:noFill/>
            </p:spPr>
            <p:txBody>
              <a:bodyPr wrap="none" rtlCol="0">
                <a:spAutoFit/>
              </a:bodyPr>
              <a:lstStyle/>
              <a:p>
                <a:r>
                  <a:rPr kumimoji="1" lang="en-US" altLang="ja-JP" sz="1100" dirty="0">
                    <a:solidFill>
                      <a:srgbClr val="FF0000"/>
                    </a:solidFill>
                  </a:rPr>
                  <a:t>96</a:t>
                </a:r>
                <a:endParaRPr kumimoji="1" lang="ja-JP" altLang="en-US" sz="1100">
                  <a:solidFill>
                    <a:srgbClr val="FF0000"/>
                  </a:solidFill>
                </a:endParaRPr>
              </a:p>
            </p:txBody>
          </p:sp>
          <p:sp>
            <p:nvSpPr>
              <p:cNvPr id="70" name="テキスト ボックス 69">
                <a:extLst>
                  <a:ext uri="{FF2B5EF4-FFF2-40B4-BE49-F238E27FC236}">
                    <a16:creationId xmlns:a16="http://schemas.microsoft.com/office/drawing/2014/main" id="{DF033070-20AC-623B-0721-62F7F9CA71C8}"/>
                  </a:ext>
                </a:extLst>
              </p:cNvPr>
              <p:cNvSpPr txBox="1"/>
              <p:nvPr/>
            </p:nvSpPr>
            <p:spPr>
              <a:xfrm>
                <a:off x="2495823" y="5200887"/>
                <a:ext cx="1135426" cy="585708"/>
              </a:xfrm>
              <a:prstGeom prst="rect">
                <a:avLst/>
              </a:prstGeom>
              <a:solidFill>
                <a:schemeClr val="accent4">
                  <a:lumMod val="40000"/>
                  <a:lumOff val="60000"/>
                </a:schemeClr>
              </a:solidFill>
              <a:ln>
                <a:solidFill>
                  <a:schemeClr val="accent2"/>
                </a:solidFill>
              </a:ln>
            </p:spPr>
            <p:txBody>
              <a:bodyPr wrap="square" rtlCol="0">
                <a:spAutoFit/>
              </a:bodyPr>
              <a:lstStyle/>
              <a:p>
                <a:pPr algn="ctr"/>
                <a:r>
                  <a:rPr kumimoji="1" lang="en-US" altLang="ja-JP" sz="1100" dirty="0"/>
                  <a:t>Unit</a:t>
                </a:r>
              </a:p>
            </p:txBody>
          </p:sp>
          <p:sp>
            <p:nvSpPr>
              <p:cNvPr id="71" name="テキスト ボックス 70">
                <a:extLst>
                  <a:ext uri="{FF2B5EF4-FFF2-40B4-BE49-F238E27FC236}">
                    <a16:creationId xmlns:a16="http://schemas.microsoft.com/office/drawing/2014/main" id="{D3EE8CF8-13AD-6D4E-E95E-948D89433524}"/>
                  </a:ext>
                </a:extLst>
              </p:cNvPr>
              <p:cNvSpPr txBox="1"/>
              <p:nvPr/>
            </p:nvSpPr>
            <p:spPr>
              <a:xfrm>
                <a:off x="1636169" y="2385388"/>
                <a:ext cx="1524936" cy="585708"/>
              </a:xfrm>
              <a:prstGeom prst="rect">
                <a:avLst/>
              </a:prstGeom>
              <a:solidFill>
                <a:schemeClr val="accent2">
                  <a:lumMod val="40000"/>
                  <a:lumOff val="60000"/>
                </a:schemeClr>
              </a:solidFill>
            </p:spPr>
            <p:txBody>
              <a:bodyPr wrap="square" rtlCol="0">
                <a:spAutoFit/>
              </a:bodyPr>
              <a:lstStyle/>
              <a:p>
                <a:pPr algn="ctr"/>
                <a:r>
                  <a:rPr lang="en-US" altLang="ja-JP" sz="1100" dirty="0"/>
                  <a:t>Subu</a:t>
                </a:r>
                <a:r>
                  <a:rPr kumimoji="1" lang="en-US" altLang="ja-JP" sz="1100" dirty="0"/>
                  <a:t>nit</a:t>
                </a:r>
              </a:p>
            </p:txBody>
          </p:sp>
        </p:grpSp>
        <p:grpSp>
          <p:nvGrpSpPr>
            <p:cNvPr id="75" name="グループ化 74">
              <a:extLst>
                <a:ext uri="{FF2B5EF4-FFF2-40B4-BE49-F238E27FC236}">
                  <a16:creationId xmlns:a16="http://schemas.microsoft.com/office/drawing/2014/main" id="{96AD8947-A817-C8F5-8B71-AFBE90B37A73}"/>
                </a:ext>
              </a:extLst>
            </p:cNvPr>
            <p:cNvGrpSpPr/>
            <p:nvPr/>
          </p:nvGrpSpPr>
          <p:grpSpPr>
            <a:xfrm>
              <a:off x="3276655" y="870904"/>
              <a:ext cx="3088336" cy="3953448"/>
              <a:chOff x="748574" y="1097660"/>
              <a:chExt cx="4247922" cy="5437857"/>
            </a:xfrm>
          </p:grpSpPr>
          <p:sp>
            <p:nvSpPr>
              <p:cNvPr id="76" name="台形 75">
                <a:extLst>
                  <a:ext uri="{FF2B5EF4-FFF2-40B4-BE49-F238E27FC236}">
                    <a16:creationId xmlns:a16="http://schemas.microsoft.com/office/drawing/2014/main" id="{A3BB14B1-44BE-F125-F357-437801DBDC72}"/>
                  </a:ext>
                </a:extLst>
              </p:cNvPr>
              <p:cNvSpPr/>
              <p:nvPr/>
            </p:nvSpPr>
            <p:spPr>
              <a:xfrm rot="5400000">
                <a:off x="428489" y="1857889"/>
                <a:ext cx="4818827" cy="3298369"/>
              </a:xfrm>
              <a:prstGeom prst="trapezoid">
                <a:avLst>
                  <a:gd name="adj" fmla="val 60470"/>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nvGrpSpPr>
              <p:cNvPr id="77" name="グループ化 76">
                <a:extLst>
                  <a:ext uri="{FF2B5EF4-FFF2-40B4-BE49-F238E27FC236}">
                    <a16:creationId xmlns:a16="http://schemas.microsoft.com/office/drawing/2014/main" id="{5EBA8B6E-533C-BBED-5D24-64D1090AC8CA}"/>
                  </a:ext>
                </a:extLst>
              </p:cNvPr>
              <p:cNvGrpSpPr/>
              <p:nvPr/>
            </p:nvGrpSpPr>
            <p:grpSpPr>
              <a:xfrm rot="5400000">
                <a:off x="657485" y="2006765"/>
                <a:ext cx="4320000" cy="2903220"/>
                <a:chOff x="899159" y="1551371"/>
                <a:chExt cx="4320000" cy="1508059"/>
              </a:xfrm>
            </p:grpSpPr>
            <p:cxnSp>
              <p:nvCxnSpPr>
                <p:cNvPr id="86" name="直線コネクタ 85">
                  <a:extLst>
                    <a:ext uri="{FF2B5EF4-FFF2-40B4-BE49-F238E27FC236}">
                      <a16:creationId xmlns:a16="http://schemas.microsoft.com/office/drawing/2014/main" id="{3A45EECE-9B35-065D-8847-A01B4B431479}"/>
                    </a:ext>
                  </a:extLst>
                </p:cNvPr>
                <p:cNvCxnSpPr>
                  <a:cxnSpLocks/>
                </p:cNvCxnSpPr>
                <p:nvPr/>
              </p:nvCxnSpPr>
              <p:spPr>
                <a:xfrm>
                  <a:off x="2743401" y="1551371"/>
                  <a:ext cx="72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D78721C2-E513-1080-E107-87509160B7A0}"/>
                    </a:ext>
                  </a:extLst>
                </p:cNvPr>
                <p:cNvCxnSpPr>
                  <a:cxnSpLocks/>
                </p:cNvCxnSpPr>
                <p:nvPr/>
              </p:nvCxnSpPr>
              <p:spPr>
                <a:xfrm>
                  <a:off x="2355504" y="1882697"/>
                  <a:ext cx="144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8" name="直線コネクタ 87">
                  <a:extLst>
                    <a:ext uri="{FF2B5EF4-FFF2-40B4-BE49-F238E27FC236}">
                      <a16:creationId xmlns:a16="http://schemas.microsoft.com/office/drawing/2014/main" id="{7CF9716D-D49D-8FEB-29EB-7B8EBF1A1358}"/>
                    </a:ext>
                  </a:extLst>
                </p:cNvPr>
                <p:cNvCxnSpPr>
                  <a:cxnSpLocks/>
                </p:cNvCxnSpPr>
                <p:nvPr/>
              </p:nvCxnSpPr>
              <p:spPr>
                <a:xfrm>
                  <a:off x="899159" y="3059430"/>
                  <a:ext cx="4320000" cy="0"/>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78" name="テキスト ボックス 77">
                <a:extLst>
                  <a:ext uri="{FF2B5EF4-FFF2-40B4-BE49-F238E27FC236}">
                    <a16:creationId xmlns:a16="http://schemas.microsoft.com/office/drawing/2014/main" id="{13AF7EAC-ADC5-203D-D53D-2CDEC0205F97}"/>
                  </a:ext>
                </a:extLst>
              </p:cNvPr>
              <p:cNvSpPr txBox="1"/>
              <p:nvPr/>
            </p:nvSpPr>
            <p:spPr>
              <a:xfrm>
                <a:off x="3675061" y="4210501"/>
                <a:ext cx="1321435" cy="585709"/>
              </a:xfrm>
              <a:prstGeom prst="rect">
                <a:avLst/>
              </a:prstGeom>
              <a:noFill/>
            </p:spPr>
            <p:txBody>
              <a:bodyPr wrap="none" rtlCol="0">
                <a:spAutoFit/>
              </a:bodyPr>
              <a:lstStyle/>
              <a:p>
                <a:pPr algn="ctr"/>
                <a:r>
                  <a:rPr lang="en-US" altLang="ja-JP" sz="1100" dirty="0"/>
                  <a:t>M3:</a:t>
                </a:r>
                <a:r>
                  <a:rPr kumimoji="1" lang="en-US" altLang="ja-JP" sz="1100" dirty="0"/>
                  <a:t>16</a:t>
                </a:r>
                <a:endParaRPr kumimoji="1" lang="ja-JP" altLang="en-US" sz="1100"/>
              </a:p>
            </p:txBody>
          </p:sp>
          <p:sp>
            <p:nvSpPr>
              <p:cNvPr id="79" name="テキスト ボックス 78">
                <a:extLst>
                  <a:ext uri="{FF2B5EF4-FFF2-40B4-BE49-F238E27FC236}">
                    <a16:creationId xmlns:a16="http://schemas.microsoft.com/office/drawing/2014/main" id="{EB313D01-7CD8-0E8E-5B92-C85123E8D4A5}"/>
                  </a:ext>
                </a:extLst>
              </p:cNvPr>
              <p:cNvSpPr txBox="1"/>
              <p:nvPr/>
            </p:nvSpPr>
            <p:spPr>
              <a:xfrm>
                <a:off x="3024154" y="4618805"/>
                <a:ext cx="1321435" cy="585709"/>
              </a:xfrm>
              <a:prstGeom prst="rect">
                <a:avLst/>
              </a:prstGeom>
              <a:noFill/>
            </p:spPr>
            <p:txBody>
              <a:bodyPr wrap="none" rtlCol="0">
                <a:spAutoFit/>
              </a:bodyPr>
              <a:lstStyle/>
              <a:p>
                <a:pPr algn="ctr"/>
                <a:r>
                  <a:rPr kumimoji="1" lang="en-US" altLang="ja-JP" sz="1100" dirty="0"/>
                  <a:t>M2:32</a:t>
                </a:r>
                <a:endParaRPr kumimoji="1" lang="ja-JP" altLang="en-US" sz="1100"/>
              </a:p>
            </p:txBody>
          </p:sp>
          <p:sp>
            <p:nvSpPr>
              <p:cNvPr id="80" name="テキスト ボックス 79">
                <a:extLst>
                  <a:ext uri="{FF2B5EF4-FFF2-40B4-BE49-F238E27FC236}">
                    <a16:creationId xmlns:a16="http://schemas.microsoft.com/office/drawing/2014/main" id="{C51DC2C1-BEB6-DAD7-CEB2-516440854BD3}"/>
                  </a:ext>
                </a:extLst>
              </p:cNvPr>
              <p:cNvSpPr txBox="1"/>
              <p:nvPr/>
            </p:nvSpPr>
            <p:spPr>
              <a:xfrm>
                <a:off x="748574" y="5949808"/>
                <a:ext cx="1321435" cy="585709"/>
              </a:xfrm>
              <a:prstGeom prst="rect">
                <a:avLst/>
              </a:prstGeom>
              <a:noFill/>
            </p:spPr>
            <p:txBody>
              <a:bodyPr wrap="none" rtlCol="0">
                <a:spAutoFit/>
              </a:bodyPr>
              <a:lstStyle/>
              <a:p>
                <a:pPr algn="ctr"/>
                <a:r>
                  <a:rPr kumimoji="1" lang="en-US" altLang="ja-JP" sz="1100" dirty="0"/>
                  <a:t>M1:96</a:t>
                </a:r>
                <a:endParaRPr kumimoji="1" lang="ja-JP" altLang="en-US" sz="1100"/>
              </a:p>
            </p:txBody>
          </p:sp>
          <p:sp>
            <p:nvSpPr>
              <p:cNvPr id="81" name="テキスト ボックス 80">
                <a:extLst>
                  <a:ext uri="{FF2B5EF4-FFF2-40B4-BE49-F238E27FC236}">
                    <a16:creationId xmlns:a16="http://schemas.microsoft.com/office/drawing/2014/main" id="{65BC674F-E887-79C1-2157-7A3B97771DAB}"/>
                  </a:ext>
                </a:extLst>
              </p:cNvPr>
              <p:cNvSpPr txBox="1"/>
              <p:nvPr/>
            </p:nvSpPr>
            <p:spPr>
              <a:xfrm>
                <a:off x="3729203" y="3227065"/>
                <a:ext cx="589300" cy="585708"/>
              </a:xfrm>
              <a:prstGeom prst="rect">
                <a:avLst/>
              </a:prstGeom>
              <a:noFill/>
            </p:spPr>
            <p:txBody>
              <a:bodyPr wrap="none" rtlCol="0">
                <a:spAutoFit/>
              </a:bodyPr>
              <a:lstStyle/>
              <a:p>
                <a:r>
                  <a:rPr kumimoji="1" lang="en-US" altLang="ja-JP" sz="1100" dirty="0">
                    <a:solidFill>
                      <a:srgbClr val="FF0000"/>
                    </a:solidFill>
                  </a:rPr>
                  <a:t>4</a:t>
                </a:r>
                <a:endParaRPr kumimoji="1" lang="ja-JP" altLang="en-US" sz="1100">
                  <a:solidFill>
                    <a:srgbClr val="FF0000"/>
                  </a:solidFill>
                </a:endParaRPr>
              </a:p>
            </p:txBody>
          </p:sp>
          <p:sp>
            <p:nvSpPr>
              <p:cNvPr id="82" name="テキスト ボックス 81">
                <a:extLst>
                  <a:ext uri="{FF2B5EF4-FFF2-40B4-BE49-F238E27FC236}">
                    <a16:creationId xmlns:a16="http://schemas.microsoft.com/office/drawing/2014/main" id="{1794905F-6E91-7705-E97A-98DCBE5A95E4}"/>
                  </a:ext>
                </a:extLst>
              </p:cNvPr>
              <p:cNvSpPr txBox="1"/>
              <p:nvPr/>
            </p:nvSpPr>
            <p:spPr>
              <a:xfrm>
                <a:off x="2952179" y="3273707"/>
                <a:ext cx="765154" cy="585708"/>
              </a:xfrm>
              <a:prstGeom prst="rect">
                <a:avLst/>
              </a:prstGeom>
              <a:noFill/>
            </p:spPr>
            <p:txBody>
              <a:bodyPr wrap="none" rtlCol="0">
                <a:spAutoFit/>
              </a:bodyPr>
              <a:lstStyle/>
              <a:p>
                <a:r>
                  <a:rPr kumimoji="1" lang="en-US" altLang="ja-JP" sz="1100" dirty="0">
                    <a:solidFill>
                      <a:srgbClr val="FF0000"/>
                    </a:solidFill>
                  </a:rPr>
                  <a:t>32</a:t>
                </a:r>
                <a:endParaRPr kumimoji="1" lang="ja-JP" altLang="en-US" sz="1100">
                  <a:solidFill>
                    <a:srgbClr val="FF0000"/>
                  </a:solidFill>
                </a:endParaRPr>
              </a:p>
            </p:txBody>
          </p:sp>
          <p:sp>
            <p:nvSpPr>
              <p:cNvPr id="83" name="テキスト ボックス 82">
                <a:extLst>
                  <a:ext uri="{FF2B5EF4-FFF2-40B4-BE49-F238E27FC236}">
                    <a16:creationId xmlns:a16="http://schemas.microsoft.com/office/drawing/2014/main" id="{7E47105D-17B0-9DD1-19C7-A68D5A84018F}"/>
                  </a:ext>
                </a:extLst>
              </p:cNvPr>
              <p:cNvSpPr txBox="1"/>
              <p:nvPr/>
            </p:nvSpPr>
            <p:spPr>
              <a:xfrm>
                <a:off x="1376429" y="3309104"/>
                <a:ext cx="765154" cy="585708"/>
              </a:xfrm>
              <a:prstGeom prst="rect">
                <a:avLst/>
              </a:prstGeom>
              <a:noFill/>
            </p:spPr>
            <p:txBody>
              <a:bodyPr wrap="none" rtlCol="0">
                <a:spAutoFit/>
              </a:bodyPr>
              <a:lstStyle/>
              <a:p>
                <a:r>
                  <a:rPr kumimoji="1" lang="en-US" altLang="ja-JP" sz="1100" dirty="0">
                    <a:solidFill>
                      <a:srgbClr val="FF0000"/>
                    </a:solidFill>
                  </a:rPr>
                  <a:t>96</a:t>
                </a:r>
                <a:endParaRPr kumimoji="1" lang="ja-JP" altLang="en-US" sz="1100">
                  <a:solidFill>
                    <a:srgbClr val="FF0000"/>
                  </a:solidFill>
                </a:endParaRPr>
              </a:p>
            </p:txBody>
          </p:sp>
          <p:sp>
            <p:nvSpPr>
              <p:cNvPr id="84" name="テキスト ボックス 83">
                <a:extLst>
                  <a:ext uri="{FF2B5EF4-FFF2-40B4-BE49-F238E27FC236}">
                    <a16:creationId xmlns:a16="http://schemas.microsoft.com/office/drawing/2014/main" id="{AF9E38AD-B42E-CA66-47F3-5574673A8015}"/>
                  </a:ext>
                </a:extLst>
              </p:cNvPr>
              <p:cNvSpPr txBox="1"/>
              <p:nvPr/>
            </p:nvSpPr>
            <p:spPr>
              <a:xfrm>
                <a:off x="2495823" y="5200887"/>
                <a:ext cx="1135426" cy="585708"/>
              </a:xfrm>
              <a:prstGeom prst="rect">
                <a:avLst/>
              </a:prstGeom>
              <a:solidFill>
                <a:schemeClr val="accent4">
                  <a:lumMod val="40000"/>
                  <a:lumOff val="60000"/>
                </a:schemeClr>
              </a:solidFill>
              <a:ln>
                <a:solidFill>
                  <a:schemeClr val="accent2"/>
                </a:solidFill>
              </a:ln>
            </p:spPr>
            <p:txBody>
              <a:bodyPr wrap="square" rtlCol="0">
                <a:spAutoFit/>
              </a:bodyPr>
              <a:lstStyle/>
              <a:p>
                <a:pPr algn="ctr"/>
                <a:r>
                  <a:rPr kumimoji="1" lang="en-US" altLang="ja-JP" sz="1100" dirty="0"/>
                  <a:t>Unit</a:t>
                </a:r>
              </a:p>
            </p:txBody>
          </p:sp>
          <p:sp>
            <p:nvSpPr>
              <p:cNvPr id="85" name="テキスト ボックス 84">
                <a:extLst>
                  <a:ext uri="{FF2B5EF4-FFF2-40B4-BE49-F238E27FC236}">
                    <a16:creationId xmlns:a16="http://schemas.microsoft.com/office/drawing/2014/main" id="{7D5958E3-40BA-759C-766A-72C5250DB58D}"/>
                  </a:ext>
                </a:extLst>
              </p:cNvPr>
              <p:cNvSpPr txBox="1"/>
              <p:nvPr/>
            </p:nvSpPr>
            <p:spPr>
              <a:xfrm>
                <a:off x="1636169" y="2385388"/>
                <a:ext cx="1524936" cy="585708"/>
              </a:xfrm>
              <a:prstGeom prst="rect">
                <a:avLst/>
              </a:prstGeom>
              <a:solidFill>
                <a:schemeClr val="accent2">
                  <a:lumMod val="40000"/>
                  <a:lumOff val="60000"/>
                </a:schemeClr>
              </a:solidFill>
            </p:spPr>
            <p:txBody>
              <a:bodyPr wrap="square" rtlCol="0">
                <a:spAutoFit/>
              </a:bodyPr>
              <a:lstStyle/>
              <a:p>
                <a:pPr algn="ctr"/>
                <a:r>
                  <a:rPr lang="en-US" altLang="ja-JP" sz="1100" dirty="0"/>
                  <a:t>Subu</a:t>
                </a:r>
                <a:r>
                  <a:rPr kumimoji="1" lang="en-US" altLang="ja-JP" sz="1100" dirty="0"/>
                  <a:t>nit</a:t>
                </a:r>
              </a:p>
            </p:txBody>
          </p:sp>
        </p:grpSp>
        <p:grpSp>
          <p:nvGrpSpPr>
            <p:cNvPr id="89" name="グループ化 88">
              <a:extLst>
                <a:ext uri="{FF2B5EF4-FFF2-40B4-BE49-F238E27FC236}">
                  <a16:creationId xmlns:a16="http://schemas.microsoft.com/office/drawing/2014/main" id="{7B01CABF-F192-6AA3-630B-1720C01C2D1C}"/>
                </a:ext>
              </a:extLst>
            </p:cNvPr>
            <p:cNvGrpSpPr/>
            <p:nvPr/>
          </p:nvGrpSpPr>
          <p:grpSpPr>
            <a:xfrm>
              <a:off x="6150466" y="877144"/>
              <a:ext cx="3088336" cy="3953448"/>
              <a:chOff x="748574" y="1097660"/>
              <a:chExt cx="4247922" cy="5437857"/>
            </a:xfrm>
          </p:grpSpPr>
          <p:sp>
            <p:nvSpPr>
              <p:cNvPr id="90" name="台形 89">
                <a:extLst>
                  <a:ext uri="{FF2B5EF4-FFF2-40B4-BE49-F238E27FC236}">
                    <a16:creationId xmlns:a16="http://schemas.microsoft.com/office/drawing/2014/main" id="{1B0D2E11-5085-E097-D643-5B332156E2EB}"/>
                  </a:ext>
                </a:extLst>
              </p:cNvPr>
              <p:cNvSpPr/>
              <p:nvPr/>
            </p:nvSpPr>
            <p:spPr>
              <a:xfrm rot="5400000">
                <a:off x="428489" y="1857889"/>
                <a:ext cx="4818827" cy="3298369"/>
              </a:xfrm>
              <a:prstGeom prst="trapezoid">
                <a:avLst>
                  <a:gd name="adj" fmla="val 60470"/>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nvGrpSpPr>
              <p:cNvPr id="91" name="グループ化 90">
                <a:extLst>
                  <a:ext uri="{FF2B5EF4-FFF2-40B4-BE49-F238E27FC236}">
                    <a16:creationId xmlns:a16="http://schemas.microsoft.com/office/drawing/2014/main" id="{DFDEF2CC-1C8A-1CEC-C1C1-C7E6F14C86FD}"/>
                  </a:ext>
                </a:extLst>
              </p:cNvPr>
              <p:cNvGrpSpPr/>
              <p:nvPr/>
            </p:nvGrpSpPr>
            <p:grpSpPr>
              <a:xfrm rot="5400000">
                <a:off x="657485" y="2006765"/>
                <a:ext cx="4320000" cy="2903220"/>
                <a:chOff x="899159" y="1551371"/>
                <a:chExt cx="4320000" cy="1508059"/>
              </a:xfrm>
            </p:grpSpPr>
            <p:cxnSp>
              <p:nvCxnSpPr>
                <p:cNvPr id="100" name="直線コネクタ 99">
                  <a:extLst>
                    <a:ext uri="{FF2B5EF4-FFF2-40B4-BE49-F238E27FC236}">
                      <a16:creationId xmlns:a16="http://schemas.microsoft.com/office/drawing/2014/main" id="{B363AC26-62AF-2E73-AF0B-10D22B678C15}"/>
                    </a:ext>
                  </a:extLst>
                </p:cNvPr>
                <p:cNvCxnSpPr>
                  <a:cxnSpLocks/>
                </p:cNvCxnSpPr>
                <p:nvPr/>
              </p:nvCxnSpPr>
              <p:spPr>
                <a:xfrm>
                  <a:off x="2743401" y="1551371"/>
                  <a:ext cx="72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158DB53A-BC8F-54BD-F44A-7F38A7A7F9FE}"/>
                    </a:ext>
                  </a:extLst>
                </p:cNvPr>
                <p:cNvCxnSpPr>
                  <a:cxnSpLocks/>
                </p:cNvCxnSpPr>
                <p:nvPr/>
              </p:nvCxnSpPr>
              <p:spPr>
                <a:xfrm>
                  <a:off x="2355504" y="1882697"/>
                  <a:ext cx="144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7FFA3D-D3EA-D35A-4FB0-7C565236E03D}"/>
                    </a:ext>
                  </a:extLst>
                </p:cNvPr>
                <p:cNvCxnSpPr>
                  <a:cxnSpLocks/>
                </p:cNvCxnSpPr>
                <p:nvPr/>
              </p:nvCxnSpPr>
              <p:spPr>
                <a:xfrm>
                  <a:off x="899159" y="3059430"/>
                  <a:ext cx="4320000" cy="0"/>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92" name="テキスト ボックス 91">
                <a:extLst>
                  <a:ext uri="{FF2B5EF4-FFF2-40B4-BE49-F238E27FC236}">
                    <a16:creationId xmlns:a16="http://schemas.microsoft.com/office/drawing/2014/main" id="{05FB136E-01A9-6DEB-1C12-79788A7C4745}"/>
                  </a:ext>
                </a:extLst>
              </p:cNvPr>
              <p:cNvSpPr txBox="1"/>
              <p:nvPr/>
            </p:nvSpPr>
            <p:spPr>
              <a:xfrm>
                <a:off x="3675061" y="4210501"/>
                <a:ext cx="1321435" cy="585709"/>
              </a:xfrm>
              <a:prstGeom prst="rect">
                <a:avLst/>
              </a:prstGeom>
              <a:noFill/>
            </p:spPr>
            <p:txBody>
              <a:bodyPr wrap="none" rtlCol="0">
                <a:spAutoFit/>
              </a:bodyPr>
              <a:lstStyle/>
              <a:p>
                <a:pPr algn="ctr"/>
                <a:r>
                  <a:rPr lang="en-US" altLang="ja-JP" sz="1100" dirty="0"/>
                  <a:t>M3:</a:t>
                </a:r>
                <a:r>
                  <a:rPr kumimoji="1" lang="en-US" altLang="ja-JP" sz="1100" dirty="0"/>
                  <a:t>16</a:t>
                </a:r>
                <a:endParaRPr kumimoji="1" lang="ja-JP" altLang="en-US" sz="1100"/>
              </a:p>
            </p:txBody>
          </p:sp>
          <p:sp>
            <p:nvSpPr>
              <p:cNvPr id="93" name="テキスト ボックス 92">
                <a:extLst>
                  <a:ext uri="{FF2B5EF4-FFF2-40B4-BE49-F238E27FC236}">
                    <a16:creationId xmlns:a16="http://schemas.microsoft.com/office/drawing/2014/main" id="{5747E91F-5C2E-C6F2-1059-70AB07832B9B}"/>
                  </a:ext>
                </a:extLst>
              </p:cNvPr>
              <p:cNvSpPr txBox="1"/>
              <p:nvPr/>
            </p:nvSpPr>
            <p:spPr>
              <a:xfrm>
                <a:off x="3024154" y="4618805"/>
                <a:ext cx="1321435" cy="585709"/>
              </a:xfrm>
              <a:prstGeom prst="rect">
                <a:avLst/>
              </a:prstGeom>
              <a:noFill/>
            </p:spPr>
            <p:txBody>
              <a:bodyPr wrap="none" rtlCol="0">
                <a:spAutoFit/>
              </a:bodyPr>
              <a:lstStyle/>
              <a:p>
                <a:pPr algn="ctr"/>
                <a:r>
                  <a:rPr kumimoji="1" lang="en-US" altLang="ja-JP" sz="1100" dirty="0"/>
                  <a:t>M2:32</a:t>
                </a:r>
                <a:endParaRPr kumimoji="1" lang="ja-JP" altLang="en-US" sz="1100"/>
              </a:p>
            </p:txBody>
          </p:sp>
          <p:sp>
            <p:nvSpPr>
              <p:cNvPr id="94" name="テキスト ボックス 93">
                <a:extLst>
                  <a:ext uri="{FF2B5EF4-FFF2-40B4-BE49-F238E27FC236}">
                    <a16:creationId xmlns:a16="http://schemas.microsoft.com/office/drawing/2014/main" id="{CEB53475-E0A2-6C94-AF5A-2BC67583F8B4}"/>
                  </a:ext>
                </a:extLst>
              </p:cNvPr>
              <p:cNvSpPr txBox="1"/>
              <p:nvPr/>
            </p:nvSpPr>
            <p:spPr>
              <a:xfrm>
                <a:off x="748574" y="5949808"/>
                <a:ext cx="1321435" cy="585709"/>
              </a:xfrm>
              <a:prstGeom prst="rect">
                <a:avLst/>
              </a:prstGeom>
              <a:noFill/>
            </p:spPr>
            <p:txBody>
              <a:bodyPr wrap="none" rtlCol="0">
                <a:spAutoFit/>
              </a:bodyPr>
              <a:lstStyle/>
              <a:p>
                <a:pPr algn="ctr"/>
                <a:r>
                  <a:rPr kumimoji="1" lang="en-US" altLang="ja-JP" sz="1100" dirty="0"/>
                  <a:t>M1:96</a:t>
                </a:r>
                <a:endParaRPr kumimoji="1" lang="ja-JP" altLang="en-US" sz="1100"/>
              </a:p>
            </p:txBody>
          </p:sp>
          <p:sp>
            <p:nvSpPr>
              <p:cNvPr id="95" name="テキスト ボックス 94">
                <a:extLst>
                  <a:ext uri="{FF2B5EF4-FFF2-40B4-BE49-F238E27FC236}">
                    <a16:creationId xmlns:a16="http://schemas.microsoft.com/office/drawing/2014/main" id="{19749C4C-A539-1672-118A-0B0F20B3E319}"/>
                  </a:ext>
                </a:extLst>
              </p:cNvPr>
              <p:cNvSpPr txBox="1"/>
              <p:nvPr/>
            </p:nvSpPr>
            <p:spPr>
              <a:xfrm>
                <a:off x="3708798" y="3382413"/>
                <a:ext cx="589300" cy="585708"/>
              </a:xfrm>
              <a:prstGeom prst="rect">
                <a:avLst/>
              </a:prstGeom>
              <a:noFill/>
            </p:spPr>
            <p:txBody>
              <a:bodyPr wrap="none" rtlCol="0">
                <a:spAutoFit/>
              </a:bodyPr>
              <a:lstStyle/>
              <a:p>
                <a:r>
                  <a:rPr kumimoji="1" lang="en-US" altLang="ja-JP" sz="1100" dirty="0">
                    <a:solidFill>
                      <a:srgbClr val="FF0000"/>
                    </a:solidFill>
                  </a:rPr>
                  <a:t>4</a:t>
                </a:r>
                <a:endParaRPr kumimoji="1" lang="ja-JP" altLang="en-US" sz="1100">
                  <a:solidFill>
                    <a:srgbClr val="FF0000"/>
                  </a:solidFill>
                </a:endParaRPr>
              </a:p>
            </p:txBody>
          </p:sp>
          <p:sp>
            <p:nvSpPr>
              <p:cNvPr id="96" name="テキスト ボックス 95">
                <a:extLst>
                  <a:ext uri="{FF2B5EF4-FFF2-40B4-BE49-F238E27FC236}">
                    <a16:creationId xmlns:a16="http://schemas.microsoft.com/office/drawing/2014/main" id="{A480A3E2-F75B-C5FE-DCD9-6EFB070EFE20}"/>
                  </a:ext>
                </a:extLst>
              </p:cNvPr>
              <p:cNvSpPr txBox="1"/>
              <p:nvPr/>
            </p:nvSpPr>
            <p:spPr>
              <a:xfrm>
                <a:off x="2952179" y="3273707"/>
                <a:ext cx="765154" cy="585708"/>
              </a:xfrm>
              <a:prstGeom prst="rect">
                <a:avLst/>
              </a:prstGeom>
              <a:noFill/>
            </p:spPr>
            <p:txBody>
              <a:bodyPr wrap="none" rtlCol="0">
                <a:spAutoFit/>
              </a:bodyPr>
              <a:lstStyle/>
              <a:p>
                <a:r>
                  <a:rPr kumimoji="1" lang="en-US" altLang="ja-JP" sz="1100" dirty="0">
                    <a:solidFill>
                      <a:srgbClr val="FF0000"/>
                    </a:solidFill>
                  </a:rPr>
                  <a:t>32</a:t>
                </a:r>
                <a:endParaRPr kumimoji="1" lang="ja-JP" altLang="en-US" sz="1100">
                  <a:solidFill>
                    <a:srgbClr val="FF0000"/>
                  </a:solidFill>
                </a:endParaRPr>
              </a:p>
            </p:txBody>
          </p:sp>
          <p:sp>
            <p:nvSpPr>
              <p:cNvPr id="97" name="テキスト ボックス 96">
                <a:extLst>
                  <a:ext uri="{FF2B5EF4-FFF2-40B4-BE49-F238E27FC236}">
                    <a16:creationId xmlns:a16="http://schemas.microsoft.com/office/drawing/2014/main" id="{A53E494F-C77F-C66A-B81B-A2FFCC49C9FD}"/>
                  </a:ext>
                </a:extLst>
              </p:cNvPr>
              <p:cNvSpPr txBox="1"/>
              <p:nvPr/>
            </p:nvSpPr>
            <p:spPr>
              <a:xfrm>
                <a:off x="1376429" y="3309104"/>
                <a:ext cx="765154" cy="585708"/>
              </a:xfrm>
              <a:prstGeom prst="rect">
                <a:avLst/>
              </a:prstGeom>
              <a:noFill/>
            </p:spPr>
            <p:txBody>
              <a:bodyPr wrap="none" rtlCol="0">
                <a:spAutoFit/>
              </a:bodyPr>
              <a:lstStyle/>
              <a:p>
                <a:r>
                  <a:rPr kumimoji="1" lang="en-US" altLang="ja-JP" sz="1100" dirty="0">
                    <a:solidFill>
                      <a:srgbClr val="FF0000"/>
                    </a:solidFill>
                  </a:rPr>
                  <a:t>96</a:t>
                </a:r>
                <a:endParaRPr kumimoji="1" lang="ja-JP" altLang="en-US" sz="1100">
                  <a:solidFill>
                    <a:srgbClr val="FF0000"/>
                  </a:solidFill>
                </a:endParaRPr>
              </a:p>
            </p:txBody>
          </p:sp>
          <p:sp>
            <p:nvSpPr>
              <p:cNvPr id="98" name="テキスト ボックス 97">
                <a:extLst>
                  <a:ext uri="{FF2B5EF4-FFF2-40B4-BE49-F238E27FC236}">
                    <a16:creationId xmlns:a16="http://schemas.microsoft.com/office/drawing/2014/main" id="{EAEAD506-2350-8E58-A63C-FAF9CD0377DD}"/>
                  </a:ext>
                </a:extLst>
              </p:cNvPr>
              <p:cNvSpPr txBox="1"/>
              <p:nvPr/>
            </p:nvSpPr>
            <p:spPr>
              <a:xfrm>
                <a:off x="2495823" y="5200887"/>
                <a:ext cx="1135426" cy="585708"/>
              </a:xfrm>
              <a:prstGeom prst="rect">
                <a:avLst/>
              </a:prstGeom>
              <a:solidFill>
                <a:schemeClr val="accent4">
                  <a:lumMod val="40000"/>
                  <a:lumOff val="60000"/>
                </a:schemeClr>
              </a:solidFill>
              <a:ln>
                <a:solidFill>
                  <a:schemeClr val="accent2"/>
                </a:solidFill>
              </a:ln>
            </p:spPr>
            <p:txBody>
              <a:bodyPr wrap="square" rtlCol="0">
                <a:spAutoFit/>
              </a:bodyPr>
              <a:lstStyle/>
              <a:p>
                <a:pPr algn="ctr"/>
                <a:r>
                  <a:rPr kumimoji="1" lang="en-US" altLang="ja-JP" sz="1100" dirty="0"/>
                  <a:t>Unit</a:t>
                </a:r>
              </a:p>
            </p:txBody>
          </p:sp>
          <p:sp>
            <p:nvSpPr>
              <p:cNvPr id="99" name="テキスト ボックス 98">
                <a:extLst>
                  <a:ext uri="{FF2B5EF4-FFF2-40B4-BE49-F238E27FC236}">
                    <a16:creationId xmlns:a16="http://schemas.microsoft.com/office/drawing/2014/main" id="{6EE52659-4946-EB36-C08B-598F1CFE9E90}"/>
                  </a:ext>
                </a:extLst>
              </p:cNvPr>
              <p:cNvSpPr txBox="1"/>
              <p:nvPr/>
            </p:nvSpPr>
            <p:spPr>
              <a:xfrm>
                <a:off x="1636169" y="2385388"/>
                <a:ext cx="1524936" cy="585708"/>
              </a:xfrm>
              <a:prstGeom prst="rect">
                <a:avLst/>
              </a:prstGeom>
              <a:solidFill>
                <a:schemeClr val="accent2">
                  <a:lumMod val="40000"/>
                  <a:lumOff val="60000"/>
                </a:schemeClr>
              </a:solidFill>
            </p:spPr>
            <p:txBody>
              <a:bodyPr wrap="square" rtlCol="0">
                <a:spAutoFit/>
              </a:bodyPr>
              <a:lstStyle/>
              <a:p>
                <a:pPr algn="ctr"/>
                <a:r>
                  <a:rPr lang="en-US" altLang="ja-JP" sz="1100" dirty="0"/>
                  <a:t>Subu</a:t>
                </a:r>
                <a:r>
                  <a:rPr kumimoji="1" lang="en-US" altLang="ja-JP" sz="1100" dirty="0"/>
                  <a:t>nit</a:t>
                </a:r>
              </a:p>
            </p:txBody>
          </p:sp>
        </p:grpSp>
        <p:grpSp>
          <p:nvGrpSpPr>
            <p:cNvPr id="103" name="グループ化 102">
              <a:extLst>
                <a:ext uri="{FF2B5EF4-FFF2-40B4-BE49-F238E27FC236}">
                  <a16:creationId xmlns:a16="http://schemas.microsoft.com/office/drawing/2014/main" id="{36EE4473-DB37-FB35-2045-5D1C6677E57F}"/>
                </a:ext>
              </a:extLst>
            </p:cNvPr>
            <p:cNvGrpSpPr/>
            <p:nvPr/>
          </p:nvGrpSpPr>
          <p:grpSpPr>
            <a:xfrm>
              <a:off x="9162561" y="823386"/>
              <a:ext cx="3088336" cy="3953448"/>
              <a:chOff x="748574" y="1097660"/>
              <a:chExt cx="4247922" cy="5437857"/>
            </a:xfrm>
          </p:grpSpPr>
          <p:sp>
            <p:nvSpPr>
              <p:cNvPr id="104" name="台形 103">
                <a:extLst>
                  <a:ext uri="{FF2B5EF4-FFF2-40B4-BE49-F238E27FC236}">
                    <a16:creationId xmlns:a16="http://schemas.microsoft.com/office/drawing/2014/main" id="{2A8E3D31-9B38-6D7B-E03C-DEA1FB0F78B1}"/>
                  </a:ext>
                </a:extLst>
              </p:cNvPr>
              <p:cNvSpPr/>
              <p:nvPr/>
            </p:nvSpPr>
            <p:spPr>
              <a:xfrm rot="5400000">
                <a:off x="428489" y="1857889"/>
                <a:ext cx="4818827" cy="3298369"/>
              </a:xfrm>
              <a:prstGeom prst="trapezoid">
                <a:avLst>
                  <a:gd name="adj" fmla="val 60470"/>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nvGrpSpPr>
              <p:cNvPr id="105" name="グループ化 104">
                <a:extLst>
                  <a:ext uri="{FF2B5EF4-FFF2-40B4-BE49-F238E27FC236}">
                    <a16:creationId xmlns:a16="http://schemas.microsoft.com/office/drawing/2014/main" id="{A9AD6EE1-9801-9550-C89F-0750CA3FB5FE}"/>
                  </a:ext>
                </a:extLst>
              </p:cNvPr>
              <p:cNvGrpSpPr/>
              <p:nvPr/>
            </p:nvGrpSpPr>
            <p:grpSpPr>
              <a:xfrm rot="5400000">
                <a:off x="657485" y="2006765"/>
                <a:ext cx="4320000" cy="2903220"/>
                <a:chOff x="899159" y="1551371"/>
                <a:chExt cx="4320000" cy="1508059"/>
              </a:xfrm>
            </p:grpSpPr>
            <p:cxnSp>
              <p:nvCxnSpPr>
                <p:cNvPr id="114" name="直線コネクタ 113">
                  <a:extLst>
                    <a:ext uri="{FF2B5EF4-FFF2-40B4-BE49-F238E27FC236}">
                      <a16:creationId xmlns:a16="http://schemas.microsoft.com/office/drawing/2014/main" id="{70AA2A17-A093-62BF-DA5E-7EFDC723225B}"/>
                    </a:ext>
                  </a:extLst>
                </p:cNvPr>
                <p:cNvCxnSpPr>
                  <a:cxnSpLocks/>
                </p:cNvCxnSpPr>
                <p:nvPr/>
              </p:nvCxnSpPr>
              <p:spPr>
                <a:xfrm>
                  <a:off x="2743401" y="1551371"/>
                  <a:ext cx="72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5" name="直線コネクタ 114">
                  <a:extLst>
                    <a:ext uri="{FF2B5EF4-FFF2-40B4-BE49-F238E27FC236}">
                      <a16:creationId xmlns:a16="http://schemas.microsoft.com/office/drawing/2014/main" id="{6EF48988-0AB7-845E-2C6B-06587FA59D09}"/>
                    </a:ext>
                  </a:extLst>
                </p:cNvPr>
                <p:cNvCxnSpPr>
                  <a:cxnSpLocks/>
                </p:cNvCxnSpPr>
                <p:nvPr/>
              </p:nvCxnSpPr>
              <p:spPr>
                <a:xfrm>
                  <a:off x="2355504" y="1882697"/>
                  <a:ext cx="144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6" name="直線コネクタ 115">
                  <a:extLst>
                    <a:ext uri="{FF2B5EF4-FFF2-40B4-BE49-F238E27FC236}">
                      <a16:creationId xmlns:a16="http://schemas.microsoft.com/office/drawing/2014/main" id="{4442423A-1542-AA29-D514-8AD897218498}"/>
                    </a:ext>
                  </a:extLst>
                </p:cNvPr>
                <p:cNvCxnSpPr>
                  <a:cxnSpLocks/>
                </p:cNvCxnSpPr>
                <p:nvPr/>
              </p:nvCxnSpPr>
              <p:spPr>
                <a:xfrm>
                  <a:off x="899159" y="3059430"/>
                  <a:ext cx="4320000" cy="0"/>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106" name="テキスト ボックス 105">
                <a:extLst>
                  <a:ext uri="{FF2B5EF4-FFF2-40B4-BE49-F238E27FC236}">
                    <a16:creationId xmlns:a16="http://schemas.microsoft.com/office/drawing/2014/main" id="{82497C77-FA5A-85CE-4AFF-C19B8AC8A53A}"/>
                  </a:ext>
                </a:extLst>
              </p:cNvPr>
              <p:cNvSpPr txBox="1"/>
              <p:nvPr/>
            </p:nvSpPr>
            <p:spPr>
              <a:xfrm>
                <a:off x="3675061" y="4210501"/>
                <a:ext cx="1321435" cy="585709"/>
              </a:xfrm>
              <a:prstGeom prst="rect">
                <a:avLst/>
              </a:prstGeom>
              <a:noFill/>
            </p:spPr>
            <p:txBody>
              <a:bodyPr wrap="none" rtlCol="0">
                <a:spAutoFit/>
              </a:bodyPr>
              <a:lstStyle/>
              <a:p>
                <a:pPr algn="ctr"/>
                <a:r>
                  <a:rPr lang="en-US" altLang="ja-JP" sz="1100" dirty="0"/>
                  <a:t>M3:</a:t>
                </a:r>
                <a:r>
                  <a:rPr kumimoji="1" lang="en-US" altLang="ja-JP" sz="1100" dirty="0"/>
                  <a:t>16</a:t>
                </a:r>
                <a:endParaRPr kumimoji="1" lang="ja-JP" altLang="en-US" sz="1100"/>
              </a:p>
            </p:txBody>
          </p:sp>
          <p:sp>
            <p:nvSpPr>
              <p:cNvPr id="107" name="テキスト ボックス 106">
                <a:extLst>
                  <a:ext uri="{FF2B5EF4-FFF2-40B4-BE49-F238E27FC236}">
                    <a16:creationId xmlns:a16="http://schemas.microsoft.com/office/drawing/2014/main" id="{081C575D-FFF0-C250-9E1C-30A78396FD57}"/>
                  </a:ext>
                </a:extLst>
              </p:cNvPr>
              <p:cNvSpPr txBox="1"/>
              <p:nvPr/>
            </p:nvSpPr>
            <p:spPr>
              <a:xfrm>
                <a:off x="3024154" y="4618805"/>
                <a:ext cx="1321435" cy="585709"/>
              </a:xfrm>
              <a:prstGeom prst="rect">
                <a:avLst/>
              </a:prstGeom>
              <a:noFill/>
            </p:spPr>
            <p:txBody>
              <a:bodyPr wrap="none" rtlCol="0">
                <a:spAutoFit/>
              </a:bodyPr>
              <a:lstStyle/>
              <a:p>
                <a:pPr algn="ctr"/>
                <a:r>
                  <a:rPr kumimoji="1" lang="en-US" altLang="ja-JP" sz="1100" dirty="0"/>
                  <a:t>M2:32</a:t>
                </a:r>
                <a:endParaRPr kumimoji="1" lang="ja-JP" altLang="en-US" sz="1100"/>
              </a:p>
            </p:txBody>
          </p:sp>
          <p:sp>
            <p:nvSpPr>
              <p:cNvPr id="108" name="テキスト ボックス 107">
                <a:extLst>
                  <a:ext uri="{FF2B5EF4-FFF2-40B4-BE49-F238E27FC236}">
                    <a16:creationId xmlns:a16="http://schemas.microsoft.com/office/drawing/2014/main" id="{7D988527-49ED-3C50-BE61-875644B89E26}"/>
                  </a:ext>
                </a:extLst>
              </p:cNvPr>
              <p:cNvSpPr txBox="1"/>
              <p:nvPr/>
            </p:nvSpPr>
            <p:spPr>
              <a:xfrm>
                <a:off x="748574" y="5949808"/>
                <a:ext cx="1321435" cy="585709"/>
              </a:xfrm>
              <a:prstGeom prst="rect">
                <a:avLst/>
              </a:prstGeom>
              <a:noFill/>
            </p:spPr>
            <p:txBody>
              <a:bodyPr wrap="none" rtlCol="0">
                <a:spAutoFit/>
              </a:bodyPr>
              <a:lstStyle/>
              <a:p>
                <a:pPr algn="ctr"/>
                <a:r>
                  <a:rPr kumimoji="1" lang="en-US" altLang="ja-JP" sz="1100" dirty="0"/>
                  <a:t>M1:96</a:t>
                </a:r>
                <a:endParaRPr kumimoji="1" lang="ja-JP" altLang="en-US" sz="1100"/>
              </a:p>
            </p:txBody>
          </p:sp>
          <p:sp>
            <p:nvSpPr>
              <p:cNvPr id="109" name="テキスト ボックス 108">
                <a:extLst>
                  <a:ext uri="{FF2B5EF4-FFF2-40B4-BE49-F238E27FC236}">
                    <a16:creationId xmlns:a16="http://schemas.microsoft.com/office/drawing/2014/main" id="{E5B28E09-181B-A2D3-816B-2BA1A4215349}"/>
                  </a:ext>
                </a:extLst>
              </p:cNvPr>
              <p:cNvSpPr txBox="1"/>
              <p:nvPr/>
            </p:nvSpPr>
            <p:spPr>
              <a:xfrm>
                <a:off x="3786330" y="3495688"/>
                <a:ext cx="589300" cy="585708"/>
              </a:xfrm>
              <a:prstGeom prst="rect">
                <a:avLst/>
              </a:prstGeom>
              <a:noFill/>
            </p:spPr>
            <p:txBody>
              <a:bodyPr wrap="none" rtlCol="0">
                <a:spAutoFit/>
              </a:bodyPr>
              <a:lstStyle/>
              <a:p>
                <a:r>
                  <a:rPr kumimoji="1" lang="en-US" altLang="ja-JP" sz="1100" dirty="0">
                    <a:solidFill>
                      <a:srgbClr val="FF0000"/>
                    </a:solidFill>
                  </a:rPr>
                  <a:t>4</a:t>
                </a:r>
                <a:endParaRPr kumimoji="1" lang="ja-JP" altLang="en-US" sz="1100">
                  <a:solidFill>
                    <a:srgbClr val="FF0000"/>
                  </a:solidFill>
                </a:endParaRPr>
              </a:p>
            </p:txBody>
          </p:sp>
          <p:sp>
            <p:nvSpPr>
              <p:cNvPr id="110" name="テキスト ボックス 109">
                <a:extLst>
                  <a:ext uri="{FF2B5EF4-FFF2-40B4-BE49-F238E27FC236}">
                    <a16:creationId xmlns:a16="http://schemas.microsoft.com/office/drawing/2014/main" id="{DBF606ED-2882-6983-E761-9FB2DACD9756}"/>
                  </a:ext>
                </a:extLst>
              </p:cNvPr>
              <p:cNvSpPr txBox="1"/>
              <p:nvPr/>
            </p:nvSpPr>
            <p:spPr>
              <a:xfrm>
                <a:off x="2952179" y="3273707"/>
                <a:ext cx="765154" cy="585708"/>
              </a:xfrm>
              <a:prstGeom prst="rect">
                <a:avLst/>
              </a:prstGeom>
              <a:noFill/>
            </p:spPr>
            <p:txBody>
              <a:bodyPr wrap="none" rtlCol="0">
                <a:spAutoFit/>
              </a:bodyPr>
              <a:lstStyle/>
              <a:p>
                <a:r>
                  <a:rPr kumimoji="1" lang="en-US" altLang="ja-JP" sz="1100" dirty="0">
                    <a:solidFill>
                      <a:srgbClr val="FF0000"/>
                    </a:solidFill>
                  </a:rPr>
                  <a:t>32</a:t>
                </a:r>
                <a:endParaRPr kumimoji="1" lang="ja-JP" altLang="en-US" sz="1100">
                  <a:solidFill>
                    <a:srgbClr val="FF0000"/>
                  </a:solidFill>
                </a:endParaRPr>
              </a:p>
            </p:txBody>
          </p:sp>
          <p:sp>
            <p:nvSpPr>
              <p:cNvPr id="111" name="テキスト ボックス 110">
                <a:extLst>
                  <a:ext uri="{FF2B5EF4-FFF2-40B4-BE49-F238E27FC236}">
                    <a16:creationId xmlns:a16="http://schemas.microsoft.com/office/drawing/2014/main" id="{90D6D2E8-9EC9-3BE5-155E-1AD6F72D1147}"/>
                  </a:ext>
                </a:extLst>
              </p:cNvPr>
              <p:cNvSpPr txBox="1"/>
              <p:nvPr/>
            </p:nvSpPr>
            <p:spPr>
              <a:xfrm>
                <a:off x="1376429" y="3309104"/>
                <a:ext cx="765154" cy="585708"/>
              </a:xfrm>
              <a:prstGeom prst="rect">
                <a:avLst/>
              </a:prstGeom>
              <a:noFill/>
            </p:spPr>
            <p:txBody>
              <a:bodyPr wrap="none" rtlCol="0">
                <a:spAutoFit/>
              </a:bodyPr>
              <a:lstStyle/>
              <a:p>
                <a:r>
                  <a:rPr kumimoji="1" lang="en-US" altLang="ja-JP" sz="1100" dirty="0">
                    <a:solidFill>
                      <a:srgbClr val="FF0000"/>
                    </a:solidFill>
                  </a:rPr>
                  <a:t>96</a:t>
                </a:r>
                <a:endParaRPr kumimoji="1" lang="ja-JP" altLang="en-US" sz="1100">
                  <a:solidFill>
                    <a:srgbClr val="FF0000"/>
                  </a:solidFill>
                </a:endParaRPr>
              </a:p>
            </p:txBody>
          </p:sp>
          <p:sp>
            <p:nvSpPr>
              <p:cNvPr id="112" name="テキスト ボックス 111">
                <a:extLst>
                  <a:ext uri="{FF2B5EF4-FFF2-40B4-BE49-F238E27FC236}">
                    <a16:creationId xmlns:a16="http://schemas.microsoft.com/office/drawing/2014/main" id="{58B94C25-6D6A-D331-DD5F-5FE171DF4387}"/>
                  </a:ext>
                </a:extLst>
              </p:cNvPr>
              <p:cNvSpPr txBox="1"/>
              <p:nvPr/>
            </p:nvSpPr>
            <p:spPr>
              <a:xfrm>
                <a:off x="2495823" y="5200887"/>
                <a:ext cx="1135426" cy="585708"/>
              </a:xfrm>
              <a:prstGeom prst="rect">
                <a:avLst/>
              </a:prstGeom>
              <a:solidFill>
                <a:schemeClr val="accent4">
                  <a:lumMod val="40000"/>
                  <a:lumOff val="60000"/>
                </a:schemeClr>
              </a:solidFill>
              <a:ln>
                <a:solidFill>
                  <a:schemeClr val="accent2"/>
                </a:solidFill>
              </a:ln>
            </p:spPr>
            <p:txBody>
              <a:bodyPr wrap="square" rtlCol="0">
                <a:spAutoFit/>
              </a:bodyPr>
              <a:lstStyle/>
              <a:p>
                <a:pPr algn="ctr"/>
                <a:r>
                  <a:rPr kumimoji="1" lang="en-US" altLang="ja-JP" sz="1100" dirty="0"/>
                  <a:t>Unit</a:t>
                </a:r>
              </a:p>
            </p:txBody>
          </p:sp>
          <p:sp>
            <p:nvSpPr>
              <p:cNvPr id="113" name="テキスト ボックス 112">
                <a:extLst>
                  <a:ext uri="{FF2B5EF4-FFF2-40B4-BE49-F238E27FC236}">
                    <a16:creationId xmlns:a16="http://schemas.microsoft.com/office/drawing/2014/main" id="{DD50074F-5CDA-866E-FB77-3FA33536BE57}"/>
                  </a:ext>
                </a:extLst>
              </p:cNvPr>
              <p:cNvSpPr txBox="1"/>
              <p:nvPr/>
            </p:nvSpPr>
            <p:spPr>
              <a:xfrm>
                <a:off x="1636169" y="2385388"/>
                <a:ext cx="1524936" cy="585708"/>
              </a:xfrm>
              <a:prstGeom prst="rect">
                <a:avLst/>
              </a:prstGeom>
              <a:solidFill>
                <a:schemeClr val="accent2">
                  <a:lumMod val="40000"/>
                  <a:lumOff val="60000"/>
                </a:schemeClr>
              </a:solidFill>
            </p:spPr>
            <p:txBody>
              <a:bodyPr wrap="square" rtlCol="0">
                <a:spAutoFit/>
              </a:bodyPr>
              <a:lstStyle/>
              <a:p>
                <a:pPr algn="ctr"/>
                <a:r>
                  <a:rPr lang="en-US" altLang="ja-JP" sz="1100" dirty="0"/>
                  <a:t>Subu</a:t>
                </a:r>
                <a:r>
                  <a:rPr kumimoji="1" lang="en-US" altLang="ja-JP" sz="1100" dirty="0"/>
                  <a:t>nit</a:t>
                </a:r>
              </a:p>
            </p:txBody>
          </p:sp>
        </p:grpSp>
        <p:sp>
          <p:nvSpPr>
            <p:cNvPr id="117" name="フリーフォーム 116">
              <a:extLst>
                <a:ext uri="{FF2B5EF4-FFF2-40B4-BE49-F238E27FC236}">
                  <a16:creationId xmlns:a16="http://schemas.microsoft.com/office/drawing/2014/main" id="{5D33400F-3666-9F2B-DCC0-731122E7CD5A}"/>
                </a:ext>
              </a:extLst>
            </p:cNvPr>
            <p:cNvSpPr/>
            <p:nvPr/>
          </p:nvSpPr>
          <p:spPr>
            <a:xfrm>
              <a:off x="3657600" y="1012202"/>
              <a:ext cx="2229188" cy="3203105"/>
            </a:xfrm>
            <a:custGeom>
              <a:avLst/>
              <a:gdLst>
                <a:gd name="connsiteX0" fmla="*/ 5411 w 2229188"/>
                <a:gd name="connsiteY0" fmla="*/ 0 h 3203105"/>
                <a:gd name="connsiteX1" fmla="*/ 0 w 2229188"/>
                <a:gd name="connsiteY1" fmla="*/ 3203105 h 3203105"/>
                <a:gd name="connsiteX2" fmla="*/ 1747640 w 2229188"/>
                <a:gd name="connsiteY2" fmla="*/ 2093922 h 3203105"/>
                <a:gd name="connsiteX3" fmla="*/ 2229188 w 2229188"/>
                <a:gd name="connsiteY3" fmla="*/ 1612374 h 3203105"/>
                <a:gd name="connsiteX4" fmla="*/ 2229188 w 2229188"/>
                <a:gd name="connsiteY4" fmla="*/ 1477108 h 3203105"/>
                <a:gd name="connsiteX5" fmla="*/ 1725998 w 2229188"/>
                <a:gd name="connsiteY5" fmla="*/ 1055077 h 3203105"/>
                <a:gd name="connsiteX6" fmla="*/ 5411 w 2229188"/>
                <a:gd name="connsiteY6" fmla="*/ 0 h 3203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9188" h="3203105">
                  <a:moveTo>
                    <a:pt x="5411" y="0"/>
                  </a:moveTo>
                  <a:cubicBezTo>
                    <a:pt x="3607" y="1067702"/>
                    <a:pt x="1804" y="2135403"/>
                    <a:pt x="0" y="3203105"/>
                  </a:cubicBezTo>
                  <a:lnTo>
                    <a:pt x="1747640" y="2093922"/>
                  </a:lnTo>
                  <a:lnTo>
                    <a:pt x="2229188" y="1612374"/>
                  </a:lnTo>
                  <a:lnTo>
                    <a:pt x="2229188" y="1477108"/>
                  </a:lnTo>
                  <a:lnTo>
                    <a:pt x="1725998" y="1055077"/>
                  </a:lnTo>
                  <a:lnTo>
                    <a:pt x="5411" y="0"/>
                  </a:lnTo>
                  <a:close/>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18" name="フリーフォーム 117">
              <a:extLst>
                <a:ext uri="{FF2B5EF4-FFF2-40B4-BE49-F238E27FC236}">
                  <a16:creationId xmlns:a16="http://schemas.microsoft.com/office/drawing/2014/main" id="{2C45A3A4-309D-A5A5-E509-12E6D3BB994F}"/>
                </a:ext>
              </a:extLst>
            </p:cNvPr>
            <p:cNvSpPr/>
            <p:nvPr/>
          </p:nvSpPr>
          <p:spPr>
            <a:xfrm>
              <a:off x="6523486" y="1023068"/>
              <a:ext cx="2229188" cy="3203105"/>
            </a:xfrm>
            <a:custGeom>
              <a:avLst/>
              <a:gdLst>
                <a:gd name="connsiteX0" fmla="*/ 5411 w 2229188"/>
                <a:gd name="connsiteY0" fmla="*/ 0 h 3203105"/>
                <a:gd name="connsiteX1" fmla="*/ 0 w 2229188"/>
                <a:gd name="connsiteY1" fmla="*/ 3203105 h 3203105"/>
                <a:gd name="connsiteX2" fmla="*/ 1747640 w 2229188"/>
                <a:gd name="connsiteY2" fmla="*/ 2093922 h 3203105"/>
                <a:gd name="connsiteX3" fmla="*/ 2229188 w 2229188"/>
                <a:gd name="connsiteY3" fmla="*/ 1612374 h 3203105"/>
                <a:gd name="connsiteX4" fmla="*/ 2229188 w 2229188"/>
                <a:gd name="connsiteY4" fmla="*/ 1477108 h 3203105"/>
                <a:gd name="connsiteX5" fmla="*/ 1725998 w 2229188"/>
                <a:gd name="connsiteY5" fmla="*/ 1055077 h 3203105"/>
                <a:gd name="connsiteX6" fmla="*/ 5411 w 2229188"/>
                <a:gd name="connsiteY6" fmla="*/ 0 h 3203105"/>
                <a:gd name="connsiteX0" fmla="*/ 5411 w 2229188"/>
                <a:gd name="connsiteY0" fmla="*/ 0 h 3203105"/>
                <a:gd name="connsiteX1" fmla="*/ 0 w 2229188"/>
                <a:gd name="connsiteY1" fmla="*/ 3203105 h 3203105"/>
                <a:gd name="connsiteX2" fmla="*/ 1747640 w 2229188"/>
                <a:gd name="connsiteY2" fmla="*/ 2093922 h 3203105"/>
                <a:gd name="connsiteX3" fmla="*/ 2225142 w 2229188"/>
                <a:gd name="connsiteY3" fmla="*/ 1762076 h 3203105"/>
                <a:gd name="connsiteX4" fmla="*/ 2229188 w 2229188"/>
                <a:gd name="connsiteY4" fmla="*/ 1477108 h 3203105"/>
                <a:gd name="connsiteX5" fmla="*/ 1725998 w 2229188"/>
                <a:gd name="connsiteY5" fmla="*/ 1055077 h 3203105"/>
                <a:gd name="connsiteX6" fmla="*/ 5411 w 2229188"/>
                <a:gd name="connsiteY6" fmla="*/ 0 h 3203105"/>
                <a:gd name="connsiteX0" fmla="*/ 5411 w 2229188"/>
                <a:gd name="connsiteY0" fmla="*/ 0 h 3203105"/>
                <a:gd name="connsiteX1" fmla="*/ 0 w 2229188"/>
                <a:gd name="connsiteY1" fmla="*/ 3203105 h 3203105"/>
                <a:gd name="connsiteX2" fmla="*/ 1747640 w 2229188"/>
                <a:gd name="connsiteY2" fmla="*/ 2093922 h 3203105"/>
                <a:gd name="connsiteX3" fmla="*/ 2225142 w 2229188"/>
                <a:gd name="connsiteY3" fmla="*/ 1762076 h 3203105"/>
                <a:gd name="connsiteX4" fmla="*/ 2229188 w 2229188"/>
                <a:gd name="connsiteY4" fmla="*/ 1614673 h 3203105"/>
                <a:gd name="connsiteX5" fmla="*/ 1725998 w 2229188"/>
                <a:gd name="connsiteY5" fmla="*/ 1055077 h 3203105"/>
                <a:gd name="connsiteX6" fmla="*/ 5411 w 2229188"/>
                <a:gd name="connsiteY6" fmla="*/ 0 h 3203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9188" h="3203105">
                  <a:moveTo>
                    <a:pt x="5411" y="0"/>
                  </a:moveTo>
                  <a:cubicBezTo>
                    <a:pt x="3607" y="1067702"/>
                    <a:pt x="1804" y="2135403"/>
                    <a:pt x="0" y="3203105"/>
                  </a:cubicBezTo>
                  <a:lnTo>
                    <a:pt x="1747640" y="2093922"/>
                  </a:lnTo>
                  <a:lnTo>
                    <a:pt x="2225142" y="1762076"/>
                  </a:lnTo>
                  <a:cubicBezTo>
                    <a:pt x="2226491" y="1667087"/>
                    <a:pt x="2227839" y="1709662"/>
                    <a:pt x="2229188" y="1614673"/>
                  </a:cubicBezTo>
                  <a:lnTo>
                    <a:pt x="1725998" y="1055077"/>
                  </a:lnTo>
                  <a:lnTo>
                    <a:pt x="5411" y="0"/>
                  </a:lnTo>
                  <a:close/>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19" name="フリーフォーム 118">
              <a:extLst>
                <a:ext uri="{FF2B5EF4-FFF2-40B4-BE49-F238E27FC236}">
                  <a16:creationId xmlns:a16="http://schemas.microsoft.com/office/drawing/2014/main" id="{D7E20DD1-0175-7381-EEA5-C1B737D8BD45}"/>
                </a:ext>
              </a:extLst>
            </p:cNvPr>
            <p:cNvSpPr/>
            <p:nvPr/>
          </p:nvSpPr>
          <p:spPr>
            <a:xfrm>
              <a:off x="9543142" y="915068"/>
              <a:ext cx="2206171" cy="3236685"/>
            </a:xfrm>
            <a:custGeom>
              <a:avLst/>
              <a:gdLst>
                <a:gd name="connsiteX0" fmla="*/ 72572 w 2177143"/>
                <a:gd name="connsiteY0" fmla="*/ 3127828 h 3127828"/>
                <a:gd name="connsiteX1" fmla="*/ 2169886 w 2177143"/>
                <a:gd name="connsiteY1" fmla="*/ 1879600 h 3127828"/>
                <a:gd name="connsiteX2" fmla="*/ 2177143 w 2177143"/>
                <a:gd name="connsiteY2" fmla="*/ 1770742 h 3127828"/>
                <a:gd name="connsiteX3" fmla="*/ 1712686 w 2177143"/>
                <a:gd name="connsiteY3" fmla="*/ 1095828 h 3127828"/>
                <a:gd name="connsiteX4" fmla="*/ 0 w 2177143"/>
                <a:gd name="connsiteY4" fmla="*/ 0 h 3127828"/>
                <a:gd name="connsiteX5" fmla="*/ 72572 w 2177143"/>
                <a:gd name="connsiteY5" fmla="*/ 3127828 h 3127828"/>
                <a:gd name="connsiteX0" fmla="*/ 0 w 2198914"/>
                <a:gd name="connsiteY0" fmla="*/ 3200399 h 3200399"/>
                <a:gd name="connsiteX1" fmla="*/ 2191657 w 2198914"/>
                <a:gd name="connsiteY1" fmla="*/ 1879600 h 3200399"/>
                <a:gd name="connsiteX2" fmla="*/ 2198914 w 2198914"/>
                <a:gd name="connsiteY2" fmla="*/ 1770742 h 3200399"/>
                <a:gd name="connsiteX3" fmla="*/ 1734457 w 2198914"/>
                <a:gd name="connsiteY3" fmla="*/ 1095828 h 3200399"/>
                <a:gd name="connsiteX4" fmla="*/ 21771 w 2198914"/>
                <a:gd name="connsiteY4" fmla="*/ 0 h 3200399"/>
                <a:gd name="connsiteX5" fmla="*/ 0 w 2198914"/>
                <a:gd name="connsiteY5" fmla="*/ 3200399 h 3200399"/>
                <a:gd name="connsiteX0" fmla="*/ 7257 w 2206171"/>
                <a:gd name="connsiteY0" fmla="*/ 3236685 h 3236685"/>
                <a:gd name="connsiteX1" fmla="*/ 2198914 w 2206171"/>
                <a:gd name="connsiteY1" fmla="*/ 1915886 h 3236685"/>
                <a:gd name="connsiteX2" fmla="*/ 2206171 w 2206171"/>
                <a:gd name="connsiteY2" fmla="*/ 1807028 h 3236685"/>
                <a:gd name="connsiteX3" fmla="*/ 1741714 w 2206171"/>
                <a:gd name="connsiteY3" fmla="*/ 1132114 h 3236685"/>
                <a:gd name="connsiteX4" fmla="*/ 0 w 2206171"/>
                <a:gd name="connsiteY4" fmla="*/ 0 h 3236685"/>
                <a:gd name="connsiteX5" fmla="*/ 7257 w 2206171"/>
                <a:gd name="connsiteY5" fmla="*/ 3236685 h 323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06171" h="3236685">
                  <a:moveTo>
                    <a:pt x="7257" y="3236685"/>
                  </a:moveTo>
                  <a:lnTo>
                    <a:pt x="2198914" y="1915886"/>
                  </a:lnTo>
                  <a:lnTo>
                    <a:pt x="2206171" y="1807028"/>
                  </a:lnTo>
                  <a:lnTo>
                    <a:pt x="1741714" y="1132114"/>
                  </a:lnTo>
                  <a:lnTo>
                    <a:pt x="0" y="0"/>
                  </a:lnTo>
                  <a:lnTo>
                    <a:pt x="7257" y="3236685"/>
                  </a:ln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sp>
        <p:nvSpPr>
          <p:cNvPr id="121" name="テキスト ボックス 120">
            <a:extLst>
              <a:ext uri="{FF2B5EF4-FFF2-40B4-BE49-F238E27FC236}">
                <a16:creationId xmlns:a16="http://schemas.microsoft.com/office/drawing/2014/main" id="{1D2F22CE-B53B-8BB0-AB03-E1609E441DE0}"/>
              </a:ext>
            </a:extLst>
          </p:cNvPr>
          <p:cNvSpPr txBox="1"/>
          <p:nvPr/>
        </p:nvSpPr>
        <p:spPr>
          <a:xfrm>
            <a:off x="2999369" y="3494529"/>
            <a:ext cx="688009" cy="369332"/>
          </a:xfrm>
          <a:prstGeom prst="rect">
            <a:avLst/>
          </a:prstGeom>
          <a:noFill/>
        </p:spPr>
        <p:txBody>
          <a:bodyPr wrap="none" rtlCol="0">
            <a:spAutoFit/>
          </a:bodyPr>
          <a:lstStyle/>
          <a:p>
            <a:r>
              <a:rPr kumimoji="1" lang="en-US" altLang="ja-JP" b="1" dirty="0"/>
              <a:t>Wire</a:t>
            </a:r>
            <a:endParaRPr kumimoji="1" lang="ja-JP" altLang="en-US" b="1"/>
          </a:p>
        </p:txBody>
      </p:sp>
      <p:grpSp>
        <p:nvGrpSpPr>
          <p:cNvPr id="183" name="グループ化 182">
            <a:extLst>
              <a:ext uri="{FF2B5EF4-FFF2-40B4-BE49-F238E27FC236}">
                <a16:creationId xmlns:a16="http://schemas.microsoft.com/office/drawing/2014/main" id="{45B3B64A-47B5-3454-1F8E-3A6702170D48}"/>
              </a:ext>
            </a:extLst>
          </p:cNvPr>
          <p:cNvGrpSpPr/>
          <p:nvPr/>
        </p:nvGrpSpPr>
        <p:grpSpPr>
          <a:xfrm>
            <a:off x="9725963" y="4175555"/>
            <a:ext cx="2423313" cy="1760177"/>
            <a:chOff x="7627198" y="2432200"/>
            <a:chExt cx="3892510" cy="2827330"/>
          </a:xfrm>
        </p:grpSpPr>
        <p:grpSp>
          <p:nvGrpSpPr>
            <p:cNvPr id="184" name="グループ化 183">
              <a:extLst>
                <a:ext uri="{FF2B5EF4-FFF2-40B4-BE49-F238E27FC236}">
                  <a16:creationId xmlns:a16="http://schemas.microsoft.com/office/drawing/2014/main" id="{B56DAC53-8141-1656-8D83-C75EC3BA01C1}"/>
                </a:ext>
              </a:extLst>
            </p:cNvPr>
            <p:cNvGrpSpPr/>
            <p:nvPr/>
          </p:nvGrpSpPr>
          <p:grpSpPr>
            <a:xfrm>
              <a:off x="7627198" y="2432200"/>
              <a:ext cx="3892510" cy="2827330"/>
              <a:chOff x="908221" y="2242391"/>
              <a:chExt cx="3892510" cy="2827330"/>
            </a:xfrm>
          </p:grpSpPr>
          <p:sp>
            <p:nvSpPr>
              <p:cNvPr id="186" name="台形 185">
                <a:extLst>
                  <a:ext uri="{FF2B5EF4-FFF2-40B4-BE49-F238E27FC236}">
                    <a16:creationId xmlns:a16="http://schemas.microsoft.com/office/drawing/2014/main" id="{E8CB355E-C7CD-0A32-3B89-911B83C54C1B}"/>
                  </a:ext>
                </a:extLst>
              </p:cNvPr>
              <p:cNvSpPr/>
              <p:nvPr/>
            </p:nvSpPr>
            <p:spPr>
              <a:xfrm rot="5400000">
                <a:off x="1755660" y="1848409"/>
                <a:ext cx="2164482" cy="3298369"/>
              </a:xfrm>
              <a:prstGeom prst="trapezoid">
                <a:avLst>
                  <a:gd name="adj" fmla="val 31224"/>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nvGrpSpPr>
              <p:cNvPr id="187" name="グループ化 186">
                <a:extLst>
                  <a:ext uri="{FF2B5EF4-FFF2-40B4-BE49-F238E27FC236}">
                    <a16:creationId xmlns:a16="http://schemas.microsoft.com/office/drawing/2014/main" id="{D33DCA27-CDE5-9D07-CFF9-4F30E3365B5F}"/>
                  </a:ext>
                </a:extLst>
              </p:cNvPr>
              <p:cNvGrpSpPr/>
              <p:nvPr/>
            </p:nvGrpSpPr>
            <p:grpSpPr>
              <a:xfrm rot="5400000">
                <a:off x="1927778" y="2058702"/>
                <a:ext cx="1800000" cy="2882633"/>
                <a:chOff x="2200802" y="1551371"/>
                <a:chExt cx="1800000" cy="1497365"/>
              </a:xfrm>
            </p:grpSpPr>
            <p:cxnSp>
              <p:nvCxnSpPr>
                <p:cNvPr id="196" name="直線コネクタ 195">
                  <a:extLst>
                    <a:ext uri="{FF2B5EF4-FFF2-40B4-BE49-F238E27FC236}">
                      <a16:creationId xmlns:a16="http://schemas.microsoft.com/office/drawing/2014/main" id="{C00B00AA-AEA9-31B1-02B8-18E2ABC2E052}"/>
                    </a:ext>
                  </a:extLst>
                </p:cNvPr>
                <p:cNvCxnSpPr>
                  <a:cxnSpLocks/>
                </p:cNvCxnSpPr>
                <p:nvPr/>
              </p:nvCxnSpPr>
              <p:spPr>
                <a:xfrm>
                  <a:off x="2743401" y="1551371"/>
                  <a:ext cx="72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97" name="直線コネクタ 196">
                  <a:extLst>
                    <a:ext uri="{FF2B5EF4-FFF2-40B4-BE49-F238E27FC236}">
                      <a16:creationId xmlns:a16="http://schemas.microsoft.com/office/drawing/2014/main" id="{7DFBA539-8BB8-DAC0-9D38-98AF058AC910}"/>
                    </a:ext>
                  </a:extLst>
                </p:cNvPr>
                <p:cNvCxnSpPr>
                  <a:cxnSpLocks/>
                </p:cNvCxnSpPr>
                <p:nvPr/>
              </p:nvCxnSpPr>
              <p:spPr>
                <a:xfrm>
                  <a:off x="2544185" y="1888178"/>
                  <a:ext cx="108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98" name="直線コネクタ 197">
                  <a:extLst>
                    <a:ext uri="{FF2B5EF4-FFF2-40B4-BE49-F238E27FC236}">
                      <a16:creationId xmlns:a16="http://schemas.microsoft.com/office/drawing/2014/main" id="{D0884158-6D8B-A4DD-ACFA-E3699DCD04BB}"/>
                    </a:ext>
                  </a:extLst>
                </p:cNvPr>
                <p:cNvCxnSpPr>
                  <a:cxnSpLocks/>
                </p:cNvCxnSpPr>
                <p:nvPr/>
              </p:nvCxnSpPr>
              <p:spPr>
                <a:xfrm>
                  <a:off x="2200802" y="3048736"/>
                  <a:ext cx="1800000" cy="0"/>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188" name="テキスト ボックス 187">
                <a:extLst>
                  <a:ext uri="{FF2B5EF4-FFF2-40B4-BE49-F238E27FC236}">
                    <a16:creationId xmlns:a16="http://schemas.microsoft.com/office/drawing/2014/main" id="{765BE677-282C-34B0-EE2B-AEEFEFF2A390}"/>
                  </a:ext>
                </a:extLst>
              </p:cNvPr>
              <p:cNvSpPr txBox="1"/>
              <p:nvPr/>
            </p:nvSpPr>
            <p:spPr>
              <a:xfrm>
                <a:off x="3798593" y="4009471"/>
                <a:ext cx="1002138" cy="444937"/>
              </a:xfrm>
              <a:prstGeom prst="rect">
                <a:avLst/>
              </a:prstGeom>
              <a:noFill/>
            </p:spPr>
            <p:txBody>
              <a:bodyPr wrap="none" rtlCol="0">
                <a:spAutoFit/>
              </a:bodyPr>
              <a:lstStyle/>
              <a:p>
                <a:pPr algn="ctr"/>
                <a:r>
                  <a:rPr lang="en-US" altLang="ja-JP" sz="1200" dirty="0"/>
                  <a:t>M3:</a:t>
                </a:r>
                <a:r>
                  <a:rPr kumimoji="1" lang="en-US" altLang="ja-JP" sz="1200" dirty="0"/>
                  <a:t>16</a:t>
                </a:r>
                <a:endParaRPr kumimoji="1" lang="ja-JP" altLang="en-US" sz="1200"/>
              </a:p>
            </p:txBody>
          </p:sp>
          <p:sp>
            <p:nvSpPr>
              <p:cNvPr id="189" name="テキスト ボックス 188">
                <a:extLst>
                  <a:ext uri="{FF2B5EF4-FFF2-40B4-BE49-F238E27FC236}">
                    <a16:creationId xmlns:a16="http://schemas.microsoft.com/office/drawing/2014/main" id="{2B67D4B5-EFC2-6623-FBD7-22984AF54BA8}"/>
                  </a:ext>
                </a:extLst>
              </p:cNvPr>
              <p:cNvSpPr txBox="1"/>
              <p:nvPr/>
            </p:nvSpPr>
            <p:spPr>
              <a:xfrm>
                <a:off x="3161104" y="4153853"/>
                <a:ext cx="1002138" cy="444937"/>
              </a:xfrm>
              <a:prstGeom prst="rect">
                <a:avLst/>
              </a:prstGeom>
              <a:noFill/>
            </p:spPr>
            <p:txBody>
              <a:bodyPr wrap="none" rtlCol="0">
                <a:spAutoFit/>
              </a:bodyPr>
              <a:lstStyle/>
              <a:p>
                <a:pPr algn="ctr"/>
                <a:r>
                  <a:rPr kumimoji="1" lang="en-US" altLang="ja-JP" sz="1200" dirty="0"/>
                  <a:t>M2:24</a:t>
                </a:r>
                <a:endParaRPr kumimoji="1" lang="ja-JP" altLang="en-US" sz="1200"/>
              </a:p>
            </p:txBody>
          </p:sp>
          <p:sp>
            <p:nvSpPr>
              <p:cNvPr id="190" name="テキスト ボックス 189">
                <a:extLst>
                  <a:ext uri="{FF2B5EF4-FFF2-40B4-BE49-F238E27FC236}">
                    <a16:creationId xmlns:a16="http://schemas.microsoft.com/office/drawing/2014/main" id="{8A553105-394E-0887-8FC3-CB57D7D7946D}"/>
                  </a:ext>
                </a:extLst>
              </p:cNvPr>
              <p:cNvSpPr txBox="1"/>
              <p:nvPr/>
            </p:nvSpPr>
            <p:spPr>
              <a:xfrm>
                <a:off x="908221" y="4624784"/>
                <a:ext cx="1002138" cy="444937"/>
              </a:xfrm>
              <a:prstGeom prst="rect">
                <a:avLst/>
              </a:prstGeom>
              <a:noFill/>
            </p:spPr>
            <p:txBody>
              <a:bodyPr wrap="none" rtlCol="0">
                <a:spAutoFit/>
              </a:bodyPr>
              <a:lstStyle/>
              <a:p>
                <a:pPr algn="ctr"/>
                <a:r>
                  <a:rPr kumimoji="1" lang="en-US" altLang="ja-JP" sz="1200" dirty="0"/>
                  <a:t>M1:40</a:t>
                </a:r>
                <a:endParaRPr kumimoji="1" lang="ja-JP" altLang="en-US" sz="1200"/>
              </a:p>
            </p:txBody>
          </p:sp>
          <p:sp>
            <p:nvSpPr>
              <p:cNvPr id="191" name="テキスト ボックス 190">
                <a:extLst>
                  <a:ext uri="{FF2B5EF4-FFF2-40B4-BE49-F238E27FC236}">
                    <a16:creationId xmlns:a16="http://schemas.microsoft.com/office/drawing/2014/main" id="{E6333558-AD9E-163A-FE1D-9DE6CE42F37E}"/>
                  </a:ext>
                </a:extLst>
              </p:cNvPr>
              <p:cNvSpPr txBox="1"/>
              <p:nvPr/>
            </p:nvSpPr>
            <p:spPr>
              <a:xfrm>
                <a:off x="3896479" y="3545160"/>
                <a:ext cx="433092" cy="444937"/>
              </a:xfrm>
              <a:prstGeom prst="rect">
                <a:avLst/>
              </a:prstGeom>
              <a:noFill/>
            </p:spPr>
            <p:txBody>
              <a:bodyPr wrap="none" rtlCol="0">
                <a:spAutoFit/>
              </a:bodyPr>
              <a:lstStyle/>
              <a:p>
                <a:pPr algn="ctr"/>
                <a:r>
                  <a:rPr kumimoji="1" lang="en-US" altLang="ja-JP" sz="1200" dirty="0">
                    <a:solidFill>
                      <a:srgbClr val="FF0000"/>
                    </a:solidFill>
                  </a:rPr>
                  <a:t>8</a:t>
                </a:r>
                <a:endParaRPr kumimoji="1" lang="ja-JP" altLang="en-US" sz="1200">
                  <a:solidFill>
                    <a:srgbClr val="FF0000"/>
                  </a:solidFill>
                </a:endParaRPr>
              </a:p>
            </p:txBody>
          </p:sp>
          <p:sp>
            <p:nvSpPr>
              <p:cNvPr id="192" name="テキスト ボックス 191">
                <a:extLst>
                  <a:ext uri="{FF2B5EF4-FFF2-40B4-BE49-F238E27FC236}">
                    <a16:creationId xmlns:a16="http://schemas.microsoft.com/office/drawing/2014/main" id="{91B4B788-239D-284B-9BA4-471A2F1DCD8A}"/>
                  </a:ext>
                </a:extLst>
              </p:cNvPr>
              <p:cNvSpPr txBox="1"/>
              <p:nvPr/>
            </p:nvSpPr>
            <p:spPr>
              <a:xfrm>
                <a:off x="3115342" y="3547296"/>
                <a:ext cx="569560" cy="444937"/>
              </a:xfrm>
              <a:prstGeom prst="rect">
                <a:avLst/>
              </a:prstGeom>
              <a:noFill/>
            </p:spPr>
            <p:txBody>
              <a:bodyPr wrap="none" rtlCol="0">
                <a:spAutoFit/>
              </a:bodyPr>
              <a:lstStyle/>
              <a:p>
                <a:pPr algn="ctr"/>
                <a:r>
                  <a:rPr lang="en-US" altLang="ja-JP" sz="1200" dirty="0">
                    <a:solidFill>
                      <a:srgbClr val="FF0000"/>
                    </a:solidFill>
                  </a:rPr>
                  <a:t>16</a:t>
                </a:r>
                <a:endParaRPr kumimoji="1" lang="ja-JP" altLang="en-US" sz="1200">
                  <a:solidFill>
                    <a:srgbClr val="FF0000"/>
                  </a:solidFill>
                </a:endParaRPr>
              </a:p>
            </p:txBody>
          </p:sp>
          <p:sp>
            <p:nvSpPr>
              <p:cNvPr id="193" name="テキスト ボックス 192">
                <a:extLst>
                  <a:ext uri="{FF2B5EF4-FFF2-40B4-BE49-F238E27FC236}">
                    <a16:creationId xmlns:a16="http://schemas.microsoft.com/office/drawing/2014/main" id="{F4041699-C7BB-7635-9620-FCE95AA33DBC}"/>
                  </a:ext>
                </a:extLst>
              </p:cNvPr>
              <p:cNvSpPr txBox="1"/>
              <p:nvPr/>
            </p:nvSpPr>
            <p:spPr>
              <a:xfrm>
                <a:off x="1321291" y="3511815"/>
                <a:ext cx="569560" cy="444937"/>
              </a:xfrm>
              <a:prstGeom prst="rect">
                <a:avLst/>
              </a:prstGeom>
              <a:noFill/>
            </p:spPr>
            <p:txBody>
              <a:bodyPr wrap="none" rtlCol="0">
                <a:spAutoFit/>
              </a:bodyPr>
              <a:lstStyle/>
              <a:p>
                <a:pPr algn="ctr"/>
                <a:r>
                  <a:rPr kumimoji="1" lang="en-US" altLang="ja-JP" sz="1200" dirty="0">
                    <a:solidFill>
                      <a:srgbClr val="FF0000"/>
                    </a:solidFill>
                  </a:rPr>
                  <a:t>32</a:t>
                </a:r>
                <a:endParaRPr kumimoji="1" lang="ja-JP" altLang="en-US" sz="1200">
                  <a:solidFill>
                    <a:srgbClr val="FF0000"/>
                  </a:solidFill>
                </a:endParaRPr>
              </a:p>
            </p:txBody>
          </p:sp>
          <p:sp>
            <p:nvSpPr>
              <p:cNvPr id="194" name="テキスト ボックス 193">
                <a:extLst>
                  <a:ext uri="{FF2B5EF4-FFF2-40B4-BE49-F238E27FC236}">
                    <a16:creationId xmlns:a16="http://schemas.microsoft.com/office/drawing/2014/main" id="{6F7DB5E3-1B94-E94A-E95E-A98F115D0BF7}"/>
                  </a:ext>
                </a:extLst>
              </p:cNvPr>
              <p:cNvSpPr txBox="1"/>
              <p:nvPr/>
            </p:nvSpPr>
            <p:spPr>
              <a:xfrm>
                <a:off x="2587795" y="4376770"/>
                <a:ext cx="775549" cy="444937"/>
              </a:xfrm>
              <a:prstGeom prst="rect">
                <a:avLst/>
              </a:prstGeom>
              <a:solidFill>
                <a:schemeClr val="accent4">
                  <a:lumMod val="40000"/>
                  <a:lumOff val="60000"/>
                </a:schemeClr>
              </a:solidFill>
              <a:ln>
                <a:solidFill>
                  <a:schemeClr val="accent2"/>
                </a:solidFill>
              </a:ln>
            </p:spPr>
            <p:txBody>
              <a:bodyPr wrap="none" rtlCol="0">
                <a:spAutoFit/>
              </a:bodyPr>
              <a:lstStyle/>
              <a:p>
                <a:pPr algn="ctr"/>
                <a:r>
                  <a:rPr kumimoji="1" lang="en-US" altLang="ja-JP" sz="1200" dirty="0"/>
                  <a:t>Unit</a:t>
                </a:r>
              </a:p>
            </p:txBody>
          </p:sp>
          <p:sp>
            <p:nvSpPr>
              <p:cNvPr id="195" name="テキスト ボックス 194">
                <a:extLst>
                  <a:ext uri="{FF2B5EF4-FFF2-40B4-BE49-F238E27FC236}">
                    <a16:creationId xmlns:a16="http://schemas.microsoft.com/office/drawing/2014/main" id="{2F5C2EDC-BDAA-17EF-A476-A986812C4AFF}"/>
                  </a:ext>
                </a:extLst>
              </p:cNvPr>
              <p:cNvSpPr txBox="1"/>
              <p:nvPr/>
            </p:nvSpPr>
            <p:spPr>
              <a:xfrm>
                <a:off x="2416513" y="2242391"/>
                <a:ext cx="1496511" cy="444937"/>
              </a:xfrm>
              <a:prstGeom prst="rect">
                <a:avLst/>
              </a:prstGeom>
              <a:solidFill>
                <a:schemeClr val="accent2">
                  <a:lumMod val="40000"/>
                  <a:lumOff val="60000"/>
                </a:schemeClr>
              </a:solidFill>
            </p:spPr>
            <p:txBody>
              <a:bodyPr wrap="none" rtlCol="0">
                <a:spAutoFit/>
              </a:bodyPr>
              <a:lstStyle/>
              <a:p>
                <a:pPr algn="ctr"/>
                <a:r>
                  <a:rPr lang="en-US" altLang="ja-JP" sz="1200" dirty="0"/>
                  <a:t>Subu</a:t>
                </a:r>
                <a:r>
                  <a:rPr kumimoji="1" lang="en-US" altLang="ja-JP" sz="1200" dirty="0"/>
                  <a:t>nit=1</a:t>
                </a:r>
              </a:p>
            </p:txBody>
          </p:sp>
        </p:grpSp>
        <p:sp>
          <p:nvSpPr>
            <p:cNvPr id="185" name="台形 184">
              <a:extLst>
                <a:ext uri="{FF2B5EF4-FFF2-40B4-BE49-F238E27FC236}">
                  <a16:creationId xmlns:a16="http://schemas.microsoft.com/office/drawing/2014/main" id="{785F101A-65E4-8595-BDAB-18453B2FCEEC}"/>
                </a:ext>
              </a:extLst>
            </p:cNvPr>
            <p:cNvSpPr/>
            <p:nvPr/>
          </p:nvSpPr>
          <p:spPr>
            <a:xfrm rot="5400000">
              <a:off x="8760043" y="2275566"/>
              <a:ext cx="1553833" cy="3093350"/>
            </a:xfrm>
            <a:prstGeom prst="trapezoid">
              <a:avLst>
                <a:gd name="adj" fmla="val 36574"/>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grpSp>
        <p:nvGrpSpPr>
          <p:cNvPr id="199" name="グループ化 198">
            <a:extLst>
              <a:ext uri="{FF2B5EF4-FFF2-40B4-BE49-F238E27FC236}">
                <a16:creationId xmlns:a16="http://schemas.microsoft.com/office/drawing/2014/main" id="{FAE6B38A-9EA0-B512-D347-0082B7C23951}"/>
              </a:ext>
            </a:extLst>
          </p:cNvPr>
          <p:cNvGrpSpPr/>
          <p:nvPr/>
        </p:nvGrpSpPr>
        <p:grpSpPr>
          <a:xfrm>
            <a:off x="7461715" y="4173261"/>
            <a:ext cx="2423314" cy="1760177"/>
            <a:chOff x="1281896" y="2400733"/>
            <a:chExt cx="3892512" cy="2827330"/>
          </a:xfrm>
        </p:grpSpPr>
        <p:grpSp>
          <p:nvGrpSpPr>
            <p:cNvPr id="200" name="グループ化 199">
              <a:extLst>
                <a:ext uri="{FF2B5EF4-FFF2-40B4-BE49-F238E27FC236}">
                  <a16:creationId xmlns:a16="http://schemas.microsoft.com/office/drawing/2014/main" id="{0270AC44-409B-EBB9-35ED-AEB88B51D5E7}"/>
                </a:ext>
              </a:extLst>
            </p:cNvPr>
            <p:cNvGrpSpPr/>
            <p:nvPr/>
          </p:nvGrpSpPr>
          <p:grpSpPr>
            <a:xfrm>
              <a:off x="1281896" y="2400733"/>
              <a:ext cx="3892512" cy="2827330"/>
              <a:chOff x="908222" y="2242391"/>
              <a:chExt cx="3892512" cy="2827330"/>
            </a:xfrm>
          </p:grpSpPr>
          <p:sp>
            <p:nvSpPr>
              <p:cNvPr id="202" name="台形 201">
                <a:extLst>
                  <a:ext uri="{FF2B5EF4-FFF2-40B4-BE49-F238E27FC236}">
                    <a16:creationId xmlns:a16="http://schemas.microsoft.com/office/drawing/2014/main" id="{39954474-F516-BAA2-0DDE-B0DA3AD99CED}"/>
                  </a:ext>
                </a:extLst>
              </p:cNvPr>
              <p:cNvSpPr/>
              <p:nvPr/>
            </p:nvSpPr>
            <p:spPr>
              <a:xfrm rot="5400000">
                <a:off x="1755660" y="1848409"/>
                <a:ext cx="2164482" cy="3298369"/>
              </a:xfrm>
              <a:prstGeom prst="trapezoid">
                <a:avLst>
                  <a:gd name="adj" fmla="val 31224"/>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nvGrpSpPr>
              <p:cNvPr id="203" name="グループ化 202">
                <a:extLst>
                  <a:ext uri="{FF2B5EF4-FFF2-40B4-BE49-F238E27FC236}">
                    <a16:creationId xmlns:a16="http://schemas.microsoft.com/office/drawing/2014/main" id="{FBD3461F-B541-24C3-5922-4765718F2F7D}"/>
                  </a:ext>
                </a:extLst>
              </p:cNvPr>
              <p:cNvGrpSpPr/>
              <p:nvPr/>
            </p:nvGrpSpPr>
            <p:grpSpPr>
              <a:xfrm rot="5400000">
                <a:off x="1927778" y="2058702"/>
                <a:ext cx="1800000" cy="2882633"/>
                <a:chOff x="2200802" y="1551371"/>
                <a:chExt cx="1800000" cy="1497365"/>
              </a:xfrm>
            </p:grpSpPr>
            <p:cxnSp>
              <p:nvCxnSpPr>
                <p:cNvPr id="212" name="直線コネクタ 211">
                  <a:extLst>
                    <a:ext uri="{FF2B5EF4-FFF2-40B4-BE49-F238E27FC236}">
                      <a16:creationId xmlns:a16="http://schemas.microsoft.com/office/drawing/2014/main" id="{5AD1D83C-9E9D-4A20-C351-0AECBD0C52DB}"/>
                    </a:ext>
                  </a:extLst>
                </p:cNvPr>
                <p:cNvCxnSpPr>
                  <a:cxnSpLocks/>
                </p:cNvCxnSpPr>
                <p:nvPr/>
              </p:nvCxnSpPr>
              <p:spPr>
                <a:xfrm>
                  <a:off x="2743401" y="1551371"/>
                  <a:ext cx="72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13" name="直線コネクタ 212">
                  <a:extLst>
                    <a:ext uri="{FF2B5EF4-FFF2-40B4-BE49-F238E27FC236}">
                      <a16:creationId xmlns:a16="http://schemas.microsoft.com/office/drawing/2014/main" id="{3A4B5CEA-DC8E-F80E-3E0E-B0A557D69A8B}"/>
                    </a:ext>
                  </a:extLst>
                </p:cNvPr>
                <p:cNvCxnSpPr>
                  <a:cxnSpLocks/>
                </p:cNvCxnSpPr>
                <p:nvPr/>
              </p:nvCxnSpPr>
              <p:spPr>
                <a:xfrm>
                  <a:off x="2544185" y="1888178"/>
                  <a:ext cx="108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14" name="直線コネクタ 213">
                  <a:extLst>
                    <a:ext uri="{FF2B5EF4-FFF2-40B4-BE49-F238E27FC236}">
                      <a16:creationId xmlns:a16="http://schemas.microsoft.com/office/drawing/2014/main" id="{1F7905EB-2E86-CCD7-4913-A6932A912B35}"/>
                    </a:ext>
                  </a:extLst>
                </p:cNvPr>
                <p:cNvCxnSpPr>
                  <a:cxnSpLocks/>
                </p:cNvCxnSpPr>
                <p:nvPr/>
              </p:nvCxnSpPr>
              <p:spPr>
                <a:xfrm>
                  <a:off x="2200802" y="3048736"/>
                  <a:ext cx="1800000" cy="0"/>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204" name="テキスト ボックス 203">
                <a:extLst>
                  <a:ext uri="{FF2B5EF4-FFF2-40B4-BE49-F238E27FC236}">
                    <a16:creationId xmlns:a16="http://schemas.microsoft.com/office/drawing/2014/main" id="{7AA1699A-4153-6F0D-87EC-03D68F360CCC}"/>
                  </a:ext>
                </a:extLst>
              </p:cNvPr>
              <p:cNvSpPr txBox="1"/>
              <p:nvPr/>
            </p:nvSpPr>
            <p:spPr>
              <a:xfrm>
                <a:off x="3798596" y="4009471"/>
                <a:ext cx="1002138" cy="444937"/>
              </a:xfrm>
              <a:prstGeom prst="rect">
                <a:avLst/>
              </a:prstGeom>
              <a:noFill/>
            </p:spPr>
            <p:txBody>
              <a:bodyPr wrap="none" rtlCol="0">
                <a:spAutoFit/>
              </a:bodyPr>
              <a:lstStyle/>
              <a:p>
                <a:pPr algn="ctr"/>
                <a:r>
                  <a:rPr lang="en-US" altLang="ja-JP" sz="1200" dirty="0"/>
                  <a:t>M3:</a:t>
                </a:r>
                <a:r>
                  <a:rPr kumimoji="1" lang="en-US" altLang="ja-JP" sz="1200" dirty="0"/>
                  <a:t>16</a:t>
                </a:r>
                <a:endParaRPr kumimoji="1" lang="ja-JP" altLang="en-US" sz="1200"/>
              </a:p>
            </p:txBody>
          </p:sp>
          <p:sp>
            <p:nvSpPr>
              <p:cNvPr id="205" name="テキスト ボックス 204">
                <a:extLst>
                  <a:ext uri="{FF2B5EF4-FFF2-40B4-BE49-F238E27FC236}">
                    <a16:creationId xmlns:a16="http://schemas.microsoft.com/office/drawing/2014/main" id="{93483203-4F3B-6D23-603E-6CBE0BCA484D}"/>
                  </a:ext>
                </a:extLst>
              </p:cNvPr>
              <p:cNvSpPr txBox="1"/>
              <p:nvPr/>
            </p:nvSpPr>
            <p:spPr>
              <a:xfrm>
                <a:off x="3161105" y="4153853"/>
                <a:ext cx="1002138" cy="444937"/>
              </a:xfrm>
              <a:prstGeom prst="rect">
                <a:avLst/>
              </a:prstGeom>
              <a:noFill/>
            </p:spPr>
            <p:txBody>
              <a:bodyPr wrap="none" rtlCol="0">
                <a:spAutoFit/>
              </a:bodyPr>
              <a:lstStyle/>
              <a:p>
                <a:pPr algn="ctr"/>
                <a:r>
                  <a:rPr kumimoji="1" lang="en-US" altLang="ja-JP" sz="1200" dirty="0"/>
                  <a:t>M2:24</a:t>
                </a:r>
                <a:endParaRPr kumimoji="1" lang="ja-JP" altLang="en-US" sz="1200"/>
              </a:p>
            </p:txBody>
          </p:sp>
          <p:sp>
            <p:nvSpPr>
              <p:cNvPr id="206" name="テキスト ボックス 205">
                <a:extLst>
                  <a:ext uri="{FF2B5EF4-FFF2-40B4-BE49-F238E27FC236}">
                    <a16:creationId xmlns:a16="http://schemas.microsoft.com/office/drawing/2014/main" id="{35AD8CCE-93CF-F92C-C5D7-CC9C76F7F171}"/>
                  </a:ext>
                </a:extLst>
              </p:cNvPr>
              <p:cNvSpPr txBox="1"/>
              <p:nvPr/>
            </p:nvSpPr>
            <p:spPr>
              <a:xfrm>
                <a:off x="908222" y="4624784"/>
                <a:ext cx="1002138" cy="444937"/>
              </a:xfrm>
              <a:prstGeom prst="rect">
                <a:avLst/>
              </a:prstGeom>
              <a:noFill/>
            </p:spPr>
            <p:txBody>
              <a:bodyPr wrap="none" rtlCol="0">
                <a:spAutoFit/>
              </a:bodyPr>
              <a:lstStyle/>
              <a:p>
                <a:pPr algn="ctr"/>
                <a:r>
                  <a:rPr kumimoji="1" lang="en-US" altLang="ja-JP" sz="1200" dirty="0"/>
                  <a:t>M1:40</a:t>
                </a:r>
                <a:endParaRPr kumimoji="1" lang="ja-JP" altLang="en-US" sz="1200"/>
              </a:p>
            </p:txBody>
          </p:sp>
          <p:sp>
            <p:nvSpPr>
              <p:cNvPr id="207" name="テキスト ボックス 206">
                <a:extLst>
                  <a:ext uri="{FF2B5EF4-FFF2-40B4-BE49-F238E27FC236}">
                    <a16:creationId xmlns:a16="http://schemas.microsoft.com/office/drawing/2014/main" id="{CA4A722E-9079-6B3E-E7DD-6149E14E5F30}"/>
                  </a:ext>
                </a:extLst>
              </p:cNvPr>
              <p:cNvSpPr txBox="1"/>
              <p:nvPr/>
            </p:nvSpPr>
            <p:spPr>
              <a:xfrm>
                <a:off x="3896481" y="3155196"/>
                <a:ext cx="433092" cy="444937"/>
              </a:xfrm>
              <a:prstGeom prst="rect">
                <a:avLst/>
              </a:prstGeom>
              <a:noFill/>
            </p:spPr>
            <p:txBody>
              <a:bodyPr wrap="none" rtlCol="0">
                <a:spAutoFit/>
              </a:bodyPr>
              <a:lstStyle/>
              <a:p>
                <a:pPr algn="ctr"/>
                <a:r>
                  <a:rPr kumimoji="1" lang="en-US" altLang="ja-JP" sz="1200" dirty="0">
                    <a:solidFill>
                      <a:srgbClr val="FF0000"/>
                    </a:solidFill>
                  </a:rPr>
                  <a:t>8</a:t>
                </a:r>
                <a:endParaRPr kumimoji="1" lang="ja-JP" altLang="en-US" sz="1200">
                  <a:solidFill>
                    <a:srgbClr val="FF0000"/>
                  </a:solidFill>
                </a:endParaRPr>
              </a:p>
            </p:txBody>
          </p:sp>
          <p:sp>
            <p:nvSpPr>
              <p:cNvPr id="208" name="テキスト ボックス 207">
                <a:extLst>
                  <a:ext uri="{FF2B5EF4-FFF2-40B4-BE49-F238E27FC236}">
                    <a16:creationId xmlns:a16="http://schemas.microsoft.com/office/drawing/2014/main" id="{20B1A428-D978-9856-4DB4-5E2EAF3D8087}"/>
                  </a:ext>
                </a:extLst>
              </p:cNvPr>
              <p:cNvSpPr txBox="1"/>
              <p:nvPr/>
            </p:nvSpPr>
            <p:spPr>
              <a:xfrm>
                <a:off x="3115340" y="3157332"/>
                <a:ext cx="569560" cy="444937"/>
              </a:xfrm>
              <a:prstGeom prst="rect">
                <a:avLst/>
              </a:prstGeom>
              <a:noFill/>
            </p:spPr>
            <p:txBody>
              <a:bodyPr wrap="none" rtlCol="0">
                <a:spAutoFit/>
              </a:bodyPr>
              <a:lstStyle/>
              <a:p>
                <a:pPr algn="ctr"/>
                <a:r>
                  <a:rPr lang="en-US" altLang="ja-JP" sz="1200" dirty="0">
                    <a:solidFill>
                      <a:srgbClr val="FF0000"/>
                    </a:solidFill>
                  </a:rPr>
                  <a:t>16</a:t>
                </a:r>
                <a:endParaRPr kumimoji="1" lang="ja-JP" altLang="en-US" sz="1200">
                  <a:solidFill>
                    <a:srgbClr val="FF0000"/>
                  </a:solidFill>
                </a:endParaRPr>
              </a:p>
            </p:txBody>
          </p:sp>
          <p:sp>
            <p:nvSpPr>
              <p:cNvPr id="209" name="テキスト ボックス 208">
                <a:extLst>
                  <a:ext uri="{FF2B5EF4-FFF2-40B4-BE49-F238E27FC236}">
                    <a16:creationId xmlns:a16="http://schemas.microsoft.com/office/drawing/2014/main" id="{E1801CBD-C9BF-C29A-A78E-1F6D5A0C7938}"/>
                  </a:ext>
                </a:extLst>
              </p:cNvPr>
              <p:cNvSpPr txBox="1"/>
              <p:nvPr/>
            </p:nvSpPr>
            <p:spPr>
              <a:xfrm>
                <a:off x="1321290" y="3121851"/>
                <a:ext cx="569560" cy="444937"/>
              </a:xfrm>
              <a:prstGeom prst="rect">
                <a:avLst/>
              </a:prstGeom>
              <a:noFill/>
            </p:spPr>
            <p:txBody>
              <a:bodyPr wrap="none" rtlCol="0">
                <a:spAutoFit/>
              </a:bodyPr>
              <a:lstStyle/>
              <a:p>
                <a:pPr algn="ctr"/>
                <a:r>
                  <a:rPr kumimoji="1" lang="en-US" altLang="ja-JP" sz="1200" dirty="0">
                    <a:solidFill>
                      <a:srgbClr val="FF0000"/>
                    </a:solidFill>
                  </a:rPr>
                  <a:t>32</a:t>
                </a:r>
                <a:endParaRPr kumimoji="1" lang="ja-JP" altLang="en-US" sz="1200">
                  <a:solidFill>
                    <a:srgbClr val="FF0000"/>
                  </a:solidFill>
                </a:endParaRPr>
              </a:p>
            </p:txBody>
          </p:sp>
          <p:sp>
            <p:nvSpPr>
              <p:cNvPr id="210" name="テキスト ボックス 209">
                <a:extLst>
                  <a:ext uri="{FF2B5EF4-FFF2-40B4-BE49-F238E27FC236}">
                    <a16:creationId xmlns:a16="http://schemas.microsoft.com/office/drawing/2014/main" id="{A90D9AFD-149B-4CEA-2082-E82DE0ACD9F9}"/>
                  </a:ext>
                </a:extLst>
              </p:cNvPr>
              <p:cNvSpPr txBox="1"/>
              <p:nvPr/>
            </p:nvSpPr>
            <p:spPr>
              <a:xfrm>
                <a:off x="2578271" y="4399531"/>
                <a:ext cx="775549" cy="444937"/>
              </a:xfrm>
              <a:prstGeom prst="rect">
                <a:avLst/>
              </a:prstGeom>
              <a:solidFill>
                <a:schemeClr val="accent4">
                  <a:lumMod val="40000"/>
                  <a:lumOff val="60000"/>
                </a:schemeClr>
              </a:solidFill>
              <a:ln>
                <a:solidFill>
                  <a:schemeClr val="accent2"/>
                </a:solidFill>
              </a:ln>
            </p:spPr>
            <p:txBody>
              <a:bodyPr wrap="none" rtlCol="0">
                <a:spAutoFit/>
              </a:bodyPr>
              <a:lstStyle/>
              <a:p>
                <a:pPr algn="ctr"/>
                <a:r>
                  <a:rPr kumimoji="1" lang="en-US" altLang="ja-JP" sz="1200" dirty="0"/>
                  <a:t>Unit</a:t>
                </a:r>
              </a:p>
            </p:txBody>
          </p:sp>
          <p:sp>
            <p:nvSpPr>
              <p:cNvPr id="211" name="テキスト ボックス 210">
                <a:extLst>
                  <a:ext uri="{FF2B5EF4-FFF2-40B4-BE49-F238E27FC236}">
                    <a16:creationId xmlns:a16="http://schemas.microsoft.com/office/drawing/2014/main" id="{6AB01395-B770-BC33-7564-7A47CB88E742}"/>
                  </a:ext>
                </a:extLst>
              </p:cNvPr>
              <p:cNvSpPr txBox="1"/>
              <p:nvPr/>
            </p:nvSpPr>
            <p:spPr>
              <a:xfrm>
                <a:off x="2416511" y="2242391"/>
                <a:ext cx="1496511" cy="444937"/>
              </a:xfrm>
              <a:prstGeom prst="rect">
                <a:avLst/>
              </a:prstGeom>
              <a:solidFill>
                <a:schemeClr val="accent2">
                  <a:lumMod val="40000"/>
                  <a:lumOff val="60000"/>
                </a:schemeClr>
              </a:solidFill>
            </p:spPr>
            <p:txBody>
              <a:bodyPr wrap="none" rtlCol="0">
                <a:spAutoFit/>
              </a:bodyPr>
              <a:lstStyle/>
              <a:p>
                <a:pPr algn="ctr"/>
                <a:r>
                  <a:rPr lang="en-US" altLang="ja-JP" sz="1200" dirty="0"/>
                  <a:t>Subu</a:t>
                </a:r>
                <a:r>
                  <a:rPr kumimoji="1" lang="en-US" altLang="ja-JP" sz="1200" dirty="0"/>
                  <a:t>nit=0</a:t>
                </a:r>
              </a:p>
            </p:txBody>
          </p:sp>
        </p:grpSp>
        <p:sp>
          <p:nvSpPr>
            <p:cNvPr id="201" name="台形 200">
              <a:extLst>
                <a:ext uri="{FF2B5EF4-FFF2-40B4-BE49-F238E27FC236}">
                  <a16:creationId xmlns:a16="http://schemas.microsoft.com/office/drawing/2014/main" id="{2AD76CCB-F0BC-0BED-8EF7-B6B11672B36D}"/>
                </a:ext>
              </a:extLst>
            </p:cNvPr>
            <p:cNvSpPr/>
            <p:nvPr/>
          </p:nvSpPr>
          <p:spPr>
            <a:xfrm rot="5400000">
              <a:off x="2414740" y="1988606"/>
              <a:ext cx="1553833" cy="3093350"/>
            </a:xfrm>
            <a:prstGeom prst="trapezoid">
              <a:avLst>
                <a:gd name="adj" fmla="val 36574"/>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sp>
        <p:nvSpPr>
          <p:cNvPr id="215" name="テキスト ボックス 214">
            <a:extLst>
              <a:ext uri="{FF2B5EF4-FFF2-40B4-BE49-F238E27FC236}">
                <a16:creationId xmlns:a16="http://schemas.microsoft.com/office/drawing/2014/main" id="{89C7826A-390D-64CA-6120-F3EF50195D87}"/>
              </a:ext>
            </a:extLst>
          </p:cNvPr>
          <p:cNvSpPr txBox="1"/>
          <p:nvPr/>
        </p:nvSpPr>
        <p:spPr>
          <a:xfrm>
            <a:off x="9381958" y="3539634"/>
            <a:ext cx="721672" cy="369332"/>
          </a:xfrm>
          <a:prstGeom prst="rect">
            <a:avLst/>
          </a:prstGeom>
          <a:noFill/>
        </p:spPr>
        <p:txBody>
          <a:bodyPr wrap="none" rtlCol="0">
            <a:spAutoFit/>
          </a:bodyPr>
          <a:lstStyle/>
          <a:p>
            <a:r>
              <a:rPr kumimoji="1" lang="en-US" altLang="ja-JP" b="1" dirty="0"/>
              <a:t>Strip</a:t>
            </a:r>
            <a:endParaRPr kumimoji="1" lang="ja-JP" altLang="en-US" b="1"/>
          </a:p>
        </p:txBody>
      </p:sp>
      <p:pic>
        <p:nvPicPr>
          <p:cNvPr id="264" name="図 263">
            <a:extLst>
              <a:ext uri="{FF2B5EF4-FFF2-40B4-BE49-F238E27FC236}">
                <a16:creationId xmlns:a16="http://schemas.microsoft.com/office/drawing/2014/main" id="{418CFB3E-190C-E937-95D4-51DD3A551D9C}"/>
              </a:ext>
            </a:extLst>
          </p:cNvPr>
          <p:cNvPicPr>
            <a:picLocks noChangeAspect="1"/>
          </p:cNvPicPr>
          <p:nvPr/>
        </p:nvPicPr>
        <p:blipFill>
          <a:blip r:embed="rId3"/>
          <a:stretch>
            <a:fillRect/>
          </a:stretch>
        </p:blipFill>
        <p:spPr>
          <a:xfrm>
            <a:off x="8600628" y="1508444"/>
            <a:ext cx="3474157" cy="1635250"/>
          </a:xfrm>
          <a:prstGeom prst="rect">
            <a:avLst/>
          </a:prstGeom>
        </p:spPr>
      </p:pic>
    </p:spTree>
    <p:extLst>
      <p:ext uri="{BB962C8B-B14F-4D97-AF65-F5344CB8AC3E}">
        <p14:creationId xmlns:p14="http://schemas.microsoft.com/office/powerpoint/2010/main" val="34995196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D64C81-B745-A81C-7391-ABFCF353ACAC}"/>
              </a:ext>
            </a:extLst>
          </p:cNvPr>
          <p:cNvSpPr>
            <a:spLocks noGrp="1"/>
          </p:cNvSpPr>
          <p:nvPr>
            <p:ph type="title"/>
          </p:nvPr>
        </p:nvSpPr>
        <p:spPr/>
        <p:txBody>
          <a:bodyPr>
            <a:normAutofit/>
          </a:bodyPr>
          <a:lstStyle/>
          <a:p>
            <a:r>
              <a:rPr kumimoji="1" lang="en-US" altLang="ja-JP" sz="3800" dirty="0"/>
              <a:t>Segment Reconstruction ~ WS coincidence </a:t>
            </a:r>
            <a:endParaRPr kumimoji="1" lang="ja-JP" altLang="en-US" sz="380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1EFBE8FB-FA96-5812-42FE-68DFD9647E97}"/>
                  </a:ext>
                </a:extLst>
              </p:cNvPr>
              <p:cNvSpPr>
                <a:spLocks noGrp="1"/>
              </p:cNvSpPr>
              <p:nvPr>
                <p:ph idx="1"/>
              </p:nvPr>
            </p:nvSpPr>
            <p:spPr>
              <a:xfrm>
                <a:off x="-3" y="879476"/>
                <a:ext cx="9920569" cy="5659437"/>
              </a:xfrm>
            </p:spPr>
            <p:txBody>
              <a:bodyPr>
                <a:normAutofit fontScale="70000" lnSpcReduction="20000"/>
              </a:bodyPr>
              <a:lstStyle/>
              <a:p>
                <a:r>
                  <a:rPr kumimoji="1" lang="en-US" altLang="ja-JP" dirty="0"/>
                  <a:t>Segment Reconstruction</a:t>
                </a:r>
              </a:p>
              <a:p>
                <a:pPr lvl="1"/>
                <a:r>
                  <a:rPr lang="en-US" altLang="ja-JP" dirty="0"/>
                  <a:t>LUT</a:t>
                </a:r>
                <a:r>
                  <a:rPr lang="ja-JP" altLang="en-US"/>
                  <a:t>により、各ステーションの代表点の組み合わせから</a:t>
                </a:r>
                <a:br>
                  <a:rPr lang="en-US" altLang="ja-JP" dirty="0"/>
                </a:br>
                <a:r>
                  <a:rPr lang="ja-JP" altLang="en-US"/>
                  <a:t>無限運動量飛跡との差分</a:t>
                </a:r>
                <a14:m>
                  <m:oMath xmlns:m="http://schemas.openxmlformats.org/officeDocument/2006/math">
                    <m:r>
                      <a:rPr kumimoji="1" lang="en-US" altLang="ja-JP" b="0" i="1" smtClean="0">
                        <a:latin typeface="Cambria Math" panose="02040503050406030204" pitchFamily="18" charset="0"/>
                      </a:rPr>
                      <m:t>(</m:t>
                    </m:r>
                    <m:r>
                      <m:rPr>
                        <m:sty m:val="p"/>
                      </m:rPr>
                      <a:rPr lang="en-US" altLang="ja-JP">
                        <a:latin typeface="Cambria Math" panose="02040503050406030204" pitchFamily="18" charset="0"/>
                      </a:rPr>
                      <m:t>Δ</m:t>
                    </m:r>
                    <m:r>
                      <a:rPr lang="en-US" altLang="ja-JP" i="1" dirty="0">
                        <a:latin typeface="Cambria Math" panose="02040503050406030204" pitchFamily="18" charset="0"/>
                      </a:rPr>
                      <m:t>𝜂</m:t>
                    </m:r>
                    <m:r>
                      <a:rPr kumimoji="1" lang="en-US" altLang="ja-JP" b="0" i="1" smtClean="0">
                        <a:latin typeface="Cambria Math" panose="02040503050406030204" pitchFamily="18" charset="0"/>
                      </a:rPr>
                      <m:t>,</m:t>
                    </m:r>
                    <m:r>
                      <m:rPr>
                        <m:sty m:val="p"/>
                      </m:rPr>
                      <a:rPr lang="en-US" altLang="ja-JP">
                        <a:latin typeface="Cambria Math" panose="02040503050406030204" pitchFamily="18" charset="0"/>
                      </a:rPr>
                      <m:t>Δ</m:t>
                    </m:r>
                    <m:r>
                      <a:rPr kumimoji="1" lang="en-US" altLang="ja-JP" b="0" i="1" smtClean="0">
                        <a:latin typeface="Cambria Math" panose="02040503050406030204" pitchFamily="18" charset="0"/>
                      </a:rPr>
                      <m:t>𝜙</m:t>
                    </m:r>
                    <m:r>
                      <a:rPr kumimoji="1" lang="en-US" altLang="ja-JP" b="0" i="1" smtClean="0">
                        <a:latin typeface="Cambria Math" panose="02040503050406030204" pitchFamily="18" charset="0"/>
                      </a:rPr>
                      <m:t>)</m:t>
                    </m:r>
                  </m:oMath>
                </a14:m>
                <a:r>
                  <a:rPr kumimoji="1" lang="ja-JP" altLang="en-US"/>
                  <a:t>を得る</a:t>
                </a:r>
                <a:endParaRPr kumimoji="1" lang="en-US" altLang="ja-JP" dirty="0"/>
              </a:p>
              <a:p>
                <a:pPr lvl="2"/>
                <a:r>
                  <a:rPr lang="ja-JP" altLang="en-US"/>
                  <a:t>トリガーは高速な計算を求められるため、セクターを複数の領域</a:t>
                </a:r>
                <a:r>
                  <a:rPr lang="en-US" altLang="ja-JP" dirty="0"/>
                  <a:t>(unit/subunit)</a:t>
                </a:r>
                <a:r>
                  <a:rPr lang="ja-JP" altLang="en-US"/>
                  <a:t>に分割し、</a:t>
                </a:r>
                <a:br>
                  <a:rPr lang="en-US" altLang="ja-JP" dirty="0"/>
                </a:br>
                <a:r>
                  <a:rPr lang="ja-JP" altLang="en-US"/>
                  <a:t>再構成の計算を並列に行う</a:t>
                </a:r>
                <a:endParaRPr lang="en-US" altLang="ja-JP" dirty="0"/>
              </a:p>
              <a:p>
                <a:pPr lvl="2"/>
                <a:r>
                  <a:rPr lang="en-US" altLang="ja-JP" dirty="0"/>
                  <a:t>RAM</a:t>
                </a:r>
                <a:r>
                  <a:rPr lang="ja-JP" altLang="en-US"/>
                  <a:t>によって</a:t>
                </a:r>
                <a:r>
                  <a:rPr lang="en-US" altLang="ja-JP" dirty="0"/>
                  <a:t>LUT</a:t>
                </a:r>
                <a:r>
                  <a:rPr lang="ja-JP" altLang="en-US"/>
                  <a:t>が実装される</a:t>
                </a:r>
                <a:endParaRPr lang="en-US" altLang="ja-JP" dirty="0"/>
              </a:p>
              <a:p>
                <a:pPr lvl="3"/>
                <a:r>
                  <a:rPr lang="en-US" altLang="ja-JP" dirty="0"/>
                  <a:t>subunit</a:t>
                </a:r>
                <a:r>
                  <a:rPr lang="ja-JP" altLang="en-US"/>
                  <a:t>ごとに</a:t>
                </a:r>
                <a:r>
                  <a:rPr lang="en-US" altLang="ja-JP" dirty="0"/>
                  <a:t>LUT</a:t>
                </a:r>
                <a:r>
                  <a:rPr lang="ja-JP" altLang="en-US"/>
                  <a:t>が用意される</a:t>
                </a:r>
                <a:endParaRPr lang="en-US" altLang="ja-JP" dirty="0"/>
              </a:p>
              <a:p>
                <a:pPr lvl="3"/>
                <a:r>
                  <a:rPr lang="en-US" altLang="ja-JP" dirty="0"/>
                  <a:t>LUT</a:t>
                </a:r>
                <a:r>
                  <a:rPr lang="ja-JP" altLang="en-US"/>
                  <a:t>の入力として代表点から</a:t>
                </a:r>
                <a:r>
                  <a:rPr lang="en-US" altLang="ja-JP" dirty="0"/>
                  <a:t>Address</a:t>
                </a:r>
                <a:r>
                  <a:rPr lang="ja-JP" altLang="en-US"/>
                  <a:t>を生成する</a:t>
                </a:r>
                <a:endParaRPr kumimoji="1" lang="en-US" altLang="ja-JP" dirty="0"/>
              </a:p>
              <a:p>
                <a:pPr lvl="2"/>
                <a:r>
                  <a:rPr lang="ja-JP" altLang="en-US"/>
                  <a:t>各ステーションから「ヒットのあったレイヤー数が多く」「領域の中心に近い」代表点を取得</a:t>
                </a:r>
                <a:endParaRPr lang="en-US" altLang="ja-JP" dirty="0"/>
              </a:p>
              <a:p>
                <a:pPr lvl="2"/>
                <a:r>
                  <a:rPr kumimoji="1" lang="ja-JP" altLang="en-US"/>
                  <a:t>優先順位の高いものからアドレスを生成し、</a:t>
                </a:r>
                <a:r>
                  <a:rPr kumimoji="1" lang="en-US" altLang="ja-JP" dirty="0"/>
                  <a:t>LUT</a:t>
                </a:r>
                <a:r>
                  <a:rPr kumimoji="1" lang="ja-JP" altLang="en-US"/>
                  <a:t>からデータを取得</a:t>
                </a:r>
                <a:endParaRPr kumimoji="1" lang="en-US" altLang="ja-JP" dirty="0"/>
              </a:p>
              <a:p>
                <a:pPr lvl="3"/>
                <a:r>
                  <a:rPr kumimoji="1" lang="en-US" altLang="ja-JP" dirty="0"/>
                  <a:t>Subunit</a:t>
                </a:r>
                <a:r>
                  <a:rPr kumimoji="1" lang="ja-JP" altLang="en-US"/>
                  <a:t>という単位ごとに</a:t>
                </a:r>
                <a:r>
                  <a:rPr kumimoji="1" lang="en-US" altLang="ja-JP" dirty="0"/>
                  <a:t>LUT</a:t>
                </a:r>
                <a:r>
                  <a:rPr kumimoji="1" lang="ja-JP" altLang="en-US"/>
                  <a:t>から最大</a:t>
                </a:r>
                <a:r>
                  <a:rPr kumimoji="1" lang="en-US" altLang="ja-JP" dirty="0"/>
                  <a:t>8</a:t>
                </a:r>
                <a:r>
                  <a:rPr kumimoji="1" lang="ja-JP" altLang="en-US"/>
                  <a:t>つのデータを取得できる</a:t>
                </a:r>
                <a:endParaRPr lang="en-US" altLang="ja-JP" dirty="0"/>
              </a:p>
              <a:p>
                <a:pPr lvl="2"/>
                <a:r>
                  <a:rPr lang="ja-JP" altLang="en-US"/>
                  <a:t>出力は</a:t>
                </a:r>
                <a:r>
                  <a:rPr lang="en-US" altLang="ja-JP" dirty="0"/>
                  <a:t>Subunit</a:t>
                </a:r>
                <a:r>
                  <a:rPr lang="ja-JP" altLang="en-US"/>
                  <a:t>ごとに最大</a:t>
                </a:r>
                <a:r>
                  <a:rPr lang="en-US" altLang="ja-JP" dirty="0"/>
                  <a:t>1</a:t>
                </a:r>
                <a:r>
                  <a:rPr lang="ja-JP" altLang="en-US"/>
                  <a:t>データ</a:t>
                </a:r>
                <a:endParaRPr lang="en-US" altLang="ja-JP" dirty="0"/>
              </a:p>
              <a:p>
                <a:r>
                  <a:rPr lang="en-US" altLang="ja-JP" dirty="0"/>
                  <a:t>Wire-Strip coincidence</a:t>
                </a:r>
              </a:p>
              <a:p>
                <a:pPr lvl="1"/>
                <a14:m>
                  <m:oMath xmlns:m="http://schemas.openxmlformats.org/officeDocument/2006/math">
                    <m:r>
                      <a:rPr lang="en-US" altLang="ja-JP" i="1">
                        <a:latin typeface="Cambria Math" panose="02040503050406030204" pitchFamily="18" charset="0"/>
                      </a:rPr>
                      <m:t>(</m:t>
                    </m:r>
                    <m:r>
                      <m:rPr>
                        <m:sty m:val="p"/>
                      </m:rPr>
                      <a:rPr lang="en-US" altLang="ja-JP">
                        <a:latin typeface="Cambria Math" panose="02040503050406030204" pitchFamily="18" charset="0"/>
                      </a:rPr>
                      <m:t>Δ</m:t>
                    </m:r>
                    <m:r>
                      <a:rPr lang="en-US" altLang="ja-JP" i="1" dirty="0">
                        <a:latin typeface="Cambria Math" panose="02040503050406030204" pitchFamily="18" charset="0"/>
                      </a:rPr>
                      <m:t>𝜂</m:t>
                    </m:r>
                    <m:r>
                      <a:rPr lang="en-US" altLang="ja-JP" i="1">
                        <a:latin typeface="Cambria Math" panose="02040503050406030204" pitchFamily="18" charset="0"/>
                      </a:rPr>
                      <m:t>,</m:t>
                    </m:r>
                    <m:r>
                      <m:rPr>
                        <m:sty m:val="p"/>
                      </m:rPr>
                      <a:rPr lang="en-US" altLang="ja-JP">
                        <a:latin typeface="Cambria Math" panose="02040503050406030204" pitchFamily="18" charset="0"/>
                      </a:rPr>
                      <m:t>Δ</m:t>
                    </m:r>
                    <m:r>
                      <a:rPr lang="en-US" altLang="ja-JP" i="1">
                        <a:latin typeface="Cambria Math" panose="02040503050406030204" pitchFamily="18" charset="0"/>
                      </a:rPr>
                      <m:t>𝜙</m:t>
                    </m:r>
                    <m:r>
                      <a:rPr lang="en-US" altLang="ja-JP" i="1">
                        <a:latin typeface="Cambria Math" panose="02040503050406030204" pitchFamily="18" charset="0"/>
                      </a:rPr>
                      <m:t>)</m:t>
                    </m:r>
                  </m:oMath>
                </a14:m>
                <a:r>
                  <a:rPr lang="ja-JP" altLang="en-US"/>
                  <a:t>から</a:t>
                </a:r>
                <a:r>
                  <a:rPr lang="en-US" altLang="ja-JP" dirty="0"/>
                  <a:t>LUT</a:t>
                </a:r>
                <a:r>
                  <a:rPr lang="ja-JP" altLang="en-US"/>
                  <a:t>によって</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𝑇</m:t>
                        </m:r>
                      </m:sub>
                    </m:sSub>
                  </m:oMath>
                </a14:m>
                <a:r>
                  <a:rPr lang="ja-JP" altLang="en-US"/>
                  <a:t>を得る</a:t>
                </a:r>
                <a:endParaRPr lang="en-US" altLang="ja-JP" dirty="0"/>
              </a:p>
              <a:p>
                <a:pPr lvl="2"/>
                <a:r>
                  <a:rPr lang="en-US" altLang="ja-JP" dirty="0"/>
                  <a:t>Segment Reconstruction</a:t>
                </a:r>
                <a:r>
                  <a:rPr lang="ja-JP" altLang="en-US"/>
                  <a:t>と同様に、セクターを分割して並列計算</a:t>
                </a:r>
                <a:endParaRPr lang="en-US" altLang="ja-JP" dirty="0"/>
              </a:p>
              <a:p>
                <a:pPr lvl="2"/>
                <a:endParaRPr lang="en-US" altLang="ja-JP" dirty="0"/>
              </a:p>
              <a:p>
                <a:r>
                  <a:rPr lang="en-US" altLang="ja-JP" dirty="0"/>
                  <a:t>C++</a:t>
                </a:r>
                <a:r>
                  <a:rPr lang="ja-JP" altLang="en-US"/>
                  <a:t>での実装</a:t>
                </a:r>
                <a:endParaRPr lang="en-US" altLang="ja-JP" dirty="0"/>
              </a:p>
              <a:p>
                <a:pPr lvl="1"/>
                <a:r>
                  <a:rPr lang="ja-JP" altLang="en-US"/>
                  <a:t>シミュレータで</a:t>
                </a:r>
                <a:r>
                  <a:rPr lang="en-US" altLang="ja-JP" dirty="0"/>
                  <a:t>LUT</a:t>
                </a:r>
                <a:r>
                  <a:rPr lang="ja-JP" altLang="en-US"/>
                  <a:t>の検証をするため、</a:t>
                </a:r>
                <a:r>
                  <a:rPr lang="en-US" altLang="ja-JP" dirty="0"/>
                  <a:t>LUT</a:t>
                </a:r>
                <a:r>
                  <a:rPr lang="ja-JP" altLang="en-US"/>
                  <a:t>の</a:t>
                </a:r>
                <a:r>
                  <a:rPr lang="ja-JP" altLang="en-US">
                    <a:solidFill>
                      <a:schemeClr val="accent1"/>
                    </a:solidFill>
                  </a:rPr>
                  <a:t>パターンファイルもファームウェアと同一</a:t>
                </a:r>
                <a:endParaRPr lang="en-US" altLang="ja-JP" dirty="0">
                  <a:solidFill>
                    <a:schemeClr val="accent1"/>
                  </a:solidFill>
                </a:endParaRPr>
              </a:p>
              <a:p>
                <a:pPr lvl="2"/>
                <a:r>
                  <a:rPr lang="ja-JP" altLang="en-US"/>
                  <a:t>並列のための分割・多段の計算により、前二つのモジュールよりも非常に複雑</a:t>
                </a:r>
                <a:endParaRPr lang="en-US" altLang="ja-JP" dirty="0"/>
              </a:p>
              <a:p>
                <a:pPr lvl="1"/>
                <a:r>
                  <a:rPr lang="ja-JP" altLang="en-US"/>
                  <a:t>高速化のため、ヒットのない領域などは適宜演算をスキップし、</a:t>
                </a:r>
                <a:br>
                  <a:rPr lang="en-US" altLang="ja-JP" dirty="0"/>
                </a:br>
                <a:r>
                  <a:rPr lang="ja-JP" altLang="en-US"/>
                  <a:t>領域のセレクションも最初に行う</a:t>
                </a:r>
                <a:endParaRPr lang="en-US" altLang="ja-JP" dirty="0"/>
              </a:p>
              <a:p>
                <a:pPr lvl="2"/>
                <a:r>
                  <a:rPr lang="ja-JP" altLang="en-US"/>
                  <a:t>ファームウェアでは並列で演算するが、</a:t>
                </a:r>
                <a:r>
                  <a:rPr lang="en-US" altLang="ja-JP" dirty="0"/>
                  <a:t>C++</a:t>
                </a:r>
                <a:r>
                  <a:rPr lang="ja-JP" altLang="en-US"/>
                  <a:t>のシミュレータは直列的な構造のため</a:t>
                </a:r>
                <a:endParaRPr lang="en-US" altLang="ja-JP" dirty="0"/>
              </a:p>
            </p:txBody>
          </p:sp>
        </mc:Choice>
        <mc:Fallback xmlns="">
          <p:sp>
            <p:nvSpPr>
              <p:cNvPr id="3" name="コンテンツ プレースホルダー 2">
                <a:extLst>
                  <a:ext uri="{FF2B5EF4-FFF2-40B4-BE49-F238E27FC236}">
                    <a16:creationId xmlns:a16="http://schemas.microsoft.com/office/drawing/2014/main" id="{1EFBE8FB-FA96-5812-42FE-68DFD9647E97}"/>
                  </a:ext>
                </a:extLst>
              </p:cNvPr>
              <p:cNvSpPr>
                <a:spLocks noGrp="1" noRot="1" noChangeAspect="1" noMove="1" noResize="1" noEditPoints="1" noAdjustHandles="1" noChangeArrowheads="1" noChangeShapeType="1" noTextEdit="1"/>
              </p:cNvSpPr>
              <p:nvPr>
                <p:ph idx="1"/>
              </p:nvPr>
            </p:nvSpPr>
            <p:spPr>
              <a:xfrm>
                <a:off x="-3" y="879476"/>
                <a:ext cx="9920569" cy="5659437"/>
              </a:xfrm>
              <a:blipFill>
                <a:blip r:embed="rId3"/>
                <a:stretch>
                  <a:fillRect l="-512" t="-1566"/>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E8849640-A8A5-2292-C916-54C83D827FD8}"/>
              </a:ext>
            </a:extLst>
          </p:cNvPr>
          <p:cNvSpPr>
            <a:spLocks noGrp="1"/>
          </p:cNvSpPr>
          <p:nvPr>
            <p:ph type="dt" sz="half" idx="10"/>
          </p:nvPr>
        </p:nvSpPr>
        <p:spPr/>
        <p:txBody>
          <a:bodyPr/>
          <a:lstStyle/>
          <a:p>
            <a:fld id="{8B3ADDB1-0A02-3C45-88E6-F974D47613F9}"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1FAD7A45-2047-081C-2649-7A2679CA8E38}"/>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21CC6DB3-D271-2CE2-FE17-5199FEB8CA67}"/>
              </a:ext>
            </a:extLst>
          </p:cNvPr>
          <p:cNvSpPr>
            <a:spLocks noGrp="1"/>
          </p:cNvSpPr>
          <p:nvPr>
            <p:ph type="sldNum" sz="quarter" idx="12"/>
          </p:nvPr>
        </p:nvSpPr>
        <p:spPr/>
        <p:txBody>
          <a:bodyPr/>
          <a:lstStyle/>
          <a:p>
            <a:fld id="{B1A13AED-BBC1-DB48-95E1-36D836C4ECBB}" type="slidenum">
              <a:rPr kumimoji="1" lang="ja-JP" altLang="en-US" smtClean="0"/>
              <a:t>37</a:t>
            </a:fld>
            <a:endParaRPr kumimoji="1" lang="ja-JP" altLang="en-US"/>
          </a:p>
        </p:txBody>
      </p:sp>
      <p:pic>
        <p:nvPicPr>
          <p:cNvPr id="8" name="図 7">
            <a:extLst>
              <a:ext uri="{FF2B5EF4-FFF2-40B4-BE49-F238E27FC236}">
                <a16:creationId xmlns:a16="http://schemas.microsoft.com/office/drawing/2014/main" id="{2D03EA60-405F-36BB-797A-3A00DCE7FE0D}"/>
              </a:ext>
            </a:extLst>
          </p:cNvPr>
          <p:cNvPicPr>
            <a:picLocks noChangeAspect="1"/>
          </p:cNvPicPr>
          <p:nvPr/>
        </p:nvPicPr>
        <p:blipFill>
          <a:blip r:embed="rId4"/>
          <a:stretch>
            <a:fillRect/>
          </a:stretch>
        </p:blipFill>
        <p:spPr>
          <a:xfrm>
            <a:off x="9920567" y="879475"/>
            <a:ext cx="2113964" cy="5682883"/>
          </a:xfrm>
          <a:prstGeom prst="rect">
            <a:avLst/>
          </a:prstGeom>
        </p:spPr>
      </p:pic>
      <p:grpSp>
        <p:nvGrpSpPr>
          <p:cNvPr id="25" name="グループ化 24">
            <a:extLst>
              <a:ext uri="{FF2B5EF4-FFF2-40B4-BE49-F238E27FC236}">
                <a16:creationId xmlns:a16="http://schemas.microsoft.com/office/drawing/2014/main" id="{16E299EE-AC52-0874-5326-8FFF7DDC4F38}"/>
              </a:ext>
            </a:extLst>
          </p:cNvPr>
          <p:cNvGrpSpPr/>
          <p:nvPr/>
        </p:nvGrpSpPr>
        <p:grpSpPr>
          <a:xfrm flipH="1">
            <a:off x="8101943" y="2424758"/>
            <a:ext cx="1897357" cy="2428850"/>
            <a:chOff x="748574" y="1097660"/>
            <a:chExt cx="4247922" cy="5437857"/>
          </a:xfrm>
        </p:grpSpPr>
        <p:sp>
          <p:nvSpPr>
            <p:cNvPr id="26" name="台形 25">
              <a:extLst>
                <a:ext uri="{FF2B5EF4-FFF2-40B4-BE49-F238E27FC236}">
                  <a16:creationId xmlns:a16="http://schemas.microsoft.com/office/drawing/2014/main" id="{E65649FF-9508-49F6-9B94-AFE89D39ED88}"/>
                </a:ext>
              </a:extLst>
            </p:cNvPr>
            <p:cNvSpPr/>
            <p:nvPr/>
          </p:nvSpPr>
          <p:spPr>
            <a:xfrm rot="5400000">
              <a:off x="428489" y="1857889"/>
              <a:ext cx="4818827" cy="3298369"/>
            </a:xfrm>
            <a:prstGeom prst="trapezoid">
              <a:avLst>
                <a:gd name="adj" fmla="val 60470"/>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nvGrpSpPr>
            <p:cNvPr id="27" name="グループ化 26">
              <a:extLst>
                <a:ext uri="{FF2B5EF4-FFF2-40B4-BE49-F238E27FC236}">
                  <a16:creationId xmlns:a16="http://schemas.microsoft.com/office/drawing/2014/main" id="{0B17EBBC-D8D4-29B3-8B2F-113F0EFE7423}"/>
                </a:ext>
              </a:extLst>
            </p:cNvPr>
            <p:cNvGrpSpPr/>
            <p:nvPr/>
          </p:nvGrpSpPr>
          <p:grpSpPr>
            <a:xfrm rot="5400000">
              <a:off x="657485" y="2006765"/>
              <a:ext cx="4320000" cy="2903220"/>
              <a:chOff x="899159" y="1551371"/>
              <a:chExt cx="4320000" cy="1508059"/>
            </a:xfrm>
          </p:grpSpPr>
          <p:cxnSp>
            <p:nvCxnSpPr>
              <p:cNvPr id="37" name="直線コネクタ 36">
                <a:extLst>
                  <a:ext uri="{FF2B5EF4-FFF2-40B4-BE49-F238E27FC236}">
                    <a16:creationId xmlns:a16="http://schemas.microsoft.com/office/drawing/2014/main" id="{2D570363-5C0F-9BDD-3384-F1056C028446}"/>
                  </a:ext>
                </a:extLst>
              </p:cNvPr>
              <p:cNvCxnSpPr>
                <a:cxnSpLocks/>
              </p:cNvCxnSpPr>
              <p:nvPr/>
            </p:nvCxnSpPr>
            <p:spPr>
              <a:xfrm>
                <a:off x="2743401" y="1551371"/>
                <a:ext cx="72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59379CB6-2650-03B8-BC9F-0DF82E2F1471}"/>
                  </a:ext>
                </a:extLst>
              </p:cNvPr>
              <p:cNvCxnSpPr>
                <a:cxnSpLocks/>
              </p:cNvCxnSpPr>
              <p:nvPr/>
            </p:nvCxnSpPr>
            <p:spPr>
              <a:xfrm>
                <a:off x="2355504" y="1882697"/>
                <a:ext cx="144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215DB32E-CC91-0B87-2E6C-BDD5A09E12AE}"/>
                  </a:ext>
                </a:extLst>
              </p:cNvPr>
              <p:cNvCxnSpPr>
                <a:cxnSpLocks/>
              </p:cNvCxnSpPr>
              <p:nvPr/>
            </p:nvCxnSpPr>
            <p:spPr>
              <a:xfrm>
                <a:off x="899159" y="3059430"/>
                <a:ext cx="4320000" cy="0"/>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28" name="テキスト ボックス 27">
              <a:extLst>
                <a:ext uri="{FF2B5EF4-FFF2-40B4-BE49-F238E27FC236}">
                  <a16:creationId xmlns:a16="http://schemas.microsoft.com/office/drawing/2014/main" id="{16646BE8-8CD0-14F1-1FEA-088FAD820E77}"/>
                </a:ext>
              </a:extLst>
            </p:cNvPr>
            <p:cNvSpPr txBox="1"/>
            <p:nvPr/>
          </p:nvSpPr>
          <p:spPr>
            <a:xfrm>
              <a:off x="3675061" y="4210501"/>
              <a:ext cx="1321435" cy="585709"/>
            </a:xfrm>
            <a:prstGeom prst="rect">
              <a:avLst/>
            </a:prstGeom>
            <a:noFill/>
          </p:spPr>
          <p:txBody>
            <a:bodyPr wrap="none" rtlCol="0">
              <a:spAutoFit/>
            </a:bodyPr>
            <a:lstStyle/>
            <a:p>
              <a:pPr algn="ctr"/>
              <a:r>
                <a:rPr lang="en-US" altLang="ja-JP" sz="1100" dirty="0"/>
                <a:t>M3:</a:t>
              </a:r>
              <a:r>
                <a:rPr kumimoji="1" lang="en-US" altLang="ja-JP" sz="1100" dirty="0"/>
                <a:t>16</a:t>
              </a:r>
              <a:endParaRPr kumimoji="1" lang="ja-JP" altLang="en-US" sz="1100"/>
            </a:p>
          </p:txBody>
        </p:sp>
        <p:sp>
          <p:nvSpPr>
            <p:cNvPr id="29" name="テキスト ボックス 28">
              <a:extLst>
                <a:ext uri="{FF2B5EF4-FFF2-40B4-BE49-F238E27FC236}">
                  <a16:creationId xmlns:a16="http://schemas.microsoft.com/office/drawing/2014/main" id="{1CB2A9BF-A7D5-0213-2B54-BB3B0AAC42BF}"/>
                </a:ext>
              </a:extLst>
            </p:cNvPr>
            <p:cNvSpPr txBox="1"/>
            <p:nvPr/>
          </p:nvSpPr>
          <p:spPr>
            <a:xfrm>
              <a:off x="3024154" y="4618805"/>
              <a:ext cx="1321435" cy="585709"/>
            </a:xfrm>
            <a:prstGeom prst="rect">
              <a:avLst/>
            </a:prstGeom>
            <a:noFill/>
          </p:spPr>
          <p:txBody>
            <a:bodyPr wrap="none" rtlCol="0">
              <a:spAutoFit/>
            </a:bodyPr>
            <a:lstStyle/>
            <a:p>
              <a:pPr algn="ctr"/>
              <a:r>
                <a:rPr kumimoji="1" lang="en-US" altLang="ja-JP" sz="1100" dirty="0"/>
                <a:t>M2:32</a:t>
              </a:r>
              <a:endParaRPr kumimoji="1" lang="ja-JP" altLang="en-US" sz="1100"/>
            </a:p>
          </p:txBody>
        </p:sp>
        <p:sp>
          <p:nvSpPr>
            <p:cNvPr id="30" name="テキスト ボックス 29">
              <a:extLst>
                <a:ext uri="{FF2B5EF4-FFF2-40B4-BE49-F238E27FC236}">
                  <a16:creationId xmlns:a16="http://schemas.microsoft.com/office/drawing/2014/main" id="{22B511D3-36A8-6DC7-18E4-DAC853452C90}"/>
                </a:ext>
              </a:extLst>
            </p:cNvPr>
            <p:cNvSpPr txBox="1"/>
            <p:nvPr/>
          </p:nvSpPr>
          <p:spPr>
            <a:xfrm>
              <a:off x="748574" y="5949808"/>
              <a:ext cx="1321435" cy="585709"/>
            </a:xfrm>
            <a:prstGeom prst="rect">
              <a:avLst/>
            </a:prstGeom>
            <a:noFill/>
          </p:spPr>
          <p:txBody>
            <a:bodyPr wrap="none" rtlCol="0">
              <a:spAutoFit/>
            </a:bodyPr>
            <a:lstStyle/>
            <a:p>
              <a:pPr algn="ctr"/>
              <a:r>
                <a:rPr kumimoji="1" lang="en-US" altLang="ja-JP" sz="1100" dirty="0"/>
                <a:t>M1:96</a:t>
              </a:r>
              <a:endParaRPr kumimoji="1" lang="ja-JP" altLang="en-US" sz="1100"/>
            </a:p>
          </p:txBody>
        </p:sp>
        <p:sp>
          <p:nvSpPr>
            <p:cNvPr id="31" name="フリーフォーム 30">
              <a:extLst>
                <a:ext uri="{FF2B5EF4-FFF2-40B4-BE49-F238E27FC236}">
                  <a16:creationId xmlns:a16="http://schemas.microsoft.com/office/drawing/2014/main" id="{D997BD6B-C191-4636-EDDD-0FA1C231B827}"/>
                </a:ext>
              </a:extLst>
            </p:cNvPr>
            <p:cNvSpPr/>
            <p:nvPr/>
          </p:nvSpPr>
          <p:spPr>
            <a:xfrm>
              <a:off x="1287780" y="1287780"/>
              <a:ext cx="3048000" cy="4411980"/>
            </a:xfrm>
            <a:custGeom>
              <a:avLst/>
              <a:gdLst>
                <a:gd name="connsiteX0" fmla="*/ 0 w 3048000"/>
                <a:gd name="connsiteY0" fmla="*/ 0 h 4411980"/>
                <a:gd name="connsiteX1" fmla="*/ 0 w 3048000"/>
                <a:gd name="connsiteY1" fmla="*/ 4411980 h 4411980"/>
                <a:gd name="connsiteX2" fmla="*/ 2369820 w 3048000"/>
                <a:gd name="connsiteY2" fmla="*/ 2956560 h 4411980"/>
                <a:gd name="connsiteX3" fmla="*/ 3048000 w 3048000"/>
                <a:gd name="connsiteY3" fmla="*/ 2110740 h 4411980"/>
                <a:gd name="connsiteX4" fmla="*/ 3048000 w 3048000"/>
                <a:gd name="connsiteY4" fmla="*/ 1866900 h 4411980"/>
                <a:gd name="connsiteX5" fmla="*/ 0 w 3048000"/>
                <a:gd name="connsiteY5" fmla="*/ 0 h 441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0" h="4411980">
                  <a:moveTo>
                    <a:pt x="0" y="0"/>
                  </a:moveTo>
                  <a:lnTo>
                    <a:pt x="0" y="4411980"/>
                  </a:lnTo>
                  <a:lnTo>
                    <a:pt x="2369820" y="2956560"/>
                  </a:lnTo>
                  <a:lnTo>
                    <a:pt x="3048000" y="2110740"/>
                  </a:lnTo>
                  <a:lnTo>
                    <a:pt x="3048000" y="1866900"/>
                  </a:lnTo>
                  <a:lnTo>
                    <a:pt x="0" y="0"/>
                  </a:lnTo>
                  <a:close/>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2" name="テキスト ボックス 31">
              <a:extLst>
                <a:ext uri="{FF2B5EF4-FFF2-40B4-BE49-F238E27FC236}">
                  <a16:creationId xmlns:a16="http://schemas.microsoft.com/office/drawing/2014/main" id="{23C0FC29-2195-8BFE-1C6D-F89DBF2A13E4}"/>
                </a:ext>
              </a:extLst>
            </p:cNvPr>
            <p:cNvSpPr txBox="1"/>
            <p:nvPr/>
          </p:nvSpPr>
          <p:spPr>
            <a:xfrm>
              <a:off x="3729203" y="3155193"/>
              <a:ext cx="589300" cy="585708"/>
            </a:xfrm>
            <a:prstGeom prst="rect">
              <a:avLst/>
            </a:prstGeom>
            <a:noFill/>
          </p:spPr>
          <p:txBody>
            <a:bodyPr wrap="none" rtlCol="0">
              <a:spAutoFit/>
            </a:bodyPr>
            <a:lstStyle/>
            <a:p>
              <a:r>
                <a:rPr kumimoji="1" lang="en-US" altLang="ja-JP" sz="1100" dirty="0">
                  <a:solidFill>
                    <a:srgbClr val="FF0000"/>
                  </a:solidFill>
                </a:rPr>
                <a:t>4</a:t>
              </a:r>
              <a:endParaRPr kumimoji="1" lang="ja-JP" altLang="en-US" sz="1100">
                <a:solidFill>
                  <a:srgbClr val="FF0000"/>
                </a:solidFill>
              </a:endParaRPr>
            </a:p>
          </p:txBody>
        </p:sp>
        <p:sp>
          <p:nvSpPr>
            <p:cNvPr id="33" name="テキスト ボックス 32">
              <a:extLst>
                <a:ext uri="{FF2B5EF4-FFF2-40B4-BE49-F238E27FC236}">
                  <a16:creationId xmlns:a16="http://schemas.microsoft.com/office/drawing/2014/main" id="{0033CA8F-B857-FD11-DC9E-17045F5D47FB}"/>
                </a:ext>
              </a:extLst>
            </p:cNvPr>
            <p:cNvSpPr txBox="1"/>
            <p:nvPr/>
          </p:nvSpPr>
          <p:spPr>
            <a:xfrm>
              <a:off x="2952179" y="3273707"/>
              <a:ext cx="765154" cy="585708"/>
            </a:xfrm>
            <a:prstGeom prst="rect">
              <a:avLst/>
            </a:prstGeom>
            <a:noFill/>
          </p:spPr>
          <p:txBody>
            <a:bodyPr wrap="none" rtlCol="0">
              <a:spAutoFit/>
            </a:bodyPr>
            <a:lstStyle/>
            <a:p>
              <a:r>
                <a:rPr kumimoji="1" lang="en-US" altLang="ja-JP" sz="1100" dirty="0">
                  <a:solidFill>
                    <a:srgbClr val="FF0000"/>
                  </a:solidFill>
                </a:rPr>
                <a:t>32</a:t>
              </a:r>
              <a:endParaRPr kumimoji="1" lang="ja-JP" altLang="en-US" sz="1100">
                <a:solidFill>
                  <a:srgbClr val="FF0000"/>
                </a:solidFill>
              </a:endParaRPr>
            </a:p>
          </p:txBody>
        </p:sp>
        <p:sp>
          <p:nvSpPr>
            <p:cNvPr id="34" name="テキスト ボックス 33">
              <a:extLst>
                <a:ext uri="{FF2B5EF4-FFF2-40B4-BE49-F238E27FC236}">
                  <a16:creationId xmlns:a16="http://schemas.microsoft.com/office/drawing/2014/main" id="{8FF7D9AD-A612-57E3-9CDB-DB8DB6EB5BFA}"/>
                </a:ext>
              </a:extLst>
            </p:cNvPr>
            <p:cNvSpPr txBox="1"/>
            <p:nvPr/>
          </p:nvSpPr>
          <p:spPr>
            <a:xfrm>
              <a:off x="1376429" y="3309104"/>
              <a:ext cx="765154" cy="585708"/>
            </a:xfrm>
            <a:prstGeom prst="rect">
              <a:avLst/>
            </a:prstGeom>
            <a:noFill/>
          </p:spPr>
          <p:txBody>
            <a:bodyPr wrap="none" rtlCol="0">
              <a:spAutoFit/>
            </a:bodyPr>
            <a:lstStyle/>
            <a:p>
              <a:r>
                <a:rPr kumimoji="1" lang="en-US" altLang="ja-JP" sz="1100" dirty="0">
                  <a:solidFill>
                    <a:srgbClr val="FF0000"/>
                  </a:solidFill>
                </a:rPr>
                <a:t>96</a:t>
              </a:r>
              <a:endParaRPr kumimoji="1" lang="ja-JP" altLang="en-US" sz="1100">
                <a:solidFill>
                  <a:srgbClr val="FF0000"/>
                </a:solidFill>
              </a:endParaRPr>
            </a:p>
          </p:txBody>
        </p:sp>
        <p:sp>
          <p:nvSpPr>
            <p:cNvPr id="35" name="テキスト ボックス 34">
              <a:extLst>
                <a:ext uri="{FF2B5EF4-FFF2-40B4-BE49-F238E27FC236}">
                  <a16:creationId xmlns:a16="http://schemas.microsoft.com/office/drawing/2014/main" id="{6B0BE1FC-D596-2168-70EB-FFD8F4B62DE4}"/>
                </a:ext>
              </a:extLst>
            </p:cNvPr>
            <p:cNvSpPr txBox="1"/>
            <p:nvPr/>
          </p:nvSpPr>
          <p:spPr>
            <a:xfrm>
              <a:off x="2495823" y="5200887"/>
              <a:ext cx="1135426" cy="585708"/>
            </a:xfrm>
            <a:prstGeom prst="rect">
              <a:avLst/>
            </a:prstGeom>
            <a:solidFill>
              <a:schemeClr val="accent4">
                <a:lumMod val="40000"/>
                <a:lumOff val="60000"/>
              </a:schemeClr>
            </a:solidFill>
            <a:ln>
              <a:solidFill>
                <a:schemeClr val="accent2"/>
              </a:solidFill>
            </a:ln>
          </p:spPr>
          <p:txBody>
            <a:bodyPr wrap="square" rtlCol="0">
              <a:spAutoFit/>
            </a:bodyPr>
            <a:lstStyle/>
            <a:p>
              <a:pPr algn="ctr"/>
              <a:r>
                <a:rPr kumimoji="1" lang="en-US" altLang="ja-JP" sz="1100" dirty="0"/>
                <a:t>Unit</a:t>
              </a:r>
            </a:p>
          </p:txBody>
        </p:sp>
        <p:sp>
          <p:nvSpPr>
            <p:cNvPr id="36" name="テキスト ボックス 35">
              <a:extLst>
                <a:ext uri="{FF2B5EF4-FFF2-40B4-BE49-F238E27FC236}">
                  <a16:creationId xmlns:a16="http://schemas.microsoft.com/office/drawing/2014/main" id="{FBE26855-09BE-9024-B423-527D7B5B43B5}"/>
                </a:ext>
              </a:extLst>
            </p:cNvPr>
            <p:cNvSpPr txBox="1"/>
            <p:nvPr/>
          </p:nvSpPr>
          <p:spPr>
            <a:xfrm>
              <a:off x="1636169" y="2385388"/>
              <a:ext cx="1524936" cy="585708"/>
            </a:xfrm>
            <a:prstGeom prst="rect">
              <a:avLst/>
            </a:prstGeom>
            <a:solidFill>
              <a:schemeClr val="accent2">
                <a:lumMod val="40000"/>
                <a:lumOff val="60000"/>
              </a:schemeClr>
            </a:solidFill>
          </p:spPr>
          <p:txBody>
            <a:bodyPr wrap="square" rtlCol="0">
              <a:spAutoFit/>
            </a:bodyPr>
            <a:lstStyle/>
            <a:p>
              <a:pPr algn="ctr"/>
              <a:r>
                <a:rPr lang="en-US" altLang="ja-JP" sz="1100" dirty="0"/>
                <a:t>Subu</a:t>
              </a:r>
              <a:r>
                <a:rPr kumimoji="1" lang="en-US" altLang="ja-JP" sz="1100" dirty="0"/>
                <a:t>nit</a:t>
              </a:r>
            </a:p>
          </p:txBody>
        </p:sp>
      </p:grpSp>
      <p:sp>
        <p:nvSpPr>
          <p:cNvPr id="7" name="テキスト ボックス 6">
            <a:extLst>
              <a:ext uri="{FF2B5EF4-FFF2-40B4-BE49-F238E27FC236}">
                <a16:creationId xmlns:a16="http://schemas.microsoft.com/office/drawing/2014/main" id="{268697C4-2C35-59C0-F5D4-1338D3B43D1E}"/>
              </a:ext>
            </a:extLst>
          </p:cNvPr>
          <p:cNvSpPr txBox="1"/>
          <p:nvPr/>
        </p:nvSpPr>
        <p:spPr>
          <a:xfrm>
            <a:off x="9920566" y="891197"/>
            <a:ext cx="575799" cy="400110"/>
          </a:xfrm>
          <a:prstGeom prst="rect">
            <a:avLst/>
          </a:prstGeom>
          <a:solidFill>
            <a:schemeClr val="accent4">
              <a:lumMod val="20000"/>
              <a:lumOff val="80000"/>
            </a:schemeClr>
          </a:solidFill>
        </p:spPr>
        <p:txBody>
          <a:bodyPr wrap="none" rtlCol="0">
            <a:spAutoFit/>
          </a:bodyPr>
          <a:lstStyle/>
          <a:p>
            <a:r>
              <a:rPr kumimoji="1" lang="en-US" altLang="ja-JP" sz="2000" b="1" dirty="0">
                <a:solidFill>
                  <a:schemeClr val="accent2">
                    <a:lumMod val="75000"/>
                  </a:schemeClr>
                </a:solidFill>
              </a:rPr>
              <a:t>M3</a:t>
            </a:r>
            <a:endParaRPr kumimoji="1" lang="ja-JP" altLang="en-US" sz="2000" b="1">
              <a:solidFill>
                <a:schemeClr val="accent2">
                  <a:lumMod val="75000"/>
                </a:schemeClr>
              </a:solidFill>
            </a:endParaRPr>
          </a:p>
        </p:txBody>
      </p:sp>
      <p:sp>
        <p:nvSpPr>
          <p:cNvPr id="9" name="テキスト ボックス 8">
            <a:extLst>
              <a:ext uri="{FF2B5EF4-FFF2-40B4-BE49-F238E27FC236}">
                <a16:creationId xmlns:a16="http://schemas.microsoft.com/office/drawing/2014/main" id="{C586456B-78E2-5E88-0E82-8B7200C738B2}"/>
              </a:ext>
            </a:extLst>
          </p:cNvPr>
          <p:cNvSpPr txBox="1"/>
          <p:nvPr/>
        </p:nvSpPr>
        <p:spPr>
          <a:xfrm>
            <a:off x="10555569" y="888688"/>
            <a:ext cx="575799" cy="400110"/>
          </a:xfrm>
          <a:prstGeom prst="rect">
            <a:avLst/>
          </a:prstGeom>
          <a:solidFill>
            <a:schemeClr val="accent4">
              <a:lumMod val="20000"/>
              <a:lumOff val="80000"/>
            </a:schemeClr>
          </a:solidFill>
        </p:spPr>
        <p:txBody>
          <a:bodyPr wrap="none" rtlCol="0">
            <a:spAutoFit/>
          </a:bodyPr>
          <a:lstStyle/>
          <a:p>
            <a:r>
              <a:rPr kumimoji="1" lang="en-US" altLang="ja-JP" sz="2000" b="1" dirty="0">
                <a:solidFill>
                  <a:schemeClr val="accent2">
                    <a:lumMod val="75000"/>
                  </a:schemeClr>
                </a:solidFill>
              </a:rPr>
              <a:t>M2</a:t>
            </a:r>
            <a:endParaRPr kumimoji="1" lang="ja-JP" altLang="en-US" sz="2000" b="1">
              <a:solidFill>
                <a:schemeClr val="accent2">
                  <a:lumMod val="75000"/>
                </a:schemeClr>
              </a:solidFill>
            </a:endParaRPr>
          </a:p>
        </p:txBody>
      </p:sp>
      <p:sp>
        <p:nvSpPr>
          <p:cNvPr id="10" name="テキスト ボックス 9">
            <a:extLst>
              <a:ext uri="{FF2B5EF4-FFF2-40B4-BE49-F238E27FC236}">
                <a16:creationId xmlns:a16="http://schemas.microsoft.com/office/drawing/2014/main" id="{FBA9F9B6-8F64-E088-2C81-0D8AE21B3981}"/>
              </a:ext>
            </a:extLst>
          </p:cNvPr>
          <p:cNvSpPr txBox="1"/>
          <p:nvPr/>
        </p:nvSpPr>
        <p:spPr>
          <a:xfrm>
            <a:off x="11315235" y="885064"/>
            <a:ext cx="575799" cy="400110"/>
          </a:xfrm>
          <a:prstGeom prst="rect">
            <a:avLst/>
          </a:prstGeom>
          <a:solidFill>
            <a:schemeClr val="accent4">
              <a:lumMod val="20000"/>
              <a:lumOff val="80000"/>
            </a:schemeClr>
          </a:solidFill>
        </p:spPr>
        <p:txBody>
          <a:bodyPr wrap="none" rtlCol="0">
            <a:spAutoFit/>
          </a:bodyPr>
          <a:lstStyle/>
          <a:p>
            <a:r>
              <a:rPr kumimoji="1" lang="en-US" altLang="ja-JP" sz="2000" b="1" dirty="0">
                <a:solidFill>
                  <a:schemeClr val="accent2">
                    <a:lumMod val="75000"/>
                  </a:schemeClr>
                </a:solidFill>
              </a:rPr>
              <a:t>M1</a:t>
            </a:r>
            <a:endParaRPr kumimoji="1" lang="ja-JP" altLang="en-US" sz="2000" b="1">
              <a:solidFill>
                <a:schemeClr val="accent2">
                  <a:lumMod val="75000"/>
                </a:schemeClr>
              </a:solidFill>
            </a:endParaRPr>
          </a:p>
        </p:txBody>
      </p:sp>
      <p:sp>
        <p:nvSpPr>
          <p:cNvPr id="11" name="テキスト ボックス 10">
            <a:extLst>
              <a:ext uri="{FF2B5EF4-FFF2-40B4-BE49-F238E27FC236}">
                <a16:creationId xmlns:a16="http://schemas.microsoft.com/office/drawing/2014/main" id="{5E681859-1BF2-0230-ACD6-D5567D5E5DB8}"/>
              </a:ext>
            </a:extLst>
          </p:cNvPr>
          <p:cNvSpPr txBox="1"/>
          <p:nvPr/>
        </p:nvSpPr>
        <p:spPr>
          <a:xfrm>
            <a:off x="7419747" y="855899"/>
            <a:ext cx="2438488" cy="646331"/>
          </a:xfrm>
          <a:prstGeom prst="rect">
            <a:avLst/>
          </a:prstGeom>
          <a:solidFill>
            <a:schemeClr val="bg1"/>
          </a:solidFill>
        </p:spPr>
        <p:txBody>
          <a:bodyPr wrap="none" rtlCol="0">
            <a:spAutoFit/>
          </a:bodyPr>
          <a:lstStyle/>
          <a:p>
            <a:r>
              <a:rPr kumimoji="1" lang="en-US" altLang="ja-JP" sz="1200" dirty="0"/>
              <a:t>M1~M3</a:t>
            </a:r>
            <a:r>
              <a:rPr lang="ja-JP" altLang="en-US" sz="1200"/>
              <a:t>ステーションについて、</a:t>
            </a:r>
            <a:endParaRPr lang="en-US" altLang="ja-JP" sz="1200" dirty="0"/>
          </a:p>
          <a:p>
            <a:r>
              <a:rPr kumimoji="1" lang="ja-JP" altLang="en-US" sz="1200"/>
              <a:t>同じ</a:t>
            </a:r>
            <a:r>
              <a:rPr kumimoji="1" lang="en-US" altLang="ja-JP" sz="1200" dirty="0" err="1"/>
              <a:t>η</a:t>
            </a:r>
            <a:r>
              <a:rPr kumimoji="1" lang="ja-JP" altLang="en-US" sz="1200"/>
              <a:t>を観測するチャンネルを</a:t>
            </a:r>
            <a:endParaRPr kumimoji="1" lang="en-US" altLang="ja-JP" sz="1200" dirty="0"/>
          </a:p>
          <a:p>
            <a:r>
              <a:rPr lang="ja-JP" altLang="en-US" sz="1200"/>
              <a:t>横に並べた図</a:t>
            </a:r>
            <a:endParaRPr kumimoji="1" lang="en-US" altLang="ja-JP" sz="1200" dirty="0"/>
          </a:p>
        </p:txBody>
      </p:sp>
      <p:sp>
        <p:nvSpPr>
          <p:cNvPr id="12" name="テキスト ボックス 11">
            <a:extLst>
              <a:ext uri="{FF2B5EF4-FFF2-40B4-BE49-F238E27FC236}">
                <a16:creationId xmlns:a16="http://schemas.microsoft.com/office/drawing/2014/main" id="{877B78B4-D7CE-7FF7-6179-3ED48EBEE28C}"/>
              </a:ext>
            </a:extLst>
          </p:cNvPr>
          <p:cNvSpPr txBox="1"/>
          <p:nvPr/>
        </p:nvSpPr>
        <p:spPr>
          <a:xfrm>
            <a:off x="8476170" y="2236990"/>
            <a:ext cx="1133644" cy="369332"/>
          </a:xfrm>
          <a:prstGeom prst="rect">
            <a:avLst/>
          </a:prstGeom>
          <a:noFill/>
        </p:spPr>
        <p:txBody>
          <a:bodyPr wrap="none" rtlCol="0">
            <a:spAutoFit/>
          </a:bodyPr>
          <a:lstStyle/>
          <a:p>
            <a:r>
              <a:rPr kumimoji="1" lang="ja-JP" altLang="en-US">
                <a:solidFill>
                  <a:schemeClr val="accent1"/>
                </a:solidFill>
              </a:rPr>
              <a:t>例：</a:t>
            </a:r>
            <a:r>
              <a:rPr kumimoji="1" lang="en-US" altLang="ja-JP" dirty="0">
                <a:solidFill>
                  <a:schemeClr val="accent1"/>
                </a:solidFill>
              </a:rPr>
              <a:t>Wire</a:t>
            </a:r>
            <a:endParaRPr kumimoji="1" lang="ja-JP" altLang="en-US">
              <a:solidFill>
                <a:schemeClr val="accent1"/>
              </a:solidFill>
            </a:endParaRPr>
          </a:p>
        </p:txBody>
      </p:sp>
    </p:spTree>
    <p:extLst>
      <p:ext uri="{BB962C8B-B14F-4D97-AF65-F5344CB8AC3E}">
        <p14:creationId xmlns:p14="http://schemas.microsoft.com/office/powerpoint/2010/main" val="16038991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4BAC48-CBBF-7A2D-1325-25DD76CD8746}"/>
              </a:ext>
            </a:extLst>
          </p:cNvPr>
          <p:cNvSpPr>
            <a:spLocks noGrp="1"/>
          </p:cNvSpPr>
          <p:nvPr>
            <p:ph type="title"/>
          </p:nvPr>
        </p:nvSpPr>
        <p:spPr/>
        <p:txBody>
          <a:bodyPr/>
          <a:lstStyle/>
          <a:p>
            <a:r>
              <a:rPr kumimoji="1" lang="en-US" altLang="ja-JP" dirty="0"/>
              <a:t>Segment Reconstruction</a:t>
            </a:r>
            <a:endParaRPr kumimoji="1" lang="ja-JP" altLang="en-US"/>
          </a:p>
        </p:txBody>
      </p:sp>
      <p:sp>
        <p:nvSpPr>
          <p:cNvPr id="3" name="コンテンツ プレースホルダー 2">
            <a:extLst>
              <a:ext uri="{FF2B5EF4-FFF2-40B4-BE49-F238E27FC236}">
                <a16:creationId xmlns:a16="http://schemas.microsoft.com/office/drawing/2014/main" id="{371E1149-758F-1C43-8885-BFCFC9CD0FB4}"/>
              </a:ext>
            </a:extLst>
          </p:cNvPr>
          <p:cNvSpPr>
            <a:spLocks noGrp="1"/>
          </p:cNvSpPr>
          <p:nvPr>
            <p:ph idx="1"/>
          </p:nvPr>
        </p:nvSpPr>
        <p:spPr>
          <a:xfrm>
            <a:off x="146685" y="879477"/>
            <a:ext cx="11898630" cy="5659436"/>
          </a:xfrm>
        </p:spPr>
        <p:txBody>
          <a:bodyPr>
            <a:normAutofit/>
          </a:bodyPr>
          <a:lstStyle/>
          <a:p>
            <a:r>
              <a:rPr lang="en-US" altLang="ja-JP" dirty="0"/>
              <a:t>LUT</a:t>
            </a:r>
            <a:r>
              <a:rPr lang="ja-JP" altLang="en-US"/>
              <a:t>を使用する（ファームウェアでは</a:t>
            </a:r>
            <a:r>
              <a:rPr lang="en-US" altLang="ja-JP" dirty="0"/>
              <a:t>RAM</a:t>
            </a:r>
            <a:r>
              <a:rPr lang="ja-JP" altLang="en-US"/>
              <a:t>により実装）</a:t>
            </a:r>
            <a:endParaRPr lang="en-US" altLang="ja-JP" dirty="0"/>
          </a:p>
          <a:p>
            <a:pPr lvl="1"/>
            <a:r>
              <a:rPr kumimoji="1" lang="ja-JP" altLang="en-US"/>
              <a:t>代表点の組み合わせが</a:t>
            </a:r>
            <a:r>
              <a:rPr kumimoji="1" lang="en-US" altLang="ja-JP" dirty="0"/>
              <a:t>RAM</a:t>
            </a:r>
            <a:r>
              <a:rPr kumimoji="1" lang="ja-JP" altLang="en-US"/>
              <a:t>のアドレスになる</a:t>
            </a:r>
            <a:endParaRPr kumimoji="1" lang="en-US" altLang="ja-JP" dirty="0"/>
          </a:p>
          <a:p>
            <a:pPr lvl="2"/>
            <a:r>
              <a:rPr lang="en-US" altLang="ja-JP" dirty="0"/>
              <a:t>Subunit</a:t>
            </a:r>
            <a:r>
              <a:rPr lang="ja-JP" altLang="en-US"/>
              <a:t>ごとに</a:t>
            </a:r>
            <a:r>
              <a:rPr lang="en-US" altLang="ja-JP" dirty="0"/>
              <a:t>LUT</a:t>
            </a:r>
            <a:endParaRPr kumimoji="1" lang="en-US" altLang="ja-JP" dirty="0"/>
          </a:p>
          <a:p>
            <a:pPr lvl="2"/>
            <a:r>
              <a:rPr lang="ja-JP" altLang="en-US"/>
              <a:t>例：</a:t>
            </a:r>
            <a:r>
              <a:rPr lang="en-US" altLang="ja-JP" dirty="0"/>
              <a:t>Strip</a:t>
            </a:r>
            <a:r>
              <a:rPr lang="ja-JP" altLang="en-US"/>
              <a:t>なら、</a:t>
            </a:r>
            <a:br>
              <a:rPr lang="en-US" altLang="ja-JP" dirty="0"/>
            </a:br>
            <a:r>
              <a:rPr lang="en-US" altLang="ja-JP" dirty="0"/>
              <a:t>Address</a:t>
            </a:r>
            <a:r>
              <a:rPr lang="pt-PT" altLang="ja-JP" dirty="0"/>
              <a:t> = {M1 global ID (3~bit)</a:t>
            </a:r>
            <a:r>
              <a:rPr lang="ja-JP" altLang="pt-PT"/>
              <a:t>、</a:t>
            </a:r>
            <a:r>
              <a:rPr lang="pt-PT" altLang="ja-JP" dirty="0"/>
              <a:t>M2 global ID (3~bit)</a:t>
            </a:r>
            <a:r>
              <a:rPr lang="ja-JP" altLang="pt-PT"/>
              <a:t>、</a:t>
            </a:r>
            <a:r>
              <a:rPr lang="pt-PT" altLang="ja-JP" dirty="0"/>
              <a:t>M3 global ID (3~bit)}</a:t>
            </a:r>
            <a:endParaRPr kumimoji="1" lang="en-US" altLang="ja-JP" dirty="0"/>
          </a:p>
          <a:p>
            <a:pPr lvl="1"/>
            <a:r>
              <a:rPr lang="ja-JP" altLang="en-US"/>
              <a:t>優先順位の高いものから</a:t>
            </a:r>
            <a:r>
              <a:rPr lang="en-US" altLang="ja-JP" dirty="0"/>
              <a:t>Address</a:t>
            </a:r>
            <a:r>
              <a:rPr lang="ja-JP" altLang="en-US"/>
              <a:t>を作成</a:t>
            </a:r>
            <a:endParaRPr lang="en-US" altLang="ja-JP" dirty="0"/>
          </a:p>
          <a:p>
            <a:pPr marL="1371600" lvl="2" indent="-457200">
              <a:buFont typeface="+mj-lt"/>
              <a:buAutoNum type="arabicPeriod"/>
            </a:pPr>
            <a:r>
              <a:rPr lang="ja-JP" altLang="en-US"/>
              <a:t>ヒットのあったレイヤーの枚数</a:t>
            </a:r>
            <a:endParaRPr lang="en-US" altLang="ja-JP" dirty="0"/>
          </a:p>
          <a:p>
            <a:pPr marL="1371600" lvl="2" indent="-457200">
              <a:buFont typeface="+mj-lt"/>
              <a:buAutoNum type="arabicPeriod"/>
            </a:pPr>
            <a:r>
              <a:rPr lang="en-US" altLang="ja-JP" dirty="0"/>
              <a:t>Unit/subunit</a:t>
            </a:r>
            <a:r>
              <a:rPr lang="ja-JP" altLang="en-US"/>
              <a:t>の中心に近い代表点</a:t>
            </a:r>
            <a:endParaRPr lang="en-US" altLang="ja-JP" dirty="0"/>
          </a:p>
          <a:p>
            <a:pPr lvl="2"/>
            <a:r>
              <a:rPr lang="en-US" altLang="ja-JP" dirty="0"/>
              <a:t>Strip</a:t>
            </a:r>
            <a:r>
              <a:rPr lang="ja-JP" altLang="en-US">
                <a:sym typeface="Wingdings" pitchFamily="2" charset="2"/>
              </a:rPr>
              <a:t>：</a:t>
            </a:r>
            <a:r>
              <a:rPr lang="en-US" altLang="ja-JP" dirty="0">
                <a:sym typeface="Wingdings" pitchFamily="2" charset="2"/>
              </a:rPr>
              <a:t>6 Address/subunit</a:t>
            </a:r>
          </a:p>
          <a:p>
            <a:pPr lvl="2"/>
            <a:r>
              <a:rPr lang="en-US" altLang="ja-JP" dirty="0">
                <a:sym typeface="Wingdings" pitchFamily="2" charset="2"/>
              </a:rPr>
              <a:t>Wire</a:t>
            </a:r>
            <a:r>
              <a:rPr lang="ja-JP" altLang="en-US">
                <a:sym typeface="Wingdings" pitchFamily="2" charset="2"/>
              </a:rPr>
              <a:t>：</a:t>
            </a:r>
            <a:r>
              <a:rPr lang="en-US" altLang="ja-JP" dirty="0">
                <a:sym typeface="Wingdings" pitchFamily="2" charset="2"/>
              </a:rPr>
              <a:t>2 Address/subunit</a:t>
            </a:r>
          </a:p>
          <a:p>
            <a:pPr lvl="1"/>
            <a:endParaRPr lang="en-US" altLang="ja-JP" dirty="0"/>
          </a:p>
        </p:txBody>
      </p:sp>
      <p:sp>
        <p:nvSpPr>
          <p:cNvPr id="4" name="日付プレースホルダー 3">
            <a:extLst>
              <a:ext uri="{FF2B5EF4-FFF2-40B4-BE49-F238E27FC236}">
                <a16:creationId xmlns:a16="http://schemas.microsoft.com/office/drawing/2014/main" id="{CC779054-7CB7-2FCD-4FEA-8D981625D98A}"/>
              </a:ext>
            </a:extLst>
          </p:cNvPr>
          <p:cNvSpPr>
            <a:spLocks noGrp="1"/>
          </p:cNvSpPr>
          <p:nvPr>
            <p:ph type="dt" sz="half" idx="10"/>
          </p:nvPr>
        </p:nvSpPr>
        <p:spPr/>
        <p:txBody>
          <a:bodyPr/>
          <a:lstStyle/>
          <a:p>
            <a:fld id="{6E39E5A8-C7F8-8040-8C07-116BCCC4EF7D}"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04F7E469-68F0-A595-84DD-3E5977B7C199}"/>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25629CFF-8AF7-6E84-6F27-4FD2E204DB23}"/>
              </a:ext>
            </a:extLst>
          </p:cNvPr>
          <p:cNvSpPr>
            <a:spLocks noGrp="1"/>
          </p:cNvSpPr>
          <p:nvPr>
            <p:ph type="sldNum" sz="quarter" idx="12"/>
          </p:nvPr>
        </p:nvSpPr>
        <p:spPr/>
        <p:txBody>
          <a:bodyPr/>
          <a:lstStyle/>
          <a:p>
            <a:fld id="{B1A13AED-BBC1-DB48-95E1-36D836C4ECBB}" type="slidenum">
              <a:rPr kumimoji="1" lang="ja-JP" altLang="en-US" smtClean="0"/>
              <a:t>38</a:t>
            </a:fld>
            <a:endParaRPr kumimoji="1" lang="ja-JP" altLang="en-US"/>
          </a:p>
        </p:txBody>
      </p:sp>
      <p:grpSp>
        <p:nvGrpSpPr>
          <p:cNvPr id="8" name="グループ化 7">
            <a:extLst>
              <a:ext uri="{FF2B5EF4-FFF2-40B4-BE49-F238E27FC236}">
                <a16:creationId xmlns:a16="http://schemas.microsoft.com/office/drawing/2014/main" id="{76E8981A-F682-2E72-FB90-DBB82C081C8F}"/>
              </a:ext>
            </a:extLst>
          </p:cNvPr>
          <p:cNvGrpSpPr/>
          <p:nvPr/>
        </p:nvGrpSpPr>
        <p:grpSpPr>
          <a:xfrm>
            <a:off x="9695343" y="794590"/>
            <a:ext cx="2423314" cy="1760177"/>
            <a:chOff x="1281896" y="2400733"/>
            <a:chExt cx="3892512" cy="2827330"/>
          </a:xfrm>
        </p:grpSpPr>
        <p:grpSp>
          <p:nvGrpSpPr>
            <p:cNvPr id="9" name="グループ化 8">
              <a:extLst>
                <a:ext uri="{FF2B5EF4-FFF2-40B4-BE49-F238E27FC236}">
                  <a16:creationId xmlns:a16="http://schemas.microsoft.com/office/drawing/2014/main" id="{0490DBDB-8093-54CF-DD63-229D1CFF5FE6}"/>
                </a:ext>
              </a:extLst>
            </p:cNvPr>
            <p:cNvGrpSpPr/>
            <p:nvPr/>
          </p:nvGrpSpPr>
          <p:grpSpPr>
            <a:xfrm>
              <a:off x="1281896" y="2400733"/>
              <a:ext cx="3892512" cy="2827330"/>
              <a:chOff x="908222" y="2242391"/>
              <a:chExt cx="3892512" cy="2827330"/>
            </a:xfrm>
          </p:grpSpPr>
          <p:sp>
            <p:nvSpPr>
              <p:cNvPr id="11" name="台形 10">
                <a:extLst>
                  <a:ext uri="{FF2B5EF4-FFF2-40B4-BE49-F238E27FC236}">
                    <a16:creationId xmlns:a16="http://schemas.microsoft.com/office/drawing/2014/main" id="{B056B14E-B853-EC6A-4CE4-4C445A42EF3D}"/>
                  </a:ext>
                </a:extLst>
              </p:cNvPr>
              <p:cNvSpPr/>
              <p:nvPr/>
            </p:nvSpPr>
            <p:spPr>
              <a:xfrm rot="5400000">
                <a:off x="1755660" y="1848409"/>
                <a:ext cx="2164482" cy="3298369"/>
              </a:xfrm>
              <a:prstGeom prst="trapezoid">
                <a:avLst>
                  <a:gd name="adj" fmla="val 31224"/>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nvGrpSpPr>
              <p:cNvPr id="12" name="グループ化 11">
                <a:extLst>
                  <a:ext uri="{FF2B5EF4-FFF2-40B4-BE49-F238E27FC236}">
                    <a16:creationId xmlns:a16="http://schemas.microsoft.com/office/drawing/2014/main" id="{939F607A-25CA-0AB6-E65F-B4DE15E09CE3}"/>
                  </a:ext>
                </a:extLst>
              </p:cNvPr>
              <p:cNvGrpSpPr/>
              <p:nvPr/>
            </p:nvGrpSpPr>
            <p:grpSpPr>
              <a:xfrm rot="5400000">
                <a:off x="1927778" y="2058702"/>
                <a:ext cx="1800000" cy="2882633"/>
                <a:chOff x="2200802" y="1551371"/>
                <a:chExt cx="1800000" cy="1497365"/>
              </a:xfrm>
            </p:grpSpPr>
            <p:cxnSp>
              <p:nvCxnSpPr>
                <p:cNvPr id="21" name="直線コネクタ 20">
                  <a:extLst>
                    <a:ext uri="{FF2B5EF4-FFF2-40B4-BE49-F238E27FC236}">
                      <a16:creationId xmlns:a16="http://schemas.microsoft.com/office/drawing/2014/main" id="{7C2C3765-6BC4-1338-B098-A997D90A8A19}"/>
                    </a:ext>
                  </a:extLst>
                </p:cNvPr>
                <p:cNvCxnSpPr>
                  <a:cxnSpLocks/>
                </p:cNvCxnSpPr>
                <p:nvPr/>
              </p:nvCxnSpPr>
              <p:spPr>
                <a:xfrm>
                  <a:off x="2743401" y="1551371"/>
                  <a:ext cx="72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B1DA5992-7A97-15A6-4CF8-9F366817E965}"/>
                    </a:ext>
                  </a:extLst>
                </p:cNvPr>
                <p:cNvCxnSpPr>
                  <a:cxnSpLocks/>
                </p:cNvCxnSpPr>
                <p:nvPr/>
              </p:nvCxnSpPr>
              <p:spPr>
                <a:xfrm>
                  <a:off x="2544185" y="1888178"/>
                  <a:ext cx="10800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2A257200-4B86-16B6-8175-50F755608B0F}"/>
                    </a:ext>
                  </a:extLst>
                </p:cNvPr>
                <p:cNvCxnSpPr>
                  <a:cxnSpLocks/>
                </p:cNvCxnSpPr>
                <p:nvPr/>
              </p:nvCxnSpPr>
              <p:spPr>
                <a:xfrm>
                  <a:off x="2200802" y="3048736"/>
                  <a:ext cx="1800000" cy="0"/>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13" name="テキスト ボックス 12">
                <a:extLst>
                  <a:ext uri="{FF2B5EF4-FFF2-40B4-BE49-F238E27FC236}">
                    <a16:creationId xmlns:a16="http://schemas.microsoft.com/office/drawing/2014/main" id="{956C7EA3-B115-029C-42AC-85C5ECA9858E}"/>
                  </a:ext>
                </a:extLst>
              </p:cNvPr>
              <p:cNvSpPr txBox="1"/>
              <p:nvPr/>
            </p:nvSpPr>
            <p:spPr>
              <a:xfrm>
                <a:off x="3798596" y="4009471"/>
                <a:ext cx="1002138" cy="444937"/>
              </a:xfrm>
              <a:prstGeom prst="rect">
                <a:avLst/>
              </a:prstGeom>
              <a:noFill/>
            </p:spPr>
            <p:txBody>
              <a:bodyPr wrap="none" rtlCol="0">
                <a:spAutoFit/>
              </a:bodyPr>
              <a:lstStyle/>
              <a:p>
                <a:pPr algn="ctr"/>
                <a:r>
                  <a:rPr lang="en-US" altLang="ja-JP" sz="1200" dirty="0"/>
                  <a:t>M3:</a:t>
                </a:r>
                <a:r>
                  <a:rPr kumimoji="1" lang="en-US" altLang="ja-JP" sz="1200" dirty="0"/>
                  <a:t>16</a:t>
                </a:r>
                <a:endParaRPr kumimoji="1" lang="ja-JP" altLang="en-US" sz="1200"/>
              </a:p>
            </p:txBody>
          </p:sp>
          <p:sp>
            <p:nvSpPr>
              <p:cNvPr id="14" name="テキスト ボックス 13">
                <a:extLst>
                  <a:ext uri="{FF2B5EF4-FFF2-40B4-BE49-F238E27FC236}">
                    <a16:creationId xmlns:a16="http://schemas.microsoft.com/office/drawing/2014/main" id="{CA5BCBB6-E566-3C3E-C10A-067C11FA051E}"/>
                  </a:ext>
                </a:extLst>
              </p:cNvPr>
              <p:cNvSpPr txBox="1"/>
              <p:nvPr/>
            </p:nvSpPr>
            <p:spPr>
              <a:xfrm>
                <a:off x="3161105" y="4153853"/>
                <a:ext cx="1002138" cy="444937"/>
              </a:xfrm>
              <a:prstGeom prst="rect">
                <a:avLst/>
              </a:prstGeom>
              <a:noFill/>
            </p:spPr>
            <p:txBody>
              <a:bodyPr wrap="none" rtlCol="0">
                <a:spAutoFit/>
              </a:bodyPr>
              <a:lstStyle/>
              <a:p>
                <a:pPr algn="ctr"/>
                <a:r>
                  <a:rPr kumimoji="1" lang="en-US" altLang="ja-JP" sz="1200" dirty="0"/>
                  <a:t>M2:24</a:t>
                </a:r>
                <a:endParaRPr kumimoji="1" lang="ja-JP" altLang="en-US" sz="1200"/>
              </a:p>
            </p:txBody>
          </p:sp>
          <p:sp>
            <p:nvSpPr>
              <p:cNvPr id="15" name="テキスト ボックス 14">
                <a:extLst>
                  <a:ext uri="{FF2B5EF4-FFF2-40B4-BE49-F238E27FC236}">
                    <a16:creationId xmlns:a16="http://schemas.microsoft.com/office/drawing/2014/main" id="{0445AB3F-CA6F-182F-CD6B-B6781528ABA9}"/>
                  </a:ext>
                </a:extLst>
              </p:cNvPr>
              <p:cNvSpPr txBox="1"/>
              <p:nvPr/>
            </p:nvSpPr>
            <p:spPr>
              <a:xfrm>
                <a:off x="908222" y="4624784"/>
                <a:ext cx="1002138" cy="444937"/>
              </a:xfrm>
              <a:prstGeom prst="rect">
                <a:avLst/>
              </a:prstGeom>
              <a:noFill/>
            </p:spPr>
            <p:txBody>
              <a:bodyPr wrap="none" rtlCol="0">
                <a:spAutoFit/>
              </a:bodyPr>
              <a:lstStyle/>
              <a:p>
                <a:pPr algn="ctr"/>
                <a:r>
                  <a:rPr kumimoji="1" lang="en-US" altLang="ja-JP" sz="1200" dirty="0"/>
                  <a:t>M1:40</a:t>
                </a:r>
                <a:endParaRPr kumimoji="1" lang="ja-JP" altLang="en-US" sz="1200"/>
              </a:p>
            </p:txBody>
          </p:sp>
          <p:sp>
            <p:nvSpPr>
              <p:cNvPr id="16" name="テキスト ボックス 15">
                <a:extLst>
                  <a:ext uri="{FF2B5EF4-FFF2-40B4-BE49-F238E27FC236}">
                    <a16:creationId xmlns:a16="http://schemas.microsoft.com/office/drawing/2014/main" id="{26438083-AF55-D423-A7AE-0E5BC8643008}"/>
                  </a:ext>
                </a:extLst>
              </p:cNvPr>
              <p:cNvSpPr txBox="1"/>
              <p:nvPr/>
            </p:nvSpPr>
            <p:spPr>
              <a:xfrm>
                <a:off x="3896481" y="3155196"/>
                <a:ext cx="433092" cy="444937"/>
              </a:xfrm>
              <a:prstGeom prst="rect">
                <a:avLst/>
              </a:prstGeom>
              <a:noFill/>
            </p:spPr>
            <p:txBody>
              <a:bodyPr wrap="none" rtlCol="0">
                <a:spAutoFit/>
              </a:bodyPr>
              <a:lstStyle/>
              <a:p>
                <a:pPr algn="ctr"/>
                <a:r>
                  <a:rPr kumimoji="1" lang="en-US" altLang="ja-JP" sz="1200" dirty="0">
                    <a:solidFill>
                      <a:srgbClr val="FF0000"/>
                    </a:solidFill>
                  </a:rPr>
                  <a:t>8</a:t>
                </a:r>
                <a:endParaRPr kumimoji="1" lang="ja-JP" altLang="en-US" sz="1200">
                  <a:solidFill>
                    <a:srgbClr val="FF0000"/>
                  </a:solidFill>
                </a:endParaRPr>
              </a:p>
            </p:txBody>
          </p:sp>
          <p:sp>
            <p:nvSpPr>
              <p:cNvPr id="17" name="テキスト ボックス 16">
                <a:extLst>
                  <a:ext uri="{FF2B5EF4-FFF2-40B4-BE49-F238E27FC236}">
                    <a16:creationId xmlns:a16="http://schemas.microsoft.com/office/drawing/2014/main" id="{1E718638-E06B-8C50-0F9E-6E7397645AE5}"/>
                  </a:ext>
                </a:extLst>
              </p:cNvPr>
              <p:cNvSpPr txBox="1"/>
              <p:nvPr/>
            </p:nvSpPr>
            <p:spPr>
              <a:xfrm>
                <a:off x="3115340" y="3157332"/>
                <a:ext cx="569560" cy="444937"/>
              </a:xfrm>
              <a:prstGeom prst="rect">
                <a:avLst/>
              </a:prstGeom>
              <a:noFill/>
            </p:spPr>
            <p:txBody>
              <a:bodyPr wrap="none" rtlCol="0">
                <a:spAutoFit/>
              </a:bodyPr>
              <a:lstStyle/>
              <a:p>
                <a:pPr algn="ctr"/>
                <a:r>
                  <a:rPr lang="en-US" altLang="ja-JP" sz="1200" dirty="0">
                    <a:solidFill>
                      <a:srgbClr val="FF0000"/>
                    </a:solidFill>
                  </a:rPr>
                  <a:t>16</a:t>
                </a:r>
                <a:endParaRPr kumimoji="1" lang="ja-JP" altLang="en-US" sz="1200">
                  <a:solidFill>
                    <a:srgbClr val="FF0000"/>
                  </a:solidFill>
                </a:endParaRPr>
              </a:p>
            </p:txBody>
          </p:sp>
          <p:sp>
            <p:nvSpPr>
              <p:cNvPr id="18" name="テキスト ボックス 17">
                <a:extLst>
                  <a:ext uri="{FF2B5EF4-FFF2-40B4-BE49-F238E27FC236}">
                    <a16:creationId xmlns:a16="http://schemas.microsoft.com/office/drawing/2014/main" id="{119C7144-0D31-EE7C-061C-FF9B67500BEB}"/>
                  </a:ext>
                </a:extLst>
              </p:cNvPr>
              <p:cNvSpPr txBox="1"/>
              <p:nvPr/>
            </p:nvSpPr>
            <p:spPr>
              <a:xfrm>
                <a:off x="1321290" y="3121851"/>
                <a:ext cx="569560" cy="444937"/>
              </a:xfrm>
              <a:prstGeom prst="rect">
                <a:avLst/>
              </a:prstGeom>
              <a:noFill/>
            </p:spPr>
            <p:txBody>
              <a:bodyPr wrap="none" rtlCol="0">
                <a:spAutoFit/>
              </a:bodyPr>
              <a:lstStyle/>
              <a:p>
                <a:pPr algn="ctr"/>
                <a:r>
                  <a:rPr kumimoji="1" lang="en-US" altLang="ja-JP" sz="1200" dirty="0">
                    <a:solidFill>
                      <a:srgbClr val="FF0000"/>
                    </a:solidFill>
                  </a:rPr>
                  <a:t>32</a:t>
                </a:r>
                <a:endParaRPr kumimoji="1" lang="ja-JP" altLang="en-US" sz="1200">
                  <a:solidFill>
                    <a:srgbClr val="FF0000"/>
                  </a:solidFill>
                </a:endParaRPr>
              </a:p>
            </p:txBody>
          </p:sp>
          <p:sp>
            <p:nvSpPr>
              <p:cNvPr id="19" name="テキスト ボックス 18">
                <a:extLst>
                  <a:ext uri="{FF2B5EF4-FFF2-40B4-BE49-F238E27FC236}">
                    <a16:creationId xmlns:a16="http://schemas.microsoft.com/office/drawing/2014/main" id="{C059032C-3DFB-9DA4-A59E-6D80B6D744D1}"/>
                  </a:ext>
                </a:extLst>
              </p:cNvPr>
              <p:cNvSpPr txBox="1"/>
              <p:nvPr/>
            </p:nvSpPr>
            <p:spPr>
              <a:xfrm>
                <a:off x="2578271" y="4399531"/>
                <a:ext cx="775549" cy="444937"/>
              </a:xfrm>
              <a:prstGeom prst="rect">
                <a:avLst/>
              </a:prstGeom>
              <a:solidFill>
                <a:schemeClr val="accent4">
                  <a:lumMod val="40000"/>
                  <a:lumOff val="60000"/>
                </a:schemeClr>
              </a:solidFill>
              <a:ln>
                <a:solidFill>
                  <a:schemeClr val="accent2"/>
                </a:solidFill>
              </a:ln>
            </p:spPr>
            <p:txBody>
              <a:bodyPr wrap="none" rtlCol="0">
                <a:spAutoFit/>
              </a:bodyPr>
              <a:lstStyle/>
              <a:p>
                <a:pPr algn="ctr"/>
                <a:r>
                  <a:rPr kumimoji="1" lang="en-US" altLang="ja-JP" sz="1200" dirty="0"/>
                  <a:t>Unit</a:t>
                </a:r>
              </a:p>
            </p:txBody>
          </p:sp>
          <p:sp>
            <p:nvSpPr>
              <p:cNvPr id="20" name="テキスト ボックス 19">
                <a:extLst>
                  <a:ext uri="{FF2B5EF4-FFF2-40B4-BE49-F238E27FC236}">
                    <a16:creationId xmlns:a16="http://schemas.microsoft.com/office/drawing/2014/main" id="{A7EB0584-9DC5-7389-3DAB-A104A0F26C13}"/>
                  </a:ext>
                </a:extLst>
              </p:cNvPr>
              <p:cNvSpPr txBox="1"/>
              <p:nvPr/>
            </p:nvSpPr>
            <p:spPr>
              <a:xfrm>
                <a:off x="2416511" y="2242391"/>
                <a:ext cx="1496511" cy="444937"/>
              </a:xfrm>
              <a:prstGeom prst="rect">
                <a:avLst/>
              </a:prstGeom>
              <a:solidFill>
                <a:schemeClr val="accent2">
                  <a:lumMod val="40000"/>
                  <a:lumOff val="60000"/>
                </a:schemeClr>
              </a:solidFill>
            </p:spPr>
            <p:txBody>
              <a:bodyPr wrap="none" rtlCol="0">
                <a:spAutoFit/>
              </a:bodyPr>
              <a:lstStyle/>
              <a:p>
                <a:pPr algn="ctr"/>
                <a:r>
                  <a:rPr lang="en-US" altLang="ja-JP" sz="1200" dirty="0"/>
                  <a:t>Subu</a:t>
                </a:r>
                <a:r>
                  <a:rPr kumimoji="1" lang="en-US" altLang="ja-JP" sz="1200" dirty="0"/>
                  <a:t>nit=0</a:t>
                </a:r>
              </a:p>
            </p:txBody>
          </p:sp>
        </p:grpSp>
        <p:sp>
          <p:nvSpPr>
            <p:cNvPr id="10" name="台形 9">
              <a:extLst>
                <a:ext uri="{FF2B5EF4-FFF2-40B4-BE49-F238E27FC236}">
                  <a16:creationId xmlns:a16="http://schemas.microsoft.com/office/drawing/2014/main" id="{EFA7FB17-454A-3BE1-48F6-44422619BDFB}"/>
                </a:ext>
              </a:extLst>
            </p:cNvPr>
            <p:cNvSpPr/>
            <p:nvPr/>
          </p:nvSpPr>
          <p:spPr>
            <a:xfrm rot="5400000">
              <a:off x="2414740" y="1988606"/>
              <a:ext cx="1553833" cy="3093350"/>
            </a:xfrm>
            <a:prstGeom prst="trapezoid">
              <a:avLst>
                <a:gd name="adj" fmla="val 36574"/>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pic>
        <p:nvPicPr>
          <p:cNvPr id="24" name="図 23">
            <a:extLst>
              <a:ext uri="{FF2B5EF4-FFF2-40B4-BE49-F238E27FC236}">
                <a16:creationId xmlns:a16="http://schemas.microsoft.com/office/drawing/2014/main" id="{574119C6-A01E-6F0A-5154-63D577E4E5F4}"/>
              </a:ext>
            </a:extLst>
          </p:cNvPr>
          <p:cNvPicPr>
            <a:picLocks noChangeAspect="1"/>
          </p:cNvPicPr>
          <p:nvPr/>
        </p:nvPicPr>
        <p:blipFill>
          <a:blip r:embed="rId2"/>
          <a:stretch>
            <a:fillRect/>
          </a:stretch>
        </p:blipFill>
        <p:spPr>
          <a:xfrm>
            <a:off x="6246218" y="3242217"/>
            <a:ext cx="5872440" cy="3211810"/>
          </a:xfrm>
          <a:prstGeom prst="rect">
            <a:avLst/>
          </a:prstGeom>
        </p:spPr>
      </p:pic>
    </p:spTree>
    <p:extLst>
      <p:ext uri="{BB962C8B-B14F-4D97-AF65-F5344CB8AC3E}">
        <p14:creationId xmlns:p14="http://schemas.microsoft.com/office/powerpoint/2010/main" val="28506870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26C391-5992-C650-C873-8068FACF3770}"/>
              </a:ext>
            </a:extLst>
          </p:cNvPr>
          <p:cNvSpPr>
            <a:spLocks noGrp="1"/>
          </p:cNvSpPr>
          <p:nvPr>
            <p:ph type="title"/>
          </p:nvPr>
        </p:nvSpPr>
        <p:spPr/>
        <p:txBody>
          <a:bodyPr/>
          <a:lstStyle/>
          <a:p>
            <a:r>
              <a:rPr kumimoji="1" lang="en-US" altLang="ja-JP" dirty="0"/>
              <a:t>Wire-Strip Coincidence</a:t>
            </a:r>
            <a:endParaRPr kumimoji="1" lang="ja-JP" altLang="en-US"/>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28EBC5F5-0A99-BF0B-AAB4-48C06A2D92E2}"/>
                  </a:ext>
                </a:extLst>
              </p:cNvPr>
              <p:cNvSpPr>
                <a:spLocks noGrp="1"/>
              </p:cNvSpPr>
              <p:nvPr>
                <p:ph idx="1"/>
              </p:nvPr>
            </p:nvSpPr>
            <p:spPr>
              <a:xfrm>
                <a:off x="146685" y="879476"/>
                <a:ext cx="8554900" cy="5659437"/>
              </a:xfrm>
            </p:spPr>
            <p:txBody>
              <a:bodyPr/>
              <a:lstStyle/>
              <a:p>
                <a:r>
                  <a:rPr kumimoji="1" lang="en-US" altLang="ja-JP" dirty="0"/>
                  <a:t>Segment Reconstruction</a:t>
                </a:r>
                <a:r>
                  <a:rPr kumimoji="1" lang="ja-JP" altLang="en-US"/>
                  <a:t>で得た</a:t>
                </a:r>
                <a14:m>
                  <m:oMath xmlns:m="http://schemas.openxmlformats.org/officeDocument/2006/math">
                    <m:r>
                      <a:rPr kumimoji="1" lang="en-US" altLang="ja-JP" b="0" i="1" smtClean="0">
                        <a:latin typeface="Cambria Math" panose="02040503050406030204" pitchFamily="18" charset="0"/>
                      </a:rPr>
                      <m:t>(</m:t>
                    </m:r>
                    <m:r>
                      <m:rPr>
                        <m:sty m:val="p"/>
                      </m:rPr>
                      <a:rPr kumimoji="1" lang="en-US" altLang="ja-JP" b="0" i="0" smtClean="0">
                        <a:latin typeface="Cambria Math" panose="02040503050406030204" pitchFamily="18" charset="0"/>
                      </a:rPr>
                      <m:t>Δ</m:t>
                    </m:r>
                    <m:r>
                      <a:rPr kumimoji="1" lang="en-US" altLang="ja-JP" b="0" i="1" smtClean="0">
                        <a:latin typeface="Cambria Math" panose="02040503050406030204" pitchFamily="18" charset="0"/>
                      </a:rPr>
                      <m:t>𝜃</m:t>
                    </m:r>
                    <m:r>
                      <a:rPr kumimoji="1" lang="en-US" altLang="ja-JP" b="0" i="1" smtClean="0">
                        <a:latin typeface="Cambria Math" panose="02040503050406030204" pitchFamily="18" charset="0"/>
                      </a:rPr>
                      <m:t>,</m:t>
                    </m:r>
                    <m:r>
                      <m:rPr>
                        <m:sty m:val="p"/>
                      </m:rPr>
                      <a:rPr kumimoji="1" lang="en-US" altLang="ja-JP" b="0" i="0" smtClean="0">
                        <a:latin typeface="Cambria Math" panose="02040503050406030204" pitchFamily="18" charset="0"/>
                      </a:rPr>
                      <m:t>Δ</m:t>
                    </m:r>
                    <m:r>
                      <a:rPr kumimoji="1" lang="en-US" altLang="ja-JP" b="0" i="1" smtClean="0">
                        <a:latin typeface="Cambria Math" panose="02040503050406030204" pitchFamily="18" charset="0"/>
                      </a:rPr>
                      <m:t>𝜙</m:t>
                    </m:r>
                    <m:r>
                      <a:rPr kumimoji="1" lang="en-US" altLang="ja-JP" b="0" i="1" smtClean="0">
                        <a:latin typeface="Cambria Math" panose="02040503050406030204" pitchFamily="18" charset="0"/>
                      </a:rPr>
                      <m:t>)</m:t>
                    </m:r>
                  </m:oMath>
                </a14:m>
                <a:r>
                  <a:rPr kumimoji="1" lang="ja-JP" altLang="en-US"/>
                  <a:t>から</a:t>
                </a:r>
                <a:r>
                  <a:rPr kumimoji="1" lang="en-US" altLang="ja-JP" dirty="0"/>
                  <a:t>LUT</a:t>
                </a:r>
                <a:r>
                  <a:rPr kumimoji="1" lang="ja-JP" altLang="en-US"/>
                  <a:t>によって</a:t>
                </a:r>
                <a14:m>
                  <m:oMath xmlns:m="http://schemas.openxmlformats.org/officeDocument/2006/math">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𝑇</m:t>
                        </m:r>
                      </m:sub>
                    </m:sSub>
                  </m:oMath>
                </a14:m>
                <a:r>
                  <a:rPr kumimoji="1" lang="ja-JP" altLang="en-US"/>
                  <a:t>を得る</a:t>
                </a:r>
                <a:endParaRPr kumimoji="1" lang="en-US" altLang="ja-JP" dirty="0"/>
              </a:p>
              <a:p>
                <a:r>
                  <a:rPr lang="en-US" altLang="ja-JP" dirty="0"/>
                  <a:t>block(</a:t>
                </a:r>
                <a:r>
                  <a:rPr lang="ja-JP" altLang="en-US"/>
                  <a:t>最小単位</a:t>
                </a:r>
                <a:r>
                  <a:rPr lang="en-US" altLang="ja-JP" dirty="0"/>
                  <a:t>): Wire</a:t>
                </a:r>
                <a:r>
                  <a:rPr lang="ja-JP" altLang="en-US"/>
                  <a:t>の</a:t>
                </a:r>
                <a:r>
                  <a:rPr lang="en-US" altLang="ja-JP" dirty="0"/>
                  <a:t>subunit × Strip</a:t>
                </a:r>
                <a:r>
                  <a:rPr lang="ja-JP" altLang="en-US"/>
                  <a:t>の</a:t>
                </a:r>
                <a:r>
                  <a:rPr lang="en-US" altLang="ja-JP" dirty="0"/>
                  <a:t>unit</a:t>
                </a:r>
              </a:p>
              <a:p>
                <a:pPr lvl="1"/>
                <a:r>
                  <a:rPr lang="en-US" altLang="ja-JP" dirty="0"/>
                  <a:t>Wire</a:t>
                </a:r>
                <a:r>
                  <a:rPr lang="ja-JP" altLang="en-US"/>
                  <a:t>の</a:t>
                </a:r>
                <a:r>
                  <a:rPr lang="en-US" altLang="ja-JP" dirty="0"/>
                  <a:t>subunit</a:t>
                </a:r>
                <a:r>
                  <a:rPr lang="ja-JP" altLang="en-US"/>
                  <a:t>につき</a:t>
                </a:r>
                <a14:m>
                  <m:oMath xmlns:m="http://schemas.openxmlformats.org/officeDocument/2006/math">
                    <m:r>
                      <m:rPr>
                        <m:sty m:val="p"/>
                      </m:rPr>
                      <a:rPr kumimoji="1" lang="en-US" altLang="ja-JP" b="0" i="0" smtClean="0">
                        <a:latin typeface="Cambria Math" panose="02040503050406030204" pitchFamily="18" charset="0"/>
                      </a:rPr>
                      <m:t>Δ</m:t>
                    </m:r>
                    <m:r>
                      <a:rPr kumimoji="1" lang="en-US" altLang="ja-JP" b="0" i="1" smtClean="0">
                        <a:latin typeface="Cambria Math" panose="02040503050406030204" pitchFamily="18" charset="0"/>
                      </a:rPr>
                      <m:t>𝜃</m:t>
                    </m:r>
                  </m:oMath>
                </a14:m>
                <a:r>
                  <a:rPr lang="ja-JP" altLang="en-US"/>
                  <a:t>が最大</a:t>
                </a:r>
                <a:r>
                  <a:rPr lang="en-US" altLang="ja-JP" dirty="0"/>
                  <a:t>1</a:t>
                </a:r>
                <a:r>
                  <a:rPr lang="ja-JP" altLang="en-US"/>
                  <a:t>つ、</a:t>
                </a:r>
                <a:br>
                  <a:rPr lang="en-US" altLang="ja-JP" dirty="0"/>
                </a:br>
                <a:r>
                  <a:rPr lang="en-US" altLang="ja-JP" dirty="0"/>
                  <a:t> Strip</a:t>
                </a:r>
                <a:r>
                  <a:rPr lang="ja-JP" altLang="en-US"/>
                  <a:t>の</a:t>
                </a:r>
                <a:r>
                  <a:rPr lang="en-US" altLang="ja-JP" dirty="0"/>
                  <a:t>unit</a:t>
                </a:r>
                <a:r>
                  <a:rPr lang="ja-JP" altLang="en-US"/>
                  <a:t>につき</a:t>
                </a:r>
                <a14:m>
                  <m:oMath xmlns:m="http://schemas.openxmlformats.org/officeDocument/2006/math">
                    <m:r>
                      <m:rPr>
                        <m:sty m:val="p"/>
                      </m:rPr>
                      <a:rPr lang="en-US" altLang="ja-JP">
                        <a:latin typeface="Cambria Math" panose="02040503050406030204" pitchFamily="18" charset="0"/>
                      </a:rPr>
                      <m:t>Δ</m:t>
                    </m:r>
                    <m:r>
                      <a:rPr lang="en-US" altLang="ja-JP" i="1">
                        <a:latin typeface="Cambria Math" panose="02040503050406030204" pitchFamily="18" charset="0"/>
                      </a:rPr>
                      <m:t>𝜙</m:t>
                    </m:r>
                  </m:oMath>
                </a14:m>
                <a:r>
                  <a:rPr lang="ja-JP" altLang="en-US"/>
                  <a:t>が最大</a:t>
                </a:r>
                <a:r>
                  <a:rPr lang="en-US" altLang="ja-JP" dirty="0"/>
                  <a:t>1</a:t>
                </a:r>
                <a:r>
                  <a:rPr lang="ja-JP" altLang="en-US"/>
                  <a:t>つなので、</a:t>
                </a:r>
                <a:br>
                  <a:rPr lang="en-US" altLang="ja-JP" dirty="0"/>
                </a:br>
                <a:r>
                  <a:rPr lang="ja-JP" altLang="en-US"/>
                  <a:t>この領域には</a:t>
                </a:r>
                <a:r>
                  <a:rPr kumimoji="1" lang="ja-JP" altLang="en-US"/>
                  <a:t>最大</a:t>
                </a:r>
                <a:r>
                  <a:rPr kumimoji="1" lang="en-US" altLang="ja-JP" dirty="0"/>
                  <a:t>1</a:t>
                </a:r>
                <a:r>
                  <a:rPr kumimoji="1" lang="ja-JP" altLang="en-US"/>
                  <a:t>つずつの </a:t>
                </a:r>
                <a14:m>
                  <m:oMath xmlns:m="http://schemas.openxmlformats.org/officeDocument/2006/math">
                    <m:r>
                      <a:rPr kumimoji="1" lang="en-US" altLang="ja-JP" b="0" i="1" smtClean="0">
                        <a:latin typeface="Cambria Math" panose="02040503050406030204" pitchFamily="18" charset="0"/>
                      </a:rPr>
                      <m:t>(</m:t>
                    </m:r>
                    <m:r>
                      <m:rPr>
                        <m:sty m:val="p"/>
                      </m:rPr>
                      <a:rPr kumimoji="1" lang="en-US" altLang="ja-JP" b="0" i="0" smtClean="0">
                        <a:latin typeface="Cambria Math" panose="02040503050406030204" pitchFamily="18" charset="0"/>
                      </a:rPr>
                      <m:t>Δ</m:t>
                    </m:r>
                    <m:r>
                      <a:rPr kumimoji="1" lang="en-US" altLang="ja-JP" b="0" i="1" smtClean="0">
                        <a:latin typeface="Cambria Math" panose="02040503050406030204" pitchFamily="18" charset="0"/>
                      </a:rPr>
                      <m:t>𝜃</m:t>
                    </m:r>
                    <m:r>
                      <a:rPr kumimoji="1" lang="en-US" altLang="ja-JP" b="0" i="1" smtClean="0">
                        <a:latin typeface="Cambria Math" panose="02040503050406030204" pitchFamily="18" charset="0"/>
                      </a:rPr>
                      <m:t>,</m:t>
                    </m:r>
                    <m:r>
                      <m:rPr>
                        <m:sty m:val="p"/>
                      </m:rPr>
                      <a:rPr kumimoji="1" lang="en-US" altLang="ja-JP" b="0" i="0" smtClean="0">
                        <a:latin typeface="Cambria Math" panose="02040503050406030204" pitchFamily="18" charset="0"/>
                      </a:rPr>
                      <m:t>Δ</m:t>
                    </m:r>
                    <m:r>
                      <a:rPr kumimoji="1" lang="en-US" altLang="ja-JP" b="0" i="1" smtClean="0">
                        <a:latin typeface="Cambria Math" panose="02040503050406030204" pitchFamily="18" charset="0"/>
                      </a:rPr>
                      <m:t>𝜙</m:t>
                    </m:r>
                    <m:r>
                      <a:rPr kumimoji="1" lang="en-US" altLang="ja-JP" b="0" i="1" smtClean="0">
                        <a:latin typeface="Cambria Math" panose="02040503050406030204" pitchFamily="18" charset="0"/>
                      </a:rPr>
                      <m:t>)</m:t>
                    </m:r>
                  </m:oMath>
                </a14:m>
                <a:r>
                  <a:rPr kumimoji="1" lang="ja-JP" altLang="en-US"/>
                  <a:t>が入力される</a:t>
                </a:r>
                <a:endParaRPr kumimoji="1" lang="en-US" altLang="ja-JP" dirty="0"/>
              </a:p>
              <a:p>
                <a:pPr lvl="1"/>
                <a14:m>
                  <m:oMath xmlns:m="http://schemas.openxmlformats.org/officeDocument/2006/math">
                    <m:r>
                      <a:rPr kumimoji="1" lang="en-US" altLang="ja-JP" b="0" i="1" smtClean="0">
                        <a:latin typeface="Cambria Math" panose="02040503050406030204" pitchFamily="18" charset="0"/>
                      </a:rPr>
                      <m:t>(</m:t>
                    </m:r>
                    <m:r>
                      <m:rPr>
                        <m:sty m:val="p"/>
                      </m:rPr>
                      <a:rPr kumimoji="1" lang="en-US" altLang="ja-JP" b="0" i="0" smtClean="0">
                        <a:latin typeface="Cambria Math" panose="02040503050406030204" pitchFamily="18" charset="0"/>
                      </a:rPr>
                      <m:t>Δ</m:t>
                    </m:r>
                    <m:r>
                      <a:rPr kumimoji="1" lang="en-US" altLang="ja-JP" b="0" i="1" smtClean="0">
                        <a:latin typeface="Cambria Math" panose="02040503050406030204" pitchFamily="18" charset="0"/>
                      </a:rPr>
                      <m:t>𝜃</m:t>
                    </m:r>
                    <m:r>
                      <a:rPr kumimoji="1" lang="en-US" altLang="ja-JP" b="0" i="1" smtClean="0">
                        <a:latin typeface="Cambria Math" panose="02040503050406030204" pitchFamily="18" charset="0"/>
                      </a:rPr>
                      <m:t>,</m:t>
                    </m:r>
                    <m:r>
                      <m:rPr>
                        <m:sty m:val="p"/>
                      </m:rPr>
                      <a:rPr kumimoji="1" lang="en-US" altLang="ja-JP" b="0" i="0" smtClean="0">
                        <a:latin typeface="Cambria Math" panose="02040503050406030204" pitchFamily="18" charset="0"/>
                      </a:rPr>
                      <m:t>Δ</m:t>
                    </m:r>
                    <m:r>
                      <a:rPr kumimoji="1" lang="en-US" altLang="ja-JP" b="0" i="1" smtClean="0">
                        <a:latin typeface="Cambria Math" panose="02040503050406030204" pitchFamily="18" charset="0"/>
                      </a:rPr>
                      <m:t>𝜙</m:t>
                    </m:r>
                    <m:r>
                      <a:rPr kumimoji="1" lang="en-US" altLang="ja-JP" b="0" i="1" smtClean="0">
                        <a:latin typeface="Cambria Math" panose="02040503050406030204" pitchFamily="18" charset="0"/>
                      </a:rPr>
                      <m:t>)</m:t>
                    </m:r>
                  </m:oMath>
                </a14:m>
                <a:r>
                  <a:rPr kumimoji="1" lang="ja-JP" altLang="en-US"/>
                  <a:t>を入力とする</a:t>
                </a:r>
                <a:r>
                  <a:rPr kumimoji="1" lang="en-US" altLang="ja-JP" dirty="0"/>
                  <a:t>LUT</a:t>
                </a:r>
                <a:r>
                  <a:rPr kumimoji="1" lang="ja-JP" altLang="en-US"/>
                  <a:t>が</a:t>
                </a:r>
                <a:r>
                  <a:rPr kumimoji="1" lang="en-US" altLang="ja-JP" dirty="0"/>
                  <a:t>block</a:t>
                </a:r>
                <a:r>
                  <a:rPr kumimoji="1" lang="ja-JP" altLang="en-US"/>
                  <a:t>ごとに用意される</a:t>
                </a:r>
                <a:endParaRPr kumimoji="1" lang="en-US" altLang="ja-JP" dirty="0"/>
              </a:p>
              <a:p>
                <a:r>
                  <a:rPr lang="en-US" altLang="ja-JP" dirty="0"/>
                  <a:t>Region: </a:t>
                </a:r>
                <a:r>
                  <a:rPr lang="ja-JP" altLang="en-US"/>
                  <a:t>複数の</a:t>
                </a:r>
                <a:r>
                  <a:rPr lang="en-US" altLang="ja-JP" dirty="0"/>
                  <a:t>block</a:t>
                </a:r>
                <a:r>
                  <a:rPr lang="ja-JP" altLang="en-US"/>
                  <a:t>からなる単位</a:t>
                </a:r>
                <a:endParaRPr lang="en-US" altLang="ja-JP" dirty="0"/>
              </a:p>
              <a:p>
                <a:pPr lvl="1"/>
                <a:r>
                  <a:rPr lang="en-US" altLang="ja-JP" dirty="0"/>
                  <a:t>8</a:t>
                </a:r>
                <a:r>
                  <a:rPr lang="ja-JP" altLang="en-US"/>
                  <a:t>つの</a:t>
                </a:r>
                <a:r>
                  <a:rPr lang="en-US" altLang="ja-JP" dirty="0"/>
                  <a:t>block</a:t>
                </a:r>
                <a:r>
                  <a:rPr lang="ja-JP" altLang="en-US"/>
                  <a:t>で構成される</a:t>
                </a:r>
                <a:r>
                  <a:rPr lang="en-US" altLang="ja-JP" dirty="0"/>
                  <a:t>region8</a:t>
                </a:r>
                <a:r>
                  <a:rPr lang="ja-JP" altLang="en-US"/>
                  <a:t>と、</a:t>
                </a:r>
                <a:br>
                  <a:rPr lang="en-US" altLang="ja-JP" dirty="0"/>
                </a:br>
                <a:r>
                  <a:rPr lang="en-US" altLang="ja-JP" dirty="0"/>
                  <a:t>32</a:t>
                </a:r>
                <a:r>
                  <a:rPr lang="ja-JP" altLang="en-US"/>
                  <a:t>の</a:t>
                </a:r>
                <a:r>
                  <a:rPr lang="en-US" altLang="ja-JP" dirty="0"/>
                  <a:t>block</a:t>
                </a:r>
                <a:r>
                  <a:rPr lang="ja-JP" altLang="en-US"/>
                  <a:t>で構成される</a:t>
                </a:r>
                <a:r>
                  <a:rPr lang="en-US" altLang="ja-JP" dirty="0"/>
                  <a:t>region32</a:t>
                </a:r>
                <a:r>
                  <a:rPr lang="ja-JP" altLang="en-US"/>
                  <a:t>の</a:t>
                </a:r>
                <a:r>
                  <a:rPr lang="en-US" altLang="ja-JP" dirty="0"/>
                  <a:t>2</a:t>
                </a:r>
                <a:r>
                  <a:rPr lang="ja-JP" altLang="en-US"/>
                  <a:t>種類</a:t>
                </a:r>
                <a:endParaRPr lang="en-US" altLang="ja-JP" dirty="0"/>
              </a:p>
              <a:p>
                <a:pPr lvl="2"/>
                <a:r>
                  <a:rPr lang="en-US" altLang="ja-JP" dirty="0"/>
                  <a:t>region8: </a:t>
                </a:r>
                <a:r>
                  <a:rPr lang="ja-JP" altLang="en-US"/>
                  <a:t>最大</a:t>
                </a:r>
                <a:r>
                  <a:rPr lang="en-US" altLang="ja-JP" dirty="0"/>
                  <a:t>1block</a:t>
                </a:r>
                <a:r>
                  <a:rPr lang="ja-JP" altLang="en-US"/>
                  <a:t>からの計算結果を後段に出力</a:t>
                </a:r>
                <a:endParaRPr lang="en-US" altLang="ja-JP" dirty="0"/>
              </a:p>
              <a:p>
                <a:pPr lvl="2"/>
                <a:r>
                  <a:rPr lang="en-US" altLang="ja-JP" dirty="0"/>
                  <a:t>region32: </a:t>
                </a:r>
                <a:r>
                  <a:rPr lang="ja-JP" altLang="en-US"/>
                  <a:t>最大</a:t>
                </a:r>
                <a:r>
                  <a:rPr lang="en-US" altLang="ja-JP" dirty="0"/>
                  <a:t>4block</a:t>
                </a:r>
                <a:r>
                  <a:rPr lang="ja-JP" altLang="en-US"/>
                  <a:t>からの計算結果を後段に出力</a:t>
                </a:r>
                <a:endParaRPr lang="en-US" altLang="ja-JP" dirty="0"/>
              </a:p>
              <a:p>
                <a:pPr lvl="1"/>
                <a:r>
                  <a:rPr lang="ja-JP" altLang="en-US"/>
                  <a:t>本研究で検証を行なった</a:t>
                </a:r>
                <a:r>
                  <a:rPr lang="en-US" altLang="ja-JP" dirty="0"/>
                  <a:t>Forward</a:t>
                </a:r>
                <a:r>
                  <a:rPr lang="ja-JP" altLang="en-US"/>
                  <a:t>領域は</a:t>
                </a:r>
                <a:r>
                  <a:rPr lang="en-US" altLang="ja-JP" dirty="0"/>
                  <a:t>region32</a:t>
                </a:r>
                <a:r>
                  <a:rPr lang="ja-JP" altLang="en-US"/>
                  <a:t>のみ</a:t>
                </a:r>
                <a:endParaRPr lang="en-US" altLang="ja-JP" dirty="0"/>
              </a:p>
            </p:txBody>
          </p:sp>
        </mc:Choice>
        <mc:Fallback xmlns="">
          <p:sp>
            <p:nvSpPr>
              <p:cNvPr id="3" name="コンテンツ プレースホルダー 2">
                <a:extLst>
                  <a:ext uri="{FF2B5EF4-FFF2-40B4-BE49-F238E27FC236}">
                    <a16:creationId xmlns:a16="http://schemas.microsoft.com/office/drawing/2014/main" id="{28EBC5F5-0A99-BF0B-AAB4-48C06A2D92E2}"/>
                  </a:ext>
                </a:extLst>
              </p:cNvPr>
              <p:cNvSpPr>
                <a:spLocks noGrp="1" noRot="1" noChangeAspect="1" noMove="1" noResize="1" noEditPoints="1" noAdjustHandles="1" noChangeArrowheads="1" noChangeShapeType="1" noTextEdit="1"/>
              </p:cNvSpPr>
              <p:nvPr>
                <p:ph idx="1"/>
              </p:nvPr>
            </p:nvSpPr>
            <p:spPr>
              <a:xfrm>
                <a:off x="146685" y="879476"/>
                <a:ext cx="8554900" cy="5659437"/>
              </a:xfrm>
              <a:blipFill>
                <a:blip r:embed="rId3"/>
                <a:stretch>
                  <a:fillRect l="-1335" t="-1119" b="-1342"/>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5D394B1D-1DAC-5407-9C1E-B05F3B3A1669}"/>
              </a:ext>
            </a:extLst>
          </p:cNvPr>
          <p:cNvSpPr>
            <a:spLocks noGrp="1"/>
          </p:cNvSpPr>
          <p:nvPr>
            <p:ph type="dt" sz="half" idx="10"/>
          </p:nvPr>
        </p:nvSpPr>
        <p:spPr/>
        <p:txBody>
          <a:bodyPr/>
          <a:lstStyle/>
          <a:p>
            <a:fld id="{D0BA6493-AD48-3047-8B35-9B97C8FA55EB}"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7220A6F2-F910-C3A4-6CC9-DBF0798F112E}"/>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3979DFEF-C38B-0ACF-02EA-E49F052F69DE}"/>
              </a:ext>
            </a:extLst>
          </p:cNvPr>
          <p:cNvSpPr>
            <a:spLocks noGrp="1"/>
          </p:cNvSpPr>
          <p:nvPr>
            <p:ph type="sldNum" sz="quarter" idx="12"/>
          </p:nvPr>
        </p:nvSpPr>
        <p:spPr/>
        <p:txBody>
          <a:bodyPr/>
          <a:lstStyle/>
          <a:p>
            <a:fld id="{B1A13AED-BBC1-DB48-95E1-36D836C4ECBB}" type="slidenum">
              <a:rPr kumimoji="1" lang="ja-JP" altLang="en-US" smtClean="0"/>
              <a:t>39</a:t>
            </a:fld>
            <a:endParaRPr kumimoji="1" lang="ja-JP" altLang="en-US"/>
          </a:p>
        </p:txBody>
      </p:sp>
      <p:pic>
        <p:nvPicPr>
          <p:cNvPr id="8" name="図 7">
            <a:extLst>
              <a:ext uri="{FF2B5EF4-FFF2-40B4-BE49-F238E27FC236}">
                <a16:creationId xmlns:a16="http://schemas.microsoft.com/office/drawing/2014/main" id="{FC2FF322-4510-8A32-B3F8-D3519AD59294}"/>
              </a:ext>
            </a:extLst>
          </p:cNvPr>
          <p:cNvPicPr>
            <a:picLocks noChangeAspect="1"/>
          </p:cNvPicPr>
          <p:nvPr/>
        </p:nvPicPr>
        <p:blipFill rotWithShape="1">
          <a:blip r:embed="rId4"/>
          <a:srcRect l="24089" t="55522" r="23828" b="384"/>
          <a:stretch/>
        </p:blipFill>
        <p:spPr>
          <a:xfrm>
            <a:off x="8701585" y="3809132"/>
            <a:ext cx="3031214" cy="2912343"/>
          </a:xfrm>
          <a:prstGeom prst="rect">
            <a:avLst/>
          </a:prstGeom>
        </p:spPr>
      </p:pic>
      <p:pic>
        <p:nvPicPr>
          <p:cNvPr id="7" name="図 6">
            <a:extLst>
              <a:ext uri="{FF2B5EF4-FFF2-40B4-BE49-F238E27FC236}">
                <a16:creationId xmlns:a16="http://schemas.microsoft.com/office/drawing/2014/main" id="{A66D6CF0-9801-AADF-F6AF-9A296F129F63}"/>
              </a:ext>
            </a:extLst>
          </p:cNvPr>
          <p:cNvPicPr>
            <a:picLocks noChangeAspect="1"/>
          </p:cNvPicPr>
          <p:nvPr/>
        </p:nvPicPr>
        <p:blipFill>
          <a:blip r:embed="rId5"/>
          <a:stretch>
            <a:fillRect/>
          </a:stretch>
        </p:blipFill>
        <p:spPr>
          <a:xfrm>
            <a:off x="9014101" y="983849"/>
            <a:ext cx="3314866" cy="2679309"/>
          </a:xfrm>
          <a:prstGeom prst="rect">
            <a:avLst/>
          </a:prstGeom>
        </p:spPr>
      </p:pic>
    </p:spTree>
    <p:extLst>
      <p:ext uri="{BB962C8B-B14F-4D97-AF65-F5344CB8AC3E}">
        <p14:creationId xmlns:p14="http://schemas.microsoft.com/office/powerpoint/2010/main" val="597537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8356BA-63A8-0300-C179-64D0A1758D99}"/>
              </a:ext>
            </a:extLst>
          </p:cNvPr>
          <p:cNvSpPr>
            <a:spLocks noGrp="1"/>
          </p:cNvSpPr>
          <p:nvPr>
            <p:ph type="title"/>
          </p:nvPr>
        </p:nvSpPr>
        <p:spPr/>
        <p:txBody>
          <a:bodyPr/>
          <a:lstStyle/>
          <a:p>
            <a:r>
              <a:rPr kumimoji="1" lang="en-US" altLang="ja-JP" dirty="0"/>
              <a:t>LHC-ATLAS</a:t>
            </a:r>
            <a:r>
              <a:rPr kumimoji="1" lang="ja-JP" altLang="en-US"/>
              <a:t>実験のトリガーシステム</a:t>
            </a:r>
          </a:p>
        </p:txBody>
      </p:sp>
      <p:sp>
        <p:nvSpPr>
          <p:cNvPr id="3" name="コンテンツ プレースホルダー 2">
            <a:extLst>
              <a:ext uri="{FF2B5EF4-FFF2-40B4-BE49-F238E27FC236}">
                <a16:creationId xmlns:a16="http://schemas.microsoft.com/office/drawing/2014/main" id="{AC84BA76-21FC-818D-DBFE-0F5598FD3907}"/>
              </a:ext>
            </a:extLst>
          </p:cNvPr>
          <p:cNvSpPr>
            <a:spLocks noGrp="1"/>
          </p:cNvSpPr>
          <p:nvPr>
            <p:ph idx="1"/>
          </p:nvPr>
        </p:nvSpPr>
        <p:spPr>
          <a:xfrm>
            <a:off x="92596" y="879477"/>
            <a:ext cx="12099404" cy="3428311"/>
          </a:xfrm>
        </p:spPr>
        <p:txBody>
          <a:bodyPr>
            <a:normAutofit fontScale="92500"/>
          </a:bodyPr>
          <a:lstStyle/>
          <a:p>
            <a:pPr marL="0" indent="0">
              <a:buNone/>
            </a:pPr>
            <a:r>
              <a:rPr lang="ja-JP" altLang="en-US" b="1">
                <a:solidFill>
                  <a:schemeClr val="accent2"/>
                </a:solidFill>
              </a:rPr>
              <a:t>トリガーシステム</a:t>
            </a:r>
            <a:endParaRPr lang="en-US" altLang="ja-JP" b="1" dirty="0">
              <a:solidFill>
                <a:schemeClr val="accent2"/>
              </a:solidFill>
            </a:endParaRPr>
          </a:p>
          <a:p>
            <a:r>
              <a:rPr kumimoji="1" lang="en-US" altLang="ja-JP" dirty="0"/>
              <a:t>40 </a:t>
            </a:r>
            <a:r>
              <a:rPr kumimoji="1" lang="pt-PT" altLang="ja-JP" dirty="0"/>
              <a:t>MHz</a:t>
            </a:r>
            <a:r>
              <a:rPr lang="ja-JP" altLang="en-US"/>
              <a:t>の</a:t>
            </a:r>
            <a:r>
              <a:rPr kumimoji="1" lang="ja-JP" altLang="en-US"/>
              <a:t>陽子交差の内、ほとんどは物理的な興味の薄い陽子の非弾性散乱</a:t>
            </a:r>
            <a:br>
              <a:rPr kumimoji="1" lang="en-US" altLang="ja-JP" dirty="0"/>
            </a:br>
            <a:r>
              <a:rPr lang="ja-JP" altLang="en-US"/>
              <a:t>→</a:t>
            </a:r>
            <a:r>
              <a:rPr kumimoji="1" lang="ja-JP" altLang="en-US">
                <a:solidFill>
                  <a:schemeClr val="accent1"/>
                </a:solidFill>
              </a:rPr>
              <a:t>トリガーによってオンラインで記録する事象を選別</a:t>
            </a:r>
            <a:r>
              <a:rPr kumimoji="1" lang="ja-JP" altLang="en-US"/>
              <a:t>する</a:t>
            </a:r>
          </a:p>
          <a:p>
            <a:r>
              <a:rPr kumimoji="1" lang="pt-PT" altLang="ja-JP" dirty="0"/>
              <a:t>ATLAS</a:t>
            </a:r>
            <a:r>
              <a:rPr kumimoji="1" lang="ja-JP" altLang="en-US"/>
              <a:t>のトリガーは</a:t>
            </a:r>
            <a:r>
              <a:rPr kumimoji="1" lang="en-US" altLang="ja-JP" dirty="0"/>
              <a:t>2</a:t>
            </a:r>
            <a:r>
              <a:rPr kumimoji="1" lang="ja-JP" altLang="en-US"/>
              <a:t>段階で行われるが、</a:t>
            </a:r>
            <a:br>
              <a:rPr kumimoji="1" lang="en-US" altLang="ja-JP" dirty="0"/>
            </a:br>
            <a:r>
              <a:rPr kumimoji="1" lang="ja-JP" altLang="en-US"/>
              <a:t>本研究の対象は</a:t>
            </a:r>
            <a:r>
              <a:rPr kumimoji="1" lang="ja-JP" altLang="en-US">
                <a:solidFill>
                  <a:schemeClr val="accent1"/>
                </a:solidFill>
              </a:rPr>
              <a:t>初段トリガー</a:t>
            </a:r>
            <a:r>
              <a:rPr kumimoji="1" lang="ja-JP" altLang="en-US"/>
              <a:t>の一部の</a:t>
            </a:r>
            <a:r>
              <a:rPr kumimoji="1" lang="ja-JP" altLang="en-US">
                <a:solidFill>
                  <a:schemeClr val="accent1"/>
                </a:solidFill>
              </a:rPr>
              <a:t>エンドキャップミューオントリガー</a:t>
            </a:r>
            <a:endParaRPr kumimoji="1" lang="ja-JP" altLang="en-US"/>
          </a:p>
          <a:p>
            <a:pPr lvl="1"/>
            <a:r>
              <a:rPr kumimoji="1" lang="ja-JP" altLang="en-US"/>
              <a:t>以下は</a:t>
            </a:r>
            <a:r>
              <a:rPr kumimoji="1" lang="en-US" altLang="ja-JP" dirty="0"/>
              <a:t>2029</a:t>
            </a:r>
            <a:r>
              <a:rPr kumimoji="1" lang="ja-JP" altLang="en-US"/>
              <a:t>年以降の値</a:t>
            </a:r>
            <a:endParaRPr kumimoji="1" lang="en-US" altLang="ja-JP" dirty="0"/>
          </a:p>
          <a:p>
            <a:pPr lvl="1"/>
            <a:r>
              <a:rPr kumimoji="1" lang="en-US" altLang="ja-JP" dirty="0"/>
              <a:t>10 𝜇𝑠</a:t>
            </a:r>
            <a:r>
              <a:rPr kumimoji="1" lang="ja-JP" altLang="en-US"/>
              <a:t>レイテンシーでミューオンの飛跡を再構成し、事象選別に活用する</a:t>
            </a:r>
          </a:p>
          <a:p>
            <a:endParaRPr lang="en-US" altLang="ja-JP" dirty="0"/>
          </a:p>
        </p:txBody>
      </p:sp>
      <p:sp>
        <p:nvSpPr>
          <p:cNvPr id="4" name="日付プレースホルダー 3">
            <a:extLst>
              <a:ext uri="{FF2B5EF4-FFF2-40B4-BE49-F238E27FC236}">
                <a16:creationId xmlns:a16="http://schemas.microsoft.com/office/drawing/2014/main" id="{84F01A98-943B-CA4D-AA37-9E198B706883}"/>
              </a:ext>
            </a:extLst>
          </p:cNvPr>
          <p:cNvSpPr>
            <a:spLocks noGrp="1"/>
          </p:cNvSpPr>
          <p:nvPr>
            <p:ph type="dt" sz="half" idx="10"/>
          </p:nvPr>
        </p:nvSpPr>
        <p:spPr/>
        <p:txBody>
          <a:bodyPr/>
          <a:lstStyle/>
          <a:p>
            <a:fld id="{58D31328-DBC6-2949-AF0D-E53C35D1BAF1}"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E4ACCAAE-33AB-9364-3E21-9C085862D6CC}"/>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2FB3E3A0-5A51-0E7E-8E61-5918BE1D568B}"/>
              </a:ext>
            </a:extLst>
          </p:cNvPr>
          <p:cNvSpPr>
            <a:spLocks noGrp="1"/>
          </p:cNvSpPr>
          <p:nvPr>
            <p:ph type="sldNum" sz="quarter" idx="12"/>
          </p:nvPr>
        </p:nvSpPr>
        <p:spPr/>
        <p:txBody>
          <a:bodyPr/>
          <a:lstStyle/>
          <a:p>
            <a:fld id="{B1A13AED-BBC1-DB48-95E1-36D836C4ECBB}" type="slidenum">
              <a:rPr kumimoji="1" lang="ja-JP" altLang="en-US" smtClean="0"/>
              <a:t>4</a:t>
            </a:fld>
            <a:endParaRPr kumimoji="1" lang="ja-JP" altLang="en-US"/>
          </a:p>
        </p:txBody>
      </p:sp>
      <p:pic>
        <p:nvPicPr>
          <p:cNvPr id="7" name="コンテンツ プレースホルダー 9" descr="ダイアグラム&#10;&#10;自動的に生成された説明">
            <a:extLst>
              <a:ext uri="{FF2B5EF4-FFF2-40B4-BE49-F238E27FC236}">
                <a16:creationId xmlns:a16="http://schemas.microsoft.com/office/drawing/2014/main" id="{CCD8F27E-945F-DA38-E102-216E3453B319}"/>
              </a:ext>
            </a:extLst>
          </p:cNvPr>
          <p:cNvPicPr>
            <a:picLocks noChangeAspect="1"/>
          </p:cNvPicPr>
          <p:nvPr/>
        </p:nvPicPr>
        <p:blipFill>
          <a:blip r:embed="rId2"/>
          <a:stretch>
            <a:fillRect/>
          </a:stretch>
        </p:blipFill>
        <p:spPr>
          <a:xfrm>
            <a:off x="225117" y="4194185"/>
            <a:ext cx="2980662" cy="2233509"/>
          </a:xfrm>
          <a:prstGeom prst="rect">
            <a:avLst/>
          </a:prstGeom>
        </p:spPr>
      </p:pic>
      <p:sp>
        <p:nvSpPr>
          <p:cNvPr id="8" name="テキスト ボックス 7">
            <a:extLst>
              <a:ext uri="{FF2B5EF4-FFF2-40B4-BE49-F238E27FC236}">
                <a16:creationId xmlns:a16="http://schemas.microsoft.com/office/drawing/2014/main" id="{526ADE2F-16FB-78B8-777A-FEDA90E83E45}"/>
              </a:ext>
            </a:extLst>
          </p:cNvPr>
          <p:cNvSpPr txBox="1"/>
          <p:nvPr/>
        </p:nvSpPr>
        <p:spPr>
          <a:xfrm>
            <a:off x="4480415" y="4307788"/>
            <a:ext cx="1661883" cy="2006301"/>
          </a:xfrm>
          <a:prstGeom prst="rect">
            <a:avLst/>
          </a:prstGeom>
          <a:solidFill>
            <a:schemeClr val="accent1">
              <a:lumMod val="20000"/>
              <a:lumOff val="80000"/>
            </a:schemeClr>
          </a:solidFill>
          <a:ln>
            <a:noFill/>
          </a:ln>
        </p:spPr>
        <p:txBody>
          <a:bodyPr wrap="square" rtlCol="0" anchor="ctr" anchorCtr="1">
            <a:noAutofit/>
          </a:bodyPr>
          <a:lstStyle/>
          <a:p>
            <a:r>
              <a:rPr kumimoji="1" lang="ja-JP" altLang="en-US" b="1" u="sng">
                <a:solidFill>
                  <a:schemeClr val="accent1">
                    <a:lumMod val="50000"/>
                  </a:schemeClr>
                </a:solidFill>
              </a:rPr>
              <a:t>初段トリガー</a:t>
            </a:r>
          </a:p>
        </p:txBody>
      </p:sp>
      <p:sp>
        <p:nvSpPr>
          <p:cNvPr id="9" name="テキスト ボックス 8">
            <a:extLst>
              <a:ext uri="{FF2B5EF4-FFF2-40B4-BE49-F238E27FC236}">
                <a16:creationId xmlns:a16="http://schemas.microsoft.com/office/drawing/2014/main" id="{8ADDA75C-D06B-56C8-D3DB-A1E41B94948A}"/>
              </a:ext>
            </a:extLst>
          </p:cNvPr>
          <p:cNvSpPr txBox="1"/>
          <p:nvPr/>
        </p:nvSpPr>
        <p:spPr>
          <a:xfrm>
            <a:off x="7322457" y="4307788"/>
            <a:ext cx="1661883" cy="2006301"/>
          </a:xfrm>
          <a:prstGeom prst="rect">
            <a:avLst/>
          </a:prstGeom>
          <a:solidFill>
            <a:schemeClr val="accent1">
              <a:lumMod val="20000"/>
              <a:lumOff val="80000"/>
            </a:schemeClr>
          </a:solidFill>
          <a:ln>
            <a:noFill/>
          </a:ln>
        </p:spPr>
        <p:txBody>
          <a:bodyPr wrap="square" rtlCol="0" anchor="ctr" anchorCtr="1">
            <a:noAutofit/>
          </a:bodyPr>
          <a:lstStyle/>
          <a:p>
            <a:r>
              <a:rPr lang="ja-JP" altLang="en-US" b="1">
                <a:solidFill>
                  <a:schemeClr val="accent1">
                    <a:lumMod val="50000"/>
                  </a:schemeClr>
                </a:solidFill>
              </a:rPr>
              <a:t>後段</a:t>
            </a:r>
            <a:r>
              <a:rPr kumimoji="1" lang="ja-JP" altLang="en-US" b="1">
                <a:solidFill>
                  <a:schemeClr val="accent1">
                    <a:lumMod val="50000"/>
                  </a:schemeClr>
                </a:solidFill>
              </a:rPr>
              <a:t>トリガー</a:t>
            </a:r>
          </a:p>
        </p:txBody>
      </p:sp>
      <p:sp>
        <p:nvSpPr>
          <p:cNvPr id="10" name="テキスト ボックス 9">
            <a:extLst>
              <a:ext uri="{FF2B5EF4-FFF2-40B4-BE49-F238E27FC236}">
                <a16:creationId xmlns:a16="http://schemas.microsoft.com/office/drawing/2014/main" id="{B38C994E-2AFC-28EC-0904-9D3EF084B666}"/>
              </a:ext>
            </a:extLst>
          </p:cNvPr>
          <p:cNvSpPr txBox="1"/>
          <p:nvPr/>
        </p:nvSpPr>
        <p:spPr>
          <a:xfrm>
            <a:off x="10164499" y="4307788"/>
            <a:ext cx="1661883" cy="2006301"/>
          </a:xfrm>
          <a:prstGeom prst="rect">
            <a:avLst/>
          </a:prstGeom>
          <a:solidFill>
            <a:schemeClr val="accent2">
              <a:lumMod val="20000"/>
              <a:lumOff val="80000"/>
            </a:schemeClr>
          </a:solidFill>
        </p:spPr>
        <p:txBody>
          <a:bodyPr wrap="square" rtlCol="0" anchor="ctr" anchorCtr="1">
            <a:noAutofit/>
          </a:bodyPr>
          <a:lstStyle/>
          <a:p>
            <a:r>
              <a:rPr kumimoji="1" lang="ja-JP" altLang="en-US" b="1">
                <a:solidFill>
                  <a:schemeClr val="accent2">
                    <a:lumMod val="50000"/>
                  </a:schemeClr>
                </a:solidFill>
              </a:rPr>
              <a:t>記録</a:t>
            </a:r>
          </a:p>
        </p:txBody>
      </p:sp>
      <p:sp>
        <p:nvSpPr>
          <p:cNvPr id="11" name="右矢印 10">
            <a:extLst>
              <a:ext uri="{FF2B5EF4-FFF2-40B4-BE49-F238E27FC236}">
                <a16:creationId xmlns:a16="http://schemas.microsoft.com/office/drawing/2014/main" id="{92C64541-5FF4-998B-AE8A-2B8A6F9B589D}"/>
              </a:ext>
            </a:extLst>
          </p:cNvPr>
          <p:cNvSpPr/>
          <p:nvPr/>
        </p:nvSpPr>
        <p:spPr>
          <a:xfrm>
            <a:off x="3567606" y="4791563"/>
            <a:ext cx="645459" cy="1038749"/>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右矢印 15">
            <a:extLst>
              <a:ext uri="{FF2B5EF4-FFF2-40B4-BE49-F238E27FC236}">
                <a16:creationId xmlns:a16="http://schemas.microsoft.com/office/drawing/2014/main" id="{211B1E35-7EDA-58AD-DC5A-13D593FFD580}"/>
              </a:ext>
            </a:extLst>
          </p:cNvPr>
          <p:cNvSpPr/>
          <p:nvPr/>
        </p:nvSpPr>
        <p:spPr>
          <a:xfrm>
            <a:off x="6409648" y="5014534"/>
            <a:ext cx="645459" cy="592806"/>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右矢印 16">
            <a:extLst>
              <a:ext uri="{FF2B5EF4-FFF2-40B4-BE49-F238E27FC236}">
                <a16:creationId xmlns:a16="http://schemas.microsoft.com/office/drawing/2014/main" id="{3ABD248D-D9F4-A80A-B53C-48A60DD990A8}"/>
              </a:ext>
            </a:extLst>
          </p:cNvPr>
          <p:cNvSpPr/>
          <p:nvPr/>
        </p:nvSpPr>
        <p:spPr>
          <a:xfrm>
            <a:off x="9251690" y="5139550"/>
            <a:ext cx="645459" cy="342774"/>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DFE8F506-B672-9990-D0D8-51D0CD9FC204}"/>
              </a:ext>
            </a:extLst>
          </p:cNvPr>
          <p:cNvSpPr txBox="1"/>
          <p:nvPr/>
        </p:nvSpPr>
        <p:spPr>
          <a:xfrm>
            <a:off x="3350955" y="5828209"/>
            <a:ext cx="995785" cy="369332"/>
          </a:xfrm>
          <a:prstGeom prst="rect">
            <a:avLst/>
          </a:prstGeom>
          <a:noFill/>
        </p:spPr>
        <p:txBody>
          <a:bodyPr wrap="none" rtlCol="0">
            <a:spAutoFit/>
          </a:bodyPr>
          <a:lstStyle/>
          <a:p>
            <a:r>
              <a:rPr kumimoji="1" lang="en-US" altLang="ja-JP" dirty="0">
                <a:solidFill>
                  <a:schemeClr val="accent6">
                    <a:lumMod val="75000"/>
                  </a:schemeClr>
                </a:solidFill>
              </a:rPr>
              <a:t>40 MHz</a:t>
            </a:r>
            <a:endParaRPr kumimoji="1" lang="ja-JP" altLang="en-US">
              <a:solidFill>
                <a:schemeClr val="accent6">
                  <a:lumMod val="75000"/>
                </a:schemeClr>
              </a:solidFill>
            </a:endParaRPr>
          </a:p>
        </p:txBody>
      </p:sp>
      <p:sp>
        <p:nvSpPr>
          <p:cNvPr id="19" name="テキスト ボックス 18">
            <a:extLst>
              <a:ext uri="{FF2B5EF4-FFF2-40B4-BE49-F238E27FC236}">
                <a16:creationId xmlns:a16="http://schemas.microsoft.com/office/drawing/2014/main" id="{C97065CE-3FC4-7166-B878-DBE257B0C88D}"/>
              </a:ext>
            </a:extLst>
          </p:cNvPr>
          <p:cNvSpPr txBox="1"/>
          <p:nvPr/>
        </p:nvSpPr>
        <p:spPr>
          <a:xfrm>
            <a:off x="6142298" y="5828209"/>
            <a:ext cx="1162498" cy="369332"/>
          </a:xfrm>
          <a:prstGeom prst="rect">
            <a:avLst/>
          </a:prstGeom>
          <a:noFill/>
        </p:spPr>
        <p:txBody>
          <a:bodyPr wrap="none" rtlCol="0">
            <a:spAutoFit/>
          </a:bodyPr>
          <a:lstStyle/>
          <a:p>
            <a:r>
              <a:rPr kumimoji="1" lang="en-US" altLang="ja-JP" dirty="0">
                <a:solidFill>
                  <a:schemeClr val="accent6">
                    <a:lumMod val="75000"/>
                  </a:schemeClr>
                </a:solidFill>
              </a:rPr>
              <a:t>1000 kHz</a:t>
            </a:r>
            <a:endParaRPr kumimoji="1" lang="ja-JP" altLang="en-US">
              <a:solidFill>
                <a:schemeClr val="accent6">
                  <a:lumMod val="75000"/>
                </a:schemeClr>
              </a:solidFill>
            </a:endParaRPr>
          </a:p>
        </p:txBody>
      </p:sp>
      <p:sp>
        <p:nvSpPr>
          <p:cNvPr id="20" name="テキスト ボックス 19">
            <a:extLst>
              <a:ext uri="{FF2B5EF4-FFF2-40B4-BE49-F238E27FC236}">
                <a16:creationId xmlns:a16="http://schemas.microsoft.com/office/drawing/2014/main" id="{93A0E36F-0EDE-0E56-4E65-1D6234B3801C}"/>
              </a:ext>
            </a:extLst>
          </p:cNvPr>
          <p:cNvSpPr txBox="1"/>
          <p:nvPr/>
        </p:nvSpPr>
        <p:spPr>
          <a:xfrm>
            <a:off x="9121410" y="5825952"/>
            <a:ext cx="906017" cy="369332"/>
          </a:xfrm>
          <a:prstGeom prst="rect">
            <a:avLst/>
          </a:prstGeom>
          <a:noFill/>
        </p:spPr>
        <p:txBody>
          <a:bodyPr wrap="none" rtlCol="0">
            <a:spAutoFit/>
          </a:bodyPr>
          <a:lstStyle/>
          <a:p>
            <a:r>
              <a:rPr kumimoji="1" lang="en-US" altLang="ja-JP" dirty="0">
                <a:solidFill>
                  <a:schemeClr val="accent6">
                    <a:lumMod val="75000"/>
                  </a:schemeClr>
                </a:solidFill>
              </a:rPr>
              <a:t>10 kHz</a:t>
            </a:r>
            <a:endParaRPr kumimoji="1" lang="ja-JP" altLang="en-US">
              <a:solidFill>
                <a:schemeClr val="accent6">
                  <a:lumMod val="75000"/>
                </a:schemeClr>
              </a:solidFill>
            </a:endParaRPr>
          </a:p>
        </p:txBody>
      </p:sp>
    </p:spTree>
    <p:extLst>
      <p:ext uri="{BB962C8B-B14F-4D97-AF65-F5344CB8AC3E}">
        <p14:creationId xmlns:p14="http://schemas.microsoft.com/office/powerpoint/2010/main" val="38941836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6EDB88-53BE-F8D1-A796-C953BCF31A67}"/>
              </a:ext>
            </a:extLst>
          </p:cNvPr>
          <p:cNvSpPr>
            <a:spLocks noGrp="1"/>
          </p:cNvSpPr>
          <p:nvPr>
            <p:ph type="title"/>
          </p:nvPr>
        </p:nvSpPr>
        <p:spPr/>
        <p:txBody>
          <a:bodyPr/>
          <a:lstStyle/>
          <a:p>
            <a:r>
              <a:rPr kumimoji="1" lang="en-US" altLang="ja-JP" dirty="0"/>
              <a:t>FW</a:t>
            </a:r>
            <a:r>
              <a:rPr kumimoji="1" lang="ja-JP" altLang="en-US"/>
              <a:t>チャンネル</a:t>
            </a:r>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324301E9-E532-8C81-EF8A-BE0512BD1C5D}"/>
                  </a:ext>
                </a:extLst>
              </p:cNvPr>
              <p:cNvSpPr>
                <a:spLocks noGrp="1"/>
              </p:cNvSpPr>
              <p:nvPr>
                <p:ph idx="1"/>
              </p:nvPr>
            </p:nvSpPr>
            <p:spPr>
              <a:xfrm>
                <a:off x="3705836" y="1028699"/>
                <a:ext cx="8339478" cy="5510213"/>
              </a:xfrm>
            </p:spPr>
            <p:txBody>
              <a:bodyPr>
                <a:normAutofit/>
              </a:bodyPr>
              <a:lstStyle/>
              <a:p>
                <a:r>
                  <a:rPr kumimoji="1" lang="ja-JP" altLang="en-US"/>
                  <a:t>ステーションにより</a:t>
                </a:r>
                <a14:m>
                  <m:oMath xmlns:m="http://schemas.openxmlformats.org/officeDocument/2006/math">
                    <m:r>
                      <a:rPr kumimoji="1" lang="en-US" altLang="ja-JP" b="0" i="1" smtClean="0">
                        <a:latin typeface="Cambria Math" panose="02040503050406030204" pitchFamily="18" charset="0"/>
                      </a:rPr>
                      <m:t>𝜂</m:t>
                    </m:r>
                  </m:oMath>
                </a14:m>
                <a:r>
                  <a:rPr kumimoji="1" lang="ja-JP" altLang="en-US"/>
                  <a:t>のカバー範囲が違っており、</a:t>
                </a:r>
                <a:r>
                  <a:rPr kumimoji="1" lang="en-US" altLang="ja-JP" dirty="0"/>
                  <a:t>M1</a:t>
                </a:r>
                <a:r>
                  <a:rPr kumimoji="1" lang="ja-JP" altLang="en-US"/>
                  <a:t>ステーションしか存在しない領域では</a:t>
                </a:r>
                <a:r>
                  <a:rPr kumimoji="1" lang="en-US" altLang="ja-JP" dirty="0"/>
                  <a:t>Segment Reconstruction</a:t>
                </a:r>
                <a:r>
                  <a:rPr kumimoji="1" lang="ja-JP" altLang="en-US"/>
                  <a:t>ができない</a:t>
                </a:r>
                <a:endParaRPr kumimoji="1" lang="en-US" altLang="ja-JP" dirty="0"/>
              </a:p>
            </p:txBody>
          </p:sp>
        </mc:Choice>
        <mc:Fallback xmlns="">
          <p:sp>
            <p:nvSpPr>
              <p:cNvPr id="3" name="コンテンツ プレースホルダー 2">
                <a:extLst>
                  <a:ext uri="{FF2B5EF4-FFF2-40B4-BE49-F238E27FC236}">
                    <a16:creationId xmlns:a16="http://schemas.microsoft.com/office/drawing/2014/main" id="{324301E9-E532-8C81-EF8A-BE0512BD1C5D}"/>
                  </a:ext>
                </a:extLst>
              </p:cNvPr>
              <p:cNvSpPr>
                <a:spLocks noGrp="1" noRot="1" noChangeAspect="1" noMove="1" noResize="1" noEditPoints="1" noAdjustHandles="1" noChangeArrowheads="1" noChangeShapeType="1" noTextEdit="1"/>
              </p:cNvSpPr>
              <p:nvPr>
                <p:ph idx="1"/>
              </p:nvPr>
            </p:nvSpPr>
            <p:spPr>
              <a:xfrm>
                <a:off x="3705836" y="1028699"/>
                <a:ext cx="8339478" cy="5510213"/>
              </a:xfrm>
              <a:blipFill>
                <a:blip r:embed="rId2"/>
                <a:stretch>
                  <a:fillRect l="-1216" t="-1379" r="-5775"/>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09EFC366-8B81-03B7-574A-EBF9AC05AAFB}"/>
              </a:ext>
            </a:extLst>
          </p:cNvPr>
          <p:cNvSpPr>
            <a:spLocks noGrp="1"/>
          </p:cNvSpPr>
          <p:nvPr>
            <p:ph type="dt" sz="half" idx="10"/>
          </p:nvPr>
        </p:nvSpPr>
        <p:spPr/>
        <p:txBody>
          <a:bodyPr/>
          <a:lstStyle/>
          <a:p>
            <a:fld id="{85CD21FD-6905-9349-92F1-2796B7593E6E}"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29585C8F-B7C0-AB2A-7ED1-43B8563F1D44}"/>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5787E196-5511-A684-B655-CF2A18288243}"/>
              </a:ext>
            </a:extLst>
          </p:cNvPr>
          <p:cNvSpPr>
            <a:spLocks noGrp="1"/>
          </p:cNvSpPr>
          <p:nvPr>
            <p:ph type="sldNum" sz="quarter" idx="12"/>
          </p:nvPr>
        </p:nvSpPr>
        <p:spPr/>
        <p:txBody>
          <a:bodyPr/>
          <a:lstStyle/>
          <a:p>
            <a:fld id="{B1A13AED-BBC1-DB48-95E1-36D836C4ECBB}" type="slidenum">
              <a:rPr kumimoji="1" lang="ja-JP" altLang="en-US" smtClean="0"/>
              <a:t>40</a:t>
            </a:fld>
            <a:endParaRPr kumimoji="1" lang="ja-JP" altLang="en-US"/>
          </a:p>
        </p:txBody>
      </p:sp>
      <p:pic>
        <p:nvPicPr>
          <p:cNvPr id="7" name="図 6">
            <a:extLst>
              <a:ext uri="{FF2B5EF4-FFF2-40B4-BE49-F238E27FC236}">
                <a16:creationId xmlns:a16="http://schemas.microsoft.com/office/drawing/2014/main" id="{B4AA1E72-D422-DE5A-050D-F5F2E87D642F}"/>
              </a:ext>
            </a:extLst>
          </p:cNvPr>
          <p:cNvPicPr>
            <a:picLocks noChangeAspect="1"/>
          </p:cNvPicPr>
          <p:nvPr/>
        </p:nvPicPr>
        <p:blipFill>
          <a:blip r:embed="rId3"/>
          <a:stretch>
            <a:fillRect/>
          </a:stretch>
        </p:blipFill>
        <p:spPr>
          <a:xfrm>
            <a:off x="1130888" y="165101"/>
            <a:ext cx="2428262" cy="6527798"/>
          </a:xfrm>
          <a:prstGeom prst="rect">
            <a:avLst/>
          </a:prstGeom>
        </p:spPr>
      </p:pic>
      <p:cxnSp>
        <p:nvCxnSpPr>
          <p:cNvPr id="11" name="直線矢印コネクタ 10">
            <a:extLst>
              <a:ext uri="{FF2B5EF4-FFF2-40B4-BE49-F238E27FC236}">
                <a16:creationId xmlns:a16="http://schemas.microsoft.com/office/drawing/2014/main" id="{F019DA82-BE81-BCF0-B7D8-2B3C0476FB9B}"/>
              </a:ext>
            </a:extLst>
          </p:cNvPr>
          <p:cNvCxnSpPr/>
          <p:nvPr/>
        </p:nvCxnSpPr>
        <p:spPr>
          <a:xfrm>
            <a:off x="876300" y="1028699"/>
            <a:ext cx="0" cy="5334001"/>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AE6F3A1E-4231-746E-148C-6C11F7A7A688}"/>
                  </a:ext>
                </a:extLst>
              </p:cNvPr>
              <p:cNvSpPr txBox="1"/>
              <p:nvPr/>
            </p:nvSpPr>
            <p:spPr>
              <a:xfrm>
                <a:off x="185554" y="6081475"/>
                <a:ext cx="544060" cy="369332"/>
              </a:xfrm>
              <a:prstGeom prst="rect">
                <a:avLst/>
              </a:prstGeom>
              <a:noFill/>
            </p:spPr>
            <p:txBody>
              <a:bodyPr wrap="none" rtlCol="0">
                <a:spAutoFit/>
              </a:bodyPr>
              <a:lstStyle/>
              <a:p>
                <a14:m>
                  <m:oMath xmlns:m="http://schemas.openxmlformats.org/officeDocument/2006/math">
                    <m:r>
                      <a:rPr kumimoji="1" lang="en-US" altLang="ja-JP" b="0" i="1" smtClean="0">
                        <a:latin typeface="Cambria Math" panose="02040503050406030204" pitchFamily="18" charset="0"/>
                      </a:rPr>
                      <m:t>𝜂</m:t>
                    </m:r>
                  </m:oMath>
                </a14:m>
                <a:r>
                  <a:rPr kumimoji="1" lang="ja-JP" altLang="en-US"/>
                  <a:t>大</a:t>
                </a:r>
              </a:p>
            </p:txBody>
          </p:sp>
        </mc:Choice>
        <mc:Fallback xmlns="">
          <p:sp>
            <p:nvSpPr>
              <p:cNvPr id="12" name="テキスト ボックス 11">
                <a:extLst>
                  <a:ext uri="{FF2B5EF4-FFF2-40B4-BE49-F238E27FC236}">
                    <a16:creationId xmlns:a16="http://schemas.microsoft.com/office/drawing/2014/main" id="{AE6F3A1E-4231-746E-148C-6C11F7A7A688}"/>
                  </a:ext>
                </a:extLst>
              </p:cNvPr>
              <p:cNvSpPr txBox="1">
                <a:spLocks noRot="1" noChangeAspect="1" noMove="1" noResize="1" noEditPoints="1" noAdjustHandles="1" noChangeArrowheads="1" noChangeShapeType="1" noTextEdit="1"/>
              </p:cNvSpPr>
              <p:nvPr/>
            </p:nvSpPr>
            <p:spPr>
              <a:xfrm>
                <a:off x="185554" y="6081475"/>
                <a:ext cx="544060" cy="369332"/>
              </a:xfrm>
              <a:prstGeom prst="rect">
                <a:avLst/>
              </a:prstGeom>
              <a:blipFill>
                <a:blip r:embed="rId4"/>
                <a:stretch>
                  <a:fillRect t="-10345" r="-6818" b="-2758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9DB93135-F372-373C-DE13-690D2DF72596}"/>
                  </a:ext>
                </a:extLst>
              </p:cNvPr>
              <p:cNvSpPr txBox="1"/>
              <p:nvPr/>
            </p:nvSpPr>
            <p:spPr>
              <a:xfrm>
                <a:off x="185554" y="965202"/>
                <a:ext cx="544060" cy="369332"/>
              </a:xfrm>
              <a:prstGeom prst="rect">
                <a:avLst/>
              </a:prstGeom>
              <a:noFill/>
            </p:spPr>
            <p:txBody>
              <a:bodyPr wrap="none" rtlCol="0">
                <a:spAutoFit/>
              </a:bodyPr>
              <a:lstStyle/>
              <a:p>
                <a14:m>
                  <m:oMath xmlns:m="http://schemas.openxmlformats.org/officeDocument/2006/math">
                    <m:r>
                      <a:rPr kumimoji="1" lang="en-US" altLang="ja-JP" b="0" i="1" smtClean="0">
                        <a:latin typeface="Cambria Math" panose="02040503050406030204" pitchFamily="18" charset="0"/>
                      </a:rPr>
                      <m:t>𝜂</m:t>
                    </m:r>
                  </m:oMath>
                </a14:m>
                <a:r>
                  <a:rPr kumimoji="1" lang="ja-JP" altLang="en-US"/>
                  <a:t>小</a:t>
                </a:r>
              </a:p>
            </p:txBody>
          </p:sp>
        </mc:Choice>
        <mc:Fallback xmlns="">
          <p:sp>
            <p:nvSpPr>
              <p:cNvPr id="13" name="テキスト ボックス 12">
                <a:extLst>
                  <a:ext uri="{FF2B5EF4-FFF2-40B4-BE49-F238E27FC236}">
                    <a16:creationId xmlns:a16="http://schemas.microsoft.com/office/drawing/2014/main" id="{9DB93135-F372-373C-DE13-690D2DF72596}"/>
                  </a:ext>
                </a:extLst>
              </p:cNvPr>
              <p:cNvSpPr txBox="1">
                <a:spLocks noRot="1" noChangeAspect="1" noMove="1" noResize="1" noEditPoints="1" noAdjustHandles="1" noChangeArrowheads="1" noChangeShapeType="1" noTextEdit="1"/>
              </p:cNvSpPr>
              <p:nvPr/>
            </p:nvSpPr>
            <p:spPr>
              <a:xfrm>
                <a:off x="185554" y="965202"/>
                <a:ext cx="544060" cy="369332"/>
              </a:xfrm>
              <a:prstGeom prst="rect">
                <a:avLst/>
              </a:prstGeom>
              <a:blipFill>
                <a:blip r:embed="rId5"/>
                <a:stretch>
                  <a:fillRect t="-6452" r="-6818" b="-22581"/>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1383913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54D637-FB1C-F281-5DCD-CBD962BFB2CE}"/>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A5C8D27D-68FA-B905-644B-0CBC7952121B}"/>
              </a:ext>
            </a:extLst>
          </p:cNvPr>
          <p:cNvSpPr>
            <a:spLocks noGrp="1"/>
          </p:cNvSpPr>
          <p:nvPr>
            <p:ph idx="1"/>
          </p:nvPr>
        </p:nvSpPr>
        <p:spPr/>
        <p:txBody>
          <a:bodyPr/>
          <a:lstStyle/>
          <a:p>
            <a:endParaRPr kumimoji="1" lang="ja-JP" altLang="en-US"/>
          </a:p>
        </p:txBody>
      </p:sp>
      <p:sp>
        <p:nvSpPr>
          <p:cNvPr id="4" name="日付プレースホルダー 3">
            <a:extLst>
              <a:ext uri="{FF2B5EF4-FFF2-40B4-BE49-F238E27FC236}">
                <a16:creationId xmlns:a16="http://schemas.microsoft.com/office/drawing/2014/main" id="{BE91CAF6-AB01-991B-17B7-3848997E5A39}"/>
              </a:ext>
            </a:extLst>
          </p:cNvPr>
          <p:cNvSpPr>
            <a:spLocks noGrp="1"/>
          </p:cNvSpPr>
          <p:nvPr>
            <p:ph type="dt" sz="half" idx="10"/>
          </p:nvPr>
        </p:nvSpPr>
        <p:spPr/>
        <p:txBody>
          <a:bodyPr/>
          <a:lstStyle/>
          <a:p>
            <a:fld id="{676E3E6C-C823-594F-92E0-B3D7C0CEBDB5}"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2774FC46-6AD7-6B42-4C73-48DD1C84B167}"/>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10276A33-094E-745C-2B92-4CED67DE0C7F}"/>
              </a:ext>
            </a:extLst>
          </p:cNvPr>
          <p:cNvSpPr>
            <a:spLocks noGrp="1"/>
          </p:cNvSpPr>
          <p:nvPr>
            <p:ph type="sldNum" sz="quarter" idx="12"/>
          </p:nvPr>
        </p:nvSpPr>
        <p:spPr/>
        <p:txBody>
          <a:bodyPr/>
          <a:lstStyle/>
          <a:p>
            <a:fld id="{B1A13AED-BBC1-DB48-95E1-36D836C4ECBB}" type="slidenum">
              <a:rPr kumimoji="1" lang="ja-JP" altLang="en-US" smtClean="0"/>
              <a:t>41</a:t>
            </a:fld>
            <a:endParaRPr kumimoji="1" lang="ja-JP" altLang="en-US"/>
          </a:p>
        </p:txBody>
      </p:sp>
      <p:pic>
        <p:nvPicPr>
          <p:cNvPr id="8" name="図 7">
            <a:extLst>
              <a:ext uri="{FF2B5EF4-FFF2-40B4-BE49-F238E27FC236}">
                <a16:creationId xmlns:a16="http://schemas.microsoft.com/office/drawing/2014/main" id="{24A2E800-D4EE-D19E-03FC-229992340B7B}"/>
              </a:ext>
            </a:extLst>
          </p:cNvPr>
          <p:cNvPicPr>
            <a:picLocks noChangeAspect="1"/>
          </p:cNvPicPr>
          <p:nvPr/>
        </p:nvPicPr>
        <p:blipFill>
          <a:blip r:embed="rId2"/>
          <a:stretch>
            <a:fillRect/>
          </a:stretch>
        </p:blipFill>
        <p:spPr>
          <a:xfrm>
            <a:off x="3829166" y="1116082"/>
            <a:ext cx="4533666" cy="5144947"/>
          </a:xfrm>
          <a:prstGeom prst="rect">
            <a:avLst/>
          </a:prstGeom>
        </p:spPr>
      </p:pic>
    </p:spTree>
    <p:extLst>
      <p:ext uri="{BB962C8B-B14F-4D97-AF65-F5344CB8AC3E}">
        <p14:creationId xmlns:p14="http://schemas.microsoft.com/office/powerpoint/2010/main" val="39553440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6C5DC2-85D6-1048-A0A8-0E93D7DF4DC8}"/>
              </a:ext>
            </a:extLst>
          </p:cNvPr>
          <p:cNvSpPr>
            <a:spLocks noGrp="1"/>
          </p:cNvSpPr>
          <p:nvPr>
            <p:ph type="title"/>
          </p:nvPr>
        </p:nvSpPr>
        <p:spPr/>
        <p:txBody>
          <a:bodyPr>
            <a:noAutofit/>
          </a:bodyPr>
          <a:lstStyle/>
          <a:p>
            <a:r>
              <a:rPr lang="en-US" altLang="ja-JP" sz="3600" dirty="0"/>
              <a:t>TGC</a:t>
            </a:r>
            <a:r>
              <a:rPr lang="ja-JP" altLang="en-US" sz="3600"/>
              <a:t>を構成するチャンネル数・コンポーネント数の規模</a:t>
            </a:r>
            <a:endParaRPr kumimoji="1" lang="ja-JP" altLang="en-US" sz="3600"/>
          </a:p>
        </p:txBody>
      </p:sp>
      <p:sp>
        <p:nvSpPr>
          <p:cNvPr id="3" name="コンテンツ プレースホルダー 2">
            <a:extLst>
              <a:ext uri="{FF2B5EF4-FFF2-40B4-BE49-F238E27FC236}">
                <a16:creationId xmlns:a16="http://schemas.microsoft.com/office/drawing/2014/main" id="{9CAB4BB5-4394-2048-ADE2-2856A5C34DDA}"/>
              </a:ext>
            </a:extLst>
          </p:cNvPr>
          <p:cNvSpPr>
            <a:spLocks noGrp="1"/>
          </p:cNvSpPr>
          <p:nvPr>
            <p:ph idx="1"/>
          </p:nvPr>
        </p:nvSpPr>
        <p:spPr>
          <a:xfrm>
            <a:off x="153227" y="929681"/>
            <a:ext cx="11842895" cy="1956518"/>
          </a:xfrm>
        </p:spPr>
        <p:txBody>
          <a:bodyPr>
            <a:normAutofit fontScale="77500" lnSpcReduction="20000"/>
          </a:bodyPr>
          <a:lstStyle/>
          <a:p>
            <a:r>
              <a:rPr lang="en-US" altLang="ja-JP" dirty="0"/>
              <a:t>TGC</a:t>
            </a:r>
            <a:r>
              <a:rPr lang="ja-JP" altLang="en-US"/>
              <a:t>検出器システムでは</a:t>
            </a:r>
            <a:r>
              <a:rPr lang="en-US" altLang="ja-JP" dirty="0"/>
              <a:t>1/24</a:t>
            </a:r>
            <a:r>
              <a:rPr lang="ja-JP" altLang="en-US"/>
              <a:t>構造の繰り返しで</a:t>
            </a:r>
            <a:r>
              <a:rPr lang="en-US" altLang="ja-JP" dirty="0"/>
              <a:t>2π</a:t>
            </a:r>
            <a:r>
              <a:rPr lang="ja-JP" altLang="en-US"/>
              <a:t>をカバー</a:t>
            </a:r>
            <a:endParaRPr lang="en-US" altLang="ja-JP" dirty="0"/>
          </a:p>
          <a:p>
            <a:r>
              <a:rPr kumimoji="1" lang="en-US" altLang="ja-JP" dirty="0"/>
              <a:t>Big Wheel</a:t>
            </a:r>
            <a:r>
              <a:rPr kumimoji="1" lang="ja-JP" altLang="en-US"/>
              <a:t>の</a:t>
            </a:r>
            <a:r>
              <a:rPr kumimoji="1" lang="en-US" altLang="ja-JP" dirty="0"/>
              <a:t>1/24</a:t>
            </a:r>
            <a:r>
              <a:rPr kumimoji="1" lang="ja-JP" altLang="en-US"/>
              <a:t>セクター内において</a:t>
            </a:r>
            <a:r>
              <a:rPr lang="ja-JP" altLang="en-US"/>
              <a:t>以下のコンポーネントが存在している</a:t>
            </a:r>
            <a:endParaRPr kumimoji="1" lang="en-US" altLang="ja-JP" dirty="0"/>
          </a:p>
          <a:p>
            <a:pPr lvl="1"/>
            <a:r>
              <a:rPr lang="en-US" altLang="ja-JP" dirty="0"/>
              <a:t>6408  </a:t>
            </a:r>
            <a:r>
              <a:rPr lang="ja-JP" altLang="en-US"/>
              <a:t>チャンネル</a:t>
            </a:r>
            <a:endParaRPr lang="en-US" altLang="ja-JP" dirty="0"/>
          </a:p>
          <a:p>
            <a:pPr lvl="1"/>
            <a:r>
              <a:rPr kumimoji="1" lang="en-US" altLang="ja-JP" dirty="0"/>
              <a:t>417 ASD</a:t>
            </a:r>
          </a:p>
          <a:p>
            <a:pPr lvl="1"/>
            <a:r>
              <a:rPr kumimoji="1" lang="en-US" altLang="ja-JP" dirty="0"/>
              <a:t>29 PS</a:t>
            </a:r>
            <a:r>
              <a:rPr kumimoji="1" lang="ja-JP" altLang="en-US"/>
              <a:t>ボード</a:t>
            </a:r>
            <a:endParaRPr kumimoji="1" lang="en-US" altLang="ja-JP" dirty="0"/>
          </a:p>
          <a:p>
            <a:pPr lvl="1"/>
            <a:r>
              <a:rPr lang="en-US" altLang="ja-JP" dirty="0"/>
              <a:t>58</a:t>
            </a:r>
            <a:r>
              <a:rPr lang="ja-JP" altLang="en-US"/>
              <a:t>ファイバー</a:t>
            </a:r>
            <a:endParaRPr kumimoji="1" lang="en-US" altLang="ja-JP" dirty="0"/>
          </a:p>
          <a:p>
            <a:pPr lvl="1"/>
            <a:endParaRPr lang="en-US" altLang="ja-JP" dirty="0"/>
          </a:p>
          <a:p>
            <a:pPr lvl="1"/>
            <a:endParaRPr kumimoji="1" lang="ja-JP" altLang="en-US"/>
          </a:p>
        </p:txBody>
      </p:sp>
      <p:sp>
        <p:nvSpPr>
          <p:cNvPr id="4" name="日付プレースホルダー 3">
            <a:extLst>
              <a:ext uri="{FF2B5EF4-FFF2-40B4-BE49-F238E27FC236}">
                <a16:creationId xmlns:a16="http://schemas.microsoft.com/office/drawing/2014/main" id="{D5859D17-E060-4046-945F-904BD75B88AA}"/>
              </a:ext>
            </a:extLst>
          </p:cNvPr>
          <p:cNvSpPr>
            <a:spLocks noGrp="1"/>
          </p:cNvSpPr>
          <p:nvPr>
            <p:ph type="dt" sz="half" idx="10"/>
          </p:nvPr>
        </p:nvSpPr>
        <p:spPr/>
        <p:txBody>
          <a:bodyPr/>
          <a:lstStyle/>
          <a:p>
            <a:fld id="{4D235FC4-34A9-6746-BD04-59BD2505A351}" type="datetime1">
              <a:rPr kumimoji="1" lang="ja-JP" altLang="en-US" smtClean="0"/>
              <a:t>2023/2/17</a:t>
            </a:fld>
            <a:endParaRPr kumimoji="1" lang="ja-JP" altLang="en-US"/>
          </a:p>
        </p:txBody>
      </p:sp>
      <p:sp>
        <p:nvSpPr>
          <p:cNvPr id="5" name="スライド番号プレースホルダー 4">
            <a:extLst>
              <a:ext uri="{FF2B5EF4-FFF2-40B4-BE49-F238E27FC236}">
                <a16:creationId xmlns:a16="http://schemas.microsoft.com/office/drawing/2014/main" id="{B9244073-A726-F843-A180-431C67151848}"/>
              </a:ext>
            </a:extLst>
          </p:cNvPr>
          <p:cNvSpPr>
            <a:spLocks noGrp="1"/>
          </p:cNvSpPr>
          <p:nvPr>
            <p:ph type="sldNum" sz="quarter" idx="12"/>
          </p:nvPr>
        </p:nvSpPr>
        <p:spPr/>
        <p:txBody>
          <a:bodyPr/>
          <a:lstStyle/>
          <a:p>
            <a:fld id="{B1A13AED-BBC1-DB48-95E1-36D836C4ECBB}" type="slidenum">
              <a:rPr kumimoji="1" lang="ja-JP" altLang="en-US" smtClean="0"/>
              <a:t>42</a:t>
            </a:fld>
            <a:endParaRPr kumimoji="1" lang="ja-JP" altLang="en-US"/>
          </a:p>
        </p:txBody>
      </p:sp>
      <p:grpSp>
        <p:nvGrpSpPr>
          <p:cNvPr id="121" name="グループ化 120">
            <a:extLst>
              <a:ext uri="{FF2B5EF4-FFF2-40B4-BE49-F238E27FC236}">
                <a16:creationId xmlns:a16="http://schemas.microsoft.com/office/drawing/2014/main" id="{455CDB0E-D5E2-784A-A564-ABC84F3C14FD}"/>
              </a:ext>
            </a:extLst>
          </p:cNvPr>
          <p:cNvGrpSpPr/>
          <p:nvPr/>
        </p:nvGrpSpPr>
        <p:grpSpPr>
          <a:xfrm>
            <a:off x="397871" y="3283072"/>
            <a:ext cx="4620994" cy="3311780"/>
            <a:chOff x="117248" y="143931"/>
            <a:chExt cx="4620994" cy="3311780"/>
          </a:xfrm>
        </p:grpSpPr>
        <p:grpSp>
          <p:nvGrpSpPr>
            <p:cNvPr id="122" name="グループ化 121">
              <a:extLst>
                <a:ext uri="{FF2B5EF4-FFF2-40B4-BE49-F238E27FC236}">
                  <a16:creationId xmlns:a16="http://schemas.microsoft.com/office/drawing/2014/main" id="{581D652E-873C-8A43-87AE-A7776E1BBD7A}"/>
                </a:ext>
              </a:extLst>
            </p:cNvPr>
            <p:cNvGrpSpPr/>
            <p:nvPr/>
          </p:nvGrpSpPr>
          <p:grpSpPr>
            <a:xfrm>
              <a:off x="117248" y="143931"/>
              <a:ext cx="4620994" cy="3311780"/>
              <a:chOff x="117248" y="143931"/>
              <a:chExt cx="4620994" cy="3311780"/>
            </a:xfrm>
          </p:grpSpPr>
          <p:grpSp>
            <p:nvGrpSpPr>
              <p:cNvPr id="125" name="グループ化 124">
                <a:extLst>
                  <a:ext uri="{FF2B5EF4-FFF2-40B4-BE49-F238E27FC236}">
                    <a16:creationId xmlns:a16="http://schemas.microsoft.com/office/drawing/2014/main" id="{15EF1B6A-6CF8-B946-93F6-F928BD3F7D62}"/>
                  </a:ext>
                </a:extLst>
              </p:cNvPr>
              <p:cNvGrpSpPr/>
              <p:nvPr/>
            </p:nvGrpSpPr>
            <p:grpSpPr>
              <a:xfrm>
                <a:off x="117248" y="143931"/>
                <a:ext cx="4620994" cy="3311780"/>
                <a:chOff x="117248" y="143931"/>
                <a:chExt cx="4620994" cy="3311780"/>
              </a:xfrm>
            </p:grpSpPr>
            <p:cxnSp>
              <p:nvCxnSpPr>
                <p:cNvPr id="128" name="直線矢印コネクタ 127">
                  <a:extLst>
                    <a:ext uri="{FF2B5EF4-FFF2-40B4-BE49-F238E27FC236}">
                      <a16:creationId xmlns:a16="http://schemas.microsoft.com/office/drawing/2014/main" id="{C1C33046-FCF8-0646-A655-2541CD6ACDDC}"/>
                    </a:ext>
                  </a:extLst>
                </p:cNvPr>
                <p:cNvCxnSpPr>
                  <a:cxnSpLocks/>
                </p:cNvCxnSpPr>
                <p:nvPr/>
              </p:nvCxnSpPr>
              <p:spPr>
                <a:xfrm flipH="1">
                  <a:off x="1842174" y="2968427"/>
                  <a:ext cx="918490" cy="0"/>
                </a:xfrm>
                <a:prstGeom prst="straightConnector1">
                  <a:avLst/>
                </a:prstGeom>
                <a:ln w="1905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29" name="グループ化 128">
                  <a:extLst>
                    <a:ext uri="{FF2B5EF4-FFF2-40B4-BE49-F238E27FC236}">
                      <a16:creationId xmlns:a16="http://schemas.microsoft.com/office/drawing/2014/main" id="{D8065DA2-48B9-0F45-A02B-A944AC08B33E}"/>
                    </a:ext>
                  </a:extLst>
                </p:cNvPr>
                <p:cNvGrpSpPr/>
                <p:nvPr/>
              </p:nvGrpSpPr>
              <p:grpSpPr>
                <a:xfrm>
                  <a:off x="117248" y="143931"/>
                  <a:ext cx="4620994" cy="3311780"/>
                  <a:chOff x="801593" y="160865"/>
                  <a:chExt cx="5210562" cy="3591859"/>
                </a:xfrm>
              </p:grpSpPr>
              <p:grpSp>
                <p:nvGrpSpPr>
                  <p:cNvPr id="131" name="グループ化 130">
                    <a:extLst>
                      <a:ext uri="{FF2B5EF4-FFF2-40B4-BE49-F238E27FC236}">
                        <a16:creationId xmlns:a16="http://schemas.microsoft.com/office/drawing/2014/main" id="{E53BDB8C-4A6C-3241-903D-E314BE95B87F}"/>
                      </a:ext>
                    </a:extLst>
                  </p:cNvPr>
                  <p:cNvGrpSpPr/>
                  <p:nvPr/>
                </p:nvGrpSpPr>
                <p:grpSpPr>
                  <a:xfrm>
                    <a:off x="801593" y="160865"/>
                    <a:ext cx="5210562" cy="3328872"/>
                    <a:chOff x="801593" y="160865"/>
                    <a:chExt cx="5210562" cy="3328872"/>
                  </a:xfrm>
                </p:grpSpPr>
                <p:grpSp>
                  <p:nvGrpSpPr>
                    <p:cNvPr id="133" name="グループ化 132">
                      <a:extLst>
                        <a:ext uri="{FF2B5EF4-FFF2-40B4-BE49-F238E27FC236}">
                          <a16:creationId xmlns:a16="http://schemas.microsoft.com/office/drawing/2014/main" id="{8177903C-B493-A94F-99E1-ACF733929F8F}"/>
                        </a:ext>
                      </a:extLst>
                    </p:cNvPr>
                    <p:cNvGrpSpPr/>
                    <p:nvPr/>
                  </p:nvGrpSpPr>
                  <p:grpSpPr>
                    <a:xfrm>
                      <a:off x="801593" y="160865"/>
                      <a:ext cx="5210562" cy="3328872"/>
                      <a:chOff x="512606" y="2297581"/>
                      <a:chExt cx="5210562" cy="3328872"/>
                    </a:xfrm>
                  </p:grpSpPr>
                  <p:grpSp>
                    <p:nvGrpSpPr>
                      <p:cNvPr id="135" name="グループ化 134">
                        <a:extLst>
                          <a:ext uri="{FF2B5EF4-FFF2-40B4-BE49-F238E27FC236}">
                            <a16:creationId xmlns:a16="http://schemas.microsoft.com/office/drawing/2014/main" id="{5EA95B1E-4987-F648-BB3D-2F0FDAB91FEE}"/>
                          </a:ext>
                        </a:extLst>
                      </p:cNvPr>
                      <p:cNvGrpSpPr/>
                      <p:nvPr/>
                    </p:nvGrpSpPr>
                    <p:grpSpPr>
                      <a:xfrm>
                        <a:off x="512606" y="2297581"/>
                        <a:ext cx="4716621" cy="3284819"/>
                        <a:chOff x="536349" y="2334407"/>
                        <a:chExt cx="5220986" cy="3839970"/>
                      </a:xfrm>
                    </p:grpSpPr>
                    <p:grpSp>
                      <p:nvGrpSpPr>
                        <p:cNvPr id="150" name="グループ化 149">
                          <a:extLst>
                            <a:ext uri="{FF2B5EF4-FFF2-40B4-BE49-F238E27FC236}">
                              <a16:creationId xmlns:a16="http://schemas.microsoft.com/office/drawing/2014/main" id="{354F5E86-A812-FD4A-B281-611508139A1D}"/>
                            </a:ext>
                          </a:extLst>
                        </p:cNvPr>
                        <p:cNvGrpSpPr/>
                        <p:nvPr/>
                      </p:nvGrpSpPr>
                      <p:grpSpPr>
                        <a:xfrm>
                          <a:off x="2478638" y="2881195"/>
                          <a:ext cx="1858348" cy="3262547"/>
                          <a:chOff x="3291908" y="1023905"/>
                          <a:chExt cx="1858348" cy="3262547"/>
                        </a:xfrm>
                      </p:grpSpPr>
                      <p:grpSp>
                        <p:nvGrpSpPr>
                          <p:cNvPr id="164" name="グループ化 163">
                            <a:extLst>
                              <a:ext uri="{FF2B5EF4-FFF2-40B4-BE49-F238E27FC236}">
                                <a16:creationId xmlns:a16="http://schemas.microsoft.com/office/drawing/2014/main" id="{1DF39B57-B698-C14C-B53B-C1DD04647242}"/>
                              </a:ext>
                            </a:extLst>
                          </p:cNvPr>
                          <p:cNvGrpSpPr/>
                          <p:nvPr/>
                        </p:nvGrpSpPr>
                        <p:grpSpPr>
                          <a:xfrm>
                            <a:off x="3291908" y="1023905"/>
                            <a:ext cx="1553548" cy="2957746"/>
                            <a:chOff x="2893147" y="370762"/>
                            <a:chExt cx="1553548" cy="2957746"/>
                          </a:xfrm>
                        </p:grpSpPr>
                        <p:grpSp>
                          <p:nvGrpSpPr>
                            <p:cNvPr id="181" name="グループ化 180">
                              <a:extLst>
                                <a:ext uri="{FF2B5EF4-FFF2-40B4-BE49-F238E27FC236}">
                                  <a16:creationId xmlns:a16="http://schemas.microsoft.com/office/drawing/2014/main" id="{5A7ECCC3-AD02-F642-97EA-FA2F193B299F}"/>
                                </a:ext>
                              </a:extLst>
                            </p:cNvPr>
                            <p:cNvGrpSpPr/>
                            <p:nvPr/>
                          </p:nvGrpSpPr>
                          <p:grpSpPr>
                            <a:xfrm>
                              <a:off x="2893147" y="370762"/>
                              <a:ext cx="1553548" cy="2957746"/>
                              <a:chOff x="2918181" y="271040"/>
                              <a:chExt cx="1553548" cy="2957746"/>
                            </a:xfrm>
                          </p:grpSpPr>
                          <p:sp>
                            <p:nvSpPr>
                              <p:cNvPr id="186" name="台形 185">
                                <a:extLst>
                                  <a:ext uri="{FF2B5EF4-FFF2-40B4-BE49-F238E27FC236}">
                                    <a16:creationId xmlns:a16="http://schemas.microsoft.com/office/drawing/2014/main" id="{5989DF14-FC93-E44F-8199-55D641A0E507}"/>
                                  </a:ext>
                                </a:extLst>
                              </p:cNvPr>
                              <p:cNvSpPr/>
                              <p:nvPr/>
                            </p:nvSpPr>
                            <p:spPr>
                              <a:xfrm rot="10800000">
                                <a:off x="2918181" y="271040"/>
                                <a:ext cx="1553548" cy="2957746"/>
                              </a:xfrm>
                              <a:prstGeom prst="trapezoid">
                                <a:avLst>
                                  <a:gd name="adj" fmla="val 13365"/>
                                </a:avLst>
                              </a:prstGeom>
                              <a:solidFill>
                                <a:schemeClr val="accent4">
                                  <a:lumMod val="40000"/>
                                  <a:lumOff val="60000"/>
                                </a:schemeClr>
                              </a:solidFill>
                              <a:ln>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1600"/>
                              </a:p>
                            </p:txBody>
                          </p:sp>
                          <p:cxnSp>
                            <p:nvCxnSpPr>
                              <p:cNvPr id="187" name="直線コネクタ 186">
                                <a:extLst>
                                  <a:ext uri="{FF2B5EF4-FFF2-40B4-BE49-F238E27FC236}">
                                    <a16:creationId xmlns:a16="http://schemas.microsoft.com/office/drawing/2014/main" id="{7F150E0D-8373-9B44-B7F4-FE5FDA8078B4}"/>
                                  </a:ext>
                                </a:extLst>
                              </p:cNvPr>
                              <p:cNvCxnSpPr>
                                <a:cxnSpLocks/>
                              </p:cNvCxnSpPr>
                              <p:nvPr/>
                            </p:nvCxnSpPr>
                            <p:spPr>
                              <a:xfrm flipH="1">
                                <a:off x="3060609" y="2572116"/>
                                <a:ext cx="1268692"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82" name="直線コネクタ 181">
                              <a:extLst>
                                <a:ext uri="{FF2B5EF4-FFF2-40B4-BE49-F238E27FC236}">
                                  <a16:creationId xmlns:a16="http://schemas.microsoft.com/office/drawing/2014/main" id="{C9A18CE1-968C-2443-A5AD-9C506C7EC216}"/>
                                </a:ext>
                              </a:extLst>
                            </p:cNvPr>
                            <p:cNvCxnSpPr>
                              <a:cxnSpLocks/>
                            </p:cNvCxnSpPr>
                            <p:nvPr/>
                          </p:nvCxnSpPr>
                          <p:spPr>
                            <a:xfrm flipH="1">
                              <a:off x="2963922" y="1336674"/>
                              <a:ext cx="1394458"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3" name="直線コネクタ 182">
                              <a:extLst>
                                <a:ext uri="{FF2B5EF4-FFF2-40B4-BE49-F238E27FC236}">
                                  <a16:creationId xmlns:a16="http://schemas.microsoft.com/office/drawing/2014/main" id="{6D729DD3-970E-3E4D-A967-7EA2640B401B}"/>
                                </a:ext>
                              </a:extLst>
                            </p:cNvPr>
                            <p:cNvCxnSpPr>
                              <a:cxnSpLocks/>
                            </p:cNvCxnSpPr>
                            <p:nvPr/>
                          </p:nvCxnSpPr>
                          <p:spPr>
                            <a:xfrm flipH="1">
                              <a:off x="2893147" y="820178"/>
                              <a:ext cx="1536884"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4" name="直線コネクタ 183">
                              <a:extLst>
                                <a:ext uri="{FF2B5EF4-FFF2-40B4-BE49-F238E27FC236}">
                                  <a16:creationId xmlns:a16="http://schemas.microsoft.com/office/drawing/2014/main" id="{EBB10884-6E8B-2F47-AE4E-F31D6BB6B77D}"/>
                                </a:ext>
                              </a:extLst>
                            </p:cNvPr>
                            <p:cNvCxnSpPr>
                              <a:cxnSpLocks/>
                            </p:cNvCxnSpPr>
                            <p:nvPr/>
                          </p:nvCxnSpPr>
                          <p:spPr>
                            <a:xfrm flipH="1">
                              <a:off x="2979423" y="1984121"/>
                              <a:ext cx="1363456"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5" name="直線コネクタ 184">
                              <a:extLst>
                                <a:ext uri="{FF2B5EF4-FFF2-40B4-BE49-F238E27FC236}">
                                  <a16:creationId xmlns:a16="http://schemas.microsoft.com/office/drawing/2014/main" id="{B05C46FF-B3BE-EF43-AC51-788C1964A249}"/>
                                </a:ext>
                              </a:extLst>
                            </p:cNvPr>
                            <p:cNvCxnSpPr>
                              <a:cxnSpLocks/>
                            </p:cNvCxnSpPr>
                            <p:nvPr/>
                          </p:nvCxnSpPr>
                          <p:spPr>
                            <a:xfrm flipV="1">
                              <a:off x="3670840" y="370762"/>
                              <a:ext cx="0" cy="229484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65" name="グループ化 164">
                            <a:extLst>
                              <a:ext uri="{FF2B5EF4-FFF2-40B4-BE49-F238E27FC236}">
                                <a16:creationId xmlns:a16="http://schemas.microsoft.com/office/drawing/2014/main" id="{A1A5B73F-3D9B-9946-A289-AA1C90FB390F}"/>
                              </a:ext>
                            </a:extLst>
                          </p:cNvPr>
                          <p:cNvGrpSpPr/>
                          <p:nvPr/>
                        </p:nvGrpSpPr>
                        <p:grpSpPr>
                          <a:xfrm>
                            <a:off x="3444308" y="1176305"/>
                            <a:ext cx="1553548" cy="2957746"/>
                            <a:chOff x="2893147" y="370762"/>
                            <a:chExt cx="1553548" cy="2957746"/>
                          </a:xfrm>
                        </p:grpSpPr>
                        <p:grpSp>
                          <p:nvGrpSpPr>
                            <p:cNvPr id="174" name="グループ化 173">
                              <a:extLst>
                                <a:ext uri="{FF2B5EF4-FFF2-40B4-BE49-F238E27FC236}">
                                  <a16:creationId xmlns:a16="http://schemas.microsoft.com/office/drawing/2014/main" id="{ECC3D89C-586A-BE46-94CE-99FE4883FA04}"/>
                                </a:ext>
                              </a:extLst>
                            </p:cNvPr>
                            <p:cNvGrpSpPr/>
                            <p:nvPr/>
                          </p:nvGrpSpPr>
                          <p:grpSpPr>
                            <a:xfrm>
                              <a:off x="2893147" y="370762"/>
                              <a:ext cx="1553548" cy="2957746"/>
                              <a:chOff x="2918181" y="271040"/>
                              <a:chExt cx="1553548" cy="2957746"/>
                            </a:xfrm>
                          </p:grpSpPr>
                          <p:sp>
                            <p:nvSpPr>
                              <p:cNvPr id="179" name="台形 178">
                                <a:extLst>
                                  <a:ext uri="{FF2B5EF4-FFF2-40B4-BE49-F238E27FC236}">
                                    <a16:creationId xmlns:a16="http://schemas.microsoft.com/office/drawing/2014/main" id="{B4920762-3047-8341-9250-98FB38A7F244}"/>
                                  </a:ext>
                                </a:extLst>
                              </p:cNvPr>
                              <p:cNvSpPr/>
                              <p:nvPr/>
                            </p:nvSpPr>
                            <p:spPr>
                              <a:xfrm rot="10800000">
                                <a:off x="2918181" y="271040"/>
                                <a:ext cx="1553548" cy="2957746"/>
                              </a:xfrm>
                              <a:prstGeom prst="trapezoid">
                                <a:avLst>
                                  <a:gd name="adj" fmla="val 13365"/>
                                </a:avLst>
                              </a:prstGeom>
                              <a:solidFill>
                                <a:schemeClr val="accent4">
                                  <a:lumMod val="40000"/>
                                  <a:lumOff val="60000"/>
                                </a:schemeClr>
                              </a:solidFill>
                              <a:ln>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1600"/>
                              </a:p>
                            </p:txBody>
                          </p:sp>
                          <p:cxnSp>
                            <p:nvCxnSpPr>
                              <p:cNvPr id="180" name="直線コネクタ 179">
                                <a:extLst>
                                  <a:ext uri="{FF2B5EF4-FFF2-40B4-BE49-F238E27FC236}">
                                    <a16:creationId xmlns:a16="http://schemas.microsoft.com/office/drawing/2014/main" id="{CCEC1DE5-A673-5E4D-894D-0BD344B47273}"/>
                                  </a:ext>
                                </a:extLst>
                              </p:cNvPr>
                              <p:cNvCxnSpPr>
                                <a:cxnSpLocks/>
                              </p:cNvCxnSpPr>
                              <p:nvPr/>
                            </p:nvCxnSpPr>
                            <p:spPr>
                              <a:xfrm flipH="1">
                                <a:off x="3060609" y="2572116"/>
                                <a:ext cx="1268692"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75" name="直線コネクタ 174">
                              <a:extLst>
                                <a:ext uri="{FF2B5EF4-FFF2-40B4-BE49-F238E27FC236}">
                                  <a16:creationId xmlns:a16="http://schemas.microsoft.com/office/drawing/2014/main" id="{15774BC1-8165-0744-8E2C-C5379D143494}"/>
                                </a:ext>
                              </a:extLst>
                            </p:cNvPr>
                            <p:cNvCxnSpPr>
                              <a:cxnSpLocks/>
                            </p:cNvCxnSpPr>
                            <p:nvPr/>
                          </p:nvCxnSpPr>
                          <p:spPr>
                            <a:xfrm flipH="1">
                              <a:off x="2963922" y="1336674"/>
                              <a:ext cx="1394458"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6" name="直線コネクタ 175">
                              <a:extLst>
                                <a:ext uri="{FF2B5EF4-FFF2-40B4-BE49-F238E27FC236}">
                                  <a16:creationId xmlns:a16="http://schemas.microsoft.com/office/drawing/2014/main" id="{2004062B-C075-7047-AB29-02D29E367BCB}"/>
                                </a:ext>
                              </a:extLst>
                            </p:cNvPr>
                            <p:cNvCxnSpPr>
                              <a:cxnSpLocks/>
                            </p:cNvCxnSpPr>
                            <p:nvPr/>
                          </p:nvCxnSpPr>
                          <p:spPr>
                            <a:xfrm flipH="1">
                              <a:off x="2893147" y="820178"/>
                              <a:ext cx="1536884"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7" name="直線コネクタ 176">
                              <a:extLst>
                                <a:ext uri="{FF2B5EF4-FFF2-40B4-BE49-F238E27FC236}">
                                  <a16:creationId xmlns:a16="http://schemas.microsoft.com/office/drawing/2014/main" id="{FC6DE2C5-FAEE-594B-AA66-28815DF83A2B}"/>
                                </a:ext>
                              </a:extLst>
                            </p:cNvPr>
                            <p:cNvCxnSpPr>
                              <a:cxnSpLocks/>
                            </p:cNvCxnSpPr>
                            <p:nvPr/>
                          </p:nvCxnSpPr>
                          <p:spPr>
                            <a:xfrm flipH="1">
                              <a:off x="2979423" y="1984121"/>
                              <a:ext cx="1363456"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8" name="直線コネクタ 177">
                              <a:extLst>
                                <a:ext uri="{FF2B5EF4-FFF2-40B4-BE49-F238E27FC236}">
                                  <a16:creationId xmlns:a16="http://schemas.microsoft.com/office/drawing/2014/main" id="{92F6593C-D8B1-3F46-AF43-445B35687E13}"/>
                                </a:ext>
                              </a:extLst>
                            </p:cNvPr>
                            <p:cNvCxnSpPr>
                              <a:cxnSpLocks/>
                            </p:cNvCxnSpPr>
                            <p:nvPr/>
                          </p:nvCxnSpPr>
                          <p:spPr>
                            <a:xfrm flipV="1">
                              <a:off x="3670840" y="370762"/>
                              <a:ext cx="0" cy="229484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66" name="グループ化 165">
                            <a:extLst>
                              <a:ext uri="{FF2B5EF4-FFF2-40B4-BE49-F238E27FC236}">
                                <a16:creationId xmlns:a16="http://schemas.microsoft.com/office/drawing/2014/main" id="{A24336F1-E163-8B4F-8A15-F689A8658BEF}"/>
                              </a:ext>
                            </a:extLst>
                          </p:cNvPr>
                          <p:cNvGrpSpPr/>
                          <p:nvPr/>
                        </p:nvGrpSpPr>
                        <p:grpSpPr>
                          <a:xfrm>
                            <a:off x="3596708" y="1328705"/>
                            <a:ext cx="1553548" cy="2957747"/>
                            <a:chOff x="2893147" y="370762"/>
                            <a:chExt cx="1553548" cy="2957747"/>
                          </a:xfrm>
                        </p:grpSpPr>
                        <p:grpSp>
                          <p:nvGrpSpPr>
                            <p:cNvPr id="167" name="グループ化 166">
                              <a:extLst>
                                <a:ext uri="{FF2B5EF4-FFF2-40B4-BE49-F238E27FC236}">
                                  <a16:creationId xmlns:a16="http://schemas.microsoft.com/office/drawing/2014/main" id="{D9E83B80-1644-3645-8EB3-0C7BC1A98446}"/>
                                </a:ext>
                              </a:extLst>
                            </p:cNvPr>
                            <p:cNvGrpSpPr/>
                            <p:nvPr/>
                          </p:nvGrpSpPr>
                          <p:grpSpPr>
                            <a:xfrm>
                              <a:off x="2893147" y="370763"/>
                              <a:ext cx="1553548" cy="2957746"/>
                              <a:chOff x="2918181" y="271041"/>
                              <a:chExt cx="1553548" cy="2957746"/>
                            </a:xfrm>
                          </p:grpSpPr>
                          <p:sp>
                            <p:nvSpPr>
                              <p:cNvPr id="172" name="台形 171">
                                <a:extLst>
                                  <a:ext uri="{FF2B5EF4-FFF2-40B4-BE49-F238E27FC236}">
                                    <a16:creationId xmlns:a16="http://schemas.microsoft.com/office/drawing/2014/main" id="{67DA862E-C604-8548-BA57-F40D71E28814}"/>
                                  </a:ext>
                                </a:extLst>
                              </p:cNvPr>
                              <p:cNvSpPr/>
                              <p:nvPr/>
                            </p:nvSpPr>
                            <p:spPr>
                              <a:xfrm rot="10800000">
                                <a:off x="2918181" y="271041"/>
                                <a:ext cx="1553548" cy="2957746"/>
                              </a:xfrm>
                              <a:prstGeom prst="trapezoid">
                                <a:avLst>
                                  <a:gd name="adj" fmla="val 13365"/>
                                </a:avLst>
                              </a:prstGeom>
                              <a:solidFill>
                                <a:schemeClr val="accent4">
                                  <a:lumMod val="40000"/>
                                  <a:lumOff val="60000"/>
                                </a:schemeClr>
                              </a:solidFill>
                              <a:ln>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1600"/>
                              </a:p>
                            </p:txBody>
                          </p:sp>
                          <p:cxnSp>
                            <p:nvCxnSpPr>
                              <p:cNvPr id="173" name="直線コネクタ 172">
                                <a:extLst>
                                  <a:ext uri="{FF2B5EF4-FFF2-40B4-BE49-F238E27FC236}">
                                    <a16:creationId xmlns:a16="http://schemas.microsoft.com/office/drawing/2014/main" id="{209C11B7-827E-FC48-B68F-C64B030B6A3A}"/>
                                  </a:ext>
                                </a:extLst>
                              </p:cNvPr>
                              <p:cNvCxnSpPr>
                                <a:cxnSpLocks/>
                              </p:cNvCxnSpPr>
                              <p:nvPr/>
                            </p:nvCxnSpPr>
                            <p:spPr>
                              <a:xfrm flipH="1">
                                <a:off x="3060609" y="2572116"/>
                                <a:ext cx="1268692"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68" name="直線コネクタ 167">
                              <a:extLst>
                                <a:ext uri="{FF2B5EF4-FFF2-40B4-BE49-F238E27FC236}">
                                  <a16:creationId xmlns:a16="http://schemas.microsoft.com/office/drawing/2014/main" id="{64BC8AF0-533E-C14E-8DBF-19C7D52F117C}"/>
                                </a:ext>
                              </a:extLst>
                            </p:cNvPr>
                            <p:cNvCxnSpPr>
                              <a:cxnSpLocks/>
                            </p:cNvCxnSpPr>
                            <p:nvPr/>
                          </p:nvCxnSpPr>
                          <p:spPr>
                            <a:xfrm flipH="1">
                              <a:off x="2963922" y="1336674"/>
                              <a:ext cx="1394458"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9" name="直線コネクタ 168">
                              <a:extLst>
                                <a:ext uri="{FF2B5EF4-FFF2-40B4-BE49-F238E27FC236}">
                                  <a16:creationId xmlns:a16="http://schemas.microsoft.com/office/drawing/2014/main" id="{F69D7CE9-46E0-1643-9E95-1395AA098E7D}"/>
                                </a:ext>
                              </a:extLst>
                            </p:cNvPr>
                            <p:cNvCxnSpPr>
                              <a:cxnSpLocks/>
                            </p:cNvCxnSpPr>
                            <p:nvPr/>
                          </p:nvCxnSpPr>
                          <p:spPr>
                            <a:xfrm flipH="1">
                              <a:off x="2893147" y="820178"/>
                              <a:ext cx="1536884"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0" name="直線コネクタ 169">
                              <a:extLst>
                                <a:ext uri="{FF2B5EF4-FFF2-40B4-BE49-F238E27FC236}">
                                  <a16:creationId xmlns:a16="http://schemas.microsoft.com/office/drawing/2014/main" id="{3495759C-9FFC-5348-8FB8-940E2F09C4A7}"/>
                                </a:ext>
                              </a:extLst>
                            </p:cNvPr>
                            <p:cNvCxnSpPr>
                              <a:cxnSpLocks/>
                            </p:cNvCxnSpPr>
                            <p:nvPr/>
                          </p:nvCxnSpPr>
                          <p:spPr>
                            <a:xfrm flipH="1">
                              <a:off x="2979423" y="1984121"/>
                              <a:ext cx="1363456"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1" name="直線コネクタ 170">
                              <a:extLst>
                                <a:ext uri="{FF2B5EF4-FFF2-40B4-BE49-F238E27FC236}">
                                  <a16:creationId xmlns:a16="http://schemas.microsoft.com/office/drawing/2014/main" id="{42FCD8E0-D7CB-1049-9C93-EEE135E8BE7C}"/>
                                </a:ext>
                              </a:extLst>
                            </p:cNvPr>
                            <p:cNvCxnSpPr>
                              <a:cxnSpLocks/>
                            </p:cNvCxnSpPr>
                            <p:nvPr/>
                          </p:nvCxnSpPr>
                          <p:spPr>
                            <a:xfrm flipV="1">
                              <a:off x="3670840" y="370762"/>
                              <a:ext cx="0" cy="229484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151" name="テキスト ボックス 150">
                          <a:extLst>
                            <a:ext uri="{FF2B5EF4-FFF2-40B4-BE49-F238E27FC236}">
                              <a16:creationId xmlns:a16="http://schemas.microsoft.com/office/drawing/2014/main" id="{C8B5D321-3959-584A-8A7E-D3E1D214BEC7}"/>
                            </a:ext>
                          </a:extLst>
                        </p:cNvPr>
                        <p:cNvSpPr txBox="1"/>
                        <p:nvPr/>
                      </p:nvSpPr>
                      <p:spPr>
                        <a:xfrm>
                          <a:off x="901043" y="2334407"/>
                          <a:ext cx="2507715" cy="418300"/>
                        </a:xfrm>
                        <a:prstGeom prst="rect">
                          <a:avLst/>
                        </a:prstGeom>
                        <a:noFill/>
                      </p:spPr>
                      <p:txBody>
                        <a:bodyPr wrap="square" rtlCol="0">
                          <a:spAutoFit/>
                        </a:bodyPr>
                        <a:lstStyle/>
                        <a:p>
                          <a:r>
                            <a:rPr kumimoji="1" lang="en-US" altLang="ja-JP" sz="1600" b="1" dirty="0">
                              <a:solidFill>
                                <a:schemeClr val="accent2">
                                  <a:lumMod val="50000"/>
                                </a:schemeClr>
                              </a:solidFill>
                            </a:rPr>
                            <a:t>M1 Triplet(1/24)</a:t>
                          </a:r>
                        </a:p>
                      </p:txBody>
                    </p:sp>
                    <p:cxnSp>
                      <p:nvCxnSpPr>
                        <p:cNvPr id="152" name="直線矢印コネクタ 151">
                          <a:extLst>
                            <a:ext uri="{FF2B5EF4-FFF2-40B4-BE49-F238E27FC236}">
                              <a16:creationId xmlns:a16="http://schemas.microsoft.com/office/drawing/2014/main" id="{27AAF899-01F3-C245-A6F9-2383FB3ADDD7}"/>
                            </a:ext>
                          </a:extLst>
                        </p:cNvPr>
                        <p:cNvCxnSpPr>
                          <a:cxnSpLocks/>
                        </p:cNvCxnSpPr>
                        <p:nvPr/>
                      </p:nvCxnSpPr>
                      <p:spPr>
                        <a:xfrm>
                          <a:off x="2154901" y="2819923"/>
                          <a:ext cx="239486" cy="3019019"/>
                        </a:xfrm>
                        <a:prstGeom prst="straightConnector1">
                          <a:avLst/>
                        </a:prstGeom>
                        <a:ln w="1905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3" name="テキスト ボックス 152">
                              <a:extLst>
                                <a:ext uri="{FF2B5EF4-FFF2-40B4-BE49-F238E27FC236}">
                                  <a16:creationId xmlns:a16="http://schemas.microsoft.com/office/drawing/2014/main" id="{02B95500-1BAE-4E41-BB48-CF360F0F2328}"/>
                                </a:ext>
                              </a:extLst>
                            </p:cNvPr>
                            <p:cNvSpPr txBox="1"/>
                            <p:nvPr/>
                          </p:nvSpPr>
                          <p:spPr>
                            <a:xfrm>
                              <a:off x="536349" y="3847107"/>
                              <a:ext cx="1823962" cy="585331"/>
                            </a:xfrm>
                            <a:prstGeom prst="rect">
                              <a:avLst/>
                            </a:prstGeom>
                            <a:noFill/>
                          </p:spPr>
                          <p:txBody>
                            <a:bodyPr wrap="square" rtlCol="0">
                              <a:spAutoFit/>
                            </a:bodyPr>
                            <a:lstStyle/>
                            <a:p>
                              <a14:m>
                                <m:oMath xmlns:m="http://schemas.openxmlformats.org/officeDocument/2006/math">
                                  <m:r>
                                    <a:rPr lang="en-US" altLang="ja-JP" sz="1200" i="1" dirty="0" smtClean="0">
                                      <a:solidFill>
                                        <a:schemeClr val="accent2">
                                          <a:lumMod val="50000"/>
                                        </a:schemeClr>
                                      </a:solidFill>
                                      <a:latin typeface="Cambria Math" panose="02040503050406030204" pitchFamily="18" charset="0"/>
                                    </a:rPr>
                                    <m:t>𝜂</m:t>
                                  </m:r>
                                </m:oMath>
                              </a14:m>
                              <a:r>
                                <a:rPr lang="ja-JP" altLang="en-US" sz="1200">
                                  <a:solidFill>
                                    <a:schemeClr val="accent2">
                                      <a:lumMod val="50000"/>
                                    </a:schemeClr>
                                  </a:solidFill>
                                </a:rPr>
                                <a:t>：</a:t>
                              </a:r>
                              <a:r>
                                <a:rPr kumimoji="1" lang="en-US" altLang="ja-JP" sz="1200" dirty="0">
                                  <a:solidFill>
                                    <a:schemeClr val="accent2">
                                      <a:lumMod val="50000"/>
                                    </a:schemeClr>
                                  </a:solidFill>
                                </a:rPr>
                                <a:t>301ch x 3</a:t>
                              </a:r>
                              <a:r>
                                <a:rPr kumimoji="1" lang="ja-JP" altLang="en-US" sz="1200">
                                  <a:solidFill>
                                    <a:schemeClr val="accent2">
                                      <a:lumMod val="50000"/>
                                    </a:schemeClr>
                                  </a:solidFill>
                                </a:rPr>
                                <a:t>層</a:t>
                              </a:r>
                              <a:endParaRPr kumimoji="1" lang="en-US" altLang="ja-JP" sz="1200" dirty="0">
                                <a:solidFill>
                                  <a:schemeClr val="accent2">
                                    <a:lumMod val="50000"/>
                                  </a:schemeClr>
                                </a:solidFill>
                              </a:endParaRPr>
                            </a:p>
                            <a:p>
                              <a:r>
                                <a:rPr lang="en-US" altLang="ja-JP" sz="1200" dirty="0">
                                  <a:solidFill>
                                    <a:schemeClr val="accent2">
                                      <a:lumMod val="50000"/>
                                    </a:schemeClr>
                                  </a:solidFill>
                                </a:rPr>
                                <a:t>                =903ch</a:t>
                              </a:r>
                              <a:endParaRPr kumimoji="1" lang="en-US" altLang="ja-JP" sz="1200" dirty="0">
                                <a:solidFill>
                                  <a:schemeClr val="accent2">
                                    <a:lumMod val="50000"/>
                                  </a:schemeClr>
                                </a:solidFill>
                              </a:endParaRPr>
                            </a:p>
                          </p:txBody>
                        </p:sp>
                      </mc:Choice>
                      <mc:Fallback xmlns="">
                        <p:sp>
                          <p:nvSpPr>
                            <p:cNvPr id="144" name="テキスト ボックス 143">
                              <a:extLst>
                                <a:ext uri="{FF2B5EF4-FFF2-40B4-BE49-F238E27FC236}">
                                  <a16:creationId xmlns:a16="http://schemas.microsoft.com/office/drawing/2014/main" id="{B8CA36AD-1ABB-9645-94E8-B3235E613D47}"/>
                                </a:ext>
                              </a:extLst>
                            </p:cNvPr>
                            <p:cNvSpPr txBox="1">
                              <a:spLocks noRot="1" noChangeAspect="1" noMove="1" noResize="1" noEditPoints="1" noAdjustHandles="1" noChangeArrowheads="1" noChangeShapeType="1" noTextEdit="1"/>
                            </p:cNvSpPr>
                            <p:nvPr/>
                          </p:nvSpPr>
                          <p:spPr>
                            <a:xfrm>
                              <a:off x="536349" y="3847107"/>
                              <a:ext cx="1823962" cy="585331"/>
                            </a:xfrm>
                            <a:prstGeom prst="rect">
                              <a:avLst/>
                            </a:prstGeom>
                            <a:blipFill>
                              <a:blip r:embed="rId2"/>
                              <a:stretch>
                                <a:fillRect b="-5405"/>
                              </a:stretch>
                            </a:blipFill>
                          </p:spPr>
                          <p:txBody>
                            <a:bodyPr/>
                            <a:lstStyle/>
                            <a:p>
                              <a:r>
                                <a:rPr lang="ja-JP" altLang="en-US">
                                  <a:noFill/>
                                </a:rPr>
                                <a:t> </a:t>
                              </a:r>
                            </a:p>
                          </p:txBody>
                        </p:sp>
                      </mc:Fallback>
                    </mc:AlternateContent>
                    <p:cxnSp>
                      <p:nvCxnSpPr>
                        <p:cNvPr id="154" name="直線矢印コネクタ 153">
                          <a:extLst>
                            <a:ext uri="{FF2B5EF4-FFF2-40B4-BE49-F238E27FC236}">
                              <a16:creationId xmlns:a16="http://schemas.microsoft.com/office/drawing/2014/main" id="{812AC8B7-4840-DB44-843E-208B3F804DC7}"/>
                            </a:ext>
                          </a:extLst>
                        </p:cNvPr>
                        <p:cNvCxnSpPr>
                          <a:cxnSpLocks/>
                        </p:cNvCxnSpPr>
                        <p:nvPr/>
                      </p:nvCxnSpPr>
                      <p:spPr>
                        <a:xfrm flipH="1">
                          <a:off x="4202305" y="5480842"/>
                          <a:ext cx="53057" cy="693535"/>
                        </a:xfrm>
                        <a:prstGeom prst="straightConnector1">
                          <a:avLst/>
                        </a:prstGeom>
                        <a:ln w="1905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5" name="直線矢印コネクタ 154">
                          <a:extLst>
                            <a:ext uri="{FF2B5EF4-FFF2-40B4-BE49-F238E27FC236}">
                              <a16:creationId xmlns:a16="http://schemas.microsoft.com/office/drawing/2014/main" id="{62AB4ABE-998A-FB4C-B88B-0E62305AB12B}"/>
                            </a:ext>
                          </a:extLst>
                        </p:cNvPr>
                        <p:cNvCxnSpPr>
                          <a:cxnSpLocks/>
                        </p:cNvCxnSpPr>
                        <p:nvPr/>
                      </p:nvCxnSpPr>
                      <p:spPr>
                        <a:xfrm flipH="1">
                          <a:off x="4261113" y="4793331"/>
                          <a:ext cx="51292" cy="670477"/>
                        </a:xfrm>
                        <a:prstGeom prst="straightConnector1">
                          <a:avLst/>
                        </a:prstGeom>
                        <a:ln w="19050">
                          <a:solidFill>
                            <a:schemeClr val="accent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6" name="直線矢印コネクタ 155">
                          <a:extLst>
                            <a:ext uri="{FF2B5EF4-FFF2-40B4-BE49-F238E27FC236}">
                              <a16:creationId xmlns:a16="http://schemas.microsoft.com/office/drawing/2014/main" id="{978735AD-0FE0-6343-A0C4-94117EBFA029}"/>
                            </a:ext>
                          </a:extLst>
                        </p:cNvPr>
                        <p:cNvCxnSpPr>
                          <a:cxnSpLocks/>
                        </p:cNvCxnSpPr>
                        <p:nvPr/>
                      </p:nvCxnSpPr>
                      <p:spPr>
                        <a:xfrm flipH="1">
                          <a:off x="4313072" y="4151907"/>
                          <a:ext cx="49069" cy="641424"/>
                        </a:xfrm>
                        <a:prstGeom prst="straightConnector1">
                          <a:avLst/>
                        </a:prstGeom>
                        <a:ln w="19050">
                          <a:solidFill>
                            <a:schemeClr val="accent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7" name="直線矢印コネクタ 156">
                          <a:extLst>
                            <a:ext uri="{FF2B5EF4-FFF2-40B4-BE49-F238E27FC236}">
                              <a16:creationId xmlns:a16="http://schemas.microsoft.com/office/drawing/2014/main" id="{C87631A9-1F61-1149-B3B8-5308559F735A}"/>
                            </a:ext>
                          </a:extLst>
                        </p:cNvPr>
                        <p:cNvCxnSpPr>
                          <a:cxnSpLocks/>
                        </p:cNvCxnSpPr>
                        <p:nvPr/>
                      </p:nvCxnSpPr>
                      <p:spPr>
                        <a:xfrm flipH="1">
                          <a:off x="4362142" y="3635411"/>
                          <a:ext cx="39511" cy="516496"/>
                        </a:xfrm>
                        <a:prstGeom prst="straightConnector1">
                          <a:avLst/>
                        </a:prstGeom>
                        <a:ln w="19050">
                          <a:solidFill>
                            <a:schemeClr val="accent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8" name="直線矢印コネクタ 157">
                          <a:extLst>
                            <a:ext uri="{FF2B5EF4-FFF2-40B4-BE49-F238E27FC236}">
                              <a16:creationId xmlns:a16="http://schemas.microsoft.com/office/drawing/2014/main" id="{3C8077F7-7AF3-864B-B97B-8CC92CAE9872}"/>
                            </a:ext>
                          </a:extLst>
                        </p:cNvPr>
                        <p:cNvCxnSpPr>
                          <a:cxnSpLocks/>
                        </p:cNvCxnSpPr>
                        <p:nvPr/>
                      </p:nvCxnSpPr>
                      <p:spPr>
                        <a:xfrm flipH="1">
                          <a:off x="4407054" y="3199523"/>
                          <a:ext cx="33344" cy="435888"/>
                        </a:xfrm>
                        <a:prstGeom prst="straightConnector1">
                          <a:avLst/>
                        </a:prstGeom>
                        <a:ln w="19050">
                          <a:solidFill>
                            <a:schemeClr val="accent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9" name="テキスト ボックス 158">
                          <a:extLst>
                            <a:ext uri="{FF2B5EF4-FFF2-40B4-BE49-F238E27FC236}">
                              <a16:creationId xmlns:a16="http://schemas.microsoft.com/office/drawing/2014/main" id="{5617191A-4BC2-454A-B181-AA0FE9430562}"/>
                            </a:ext>
                          </a:extLst>
                        </p:cNvPr>
                        <p:cNvSpPr txBox="1"/>
                        <p:nvPr/>
                      </p:nvSpPr>
                      <p:spPr>
                        <a:xfrm>
                          <a:off x="4330907" y="5567223"/>
                          <a:ext cx="1426428" cy="585331"/>
                        </a:xfrm>
                        <a:prstGeom prst="rect">
                          <a:avLst/>
                        </a:prstGeom>
                        <a:noFill/>
                      </p:spPr>
                      <p:txBody>
                        <a:bodyPr wrap="square" rtlCol="0">
                          <a:spAutoFit/>
                        </a:bodyPr>
                        <a:lstStyle/>
                        <a:p>
                          <a:r>
                            <a:rPr kumimoji="1" lang="en-US" altLang="ja-JP" sz="1200" dirty="0">
                              <a:solidFill>
                                <a:schemeClr val="accent2">
                                  <a:lumMod val="50000"/>
                                </a:schemeClr>
                              </a:solidFill>
                            </a:rPr>
                            <a:t>Forward</a:t>
                          </a:r>
                        </a:p>
                        <a:p>
                          <a:r>
                            <a:rPr kumimoji="1" lang="en-US" altLang="ja-JP" sz="1200" dirty="0">
                              <a:solidFill>
                                <a:schemeClr val="accent2">
                                  <a:lumMod val="50000"/>
                                </a:schemeClr>
                              </a:solidFill>
                            </a:rPr>
                            <a:t>104 </a:t>
                          </a:r>
                          <a:r>
                            <a:rPr kumimoji="1" lang="en-US" altLang="ja-JP" sz="1200" dirty="0" err="1">
                              <a:solidFill>
                                <a:schemeClr val="accent2">
                                  <a:lumMod val="50000"/>
                                </a:schemeClr>
                              </a:solidFill>
                            </a:rPr>
                            <a:t>ch</a:t>
                          </a:r>
                          <a:r>
                            <a:rPr kumimoji="1" lang="en-US" altLang="ja-JP" sz="1200" dirty="0">
                              <a:solidFill>
                                <a:schemeClr val="accent2">
                                  <a:lumMod val="50000"/>
                                </a:schemeClr>
                              </a:solidFill>
                            </a:rPr>
                            <a:t> </a:t>
                          </a:r>
                          <a:r>
                            <a:rPr lang="en-US" altLang="ja-JP" sz="1200" dirty="0">
                              <a:solidFill>
                                <a:schemeClr val="accent2">
                                  <a:lumMod val="50000"/>
                                </a:schemeClr>
                              </a:solidFill>
                            </a:rPr>
                            <a:t>x 3</a:t>
                          </a:r>
                          <a:endParaRPr kumimoji="1" lang="en-US" altLang="ja-JP" sz="1200" dirty="0">
                            <a:solidFill>
                              <a:schemeClr val="accent2">
                                <a:lumMod val="50000"/>
                              </a:schemeClr>
                            </a:solidFill>
                          </a:endParaRPr>
                        </a:p>
                      </p:txBody>
                    </p:sp>
                    <p:sp>
                      <p:nvSpPr>
                        <p:cNvPr id="160" name="テキスト ボックス 159">
                          <a:extLst>
                            <a:ext uri="{FF2B5EF4-FFF2-40B4-BE49-F238E27FC236}">
                              <a16:creationId xmlns:a16="http://schemas.microsoft.com/office/drawing/2014/main" id="{761C36CF-EF5C-1B4D-B573-C9922D8C5845}"/>
                            </a:ext>
                          </a:extLst>
                        </p:cNvPr>
                        <p:cNvSpPr txBox="1"/>
                        <p:nvPr/>
                      </p:nvSpPr>
                      <p:spPr>
                        <a:xfrm>
                          <a:off x="4268824" y="4860959"/>
                          <a:ext cx="681199" cy="233865"/>
                        </a:xfrm>
                        <a:prstGeom prst="rect">
                          <a:avLst/>
                        </a:prstGeom>
                        <a:noFill/>
                      </p:spPr>
                      <p:txBody>
                        <a:bodyPr wrap="square" rtlCol="0">
                          <a:spAutoFit/>
                        </a:bodyPr>
                        <a:lstStyle/>
                        <a:p>
                          <a:r>
                            <a:rPr kumimoji="1" lang="en-US" altLang="ja-JP" sz="700" dirty="0">
                              <a:solidFill>
                                <a:schemeClr val="accent2">
                                  <a:lumMod val="60000"/>
                                  <a:lumOff val="40000"/>
                                </a:schemeClr>
                              </a:solidFill>
                            </a:rPr>
                            <a:t>1</a:t>
                          </a:r>
                          <a:r>
                            <a:rPr lang="en-US" altLang="ja-JP" sz="700" dirty="0">
                              <a:solidFill>
                                <a:schemeClr val="accent2">
                                  <a:lumMod val="60000"/>
                                  <a:lumOff val="40000"/>
                                </a:schemeClr>
                              </a:solidFill>
                            </a:rPr>
                            <a:t>-92</a:t>
                          </a:r>
                          <a:endParaRPr kumimoji="1" lang="en-US" altLang="ja-JP" sz="700" dirty="0">
                            <a:solidFill>
                              <a:schemeClr val="accent2">
                                <a:lumMod val="60000"/>
                                <a:lumOff val="40000"/>
                              </a:schemeClr>
                            </a:solidFill>
                          </a:endParaRPr>
                        </a:p>
                      </p:txBody>
                    </p:sp>
                    <p:sp>
                      <p:nvSpPr>
                        <p:cNvPr id="161" name="テキスト ボックス 160">
                          <a:extLst>
                            <a:ext uri="{FF2B5EF4-FFF2-40B4-BE49-F238E27FC236}">
                              <a16:creationId xmlns:a16="http://schemas.microsoft.com/office/drawing/2014/main" id="{06A741AE-D7C8-A04B-918D-10DA32B521DC}"/>
                            </a:ext>
                          </a:extLst>
                        </p:cNvPr>
                        <p:cNvSpPr txBox="1"/>
                        <p:nvPr/>
                      </p:nvSpPr>
                      <p:spPr>
                        <a:xfrm>
                          <a:off x="4313551" y="4223633"/>
                          <a:ext cx="973666" cy="233865"/>
                        </a:xfrm>
                        <a:prstGeom prst="rect">
                          <a:avLst/>
                        </a:prstGeom>
                        <a:noFill/>
                      </p:spPr>
                      <p:txBody>
                        <a:bodyPr wrap="square" rtlCol="0">
                          <a:spAutoFit/>
                        </a:bodyPr>
                        <a:lstStyle/>
                        <a:p>
                          <a:r>
                            <a:rPr kumimoji="1" lang="en-US" altLang="ja-JP" sz="700" dirty="0">
                              <a:solidFill>
                                <a:schemeClr val="accent2">
                                  <a:lumMod val="60000"/>
                                  <a:lumOff val="40000"/>
                                </a:schemeClr>
                              </a:solidFill>
                            </a:rPr>
                            <a:t>92-152</a:t>
                          </a:r>
                        </a:p>
                      </p:txBody>
                    </p:sp>
                    <p:sp>
                      <p:nvSpPr>
                        <p:cNvPr id="162" name="テキスト ボックス 161">
                          <a:extLst>
                            <a:ext uri="{FF2B5EF4-FFF2-40B4-BE49-F238E27FC236}">
                              <a16:creationId xmlns:a16="http://schemas.microsoft.com/office/drawing/2014/main" id="{37F961E1-D5A0-3C4B-9222-BDB60C67AE0B}"/>
                            </a:ext>
                          </a:extLst>
                        </p:cNvPr>
                        <p:cNvSpPr txBox="1"/>
                        <p:nvPr/>
                      </p:nvSpPr>
                      <p:spPr>
                        <a:xfrm>
                          <a:off x="4354425" y="3664831"/>
                          <a:ext cx="1149199" cy="233865"/>
                        </a:xfrm>
                        <a:prstGeom prst="rect">
                          <a:avLst/>
                        </a:prstGeom>
                        <a:noFill/>
                      </p:spPr>
                      <p:txBody>
                        <a:bodyPr wrap="square" rtlCol="0">
                          <a:spAutoFit/>
                        </a:bodyPr>
                        <a:lstStyle/>
                        <a:p>
                          <a:r>
                            <a:rPr kumimoji="1" lang="en-US" altLang="ja-JP" sz="700" dirty="0">
                              <a:solidFill>
                                <a:schemeClr val="accent2">
                                  <a:lumMod val="60000"/>
                                  <a:lumOff val="40000"/>
                                </a:schemeClr>
                              </a:solidFill>
                            </a:rPr>
                            <a:t>152-174</a:t>
                          </a:r>
                        </a:p>
                      </p:txBody>
                    </p:sp>
                    <p:sp>
                      <p:nvSpPr>
                        <p:cNvPr id="163" name="テキスト ボックス 162">
                          <a:extLst>
                            <a:ext uri="{FF2B5EF4-FFF2-40B4-BE49-F238E27FC236}">
                              <a16:creationId xmlns:a16="http://schemas.microsoft.com/office/drawing/2014/main" id="{E57BECA2-5F61-5B4C-8E9B-314C1D725706}"/>
                            </a:ext>
                          </a:extLst>
                        </p:cNvPr>
                        <p:cNvSpPr txBox="1"/>
                        <p:nvPr/>
                      </p:nvSpPr>
                      <p:spPr>
                        <a:xfrm>
                          <a:off x="4403799" y="3213381"/>
                          <a:ext cx="1149199" cy="233865"/>
                        </a:xfrm>
                        <a:prstGeom prst="rect">
                          <a:avLst/>
                        </a:prstGeom>
                        <a:noFill/>
                      </p:spPr>
                      <p:txBody>
                        <a:bodyPr wrap="square" rtlCol="0">
                          <a:spAutoFit/>
                        </a:bodyPr>
                        <a:lstStyle/>
                        <a:p>
                          <a:r>
                            <a:rPr kumimoji="1" lang="en-US" altLang="ja-JP" sz="700" dirty="0">
                              <a:solidFill>
                                <a:schemeClr val="accent2">
                                  <a:lumMod val="60000"/>
                                  <a:lumOff val="40000"/>
                                </a:schemeClr>
                              </a:solidFill>
                            </a:rPr>
                            <a:t>173-196</a:t>
                          </a:r>
                        </a:p>
                      </p:txBody>
                    </p:sp>
                  </p:grpSp>
                  <p:grpSp>
                    <p:nvGrpSpPr>
                      <p:cNvPr id="136" name="グループ化 135">
                        <a:extLst>
                          <a:ext uri="{FF2B5EF4-FFF2-40B4-BE49-F238E27FC236}">
                            <a16:creationId xmlns:a16="http://schemas.microsoft.com/office/drawing/2014/main" id="{70E338DC-925E-0541-8C59-DD070B578780}"/>
                          </a:ext>
                        </a:extLst>
                      </p:cNvPr>
                      <p:cNvGrpSpPr/>
                      <p:nvPr/>
                    </p:nvGrpSpPr>
                    <p:grpSpPr>
                      <a:xfrm>
                        <a:off x="2539369" y="3036250"/>
                        <a:ext cx="1424992" cy="2590203"/>
                        <a:chOff x="2564632" y="2925756"/>
                        <a:chExt cx="1424992" cy="2590203"/>
                      </a:xfrm>
                    </p:grpSpPr>
                    <p:sp>
                      <p:nvSpPr>
                        <p:cNvPr id="142" name="テキスト ボックス 141">
                          <a:extLst>
                            <a:ext uri="{FF2B5EF4-FFF2-40B4-BE49-F238E27FC236}">
                              <a16:creationId xmlns:a16="http://schemas.microsoft.com/office/drawing/2014/main" id="{9143137A-1B03-C44C-9EF3-EE47263FE58C}"/>
                            </a:ext>
                          </a:extLst>
                        </p:cNvPr>
                        <p:cNvSpPr txBox="1"/>
                        <p:nvPr/>
                      </p:nvSpPr>
                      <p:spPr>
                        <a:xfrm>
                          <a:off x="2635760" y="4915109"/>
                          <a:ext cx="1288632" cy="600850"/>
                        </a:xfrm>
                        <a:prstGeom prst="rect">
                          <a:avLst/>
                        </a:prstGeom>
                        <a:noFill/>
                      </p:spPr>
                      <p:txBody>
                        <a:bodyPr wrap="square" rtlCol="0">
                          <a:spAutoFit/>
                        </a:bodyPr>
                        <a:lstStyle/>
                        <a:p>
                          <a:pPr algn="ctr"/>
                          <a:r>
                            <a:rPr kumimoji="1" lang="en-US" altLang="ja-JP" sz="1000" dirty="0">
                              <a:solidFill>
                                <a:schemeClr val="accent2">
                                  <a:lumMod val="50000"/>
                                </a:schemeClr>
                              </a:solidFill>
                            </a:rPr>
                            <a:t>314</a:t>
                          </a:r>
                        </a:p>
                        <a:p>
                          <a:pPr algn="ctr"/>
                          <a:r>
                            <a:rPr lang="en-US" altLang="ja-JP" sz="1000" dirty="0">
                              <a:solidFill>
                                <a:srgbClr val="0070C0"/>
                              </a:solidFill>
                            </a:rPr>
                            <a:t>64</a:t>
                          </a:r>
                        </a:p>
                        <a:p>
                          <a:pPr algn="r"/>
                          <a:r>
                            <a:rPr kumimoji="1" lang="ja-JP" altLang="en-US" sz="1000">
                              <a:solidFill>
                                <a:schemeClr val="accent2">
                                  <a:lumMod val="50000"/>
                                </a:schemeClr>
                              </a:solidFill>
                            </a:rPr>
                            <a:t>（</a:t>
                          </a:r>
                          <a:r>
                            <a:rPr kumimoji="1" lang="en-US" altLang="ja-JP" sz="1000" dirty="0">
                              <a:solidFill>
                                <a:schemeClr val="accent2">
                                  <a:lumMod val="50000"/>
                                </a:schemeClr>
                              </a:solidFill>
                            </a:rPr>
                            <a:t>3</a:t>
                          </a:r>
                          <a:r>
                            <a:rPr kumimoji="1" lang="ja-JP" altLang="en-US" sz="1000">
                              <a:solidFill>
                                <a:schemeClr val="accent2">
                                  <a:lumMod val="50000"/>
                                </a:schemeClr>
                              </a:solidFill>
                            </a:rPr>
                            <a:t>層合計）</a:t>
                          </a:r>
                          <a:endParaRPr kumimoji="1" lang="en-US" altLang="ja-JP" sz="1000" dirty="0">
                            <a:solidFill>
                              <a:schemeClr val="accent2">
                                <a:lumMod val="50000"/>
                              </a:schemeClr>
                            </a:solidFill>
                          </a:endParaRPr>
                        </a:p>
                      </p:txBody>
                    </p:sp>
                    <p:sp>
                      <p:nvSpPr>
                        <p:cNvPr id="143" name="テキスト ボックス 142">
                          <a:extLst>
                            <a:ext uri="{FF2B5EF4-FFF2-40B4-BE49-F238E27FC236}">
                              <a16:creationId xmlns:a16="http://schemas.microsoft.com/office/drawing/2014/main" id="{264613A8-E4E1-1E47-902C-563817C1C7F4}"/>
                            </a:ext>
                          </a:extLst>
                        </p:cNvPr>
                        <p:cNvSpPr txBox="1"/>
                        <p:nvPr/>
                      </p:nvSpPr>
                      <p:spPr>
                        <a:xfrm>
                          <a:off x="3196185" y="4390238"/>
                          <a:ext cx="742281" cy="433948"/>
                        </a:xfrm>
                        <a:prstGeom prst="rect">
                          <a:avLst/>
                        </a:prstGeom>
                        <a:noFill/>
                      </p:spPr>
                      <p:txBody>
                        <a:bodyPr wrap="square" rtlCol="0">
                          <a:spAutoFit/>
                        </a:bodyPr>
                        <a:lstStyle/>
                        <a:p>
                          <a:pPr algn="ctr"/>
                          <a:r>
                            <a:rPr kumimoji="1" lang="en-US" altLang="ja-JP" sz="1000" dirty="0">
                              <a:solidFill>
                                <a:schemeClr val="accent2">
                                  <a:lumMod val="50000"/>
                                </a:schemeClr>
                              </a:solidFill>
                            </a:rPr>
                            <a:t>274</a:t>
                          </a:r>
                        </a:p>
                        <a:p>
                          <a:pPr algn="ctr"/>
                          <a:r>
                            <a:rPr lang="en-US" altLang="ja-JP" sz="1000" dirty="0">
                              <a:solidFill>
                                <a:srgbClr val="0070C0"/>
                              </a:solidFill>
                            </a:rPr>
                            <a:t>64</a:t>
                          </a:r>
                          <a:endParaRPr kumimoji="1" lang="en-US" altLang="ja-JP" sz="1000" dirty="0">
                            <a:solidFill>
                              <a:srgbClr val="0070C0"/>
                            </a:solidFill>
                          </a:endParaRPr>
                        </a:p>
                      </p:txBody>
                    </p:sp>
                    <p:sp>
                      <p:nvSpPr>
                        <p:cNvPr id="144" name="テキスト ボックス 143">
                          <a:extLst>
                            <a:ext uri="{FF2B5EF4-FFF2-40B4-BE49-F238E27FC236}">
                              <a16:creationId xmlns:a16="http://schemas.microsoft.com/office/drawing/2014/main" id="{78FC5F4B-0110-0247-BDCD-F50F759F96C6}"/>
                            </a:ext>
                          </a:extLst>
                        </p:cNvPr>
                        <p:cNvSpPr txBox="1"/>
                        <p:nvPr/>
                      </p:nvSpPr>
                      <p:spPr>
                        <a:xfrm>
                          <a:off x="2621141" y="4389515"/>
                          <a:ext cx="742281" cy="433948"/>
                        </a:xfrm>
                        <a:prstGeom prst="rect">
                          <a:avLst/>
                        </a:prstGeom>
                        <a:noFill/>
                      </p:spPr>
                      <p:txBody>
                        <a:bodyPr wrap="square" rtlCol="0">
                          <a:spAutoFit/>
                        </a:bodyPr>
                        <a:lstStyle/>
                        <a:p>
                          <a:pPr algn="ctr"/>
                          <a:r>
                            <a:rPr kumimoji="1" lang="en-US" altLang="ja-JP" sz="1000" dirty="0">
                              <a:solidFill>
                                <a:schemeClr val="accent2">
                                  <a:lumMod val="50000"/>
                                </a:schemeClr>
                              </a:solidFill>
                            </a:rPr>
                            <a:t>274</a:t>
                          </a:r>
                          <a:endParaRPr kumimoji="1" lang="en-US" altLang="ja-JP" sz="1000" dirty="0">
                            <a:solidFill>
                              <a:srgbClr val="0070C0"/>
                            </a:solidFill>
                          </a:endParaRPr>
                        </a:p>
                        <a:p>
                          <a:pPr algn="ctr"/>
                          <a:r>
                            <a:rPr lang="en-US" altLang="ja-JP" sz="1000" dirty="0">
                              <a:solidFill>
                                <a:srgbClr val="0070C0"/>
                              </a:solidFill>
                            </a:rPr>
                            <a:t>64</a:t>
                          </a:r>
                          <a:endParaRPr kumimoji="1" lang="en-US" altLang="ja-JP" sz="1000" dirty="0">
                            <a:solidFill>
                              <a:srgbClr val="0070C0"/>
                            </a:solidFill>
                          </a:endParaRPr>
                        </a:p>
                      </p:txBody>
                    </p:sp>
                    <p:sp>
                      <p:nvSpPr>
                        <p:cNvPr id="145" name="テキスト ボックス 144">
                          <a:extLst>
                            <a:ext uri="{FF2B5EF4-FFF2-40B4-BE49-F238E27FC236}">
                              <a16:creationId xmlns:a16="http://schemas.microsoft.com/office/drawing/2014/main" id="{423C166C-22E4-A34F-966E-AC2B19BAE8F7}"/>
                            </a:ext>
                          </a:extLst>
                        </p:cNvPr>
                        <p:cNvSpPr txBox="1"/>
                        <p:nvPr/>
                      </p:nvSpPr>
                      <p:spPr>
                        <a:xfrm>
                          <a:off x="3223580" y="3832249"/>
                          <a:ext cx="742281" cy="433948"/>
                        </a:xfrm>
                        <a:prstGeom prst="rect">
                          <a:avLst/>
                        </a:prstGeom>
                        <a:noFill/>
                      </p:spPr>
                      <p:txBody>
                        <a:bodyPr wrap="square" rtlCol="0">
                          <a:spAutoFit/>
                        </a:bodyPr>
                        <a:lstStyle/>
                        <a:p>
                          <a:pPr algn="ctr"/>
                          <a:r>
                            <a:rPr kumimoji="1" lang="en-US" altLang="ja-JP" sz="1000" dirty="0">
                              <a:solidFill>
                                <a:schemeClr val="accent2">
                                  <a:lumMod val="50000"/>
                                </a:schemeClr>
                              </a:solidFill>
                            </a:rPr>
                            <a:t>185</a:t>
                          </a:r>
                        </a:p>
                        <a:p>
                          <a:pPr algn="ctr"/>
                          <a:r>
                            <a:rPr lang="en-US" altLang="ja-JP" sz="1000" dirty="0">
                              <a:solidFill>
                                <a:srgbClr val="0070C0"/>
                              </a:solidFill>
                            </a:rPr>
                            <a:t>64</a:t>
                          </a:r>
                          <a:endParaRPr kumimoji="1" lang="en-US" altLang="ja-JP" sz="1000" dirty="0">
                            <a:solidFill>
                              <a:srgbClr val="0070C0"/>
                            </a:solidFill>
                          </a:endParaRPr>
                        </a:p>
                      </p:txBody>
                    </p:sp>
                    <p:sp>
                      <p:nvSpPr>
                        <p:cNvPr id="146" name="テキスト ボックス 145">
                          <a:extLst>
                            <a:ext uri="{FF2B5EF4-FFF2-40B4-BE49-F238E27FC236}">
                              <a16:creationId xmlns:a16="http://schemas.microsoft.com/office/drawing/2014/main" id="{0B37E5C9-4088-2145-823F-EF6C22F19885}"/>
                            </a:ext>
                          </a:extLst>
                        </p:cNvPr>
                        <p:cNvSpPr txBox="1"/>
                        <p:nvPr/>
                      </p:nvSpPr>
                      <p:spPr>
                        <a:xfrm>
                          <a:off x="2581312" y="3832249"/>
                          <a:ext cx="742281" cy="433948"/>
                        </a:xfrm>
                        <a:prstGeom prst="rect">
                          <a:avLst/>
                        </a:prstGeom>
                        <a:noFill/>
                      </p:spPr>
                      <p:txBody>
                        <a:bodyPr wrap="square" rtlCol="0">
                          <a:spAutoFit/>
                        </a:bodyPr>
                        <a:lstStyle/>
                        <a:p>
                          <a:pPr algn="ctr"/>
                          <a:r>
                            <a:rPr kumimoji="1" lang="en-US" altLang="ja-JP" sz="1000" dirty="0">
                              <a:solidFill>
                                <a:schemeClr val="accent2">
                                  <a:lumMod val="50000"/>
                                </a:schemeClr>
                              </a:solidFill>
                            </a:rPr>
                            <a:t>185</a:t>
                          </a:r>
                        </a:p>
                        <a:p>
                          <a:pPr algn="ctr"/>
                          <a:r>
                            <a:rPr lang="en-US" altLang="ja-JP" sz="1000" dirty="0">
                              <a:solidFill>
                                <a:srgbClr val="0070C0"/>
                              </a:solidFill>
                            </a:rPr>
                            <a:t>64</a:t>
                          </a:r>
                          <a:endParaRPr kumimoji="1" lang="en-US" altLang="ja-JP" sz="1000" dirty="0">
                            <a:solidFill>
                              <a:srgbClr val="0070C0"/>
                            </a:solidFill>
                          </a:endParaRPr>
                        </a:p>
                      </p:txBody>
                    </p:sp>
                    <p:sp>
                      <p:nvSpPr>
                        <p:cNvPr id="147" name="テキスト ボックス 146">
                          <a:extLst>
                            <a:ext uri="{FF2B5EF4-FFF2-40B4-BE49-F238E27FC236}">
                              <a16:creationId xmlns:a16="http://schemas.microsoft.com/office/drawing/2014/main" id="{28EB8AC2-6B0F-8445-90CD-30EB38FD1CA1}"/>
                            </a:ext>
                          </a:extLst>
                        </p:cNvPr>
                        <p:cNvSpPr txBox="1"/>
                        <p:nvPr/>
                      </p:nvSpPr>
                      <p:spPr>
                        <a:xfrm>
                          <a:off x="3224689" y="3340939"/>
                          <a:ext cx="742281" cy="433948"/>
                        </a:xfrm>
                        <a:prstGeom prst="rect">
                          <a:avLst/>
                        </a:prstGeom>
                        <a:noFill/>
                      </p:spPr>
                      <p:txBody>
                        <a:bodyPr wrap="square" rtlCol="0">
                          <a:spAutoFit/>
                        </a:bodyPr>
                        <a:lstStyle/>
                        <a:p>
                          <a:pPr algn="ctr"/>
                          <a:r>
                            <a:rPr kumimoji="1" lang="en-US" altLang="ja-JP" sz="1000" dirty="0">
                              <a:solidFill>
                                <a:schemeClr val="accent2">
                                  <a:lumMod val="50000"/>
                                </a:schemeClr>
                              </a:solidFill>
                            </a:rPr>
                            <a:t>69</a:t>
                          </a:r>
                        </a:p>
                        <a:p>
                          <a:pPr algn="ctr"/>
                          <a:r>
                            <a:rPr lang="en-US" altLang="ja-JP" sz="1000" dirty="0">
                              <a:solidFill>
                                <a:srgbClr val="0070C0"/>
                              </a:solidFill>
                            </a:rPr>
                            <a:t>64</a:t>
                          </a:r>
                          <a:endParaRPr kumimoji="1" lang="en-US" altLang="ja-JP" sz="1000" dirty="0">
                            <a:solidFill>
                              <a:srgbClr val="0070C0"/>
                            </a:solidFill>
                          </a:endParaRPr>
                        </a:p>
                      </p:txBody>
                    </p:sp>
                    <p:sp>
                      <p:nvSpPr>
                        <p:cNvPr id="148" name="テキスト ボックス 147">
                          <a:extLst>
                            <a:ext uri="{FF2B5EF4-FFF2-40B4-BE49-F238E27FC236}">
                              <a16:creationId xmlns:a16="http://schemas.microsoft.com/office/drawing/2014/main" id="{7C2C315E-38F9-754F-A103-C9D3547A0332}"/>
                            </a:ext>
                          </a:extLst>
                        </p:cNvPr>
                        <p:cNvSpPr txBox="1"/>
                        <p:nvPr/>
                      </p:nvSpPr>
                      <p:spPr>
                        <a:xfrm>
                          <a:off x="2564632" y="3332032"/>
                          <a:ext cx="742281" cy="433948"/>
                        </a:xfrm>
                        <a:prstGeom prst="rect">
                          <a:avLst/>
                        </a:prstGeom>
                        <a:noFill/>
                      </p:spPr>
                      <p:txBody>
                        <a:bodyPr wrap="square" rtlCol="0">
                          <a:spAutoFit/>
                        </a:bodyPr>
                        <a:lstStyle/>
                        <a:p>
                          <a:pPr algn="ctr"/>
                          <a:r>
                            <a:rPr kumimoji="1" lang="en-US" altLang="ja-JP" sz="1000" dirty="0">
                              <a:solidFill>
                                <a:schemeClr val="accent2">
                                  <a:lumMod val="50000"/>
                                </a:schemeClr>
                              </a:solidFill>
                            </a:rPr>
                            <a:t>69</a:t>
                          </a:r>
                        </a:p>
                        <a:p>
                          <a:pPr algn="ctr"/>
                          <a:r>
                            <a:rPr lang="en-US" altLang="ja-JP" sz="1000" dirty="0">
                              <a:solidFill>
                                <a:srgbClr val="0070C0"/>
                              </a:solidFill>
                            </a:rPr>
                            <a:t>64</a:t>
                          </a:r>
                          <a:endParaRPr kumimoji="1" lang="en-US" altLang="ja-JP" sz="1000" dirty="0">
                            <a:solidFill>
                              <a:srgbClr val="0070C0"/>
                            </a:solidFill>
                          </a:endParaRPr>
                        </a:p>
                      </p:txBody>
                    </p:sp>
                    <p:sp>
                      <p:nvSpPr>
                        <p:cNvPr id="149" name="テキスト ボックス 148">
                          <a:extLst>
                            <a:ext uri="{FF2B5EF4-FFF2-40B4-BE49-F238E27FC236}">
                              <a16:creationId xmlns:a16="http://schemas.microsoft.com/office/drawing/2014/main" id="{18CDC7F6-4080-7E4E-BB51-8C04174F6853}"/>
                            </a:ext>
                          </a:extLst>
                        </p:cNvPr>
                        <p:cNvSpPr txBox="1"/>
                        <p:nvPr/>
                      </p:nvSpPr>
                      <p:spPr>
                        <a:xfrm>
                          <a:off x="3247343" y="2925756"/>
                          <a:ext cx="742281" cy="433948"/>
                        </a:xfrm>
                        <a:prstGeom prst="rect">
                          <a:avLst/>
                        </a:prstGeom>
                        <a:noFill/>
                      </p:spPr>
                      <p:txBody>
                        <a:bodyPr wrap="square" rtlCol="0">
                          <a:spAutoFit/>
                        </a:bodyPr>
                        <a:lstStyle/>
                        <a:p>
                          <a:pPr algn="ctr"/>
                          <a:r>
                            <a:rPr kumimoji="1" lang="en-US" altLang="ja-JP" sz="1000" dirty="0">
                              <a:solidFill>
                                <a:schemeClr val="accent2">
                                  <a:lumMod val="50000"/>
                                </a:schemeClr>
                              </a:solidFill>
                            </a:rPr>
                            <a:t>72</a:t>
                          </a:r>
                        </a:p>
                        <a:p>
                          <a:pPr algn="ctr"/>
                          <a:r>
                            <a:rPr lang="en-US" altLang="ja-JP" sz="1000" dirty="0">
                              <a:solidFill>
                                <a:srgbClr val="0070C0"/>
                              </a:solidFill>
                            </a:rPr>
                            <a:t>64</a:t>
                          </a:r>
                          <a:endParaRPr kumimoji="1" lang="en-US" altLang="ja-JP" sz="1000" dirty="0">
                            <a:solidFill>
                              <a:srgbClr val="0070C0"/>
                            </a:solidFill>
                          </a:endParaRPr>
                        </a:p>
                      </p:txBody>
                    </p:sp>
                  </p:grpSp>
                  <p:cxnSp>
                    <p:nvCxnSpPr>
                      <p:cNvPr id="137" name="直線矢印コネクタ 136">
                        <a:extLst>
                          <a:ext uri="{FF2B5EF4-FFF2-40B4-BE49-F238E27FC236}">
                            <a16:creationId xmlns:a16="http://schemas.microsoft.com/office/drawing/2014/main" id="{3D1C2347-6FCE-0A4D-9767-77D89EAA6F6B}"/>
                          </a:ext>
                        </a:extLst>
                      </p:cNvPr>
                      <p:cNvCxnSpPr>
                        <a:cxnSpLocks/>
                      </p:cNvCxnSpPr>
                      <p:nvPr/>
                    </p:nvCxnSpPr>
                    <p:spPr>
                      <a:xfrm flipH="1">
                        <a:off x="4414581" y="3066227"/>
                        <a:ext cx="158151" cy="1957483"/>
                      </a:xfrm>
                      <a:prstGeom prst="straightConnector1">
                        <a:avLst/>
                      </a:prstGeom>
                      <a:ln w="1905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8" name="テキスト ボックス 137">
                        <a:extLst>
                          <a:ext uri="{FF2B5EF4-FFF2-40B4-BE49-F238E27FC236}">
                            <a16:creationId xmlns:a16="http://schemas.microsoft.com/office/drawing/2014/main" id="{03DD7D3A-1F39-434D-A5D2-F761DA12ED4D}"/>
                          </a:ext>
                        </a:extLst>
                      </p:cNvPr>
                      <p:cNvSpPr txBox="1"/>
                      <p:nvPr/>
                    </p:nvSpPr>
                    <p:spPr>
                      <a:xfrm>
                        <a:off x="4504047" y="3740047"/>
                        <a:ext cx="1219121" cy="500708"/>
                      </a:xfrm>
                      <a:prstGeom prst="rect">
                        <a:avLst/>
                      </a:prstGeom>
                      <a:noFill/>
                    </p:spPr>
                    <p:txBody>
                      <a:bodyPr wrap="square" rtlCol="0">
                        <a:spAutoFit/>
                      </a:bodyPr>
                      <a:lstStyle/>
                      <a:p>
                        <a:r>
                          <a:rPr kumimoji="1" lang="en-US" altLang="ja-JP" sz="1200" dirty="0">
                            <a:solidFill>
                              <a:schemeClr val="accent2">
                                <a:lumMod val="50000"/>
                              </a:schemeClr>
                            </a:solidFill>
                          </a:rPr>
                          <a:t>Endcap</a:t>
                        </a:r>
                      </a:p>
                      <a:p>
                        <a:r>
                          <a:rPr kumimoji="1" lang="en-US" altLang="ja-JP" sz="1200" dirty="0">
                            <a:solidFill>
                              <a:schemeClr val="accent2">
                                <a:lumMod val="50000"/>
                              </a:schemeClr>
                            </a:solidFill>
                          </a:rPr>
                          <a:t>196 </a:t>
                        </a:r>
                        <a:r>
                          <a:rPr kumimoji="1" lang="en-US" altLang="ja-JP" sz="1200" dirty="0" err="1">
                            <a:solidFill>
                              <a:schemeClr val="accent2">
                                <a:lumMod val="50000"/>
                              </a:schemeClr>
                            </a:solidFill>
                          </a:rPr>
                          <a:t>ch</a:t>
                        </a:r>
                        <a:r>
                          <a:rPr kumimoji="1" lang="en-US" altLang="ja-JP" sz="1200" dirty="0">
                            <a:solidFill>
                              <a:schemeClr val="accent2">
                                <a:lumMod val="50000"/>
                              </a:schemeClr>
                            </a:solidFill>
                          </a:rPr>
                          <a:t> x 3</a:t>
                        </a:r>
                      </a:p>
                    </p:txBody>
                  </p:sp>
                  <p:sp>
                    <p:nvSpPr>
                      <p:cNvPr id="139" name="テキスト ボックス 138">
                        <a:extLst>
                          <a:ext uri="{FF2B5EF4-FFF2-40B4-BE49-F238E27FC236}">
                            <a16:creationId xmlns:a16="http://schemas.microsoft.com/office/drawing/2014/main" id="{B1D80F02-64BF-B346-BA37-DE66909C3B67}"/>
                          </a:ext>
                        </a:extLst>
                      </p:cNvPr>
                      <p:cNvSpPr txBox="1"/>
                      <p:nvPr/>
                    </p:nvSpPr>
                    <p:spPr>
                      <a:xfrm>
                        <a:off x="3500797" y="2502940"/>
                        <a:ext cx="439801" cy="276999"/>
                      </a:xfrm>
                      <a:prstGeom prst="rect">
                        <a:avLst/>
                      </a:prstGeom>
                      <a:noFill/>
                    </p:spPr>
                    <p:txBody>
                      <a:bodyPr wrap="square" rtlCol="0">
                        <a:spAutoFit/>
                      </a:bodyPr>
                      <a:lstStyle/>
                      <a:p>
                        <a:r>
                          <a:rPr kumimoji="1" lang="en-US" altLang="ja-JP" sz="1200" dirty="0">
                            <a:solidFill>
                              <a:schemeClr val="accent2">
                                <a:lumMod val="50000"/>
                              </a:schemeClr>
                            </a:solidFill>
                          </a:rPr>
                          <a:t>L3</a:t>
                        </a:r>
                      </a:p>
                    </p:txBody>
                  </p:sp>
                  <p:sp>
                    <p:nvSpPr>
                      <p:cNvPr id="140" name="テキスト ボックス 139">
                        <a:extLst>
                          <a:ext uri="{FF2B5EF4-FFF2-40B4-BE49-F238E27FC236}">
                            <a16:creationId xmlns:a16="http://schemas.microsoft.com/office/drawing/2014/main" id="{34536ABB-D444-814C-959C-95CD6A7AAC13}"/>
                          </a:ext>
                        </a:extLst>
                      </p:cNvPr>
                      <p:cNvSpPr txBox="1"/>
                      <p:nvPr/>
                    </p:nvSpPr>
                    <p:spPr>
                      <a:xfrm>
                        <a:off x="3686032" y="2644797"/>
                        <a:ext cx="439801" cy="276999"/>
                      </a:xfrm>
                      <a:prstGeom prst="rect">
                        <a:avLst/>
                      </a:prstGeom>
                      <a:noFill/>
                    </p:spPr>
                    <p:txBody>
                      <a:bodyPr wrap="square" rtlCol="0">
                        <a:spAutoFit/>
                      </a:bodyPr>
                      <a:lstStyle/>
                      <a:p>
                        <a:r>
                          <a:rPr kumimoji="1" lang="en-US" altLang="ja-JP" sz="1200" dirty="0">
                            <a:solidFill>
                              <a:schemeClr val="accent2">
                                <a:lumMod val="50000"/>
                              </a:schemeClr>
                            </a:solidFill>
                          </a:rPr>
                          <a:t>L2</a:t>
                        </a:r>
                      </a:p>
                    </p:txBody>
                  </p:sp>
                  <p:sp>
                    <p:nvSpPr>
                      <p:cNvPr id="141" name="テキスト ボックス 140">
                        <a:extLst>
                          <a:ext uri="{FF2B5EF4-FFF2-40B4-BE49-F238E27FC236}">
                            <a16:creationId xmlns:a16="http://schemas.microsoft.com/office/drawing/2014/main" id="{C4CB6FEE-5AFC-1446-B191-751322EBAE71}"/>
                          </a:ext>
                        </a:extLst>
                      </p:cNvPr>
                      <p:cNvSpPr txBox="1"/>
                      <p:nvPr/>
                    </p:nvSpPr>
                    <p:spPr>
                      <a:xfrm>
                        <a:off x="3908581" y="2775165"/>
                        <a:ext cx="439801" cy="276999"/>
                      </a:xfrm>
                      <a:prstGeom prst="rect">
                        <a:avLst/>
                      </a:prstGeom>
                      <a:noFill/>
                    </p:spPr>
                    <p:txBody>
                      <a:bodyPr wrap="square" rtlCol="0">
                        <a:spAutoFit/>
                      </a:bodyPr>
                      <a:lstStyle/>
                      <a:p>
                        <a:r>
                          <a:rPr kumimoji="1" lang="en-US" altLang="ja-JP" sz="1200" dirty="0">
                            <a:solidFill>
                              <a:schemeClr val="accent2">
                                <a:lumMod val="50000"/>
                              </a:schemeClr>
                            </a:solidFill>
                          </a:rPr>
                          <a:t>L1</a:t>
                        </a:r>
                      </a:p>
                    </p:txBody>
                  </p:sp>
                </p:grpSp>
                <p:sp>
                  <p:nvSpPr>
                    <p:cNvPr id="134" name="テキスト ボックス 133">
                      <a:extLst>
                        <a:ext uri="{FF2B5EF4-FFF2-40B4-BE49-F238E27FC236}">
                          <a16:creationId xmlns:a16="http://schemas.microsoft.com/office/drawing/2014/main" id="{546822D7-2300-C64D-A53F-2B1B4CD25D8A}"/>
                        </a:ext>
                      </a:extLst>
                    </p:cNvPr>
                    <p:cNvSpPr txBox="1"/>
                    <p:nvPr/>
                  </p:nvSpPr>
                  <p:spPr>
                    <a:xfrm>
                      <a:off x="2817722" y="887026"/>
                      <a:ext cx="742281" cy="433947"/>
                    </a:xfrm>
                    <a:prstGeom prst="rect">
                      <a:avLst/>
                    </a:prstGeom>
                    <a:noFill/>
                  </p:spPr>
                  <p:txBody>
                    <a:bodyPr wrap="square" rtlCol="0">
                      <a:spAutoFit/>
                    </a:bodyPr>
                    <a:lstStyle/>
                    <a:p>
                      <a:pPr algn="ctr"/>
                      <a:r>
                        <a:rPr kumimoji="1" lang="en-US" altLang="ja-JP" sz="1000" dirty="0">
                          <a:solidFill>
                            <a:schemeClr val="accent2">
                              <a:lumMod val="50000"/>
                            </a:schemeClr>
                          </a:solidFill>
                        </a:rPr>
                        <a:t>72</a:t>
                      </a:r>
                    </a:p>
                    <a:p>
                      <a:pPr algn="ctr"/>
                      <a:r>
                        <a:rPr lang="en-US" altLang="ja-JP" sz="1000" dirty="0">
                          <a:solidFill>
                            <a:srgbClr val="0070C0"/>
                          </a:solidFill>
                        </a:rPr>
                        <a:t>64</a:t>
                      </a:r>
                      <a:endParaRPr kumimoji="1" lang="en-US" altLang="ja-JP" sz="1000" dirty="0">
                        <a:solidFill>
                          <a:srgbClr val="0070C0"/>
                        </a:solidFill>
                      </a:endParaRPr>
                    </a:p>
                  </p:txBody>
                </p:sp>
              </p:grpSp>
              <p:sp>
                <p:nvSpPr>
                  <p:cNvPr id="132" name="テキスト ボックス 131">
                    <a:extLst>
                      <a:ext uri="{FF2B5EF4-FFF2-40B4-BE49-F238E27FC236}">
                        <a16:creationId xmlns:a16="http://schemas.microsoft.com/office/drawing/2014/main" id="{561DF80A-4621-3047-AF18-F8A8C957FB86}"/>
                      </a:ext>
                    </a:extLst>
                  </p:cNvPr>
                  <p:cNvSpPr txBox="1"/>
                  <p:nvPr/>
                </p:nvSpPr>
                <p:spPr>
                  <a:xfrm>
                    <a:off x="2960274" y="3506503"/>
                    <a:ext cx="1288632" cy="246221"/>
                  </a:xfrm>
                  <a:prstGeom prst="rect">
                    <a:avLst/>
                  </a:prstGeom>
                  <a:noFill/>
                </p:spPr>
                <p:txBody>
                  <a:bodyPr wrap="square" rtlCol="0">
                    <a:spAutoFit/>
                  </a:bodyPr>
                  <a:lstStyle/>
                  <a:p>
                    <a:pPr algn="ctr"/>
                    <a:r>
                      <a:rPr kumimoji="1" lang="ja-JP" altLang="en-US" sz="1000">
                        <a:solidFill>
                          <a:schemeClr val="accent2">
                            <a:lumMod val="50000"/>
                          </a:schemeClr>
                        </a:solidFill>
                      </a:rPr>
                      <a:t>合計：</a:t>
                    </a:r>
                    <a:r>
                      <a:rPr kumimoji="1" lang="en-US" altLang="ja-JP" sz="1000" dirty="0">
                        <a:solidFill>
                          <a:schemeClr val="accent2">
                            <a:lumMod val="50000"/>
                          </a:schemeClr>
                        </a:solidFill>
                      </a:rPr>
                      <a:t>2090ch</a:t>
                    </a:r>
                  </a:p>
                </p:txBody>
              </p:sp>
            </p:grpSp>
            <p:cxnSp>
              <p:nvCxnSpPr>
                <p:cNvPr id="130" name="直線矢印コネクタ 129">
                  <a:extLst>
                    <a:ext uri="{FF2B5EF4-FFF2-40B4-BE49-F238E27FC236}">
                      <a16:creationId xmlns:a16="http://schemas.microsoft.com/office/drawing/2014/main" id="{C57A7C34-87DF-F846-9544-33563BC47EF9}"/>
                    </a:ext>
                  </a:extLst>
                </p:cNvPr>
                <p:cNvCxnSpPr>
                  <a:cxnSpLocks/>
                </p:cNvCxnSpPr>
                <p:nvPr/>
              </p:nvCxnSpPr>
              <p:spPr>
                <a:xfrm flipH="1">
                  <a:off x="2108296" y="3199260"/>
                  <a:ext cx="918490" cy="0"/>
                </a:xfrm>
                <a:prstGeom prst="straightConnector1">
                  <a:avLst/>
                </a:prstGeom>
                <a:ln w="1905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126" name="直線矢印コネクタ 125">
                <a:extLst>
                  <a:ext uri="{FF2B5EF4-FFF2-40B4-BE49-F238E27FC236}">
                    <a16:creationId xmlns:a16="http://schemas.microsoft.com/office/drawing/2014/main" id="{F875C666-5599-8F40-BD89-6B41F55DFDB7}"/>
                  </a:ext>
                </a:extLst>
              </p:cNvPr>
              <p:cNvCxnSpPr>
                <a:cxnSpLocks/>
              </p:cNvCxnSpPr>
              <p:nvPr/>
            </p:nvCxnSpPr>
            <p:spPr>
              <a:xfrm flipH="1">
                <a:off x="1916371" y="772444"/>
                <a:ext cx="632807" cy="0"/>
              </a:xfrm>
              <a:prstGeom prst="straightConnector1">
                <a:avLst/>
              </a:prstGeom>
              <a:ln w="1905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7" name="直線矢印コネクタ 126">
                <a:extLst>
                  <a:ext uri="{FF2B5EF4-FFF2-40B4-BE49-F238E27FC236}">
                    <a16:creationId xmlns:a16="http://schemas.microsoft.com/office/drawing/2014/main" id="{CDB20D5B-DF7B-F04C-9F89-AC01C3926ED4}"/>
                  </a:ext>
                </a:extLst>
              </p:cNvPr>
              <p:cNvCxnSpPr>
                <a:cxnSpLocks/>
              </p:cNvCxnSpPr>
              <p:nvPr/>
            </p:nvCxnSpPr>
            <p:spPr>
              <a:xfrm flipH="1">
                <a:off x="1668612" y="532695"/>
                <a:ext cx="632807" cy="0"/>
              </a:xfrm>
              <a:prstGeom prst="straightConnector1">
                <a:avLst/>
              </a:prstGeom>
              <a:ln w="1905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23" name="テキスト ボックス 122">
              <a:extLst>
                <a:ext uri="{FF2B5EF4-FFF2-40B4-BE49-F238E27FC236}">
                  <a16:creationId xmlns:a16="http://schemas.microsoft.com/office/drawing/2014/main" id="{C2A0F3E6-B256-514A-B6A7-5EE99E16FE04}"/>
                </a:ext>
              </a:extLst>
            </p:cNvPr>
            <p:cNvSpPr txBox="1"/>
            <p:nvPr/>
          </p:nvSpPr>
          <p:spPr>
            <a:xfrm>
              <a:off x="1077721" y="3065543"/>
              <a:ext cx="990012" cy="230832"/>
            </a:xfrm>
            <a:prstGeom prst="rect">
              <a:avLst/>
            </a:prstGeom>
            <a:noFill/>
          </p:spPr>
          <p:txBody>
            <a:bodyPr wrap="square" rtlCol="0">
              <a:spAutoFit/>
            </a:bodyPr>
            <a:lstStyle/>
            <a:p>
              <a:r>
                <a:rPr lang="en-US" altLang="ja-JP" sz="900" dirty="0" err="1">
                  <a:solidFill>
                    <a:srgbClr val="0070C0"/>
                  </a:solidFill>
                </a:rPr>
                <a:t>φ</a:t>
              </a:r>
              <a:r>
                <a:rPr lang="ja-JP" altLang="en-US" sz="900">
                  <a:solidFill>
                    <a:srgbClr val="0070C0"/>
                  </a:solidFill>
                </a:rPr>
                <a:t>：</a:t>
              </a:r>
              <a:r>
                <a:rPr kumimoji="1" lang="en-US" altLang="ja-JP" sz="900" dirty="0">
                  <a:solidFill>
                    <a:srgbClr val="0070C0"/>
                  </a:solidFill>
                </a:rPr>
                <a:t>32ch</a:t>
              </a:r>
              <a:r>
                <a:rPr lang="en-US" altLang="ja-JP" sz="900" dirty="0">
                  <a:solidFill>
                    <a:srgbClr val="0070C0"/>
                  </a:solidFill>
                </a:rPr>
                <a:t> x 2</a:t>
              </a:r>
              <a:r>
                <a:rPr lang="ja-JP" altLang="en-US" sz="900">
                  <a:solidFill>
                    <a:srgbClr val="0070C0"/>
                  </a:solidFill>
                </a:rPr>
                <a:t>層</a:t>
              </a:r>
              <a:endParaRPr kumimoji="1" lang="en-US" altLang="ja-JP" sz="900" dirty="0">
                <a:solidFill>
                  <a:srgbClr val="0070C0"/>
                </a:solidFill>
              </a:endParaRPr>
            </a:p>
          </p:txBody>
        </p:sp>
        <p:sp>
          <p:nvSpPr>
            <p:cNvPr id="124" name="テキスト ボックス 123">
              <a:extLst>
                <a:ext uri="{FF2B5EF4-FFF2-40B4-BE49-F238E27FC236}">
                  <a16:creationId xmlns:a16="http://schemas.microsoft.com/office/drawing/2014/main" id="{6B51F00C-2F14-4047-B949-F557649A1C2F}"/>
                </a:ext>
              </a:extLst>
            </p:cNvPr>
            <p:cNvSpPr txBox="1"/>
            <p:nvPr/>
          </p:nvSpPr>
          <p:spPr>
            <a:xfrm>
              <a:off x="2050628" y="327261"/>
              <a:ext cx="563706" cy="230832"/>
            </a:xfrm>
            <a:prstGeom prst="rect">
              <a:avLst/>
            </a:prstGeom>
            <a:noFill/>
          </p:spPr>
          <p:txBody>
            <a:bodyPr wrap="square" rtlCol="0">
              <a:spAutoFit/>
            </a:bodyPr>
            <a:lstStyle/>
            <a:p>
              <a:r>
                <a:rPr kumimoji="1" lang="en-US" altLang="ja-JP" sz="900" dirty="0">
                  <a:solidFill>
                    <a:srgbClr val="0070C0"/>
                  </a:solidFill>
                </a:rPr>
                <a:t>32ch</a:t>
              </a:r>
            </a:p>
          </p:txBody>
        </p:sp>
      </p:grpSp>
      <p:grpSp>
        <p:nvGrpSpPr>
          <p:cNvPr id="365" name="グループ化 364">
            <a:extLst>
              <a:ext uri="{FF2B5EF4-FFF2-40B4-BE49-F238E27FC236}">
                <a16:creationId xmlns:a16="http://schemas.microsoft.com/office/drawing/2014/main" id="{33F34914-A2A1-F740-87C9-5D31E507A139}"/>
              </a:ext>
            </a:extLst>
          </p:cNvPr>
          <p:cNvGrpSpPr/>
          <p:nvPr/>
        </p:nvGrpSpPr>
        <p:grpSpPr>
          <a:xfrm>
            <a:off x="8694604" y="3273008"/>
            <a:ext cx="3014667" cy="3203726"/>
            <a:chOff x="4624429" y="3167207"/>
            <a:chExt cx="3014667" cy="3203726"/>
          </a:xfrm>
        </p:grpSpPr>
        <p:grpSp>
          <p:nvGrpSpPr>
            <p:cNvPr id="362" name="グループ化 361">
              <a:extLst>
                <a:ext uri="{FF2B5EF4-FFF2-40B4-BE49-F238E27FC236}">
                  <a16:creationId xmlns:a16="http://schemas.microsoft.com/office/drawing/2014/main" id="{55CD0FB8-A4CC-2442-8ED0-DDD967C6F086}"/>
                </a:ext>
              </a:extLst>
            </p:cNvPr>
            <p:cNvGrpSpPr/>
            <p:nvPr/>
          </p:nvGrpSpPr>
          <p:grpSpPr>
            <a:xfrm>
              <a:off x="4624429" y="3167207"/>
              <a:ext cx="3014667" cy="3203726"/>
              <a:chOff x="8972546" y="3230250"/>
              <a:chExt cx="3014667" cy="3203726"/>
            </a:xfrm>
          </p:grpSpPr>
          <p:sp>
            <p:nvSpPr>
              <p:cNvPr id="291" name="テキスト ボックス 290">
                <a:extLst>
                  <a:ext uri="{FF2B5EF4-FFF2-40B4-BE49-F238E27FC236}">
                    <a16:creationId xmlns:a16="http://schemas.microsoft.com/office/drawing/2014/main" id="{0E8BC3B3-BBA4-D24A-8990-E9C0AE841DE0}"/>
                  </a:ext>
                </a:extLst>
              </p:cNvPr>
              <p:cNvSpPr txBox="1"/>
              <p:nvPr/>
            </p:nvSpPr>
            <p:spPr>
              <a:xfrm>
                <a:off x="10830256" y="5701012"/>
                <a:ext cx="1142824" cy="276999"/>
              </a:xfrm>
              <a:prstGeom prst="rect">
                <a:avLst/>
              </a:prstGeom>
              <a:noFill/>
            </p:spPr>
            <p:txBody>
              <a:bodyPr wrap="square" rtlCol="0">
                <a:spAutoFit/>
              </a:bodyPr>
              <a:lstStyle/>
              <a:p>
                <a:r>
                  <a:rPr kumimoji="1" lang="en-US" altLang="ja-JP" sz="1200" dirty="0">
                    <a:solidFill>
                      <a:schemeClr val="accent2">
                        <a:lumMod val="50000"/>
                      </a:schemeClr>
                    </a:solidFill>
                  </a:rPr>
                  <a:t>Forward</a:t>
                </a:r>
              </a:p>
            </p:txBody>
          </p:sp>
          <p:sp>
            <p:nvSpPr>
              <p:cNvPr id="293" name="テキスト ボックス 292">
                <a:extLst>
                  <a:ext uri="{FF2B5EF4-FFF2-40B4-BE49-F238E27FC236}">
                    <a16:creationId xmlns:a16="http://schemas.microsoft.com/office/drawing/2014/main" id="{435FB49F-34B7-3345-BEFB-7801CE73F404}"/>
                  </a:ext>
                </a:extLst>
              </p:cNvPr>
              <p:cNvSpPr txBox="1"/>
              <p:nvPr/>
            </p:nvSpPr>
            <p:spPr>
              <a:xfrm>
                <a:off x="10906034" y="4446541"/>
                <a:ext cx="1081179" cy="276999"/>
              </a:xfrm>
              <a:prstGeom prst="rect">
                <a:avLst/>
              </a:prstGeom>
              <a:noFill/>
            </p:spPr>
            <p:txBody>
              <a:bodyPr wrap="square" rtlCol="0">
                <a:spAutoFit/>
              </a:bodyPr>
              <a:lstStyle/>
              <a:p>
                <a:r>
                  <a:rPr kumimoji="1" lang="en-US" altLang="ja-JP" sz="1200" dirty="0">
                    <a:solidFill>
                      <a:schemeClr val="accent2">
                        <a:lumMod val="50000"/>
                      </a:schemeClr>
                    </a:solidFill>
                  </a:rPr>
                  <a:t>Endcap</a:t>
                </a:r>
              </a:p>
            </p:txBody>
          </p:sp>
          <p:grpSp>
            <p:nvGrpSpPr>
              <p:cNvPr id="322" name="グループ化 321">
                <a:extLst>
                  <a:ext uri="{FF2B5EF4-FFF2-40B4-BE49-F238E27FC236}">
                    <a16:creationId xmlns:a16="http://schemas.microsoft.com/office/drawing/2014/main" id="{EC081292-11DC-4C46-A041-4E9CFBB00739}"/>
                  </a:ext>
                </a:extLst>
              </p:cNvPr>
              <p:cNvGrpSpPr/>
              <p:nvPr/>
            </p:nvGrpSpPr>
            <p:grpSpPr>
              <a:xfrm>
                <a:off x="8972546" y="3230250"/>
                <a:ext cx="2445409" cy="3203726"/>
                <a:chOff x="8972546" y="3230250"/>
                <a:chExt cx="2445409" cy="3203726"/>
              </a:xfrm>
            </p:grpSpPr>
            <p:grpSp>
              <p:nvGrpSpPr>
                <p:cNvPr id="299" name="グループ化 298">
                  <a:extLst>
                    <a:ext uri="{FF2B5EF4-FFF2-40B4-BE49-F238E27FC236}">
                      <a16:creationId xmlns:a16="http://schemas.microsoft.com/office/drawing/2014/main" id="{2394E26B-9973-9F45-8E1C-5A471E568FA4}"/>
                    </a:ext>
                  </a:extLst>
                </p:cNvPr>
                <p:cNvGrpSpPr/>
                <p:nvPr/>
              </p:nvGrpSpPr>
              <p:grpSpPr>
                <a:xfrm>
                  <a:off x="9242884" y="3661725"/>
                  <a:ext cx="1348356" cy="2355940"/>
                  <a:chOff x="4275125" y="3511056"/>
                  <a:chExt cx="1553548" cy="2957746"/>
                </a:xfrm>
              </p:grpSpPr>
              <p:grpSp>
                <p:nvGrpSpPr>
                  <p:cNvPr id="300" name="グループ化 299">
                    <a:extLst>
                      <a:ext uri="{FF2B5EF4-FFF2-40B4-BE49-F238E27FC236}">
                        <a16:creationId xmlns:a16="http://schemas.microsoft.com/office/drawing/2014/main" id="{655DBC78-3A42-B944-B0F0-4461F0B6C56E}"/>
                      </a:ext>
                    </a:extLst>
                  </p:cNvPr>
                  <p:cNvGrpSpPr/>
                  <p:nvPr/>
                </p:nvGrpSpPr>
                <p:grpSpPr>
                  <a:xfrm>
                    <a:off x="4275125" y="3511056"/>
                    <a:ext cx="1553548" cy="2957746"/>
                    <a:chOff x="2893147" y="370762"/>
                    <a:chExt cx="1553548" cy="2957746"/>
                  </a:xfrm>
                </p:grpSpPr>
                <p:grpSp>
                  <p:nvGrpSpPr>
                    <p:cNvPr id="302" name="グループ化 301">
                      <a:extLst>
                        <a:ext uri="{FF2B5EF4-FFF2-40B4-BE49-F238E27FC236}">
                          <a16:creationId xmlns:a16="http://schemas.microsoft.com/office/drawing/2014/main" id="{E14C0EB5-9DD2-0F47-B1F7-026EC300DD31}"/>
                        </a:ext>
                      </a:extLst>
                    </p:cNvPr>
                    <p:cNvGrpSpPr/>
                    <p:nvPr/>
                  </p:nvGrpSpPr>
                  <p:grpSpPr>
                    <a:xfrm>
                      <a:off x="2893147" y="370762"/>
                      <a:ext cx="1553548" cy="2957746"/>
                      <a:chOff x="2918181" y="271040"/>
                      <a:chExt cx="1553548" cy="2957746"/>
                    </a:xfrm>
                  </p:grpSpPr>
                  <p:sp>
                    <p:nvSpPr>
                      <p:cNvPr id="307" name="台形 306">
                        <a:extLst>
                          <a:ext uri="{FF2B5EF4-FFF2-40B4-BE49-F238E27FC236}">
                            <a16:creationId xmlns:a16="http://schemas.microsoft.com/office/drawing/2014/main" id="{5D31F27A-A5B2-CC45-815F-3E5D64D1999F}"/>
                          </a:ext>
                        </a:extLst>
                      </p:cNvPr>
                      <p:cNvSpPr/>
                      <p:nvPr/>
                    </p:nvSpPr>
                    <p:spPr>
                      <a:xfrm rot="10800000">
                        <a:off x="2918181" y="271040"/>
                        <a:ext cx="1553548" cy="2957746"/>
                      </a:xfrm>
                      <a:prstGeom prst="trapezoid">
                        <a:avLst>
                          <a:gd name="adj" fmla="val 13365"/>
                        </a:avLst>
                      </a:prstGeom>
                      <a:solidFill>
                        <a:schemeClr val="accent4">
                          <a:lumMod val="40000"/>
                          <a:lumOff val="60000"/>
                        </a:schemeClr>
                      </a:solidFill>
                      <a:ln w="12700">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900"/>
                      </a:p>
                    </p:txBody>
                  </p:sp>
                  <p:cxnSp>
                    <p:nvCxnSpPr>
                      <p:cNvPr id="308" name="直線コネクタ 307">
                        <a:extLst>
                          <a:ext uri="{FF2B5EF4-FFF2-40B4-BE49-F238E27FC236}">
                            <a16:creationId xmlns:a16="http://schemas.microsoft.com/office/drawing/2014/main" id="{040FB3A0-C853-A941-9065-BBCDD7C10AEF}"/>
                          </a:ext>
                        </a:extLst>
                      </p:cNvPr>
                      <p:cNvCxnSpPr>
                        <a:cxnSpLocks/>
                      </p:cNvCxnSpPr>
                      <p:nvPr/>
                    </p:nvCxnSpPr>
                    <p:spPr>
                      <a:xfrm flipH="1">
                        <a:off x="3084960" y="2670357"/>
                        <a:ext cx="1219988"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03" name="直線コネクタ 302">
                      <a:extLst>
                        <a:ext uri="{FF2B5EF4-FFF2-40B4-BE49-F238E27FC236}">
                          <a16:creationId xmlns:a16="http://schemas.microsoft.com/office/drawing/2014/main" id="{278B43EF-C5EA-1A46-B201-18D9EE37B3BA}"/>
                        </a:ext>
                      </a:extLst>
                    </p:cNvPr>
                    <p:cNvCxnSpPr>
                      <a:cxnSpLocks/>
                    </p:cNvCxnSpPr>
                    <p:nvPr/>
                  </p:nvCxnSpPr>
                  <p:spPr>
                    <a:xfrm flipH="1">
                      <a:off x="2972691" y="1291332"/>
                      <a:ext cx="1394458"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4" name="直線コネクタ 303">
                      <a:extLst>
                        <a:ext uri="{FF2B5EF4-FFF2-40B4-BE49-F238E27FC236}">
                          <a16:creationId xmlns:a16="http://schemas.microsoft.com/office/drawing/2014/main" id="{C2BD1C5B-67B8-7241-89E4-E6E110B2293D}"/>
                        </a:ext>
                      </a:extLst>
                    </p:cNvPr>
                    <p:cNvCxnSpPr>
                      <a:cxnSpLocks/>
                    </p:cNvCxnSpPr>
                    <p:nvPr/>
                  </p:nvCxnSpPr>
                  <p:spPr>
                    <a:xfrm flipH="1">
                      <a:off x="2935922" y="812621"/>
                      <a:ext cx="1510773"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5" name="直線コネクタ 304">
                      <a:extLst>
                        <a:ext uri="{FF2B5EF4-FFF2-40B4-BE49-F238E27FC236}">
                          <a16:creationId xmlns:a16="http://schemas.microsoft.com/office/drawing/2014/main" id="{8AC6B2B4-5699-2746-9C09-04B0E39CE46E}"/>
                        </a:ext>
                      </a:extLst>
                    </p:cNvPr>
                    <p:cNvCxnSpPr>
                      <a:cxnSpLocks/>
                    </p:cNvCxnSpPr>
                    <p:nvPr/>
                  </p:nvCxnSpPr>
                  <p:spPr>
                    <a:xfrm flipH="1">
                      <a:off x="2988192" y="1857944"/>
                      <a:ext cx="1363456"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6" name="直線コネクタ 305">
                      <a:extLst>
                        <a:ext uri="{FF2B5EF4-FFF2-40B4-BE49-F238E27FC236}">
                          <a16:creationId xmlns:a16="http://schemas.microsoft.com/office/drawing/2014/main" id="{53BD308B-1328-214A-92B0-90AE6CD668A8}"/>
                        </a:ext>
                      </a:extLst>
                    </p:cNvPr>
                    <p:cNvCxnSpPr>
                      <a:cxnSpLocks/>
                    </p:cNvCxnSpPr>
                    <p:nvPr/>
                  </p:nvCxnSpPr>
                  <p:spPr>
                    <a:xfrm flipV="1">
                      <a:off x="3670840" y="370763"/>
                      <a:ext cx="0" cy="2399316"/>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01" name="直線コネクタ 300">
                    <a:extLst>
                      <a:ext uri="{FF2B5EF4-FFF2-40B4-BE49-F238E27FC236}">
                        <a16:creationId xmlns:a16="http://schemas.microsoft.com/office/drawing/2014/main" id="{2E64BFB7-FB32-354A-AF49-857B09439217}"/>
                      </a:ext>
                    </a:extLst>
                  </p:cNvPr>
                  <p:cNvCxnSpPr>
                    <a:cxnSpLocks/>
                  </p:cNvCxnSpPr>
                  <p:nvPr/>
                </p:nvCxnSpPr>
                <p:spPr>
                  <a:xfrm flipH="1">
                    <a:off x="4391558" y="5468033"/>
                    <a:ext cx="1270334"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68" name="テキスト ボックス 267">
                  <a:extLst>
                    <a:ext uri="{FF2B5EF4-FFF2-40B4-BE49-F238E27FC236}">
                      <a16:creationId xmlns:a16="http://schemas.microsoft.com/office/drawing/2014/main" id="{B7357654-9332-2D45-9396-1258C592A5DC}"/>
                    </a:ext>
                  </a:extLst>
                </p:cNvPr>
                <p:cNvSpPr txBox="1"/>
                <p:nvPr/>
              </p:nvSpPr>
              <p:spPr>
                <a:xfrm>
                  <a:off x="9623839" y="6187755"/>
                  <a:ext cx="1142825" cy="246221"/>
                </a:xfrm>
                <a:prstGeom prst="rect">
                  <a:avLst/>
                </a:prstGeom>
                <a:noFill/>
              </p:spPr>
              <p:txBody>
                <a:bodyPr wrap="square" rtlCol="0">
                  <a:spAutoFit/>
                </a:bodyPr>
                <a:lstStyle/>
                <a:p>
                  <a:pPr algn="ctr"/>
                  <a:r>
                    <a:rPr kumimoji="1" lang="ja-JP" altLang="en-US" sz="1000">
                      <a:solidFill>
                        <a:schemeClr val="accent2">
                          <a:lumMod val="50000"/>
                        </a:schemeClr>
                      </a:solidFill>
                    </a:rPr>
                    <a:t>合計：</a:t>
                  </a:r>
                  <a:r>
                    <a:rPr kumimoji="1" lang="en-US" altLang="ja-JP" sz="1000" dirty="0">
                      <a:solidFill>
                        <a:schemeClr val="accent2">
                          <a:lumMod val="50000"/>
                        </a:schemeClr>
                      </a:solidFill>
                    </a:rPr>
                    <a:t>2128ch</a:t>
                  </a:r>
                </a:p>
              </p:txBody>
            </p:sp>
            <p:grpSp>
              <p:nvGrpSpPr>
                <p:cNvPr id="269" name="グループ化 268">
                  <a:extLst>
                    <a:ext uri="{FF2B5EF4-FFF2-40B4-BE49-F238E27FC236}">
                      <a16:creationId xmlns:a16="http://schemas.microsoft.com/office/drawing/2014/main" id="{4BCE4C8C-DC7D-B64A-A350-39F39DFBCA11}"/>
                    </a:ext>
                  </a:extLst>
                </p:cNvPr>
                <p:cNvGrpSpPr/>
                <p:nvPr/>
              </p:nvGrpSpPr>
              <p:grpSpPr>
                <a:xfrm>
                  <a:off x="9427721" y="3798069"/>
                  <a:ext cx="1348356" cy="2355940"/>
                  <a:chOff x="4275125" y="3511056"/>
                  <a:chExt cx="1553548" cy="2957746"/>
                </a:xfrm>
              </p:grpSpPr>
              <p:grpSp>
                <p:nvGrpSpPr>
                  <p:cNvPr id="270" name="グループ化 269">
                    <a:extLst>
                      <a:ext uri="{FF2B5EF4-FFF2-40B4-BE49-F238E27FC236}">
                        <a16:creationId xmlns:a16="http://schemas.microsoft.com/office/drawing/2014/main" id="{1412F163-7123-3241-BA5A-95FAF30E37FB}"/>
                      </a:ext>
                    </a:extLst>
                  </p:cNvPr>
                  <p:cNvGrpSpPr/>
                  <p:nvPr/>
                </p:nvGrpSpPr>
                <p:grpSpPr>
                  <a:xfrm>
                    <a:off x="4275125" y="3511056"/>
                    <a:ext cx="1553548" cy="2957746"/>
                    <a:chOff x="2893147" y="370762"/>
                    <a:chExt cx="1553548" cy="2957746"/>
                  </a:xfrm>
                </p:grpSpPr>
                <p:grpSp>
                  <p:nvGrpSpPr>
                    <p:cNvPr id="272" name="グループ化 271">
                      <a:extLst>
                        <a:ext uri="{FF2B5EF4-FFF2-40B4-BE49-F238E27FC236}">
                          <a16:creationId xmlns:a16="http://schemas.microsoft.com/office/drawing/2014/main" id="{CFC970E9-E25D-B741-9381-0BAE5D3BD4F8}"/>
                        </a:ext>
                      </a:extLst>
                    </p:cNvPr>
                    <p:cNvGrpSpPr/>
                    <p:nvPr/>
                  </p:nvGrpSpPr>
                  <p:grpSpPr>
                    <a:xfrm>
                      <a:off x="2893147" y="370762"/>
                      <a:ext cx="1553548" cy="2957746"/>
                      <a:chOff x="2918181" y="271040"/>
                      <a:chExt cx="1553548" cy="2957746"/>
                    </a:xfrm>
                  </p:grpSpPr>
                  <p:sp>
                    <p:nvSpPr>
                      <p:cNvPr id="277" name="台形 276">
                        <a:extLst>
                          <a:ext uri="{FF2B5EF4-FFF2-40B4-BE49-F238E27FC236}">
                            <a16:creationId xmlns:a16="http://schemas.microsoft.com/office/drawing/2014/main" id="{51D3611F-5059-8941-8AEF-4B5575ED0E5C}"/>
                          </a:ext>
                        </a:extLst>
                      </p:cNvPr>
                      <p:cNvSpPr/>
                      <p:nvPr/>
                    </p:nvSpPr>
                    <p:spPr>
                      <a:xfrm rot="10800000">
                        <a:off x="2918181" y="271040"/>
                        <a:ext cx="1553548" cy="2957746"/>
                      </a:xfrm>
                      <a:prstGeom prst="trapezoid">
                        <a:avLst>
                          <a:gd name="adj" fmla="val 13365"/>
                        </a:avLst>
                      </a:prstGeom>
                      <a:solidFill>
                        <a:schemeClr val="accent4">
                          <a:lumMod val="40000"/>
                          <a:lumOff val="60000"/>
                        </a:schemeClr>
                      </a:solidFill>
                      <a:ln w="12700">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900"/>
                      </a:p>
                    </p:txBody>
                  </p:sp>
                  <p:cxnSp>
                    <p:nvCxnSpPr>
                      <p:cNvPr id="278" name="直線コネクタ 277">
                        <a:extLst>
                          <a:ext uri="{FF2B5EF4-FFF2-40B4-BE49-F238E27FC236}">
                            <a16:creationId xmlns:a16="http://schemas.microsoft.com/office/drawing/2014/main" id="{A458423C-479C-0645-9885-EE44F58B84B0}"/>
                          </a:ext>
                        </a:extLst>
                      </p:cNvPr>
                      <p:cNvCxnSpPr>
                        <a:cxnSpLocks/>
                      </p:cNvCxnSpPr>
                      <p:nvPr/>
                    </p:nvCxnSpPr>
                    <p:spPr>
                      <a:xfrm flipH="1">
                        <a:off x="3084960" y="2670357"/>
                        <a:ext cx="1219988"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273" name="直線コネクタ 272">
                      <a:extLst>
                        <a:ext uri="{FF2B5EF4-FFF2-40B4-BE49-F238E27FC236}">
                          <a16:creationId xmlns:a16="http://schemas.microsoft.com/office/drawing/2014/main" id="{317BA6B6-08A7-6D48-9DDD-6A3870134B13}"/>
                        </a:ext>
                      </a:extLst>
                    </p:cNvPr>
                    <p:cNvCxnSpPr>
                      <a:cxnSpLocks/>
                    </p:cNvCxnSpPr>
                    <p:nvPr/>
                  </p:nvCxnSpPr>
                  <p:spPr>
                    <a:xfrm flipH="1">
                      <a:off x="2972691" y="1291332"/>
                      <a:ext cx="1394458"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4" name="直線コネクタ 273">
                      <a:extLst>
                        <a:ext uri="{FF2B5EF4-FFF2-40B4-BE49-F238E27FC236}">
                          <a16:creationId xmlns:a16="http://schemas.microsoft.com/office/drawing/2014/main" id="{33B3807C-AE9D-6F46-9483-E930DA62BD9F}"/>
                        </a:ext>
                      </a:extLst>
                    </p:cNvPr>
                    <p:cNvCxnSpPr>
                      <a:cxnSpLocks/>
                    </p:cNvCxnSpPr>
                    <p:nvPr/>
                  </p:nvCxnSpPr>
                  <p:spPr>
                    <a:xfrm flipH="1">
                      <a:off x="2935922" y="812621"/>
                      <a:ext cx="1510773"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5" name="直線コネクタ 274">
                      <a:extLst>
                        <a:ext uri="{FF2B5EF4-FFF2-40B4-BE49-F238E27FC236}">
                          <a16:creationId xmlns:a16="http://schemas.microsoft.com/office/drawing/2014/main" id="{51C26244-9549-A64C-8D36-0C83FD2DEC2F}"/>
                        </a:ext>
                      </a:extLst>
                    </p:cNvPr>
                    <p:cNvCxnSpPr>
                      <a:cxnSpLocks/>
                    </p:cNvCxnSpPr>
                    <p:nvPr/>
                  </p:nvCxnSpPr>
                  <p:spPr>
                    <a:xfrm flipH="1">
                      <a:off x="2988192" y="1857944"/>
                      <a:ext cx="1363456"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6" name="直線コネクタ 275">
                      <a:extLst>
                        <a:ext uri="{FF2B5EF4-FFF2-40B4-BE49-F238E27FC236}">
                          <a16:creationId xmlns:a16="http://schemas.microsoft.com/office/drawing/2014/main" id="{55832081-A58D-254E-A5A0-5F9E66782805}"/>
                        </a:ext>
                      </a:extLst>
                    </p:cNvPr>
                    <p:cNvCxnSpPr>
                      <a:cxnSpLocks/>
                    </p:cNvCxnSpPr>
                    <p:nvPr/>
                  </p:nvCxnSpPr>
                  <p:spPr>
                    <a:xfrm flipV="1">
                      <a:off x="3670840" y="370763"/>
                      <a:ext cx="0" cy="2399316"/>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271" name="直線コネクタ 270">
                    <a:extLst>
                      <a:ext uri="{FF2B5EF4-FFF2-40B4-BE49-F238E27FC236}">
                        <a16:creationId xmlns:a16="http://schemas.microsoft.com/office/drawing/2014/main" id="{6730E013-C22D-214B-B21A-A2255E4E247F}"/>
                      </a:ext>
                    </a:extLst>
                  </p:cNvPr>
                  <p:cNvCxnSpPr>
                    <a:cxnSpLocks/>
                  </p:cNvCxnSpPr>
                  <p:nvPr/>
                </p:nvCxnSpPr>
                <p:spPr>
                  <a:xfrm flipH="1">
                    <a:off x="4391558" y="5468033"/>
                    <a:ext cx="1270334"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79" name="テキスト ボックス 278">
                  <a:extLst>
                    <a:ext uri="{FF2B5EF4-FFF2-40B4-BE49-F238E27FC236}">
                      <a16:creationId xmlns:a16="http://schemas.microsoft.com/office/drawing/2014/main" id="{68C6063F-CAAD-3F4B-AAB2-12F2DE3243B4}"/>
                    </a:ext>
                  </a:extLst>
                </p:cNvPr>
                <p:cNvSpPr txBox="1"/>
                <p:nvPr/>
              </p:nvSpPr>
              <p:spPr>
                <a:xfrm>
                  <a:off x="9583985" y="5695006"/>
                  <a:ext cx="1080462" cy="507831"/>
                </a:xfrm>
                <a:prstGeom prst="rect">
                  <a:avLst/>
                </a:prstGeom>
                <a:noFill/>
              </p:spPr>
              <p:txBody>
                <a:bodyPr wrap="square" rtlCol="0">
                  <a:spAutoFit/>
                </a:bodyPr>
                <a:lstStyle/>
                <a:p>
                  <a:pPr algn="ctr"/>
                  <a:r>
                    <a:rPr kumimoji="1" lang="en-US" altLang="ja-JP" sz="900" dirty="0">
                      <a:solidFill>
                        <a:schemeClr val="accent2">
                          <a:lumMod val="50000"/>
                        </a:schemeClr>
                      </a:solidFill>
                    </a:rPr>
                    <a:t>244</a:t>
                  </a:r>
                </a:p>
                <a:p>
                  <a:pPr algn="ctr"/>
                  <a:r>
                    <a:rPr lang="en-US" altLang="ja-JP" sz="900" dirty="0">
                      <a:solidFill>
                        <a:schemeClr val="accent2">
                          <a:lumMod val="50000"/>
                        </a:schemeClr>
                      </a:solidFill>
                    </a:rPr>
                    <a:t>64</a:t>
                  </a:r>
                </a:p>
                <a:p>
                  <a:pPr algn="r"/>
                  <a:r>
                    <a:rPr kumimoji="1" lang="ja-JP" altLang="en-US" sz="900">
                      <a:solidFill>
                        <a:schemeClr val="accent2">
                          <a:lumMod val="50000"/>
                        </a:schemeClr>
                      </a:solidFill>
                    </a:rPr>
                    <a:t>（</a:t>
                  </a:r>
                  <a:r>
                    <a:rPr lang="en-US" altLang="ja-JP" sz="900" dirty="0">
                      <a:solidFill>
                        <a:schemeClr val="accent2">
                          <a:lumMod val="50000"/>
                        </a:schemeClr>
                      </a:solidFill>
                    </a:rPr>
                    <a:t>2</a:t>
                  </a:r>
                  <a:r>
                    <a:rPr kumimoji="1" lang="ja-JP" altLang="en-US" sz="900">
                      <a:solidFill>
                        <a:schemeClr val="accent2">
                          <a:lumMod val="50000"/>
                        </a:schemeClr>
                      </a:solidFill>
                    </a:rPr>
                    <a:t>層合計）</a:t>
                  </a:r>
                  <a:endParaRPr kumimoji="1" lang="en-US" altLang="ja-JP" sz="900" dirty="0">
                    <a:solidFill>
                      <a:schemeClr val="accent2">
                        <a:lumMod val="50000"/>
                      </a:schemeClr>
                    </a:solidFill>
                  </a:endParaRPr>
                </a:p>
              </p:txBody>
            </p:sp>
            <p:sp>
              <p:nvSpPr>
                <p:cNvPr id="280" name="テキスト ボックス 279">
                  <a:extLst>
                    <a:ext uri="{FF2B5EF4-FFF2-40B4-BE49-F238E27FC236}">
                      <a16:creationId xmlns:a16="http://schemas.microsoft.com/office/drawing/2014/main" id="{97332B13-02C2-1846-BEDA-B2EE8F5F6891}"/>
                    </a:ext>
                  </a:extLst>
                </p:cNvPr>
                <p:cNvSpPr txBox="1"/>
                <p:nvPr/>
              </p:nvSpPr>
              <p:spPr>
                <a:xfrm>
                  <a:off x="9524964" y="5387427"/>
                  <a:ext cx="647559" cy="369332"/>
                </a:xfrm>
                <a:prstGeom prst="rect">
                  <a:avLst/>
                </a:prstGeom>
                <a:noFill/>
              </p:spPr>
              <p:txBody>
                <a:bodyPr wrap="square" rtlCol="0">
                  <a:spAutoFit/>
                </a:bodyPr>
                <a:lstStyle/>
                <a:p>
                  <a:pPr algn="ctr"/>
                  <a:r>
                    <a:rPr kumimoji="1" lang="en-US" altLang="ja-JP" sz="900" dirty="0">
                      <a:solidFill>
                        <a:schemeClr val="accent2">
                          <a:lumMod val="50000"/>
                        </a:schemeClr>
                      </a:solidFill>
                    </a:rPr>
                    <a:t>192</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281" name="テキスト ボックス 280">
                  <a:extLst>
                    <a:ext uri="{FF2B5EF4-FFF2-40B4-BE49-F238E27FC236}">
                      <a16:creationId xmlns:a16="http://schemas.microsoft.com/office/drawing/2014/main" id="{B3C4C134-4702-B447-9B43-CA17327818AA}"/>
                    </a:ext>
                  </a:extLst>
                </p:cNvPr>
                <p:cNvSpPr txBox="1"/>
                <p:nvPr/>
              </p:nvSpPr>
              <p:spPr>
                <a:xfrm>
                  <a:off x="9479528" y="4590220"/>
                  <a:ext cx="622371" cy="369332"/>
                </a:xfrm>
                <a:prstGeom prst="rect">
                  <a:avLst/>
                </a:prstGeom>
                <a:noFill/>
              </p:spPr>
              <p:txBody>
                <a:bodyPr wrap="square" rtlCol="0">
                  <a:spAutoFit/>
                </a:bodyPr>
                <a:lstStyle/>
                <a:p>
                  <a:pPr algn="ctr"/>
                  <a:r>
                    <a:rPr kumimoji="1" lang="en-US" altLang="ja-JP" sz="900" dirty="0">
                      <a:solidFill>
                        <a:schemeClr val="accent2">
                          <a:lumMod val="50000"/>
                        </a:schemeClr>
                      </a:solidFill>
                    </a:rPr>
                    <a:t>64</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282" name="テキスト ボックス 281">
                  <a:extLst>
                    <a:ext uri="{FF2B5EF4-FFF2-40B4-BE49-F238E27FC236}">
                      <a16:creationId xmlns:a16="http://schemas.microsoft.com/office/drawing/2014/main" id="{B3B91295-D4CB-B34D-A3F0-99374DAA3BCE}"/>
                    </a:ext>
                  </a:extLst>
                </p:cNvPr>
                <p:cNvSpPr txBox="1"/>
                <p:nvPr/>
              </p:nvSpPr>
              <p:spPr>
                <a:xfrm>
                  <a:off x="9479528" y="4186913"/>
                  <a:ext cx="622371" cy="369332"/>
                </a:xfrm>
                <a:prstGeom prst="rect">
                  <a:avLst/>
                </a:prstGeom>
                <a:noFill/>
              </p:spPr>
              <p:txBody>
                <a:bodyPr wrap="square" rtlCol="0">
                  <a:spAutoFit/>
                </a:bodyPr>
                <a:lstStyle/>
                <a:p>
                  <a:pPr algn="ctr"/>
                  <a:r>
                    <a:rPr lang="en-US" altLang="ja-JP" sz="900" dirty="0">
                      <a:solidFill>
                        <a:schemeClr val="accent2">
                          <a:lumMod val="50000"/>
                        </a:schemeClr>
                      </a:solidFill>
                    </a:rPr>
                    <a:t>60</a:t>
                  </a:r>
                  <a:endParaRPr kumimoji="1" lang="en-US" altLang="ja-JP" sz="900" dirty="0">
                    <a:solidFill>
                      <a:schemeClr val="accent2">
                        <a:lumMod val="50000"/>
                      </a:schemeClr>
                    </a:solidFill>
                  </a:endParaRP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283" name="テキスト ボックス 282">
                  <a:extLst>
                    <a:ext uri="{FF2B5EF4-FFF2-40B4-BE49-F238E27FC236}">
                      <a16:creationId xmlns:a16="http://schemas.microsoft.com/office/drawing/2014/main" id="{A9AAAE9D-87B8-F44F-9742-4AEB2BF607CE}"/>
                    </a:ext>
                  </a:extLst>
                </p:cNvPr>
                <p:cNvSpPr txBox="1"/>
                <p:nvPr/>
              </p:nvSpPr>
              <p:spPr>
                <a:xfrm>
                  <a:off x="9462813" y="3807568"/>
                  <a:ext cx="622371" cy="369332"/>
                </a:xfrm>
                <a:prstGeom prst="rect">
                  <a:avLst/>
                </a:prstGeom>
                <a:noFill/>
              </p:spPr>
              <p:txBody>
                <a:bodyPr wrap="square" rtlCol="0">
                  <a:spAutoFit/>
                </a:bodyPr>
                <a:lstStyle/>
                <a:p>
                  <a:pPr algn="ctr"/>
                  <a:r>
                    <a:rPr kumimoji="1" lang="en-US" altLang="ja-JP" sz="900" dirty="0">
                      <a:solidFill>
                        <a:schemeClr val="accent2">
                          <a:lumMod val="50000"/>
                        </a:schemeClr>
                      </a:solidFill>
                    </a:rPr>
                    <a:t>62</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284" name="テキスト ボックス 283">
                  <a:extLst>
                    <a:ext uri="{FF2B5EF4-FFF2-40B4-BE49-F238E27FC236}">
                      <a16:creationId xmlns:a16="http://schemas.microsoft.com/office/drawing/2014/main" id="{C31EE1AD-112A-EE4F-A229-B2EBE89D8CFD}"/>
                    </a:ext>
                  </a:extLst>
                </p:cNvPr>
                <p:cNvSpPr txBox="1"/>
                <p:nvPr/>
              </p:nvSpPr>
              <p:spPr>
                <a:xfrm>
                  <a:off x="9511383" y="5020707"/>
                  <a:ext cx="622371" cy="369332"/>
                </a:xfrm>
                <a:prstGeom prst="rect">
                  <a:avLst/>
                </a:prstGeom>
                <a:noFill/>
              </p:spPr>
              <p:txBody>
                <a:bodyPr wrap="square" rtlCol="0">
                  <a:spAutoFit/>
                </a:bodyPr>
                <a:lstStyle/>
                <a:p>
                  <a:pPr algn="ctr"/>
                  <a:r>
                    <a:rPr kumimoji="1" lang="en-US" altLang="ja-JP" sz="900" dirty="0">
                      <a:solidFill>
                        <a:schemeClr val="accent2">
                          <a:lumMod val="50000"/>
                        </a:schemeClr>
                      </a:solidFill>
                    </a:rPr>
                    <a:t>212</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285" name="テキスト ボックス 284">
                  <a:extLst>
                    <a:ext uri="{FF2B5EF4-FFF2-40B4-BE49-F238E27FC236}">
                      <a16:creationId xmlns:a16="http://schemas.microsoft.com/office/drawing/2014/main" id="{67AAD1E8-E3CD-D745-88BB-0F7C08B1435F}"/>
                    </a:ext>
                  </a:extLst>
                </p:cNvPr>
                <p:cNvSpPr txBox="1"/>
                <p:nvPr/>
              </p:nvSpPr>
              <p:spPr>
                <a:xfrm>
                  <a:off x="10043482" y="5375616"/>
                  <a:ext cx="647559" cy="369332"/>
                </a:xfrm>
                <a:prstGeom prst="rect">
                  <a:avLst/>
                </a:prstGeom>
                <a:noFill/>
              </p:spPr>
              <p:txBody>
                <a:bodyPr wrap="square" rtlCol="0">
                  <a:spAutoFit/>
                </a:bodyPr>
                <a:lstStyle/>
                <a:p>
                  <a:pPr algn="ctr"/>
                  <a:r>
                    <a:rPr kumimoji="1" lang="en-US" altLang="ja-JP" sz="900" dirty="0">
                      <a:solidFill>
                        <a:schemeClr val="accent2">
                          <a:lumMod val="50000"/>
                        </a:schemeClr>
                      </a:solidFill>
                    </a:rPr>
                    <a:t>192</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286" name="テキスト ボックス 285">
                  <a:extLst>
                    <a:ext uri="{FF2B5EF4-FFF2-40B4-BE49-F238E27FC236}">
                      <a16:creationId xmlns:a16="http://schemas.microsoft.com/office/drawing/2014/main" id="{A2B1B125-A5BB-4943-A928-C99B68DC9779}"/>
                    </a:ext>
                  </a:extLst>
                </p:cNvPr>
                <p:cNvSpPr txBox="1"/>
                <p:nvPr/>
              </p:nvSpPr>
              <p:spPr>
                <a:xfrm>
                  <a:off x="10071214" y="4584809"/>
                  <a:ext cx="622371" cy="369332"/>
                </a:xfrm>
                <a:prstGeom prst="rect">
                  <a:avLst/>
                </a:prstGeom>
                <a:noFill/>
              </p:spPr>
              <p:txBody>
                <a:bodyPr wrap="square" rtlCol="0">
                  <a:spAutoFit/>
                </a:bodyPr>
                <a:lstStyle/>
                <a:p>
                  <a:pPr algn="ctr"/>
                  <a:r>
                    <a:rPr kumimoji="1" lang="en-US" altLang="ja-JP" sz="900" dirty="0">
                      <a:solidFill>
                        <a:schemeClr val="accent2">
                          <a:lumMod val="50000"/>
                        </a:schemeClr>
                      </a:solidFill>
                    </a:rPr>
                    <a:t>64</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287" name="テキスト ボックス 286">
                  <a:extLst>
                    <a:ext uri="{FF2B5EF4-FFF2-40B4-BE49-F238E27FC236}">
                      <a16:creationId xmlns:a16="http://schemas.microsoft.com/office/drawing/2014/main" id="{32221A90-63FC-B148-9852-9790F6090790}"/>
                    </a:ext>
                  </a:extLst>
                </p:cNvPr>
                <p:cNvSpPr txBox="1"/>
                <p:nvPr/>
              </p:nvSpPr>
              <p:spPr>
                <a:xfrm>
                  <a:off x="10049897" y="4193012"/>
                  <a:ext cx="622371" cy="369332"/>
                </a:xfrm>
                <a:prstGeom prst="rect">
                  <a:avLst/>
                </a:prstGeom>
                <a:noFill/>
              </p:spPr>
              <p:txBody>
                <a:bodyPr wrap="square" rtlCol="0">
                  <a:spAutoFit/>
                </a:bodyPr>
                <a:lstStyle/>
                <a:p>
                  <a:pPr algn="ctr"/>
                  <a:r>
                    <a:rPr lang="en-US" altLang="ja-JP" sz="900" dirty="0">
                      <a:solidFill>
                        <a:schemeClr val="accent2">
                          <a:lumMod val="50000"/>
                        </a:schemeClr>
                      </a:solidFill>
                    </a:rPr>
                    <a:t>60</a:t>
                  </a:r>
                  <a:endParaRPr kumimoji="1" lang="en-US" altLang="ja-JP" sz="900" dirty="0">
                    <a:solidFill>
                      <a:schemeClr val="accent2">
                        <a:lumMod val="50000"/>
                      </a:schemeClr>
                    </a:solidFill>
                  </a:endParaRP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288" name="テキスト ボックス 287">
                  <a:extLst>
                    <a:ext uri="{FF2B5EF4-FFF2-40B4-BE49-F238E27FC236}">
                      <a16:creationId xmlns:a16="http://schemas.microsoft.com/office/drawing/2014/main" id="{CBFF9948-09B8-E443-97B2-3870A3121B23}"/>
                    </a:ext>
                  </a:extLst>
                </p:cNvPr>
                <p:cNvSpPr txBox="1"/>
                <p:nvPr/>
              </p:nvSpPr>
              <p:spPr>
                <a:xfrm>
                  <a:off x="10088587" y="3813666"/>
                  <a:ext cx="622371" cy="369332"/>
                </a:xfrm>
                <a:prstGeom prst="rect">
                  <a:avLst/>
                </a:prstGeom>
                <a:noFill/>
              </p:spPr>
              <p:txBody>
                <a:bodyPr wrap="square" rtlCol="0">
                  <a:spAutoFit/>
                </a:bodyPr>
                <a:lstStyle/>
                <a:p>
                  <a:pPr algn="ctr"/>
                  <a:r>
                    <a:rPr kumimoji="1" lang="en-US" altLang="ja-JP" sz="900" dirty="0">
                      <a:solidFill>
                        <a:schemeClr val="accent2">
                          <a:lumMod val="50000"/>
                        </a:schemeClr>
                      </a:solidFill>
                    </a:rPr>
                    <a:t>62</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289" name="テキスト ボックス 288">
                  <a:extLst>
                    <a:ext uri="{FF2B5EF4-FFF2-40B4-BE49-F238E27FC236}">
                      <a16:creationId xmlns:a16="http://schemas.microsoft.com/office/drawing/2014/main" id="{FB24C7E4-CCB3-2743-BF64-7D1A7008EFBD}"/>
                    </a:ext>
                  </a:extLst>
                </p:cNvPr>
                <p:cNvSpPr txBox="1"/>
                <p:nvPr/>
              </p:nvSpPr>
              <p:spPr>
                <a:xfrm>
                  <a:off x="10068671" y="5020707"/>
                  <a:ext cx="622371" cy="369332"/>
                </a:xfrm>
                <a:prstGeom prst="rect">
                  <a:avLst/>
                </a:prstGeom>
                <a:noFill/>
              </p:spPr>
              <p:txBody>
                <a:bodyPr wrap="square" rtlCol="0">
                  <a:spAutoFit/>
                </a:bodyPr>
                <a:lstStyle/>
                <a:p>
                  <a:pPr algn="ctr"/>
                  <a:r>
                    <a:rPr kumimoji="1" lang="en-US" altLang="ja-JP" sz="900" dirty="0">
                      <a:solidFill>
                        <a:schemeClr val="accent2">
                          <a:lumMod val="50000"/>
                        </a:schemeClr>
                      </a:solidFill>
                    </a:rPr>
                    <a:t>212</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290" name="テキスト ボックス 289">
                  <a:extLst>
                    <a:ext uri="{FF2B5EF4-FFF2-40B4-BE49-F238E27FC236}">
                      <a16:creationId xmlns:a16="http://schemas.microsoft.com/office/drawing/2014/main" id="{E9CD46DF-699D-8843-A282-679595821B08}"/>
                    </a:ext>
                  </a:extLst>
                </p:cNvPr>
                <p:cNvSpPr txBox="1"/>
                <p:nvPr/>
              </p:nvSpPr>
              <p:spPr>
                <a:xfrm>
                  <a:off x="8972546" y="3230250"/>
                  <a:ext cx="2445409" cy="338554"/>
                </a:xfrm>
                <a:prstGeom prst="rect">
                  <a:avLst/>
                </a:prstGeom>
                <a:noFill/>
              </p:spPr>
              <p:txBody>
                <a:bodyPr wrap="square" rtlCol="0">
                  <a:spAutoFit/>
                </a:bodyPr>
                <a:lstStyle/>
                <a:p>
                  <a:r>
                    <a:rPr kumimoji="1" lang="en-US" altLang="ja-JP" sz="1600" b="1" dirty="0">
                      <a:solidFill>
                        <a:schemeClr val="accent2">
                          <a:lumMod val="50000"/>
                        </a:schemeClr>
                      </a:solidFill>
                    </a:rPr>
                    <a:t>M3 Doublets(1/24)</a:t>
                  </a:r>
                </a:p>
              </p:txBody>
            </p:sp>
            <p:cxnSp>
              <p:nvCxnSpPr>
                <p:cNvPr id="292" name="直線矢印コネクタ 291">
                  <a:extLst>
                    <a:ext uri="{FF2B5EF4-FFF2-40B4-BE49-F238E27FC236}">
                      <a16:creationId xmlns:a16="http://schemas.microsoft.com/office/drawing/2014/main" id="{090D96E2-5AFB-5E4F-B567-34044A7CDD56}"/>
                    </a:ext>
                  </a:extLst>
                </p:cNvPr>
                <p:cNvCxnSpPr>
                  <a:cxnSpLocks/>
                </p:cNvCxnSpPr>
                <p:nvPr/>
              </p:nvCxnSpPr>
              <p:spPr>
                <a:xfrm flipH="1">
                  <a:off x="10771617" y="3797624"/>
                  <a:ext cx="148550" cy="1911578"/>
                </a:xfrm>
                <a:prstGeom prst="straightConnector1">
                  <a:avLst/>
                </a:prstGeom>
                <a:ln w="1905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4" name="直線矢印コネクタ 293">
                  <a:extLst>
                    <a:ext uri="{FF2B5EF4-FFF2-40B4-BE49-F238E27FC236}">
                      <a16:creationId xmlns:a16="http://schemas.microsoft.com/office/drawing/2014/main" id="{8B43DD45-D53E-F044-A1F6-1D39A40367E3}"/>
                    </a:ext>
                  </a:extLst>
                </p:cNvPr>
                <p:cNvCxnSpPr>
                  <a:cxnSpLocks/>
                </p:cNvCxnSpPr>
                <p:nvPr/>
              </p:nvCxnSpPr>
              <p:spPr>
                <a:xfrm flipH="1">
                  <a:off x="10722445" y="5724798"/>
                  <a:ext cx="34049" cy="438145"/>
                </a:xfrm>
                <a:prstGeom prst="straightConnector1">
                  <a:avLst/>
                </a:prstGeom>
                <a:ln w="1905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sp>
          <p:nvSpPr>
            <p:cNvPr id="363" name="テキスト ボックス 362">
              <a:extLst>
                <a:ext uri="{FF2B5EF4-FFF2-40B4-BE49-F238E27FC236}">
                  <a16:creationId xmlns:a16="http://schemas.microsoft.com/office/drawing/2014/main" id="{E0323344-7623-D84D-9359-38B0020B064E}"/>
                </a:ext>
              </a:extLst>
            </p:cNvPr>
            <p:cNvSpPr txBox="1"/>
            <p:nvPr/>
          </p:nvSpPr>
          <p:spPr>
            <a:xfrm>
              <a:off x="6307201" y="3430016"/>
              <a:ext cx="390038" cy="276999"/>
            </a:xfrm>
            <a:prstGeom prst="rect">
              <a:avLst/>
            </a:prstGeom>
            <a:noFill/>
          </p:spPr>
          <p:txBody>
            <a:bodyPr wrap="square" rtlCol="0">
              <a:spAutoFit/>
            </a:bodyPr>
            <a:lstStyle/>
            <a:p>
              <a:r>
                <a:rPr kumimoji="1" lang="en-US" altLang="ja-JP" sz="1200" dirty="0">
                  <a:solidFill>
                    <a:schemeClr val="accent2">
                      <a:lumMod val="50000"/>
                    </a:schemeClr>
                  </a:solidFill>
                </a:rPr>
                <a:t>L7</a:t>
              </a:r>
            </a:p>
          </p:txBody>
        </p:sp>
        <p:sp>
          <p:nvSpPr>
            <p:cNvPr id="364" name="テキスト ボックス 363">
              <a:extLst>
                <a:ext uri="{FF2B5EF4-FFF2-40B4-BE49-F238E27FC236}">
                  <a16:creationId xmlns:a16="http://schemas.microsoft.com/office/drawing/2014/main" id="{598FEBC4-1A6A-6942-A853-C1BE5EA69857}"/>
                </a:ext>
              </a:extLst>
            </p:cNvPr>
            <p:cNvSpPr txBox="1"/>
            <p:nvPr/>
          </p:nvSpPr>
          <p:spPr>
            <a:xfrm>
              <a:off x="6504569" y="3550219"/>
              <a:ext cx="390038" cy="276999"/>
            </a:xfrm>
            <a:prstGeom prst="rect">
              <a:avLst/>
            </a:prstGeom>
            <a:noFill/>
          </p:spPr>
          <p:txBody>
            <a:bodyPr wrap="square" rtlCol="0">
              <a:spAutoFit/>
            </a:bodyPr>
            <a:lstStyle/>
            <a:p>
              <a:r>
                <a:rPr kumimoji="1" lang="en-US" altLang="ja-JP" sz="1200" dirty="0">
                  <a:solidFill>
                    <a:schemeClr val="accent2">
                      <a:lumMod val="50000"/>
                    </a:schemeClr>
                  </a:solidFill>
                </a:rPr>
                <a:t>L6</a:t>
              </a:r>
            </a:p>
          </p:txBody>
        </p:sp>
      </p:grpSp>
      <p:grpSp>
        <p:nvGrpSpPr>
          <p:cNvPr id="366" name="グループ化 365">
            <a:extLst>
              <a:ext uri="{FF2B5EF4-FFF2-40B4-BE49-F238E27FC236}">
                <a16:creationId xmlns:a16="http://schemas.microsoft.com/office/drawing/2014/main" id="{5D72C218-23DF-3843-B61F-61DF63A3C6E0}"/>
              </a:ext>
            </a:extLst>
          </p:cNvPr>
          <p:cNvGrpSpPr/>
          <p:nvPr/>
        </p:nvGrpSpPr>
        <p:grpSpPr>
          <a:xfrm>
            <a:off x="5325792" y="3322899"/>
            <a:ext cx="3014667" cy="3203726"/>
            <a:chOff x="4624429" y="3167207"/>
            <a:chExt cx="3014667" cy="3203726"/>
          </a:xfrm>
        </p:grpSpPr>
        <p:grpSp>
          <p:nvGrpSpPr>
            <p:cNvPr id="367" name="グループ化 366">
              <a:extLst>
                <a:ext uri="{FF2B5EF4-FFF2-40B4-BE49-F238E27FC236}">
                  <a16:creationId xmlns:a16="http://schemas.microsoft.com/office/drawing/2014/main" id="{A790D9AE-791C-A64A-BFCD-125D0C8B967E}"/>
                </a:ext>
              </a:extLst>
            </p:cNvPr>
            <p:cNvGrpSpPr/>
            <p:nvPr/>
          </p:nvGrpSpPr>
          <p:grpSpPr>
            <a:xfrm>
              <a:off x="4624429" y="3167207"/>
              <a:ext cx="3014667" cy="3203726"/>
              <a:chOff x="8972546" y="3230250"/>
              <a:chExt cx="3014667" cy="3203726"/>
            </a:xfrm>
          </p:grpSpPr>
          <p:sp>
            <p:nvSpPr>
              <p:cNvPr id="370" name="テキスト ボックス 369">
                <a:extLst>
                  <a:ext uri="{FF2B5EF4-FFF2-40B4-BE49-F238E27FC236}">
                    <a16:creationId xmlns:a16="http://schemas.microsoft.com/office/drawing/2014/main" id="{0F18D005-9C65-F946-A88D-068B6C128FD0}"/>
                  </a:ext>
                </a:extLst>
              </p:cNvPr>
              <p:cNvSpPr txBox="1"/>
              <p:nvPr/>
            </p:nvSpPr>
            <p:spPr>
              <a:xfrm>
                <a:off x="10830256" y="5701012"/>
                <a:ext cx="1142824" cy="276999"/>
              </a:xfrm>
              <a:prstGeom prst="rect">
                <a:avLst/>
              </a:prstGeom>
              <a:noFill/>
            </p:spPr>
            <p:txBody>
              <a:bodyPr wrap="square" rtlCol="0">
                <a:spAutoFit/>
              </a:bodyPr>
              <a:lstStyle/>
              <a:p>
                <a:r>
                  <a:rPr kumimoji="1" lang="en-US" altLang="ja-JP" sz="1200" dirty="0">
                    <a:solidFill>
                      <a:schemeClr val="accent2">
                        <a:lumMod val="50000"/>
                      </a:schemeClr>
                    </a:solidFill>
                  </a:rPr>
                  <a:t>Forward</a:t>
                </a:r>
              </a:p>
            </p:txBody>
          </p:sp>
          <p:sp>
            <p:nvSpPr>
              <p:cNvPr id="371" name="テキスト ボックス 370">
                <a:extLst>
                  <a:ext uri="{FF2B5EF4-FFF2-40B4-BE49-F238E27FC236}">
                    <a16:creationId xmlns:a16="http://schemas.microsoft.com/office/drawing/2014/main" id="{FDCDCBDF-9E29-2241-AE00-2D9989470CB6}"/>
                  </a:ext>
                </a:extLst>
              </p:cNvPr>
              <p:cNvSpPr txBox="1"/>
              <p:nvPr/>
            </p:nvSpPr>
            <p:spPr>
              <a:xfrm>
                <a:off x="10906034" y="4446541"/>
                <a:ext cx="1081179" cy="276999"/>
              </a:xfrm>
              <a:prstGeom prst="rect">
                <a:avLst/>
              </a:prstGeom>
              <a:noFill/>
            </p:spPr>
            <p:txBody>
              <a:bodyPr wrap="square" rtlCol="0">
                <a:spAutoFit/>
              </a:bodyPr>
              <a:lstStyle/>
              <a:p>
                <a:r>
                  <a:rPr kumimoji="1" lang="en-US" altLang="ja-JP" sz="1200" dirty="0">
                    <a:solidFill>
                      <a:schemeClr val="accent2">
                        <a:lumMod val="50000"/>
                      </a:schemeClr>
                    </a:solidFill>
                  </a:rPr>
                  <a:t>Endcap</a:t>
                </a:r>
              </a:p>
            </p:txBody>
          </p:sp>
          <p:grpSp>
            <p:nvGrpSpPr>
              <p:cNvPr id="372" name="グループ化 371">
                <a:extLst>
                  <a:ext uri="{FF2B5EF4-FFF2-40B4-BE49-F238E27FC236}">
                    <a16:creationId xmlns:a16="http://schemas.microsoft.com/office/drawing/2014/main" id="{3961E2D2-0DFE-2B43-8166-83769EEEBEB5}"/>
                  </a:ext>
                </a:extLst>
              </p:cNvPr>
              <p:cNvGrpSpPr/>
              <p:nvPr/>
            </p:nvGrpSpPr>
            <p:grpSpPr>
              <a:xfrm>
                <a:off x="8972546" y="3230250"/>
                <a:ext cx="2445409" cy="3203726"/>
                <a:chOff x="8972546" y="3230250"/>
                <a:chExt cx="2445409" cy="3203726"/>
              </a:xfrm>
            </p:grpSpPr>
            <p:grpSp>
              <p:nvGrpSpPr>
                <p:cNvPr id="373" name="グループ化 372">
                  <a:extLst>
                    <a:ext uri="{FF2B5EF4-FFF2-40B4-BE49-F238E27FC236}">
                      <a16:creationId xmlns:a16="http://schemas.microsoft.com/office/drawing/2014/main" id="{1B446330-638A-CA4A-B472-4E4501DAD7DD}"/>
                    </a:ext>
                  </a:extLst>
                </p:cNvPr>
                <p:cNvGrpSpPr/>
                <p:nvPr/>
              </p:nvGrpSpPr>
              <p:grpSpPr>
                <a:xfrm>
                  <a:off x="9242884" y="3661725"/>
                  <a:ext cx="1348356" cy="2355940"/>
                  <a:chOff x="4275125" y="3511056"/>
                  <a:chExt cx="1553548" cy="2957746"/>
                </a:xfrm>
              </p:grpSpPr>
              <p:grpSp>
                <p:nvGrpSpPr>
                  <p:cNvPr id="399" name="グループ化 398">
                    <a:extLst>
                      <a:ext uri="{FF2B5EF4-FFF2-40B4-BE49-F238E27FC236}">
                        <a16:creationId xmlns:a16="http://schemas.microsoft.com/office/drawing/2014/main" id="{4EDCC5A4-154F-8D45-89D4-298BA621B287}"/>
                      </a:ext>
                    </a:extLst>
                  </p:cNvPr>
                  <p:cNvGrpSpPr/>
                  <p:nvPr/>
                </p:nvGrpSpPr>
                <p:grpSpPr>
                  <a:xfrm>
                    <a:off x="4275125" y="3511056"/>
                    <a:ext cx="1553548" cy="2957746"/>
                    <a:chOff x="2893147" y="370762"/>
                    <a:chExt cx="1553548" cy="2957746"/>
                  </a:xfrm>
                </p:grpSpPr>
                <p:grpSp>
                  <p:nvGrpSpPr>
                    <p:cNvPr id="401" name="グループ化 400">
                      <a:extLst>
                        <a:ext uri="{FF2B5EF4-FFF2-40B4-BE49-F238E27FC236}">
                          <a16:creationId xmlns:a16="http://schemas.microsoft.com/office/drawing/2014/main" id="{E646966A-1526-3D4F-851D-3BF1DBF40BA9}"/>
                        </a:ext>
                      </a:extLst>
                    </p:cNvPr>
                    <p:cNvGrpSpPr/>
                    <p:nvPr/>
                  </p:nvGrpSpPr>
                  <p:grpSpPr>
                    <a:xfrm>
                      <a:off x="2893147" y="370762"/>
                      <a:ext cx="1553548" cy="2957746"/>
                      <a:chOff x="2918181" y="271040"/>
                      <a:chExt cx="1553548" cy="2957746"/>
                    </a:xfrm>
                  </p:grpSpPr>
                  <p:sp>
                    <p:nvSpPr>
                      <p:cNvPr id="406" name="台形 405">
                        <a:extLst>
                          <a:ext uri="{FF2B5EF4-FFF2-40B4-BE49-F238E27FC236}">
                            <a16:creationId xmlns:a16="http://schemas.microsoft.com/office/drawing/2014/main" id="{A0BAAA68-D403-FC47-9247-F282AF09A149}"/>
                          </a:ext>
                        </a:extLst>
                      </p:cNvPr>
                      <p:cNvSpPr/>
                      <p:nvPr/>
                    </p:nvSpPr>
                    <p:spPr>
                      <a:xfrm rot="10800000">
                        <a:off x="2918181" y="271040"/>
                        <a:ext cx="1553548" cy="2957746"/>
                      </a:xfrm>
                      <a:prstGeom prst="trapezoid">
                        <a:avLst>
                          <a:gd name="adj" fmla="val 13365"/>
                        </a:avLst>
                      </a:prstGeom>
                      <a:solidFill>
                        <a:schemeClr val="accent4">
                          <a:lumMod val="40000"/>
                          <a:lumOff val="60000"/>
                        </a:schemeClr>
                      </a:solidFill>
                      <a:ln w="12700">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900"/>
                      </a:p>
                    </p:txBody>
                  </p:sp>
                  <p:cxnSp>
                    <p:nvCxnSpPr>
                      <p:cNvPr id="407" name="直線コネクタ 406">
                        <a:extLst>
                          <a:ext uri="{FF2B5EF4-FFF2-40B4-BE49-F238E27FC236}">
                            <a16:creationId xmlns:a16="http://schemas.microsoft.com/office/drawing/2014/main" id="{6B420A90-614D-2445-BC0D-36B70CBEAE14}"/>
                          </a:ext>
                        </a:extLst>
                      </p:cNvPr>
                      <p:cNvCxnSpPr>
                        <a:cxnSpLocks/>
                      </p:cNvCxnSpPr>
                      <p:nvPr/>
                    </p:nvCxnSpPr>
                    <p:spPr>
                      <a:xfrm flipH="1">
                        <a:off x="3084960" y="2670357"/>
                        <a:ext cx="1219988"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402" name="直線コネクタ 401">
                      <a:extLst>
                        <a:ext uri="{FF2B5EF4-FFF2-40B4-BE49-F238E27FC236}">
                          <a16:creationId xmlns:a16="http://schemas.microsoft.com/office/drawing/2014/main" id="{622189C7-3C7C-3142-94C6-94A2E43CE512}"/>
                        </a:ext>
                      </a:extLst>
                    </p:cNvPr>
                    <p:cNvCxnSpPr>
                      <a:cxnSpLocks/>
                    </p:cNvCxnSpPr>
                    <p:nvPr/>
                  </p:nvCxnSpPr>
                  <p:spPr>
                    <a:xfrm flipH="1">
                      <a:off x="2972691" y="1291332"/>
                      <a:ext cx="1394458"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3" name="直線コネクタ 402">
                      <a:extLst>
                        <a:ext uri="{FF2B5EF4-FFF2-40B4-BE49-F238E27FC236}">
                          <a16:creationId xmlns:a16="http://schemas.microsoft.com/office/drawing/2014/main" id="{FA91D6C4-2ACA-A44D-A5FF-25FE8ACC3213}"/>
                        </a:ext>
                      </a:extLst>
                    </p:cNvPr>
                    <p:cNvCxnSpPr>
                      <a:cxnSpLocks/>
                    </p:cNvCxnSpPr>
                    <p:nvPr/>
                  </p:nvCxnSpPr>
                  <p:spPr>
                    <a:xfrm flipH="1">
                      <a:off x="2935922" y="812621"/>
                      <a:ext cx="1510773"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4" name="直線コネクタ 403">
                      <a:extLst>
                        <a:ext uri="{FF2B5EF4-FFF2-40B4-BE49-F238E27FC236}">
                          <a16:creationId xmlns:a16="http://schemas.microsoft.com/office/drawing/2014/main" id="{93367ED0-67C0-7B4E-8D72-7D24A4DAC0C7}"/>
                        </a:ext>
                      </a:extLst>
                    </p:cNvPr>
                    <p:cNvCxnSpPr>
                      <a:cxnSpLocks/>
                    </p:cNvCxnSpPr>
                    <p:nvPr/>
                  </p:nvCxnSpPr>
                  <p:spPr>
                    <a:xfrm flipH="1">
                      <a:off x="2988192" y="1857944"/>
                      <a:ext cx="1363456"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5" name="直線コネクタ 404">
                      <a:extLst>
                        <a:ext uri="{FF2B5EF4-FFF2-40B4-BE49-F238E27FC236}">
                          <a16:creationId xmlns:a16="http://schemas.microsoft.com/office/drawing/2014/main" id="{829D23D7-A7E1-7E4D-ACF7-89B6B223193A}"/>
                        </a:ext>
                      </a:extLst>
                    </p:cNvPr>
                    <p:cNvCxnSpPr>
                      <a:cxnSpLocks/>
                    </p:cNvCxnSpPr>
                    <p:nvPr/>
                  </p:nvCxnSpPr>
                  <p:spPr>
                    <a:xfrm flipV="1">
                      <a:off x="3670840" y="370763"/>
                      <a:ext cx="0" cy="2399316"/>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400" name="直線コネクタ 399">
                    <a:extLst>
                      <a:ext uri="{FF2B5EF4-FFF2-40B4-BE49-F238E27FC236}">
                        <a16:creationId xmlns:a16="http://schemas.microsoft.com/office/drawing/2014/main" id="{C3EC2922-EC27-504D-9FF9-E068A87193A4}"/>
                      </a:ext>
                    </a:extLst>
                  </p:cNvPr>
                  <p:cNvCxnSpPr>
                    <a:cxnSpLocks/>
                  </p:cNvCxnSpPr>
                  <p:nvPr/>
                </p:nvCxnSpPr>
                <p:spPr>
                  <a:xfrm flipH="1">
                    <a:off x="4391558" y="5468033"/>
                    <a:ext cx="1270334"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74" name="テキスト ボックス 373">
                  <a:extLst>
                    <a:ext uri="{FF2B5EF4-FFF2-40B4-BE49-F238E27FC236}">
                      <a16:creationId xmlns:a16="http://schemas.microsoft.com/office/drawing/2014/main" id="{43EE1C6F-EBDD-7841-B090-3FC1A5BD3CE9}"/>
                    </a:ext>
                  </a:extLst>
                </p:cNvPr>
                <p:cNvSpPr txBox="1"/>
                <p:nvPr/>
              </p:nvSpPr>
              <p:spPr>
                <a:xfrm>
                  <a:off x="9623839" y="6187755"/>
                  <a:ext cx="1142825" cy="246221"/>
                </a:xfrm>
                <a:prstGeom prst="rect">
                  <a:avLst/>
                </a:prstGeom>
                <a:noFill/>
              </p:spPr>
              <p:txBody>
                <a:bodyPr wrap="square" rtlCol="0">
                  <a:spAutoFit/>
                </a:bodyPr>
                <a:lstStyle/>
                <a:p>
                  <a:pPr algn="ctr"/>
                  <a:r>
                    <a:rPr kumimoji="1" lang="ja-JP" altLang="en-US" sz="1000">
                      <a:solidFill>
                        <a:schemeClr val="accent2">
                          <a:lumMod val="50000"/>
                        </a:schemeClr>
                      </a:solidFill>
                    </a:rPr>
                    <a:t>合計：</a:t>
                  </a:r>
                  <a:r>
                    <a:rPr kumimoji="1" lang="en-US" altLang="ja-JP" sz="1000" dirty="0">
                      <a:solidFill>
                        <a:schemeClr val="accent2">
                          <a:lumMod val="50000"/>
                        </a:schemeClr>
                      </a:solidFill>
                    </a:rPr>
                    <a:t>2</a:t>
                  </a:r>
                  <a:r>
                    <a:rPr lang="en-US" altLang="ja-JP" sz="1000" dirty="0">
                      <a:solidFill>
                        <a:schemeClr val="accent2">
                          <a:lumMod val="50000"/>
                        </a:schemeClr>
                      </a:solidFill>
                    </a:rPr>
                    <a:t>190</a:t>
                  </a:r>
                  <a:r>
                    <a:rPr kumimoji="1" lang="en-US" altLang="ja-JP" sz="1000" dirty="0">
                      <a:solidFill>
                        <a:schemeClr val="accent2">
                          <a:lumMod val="50000"/>
                        </a:schemeClr>
                      </a:solidFill>
                    </a:rPr>
                    <a:t>ch</a:t>
                  </a:r>
                </a:p>
              </p:txBody>
            </p:sp>
            <p:grpSp>
              <p:nvGrpSpPr>
                <p:cNvPr id="375" name="グループ化 374">
                  <a:extLst>
                    <a:ext uri="{FF2B5EF4-FFF2-40B4-BE49-F238E27FC236}">
                      <a16:creationId xmlns:a16="http://schemas.microsoft.com/office/drawing/2014/main" id="{A1955ACC-F7E9-0D40-A5E0-EF5914CCEA21}"/>
                    </a:ext>
                  </a:extLst>
                </p:cNvPr>
                <p:cNvGrpSpPr/>
                <p:nvPr/>
              </p:nvGrpSpPr>
              <p:grpSpPr>
                <a:xfrm>
                  <a:off x="9427721" y="3798069"/>
                  <a:ext cx="1348356" cy="2355940"/>
                  <a:chOff x="4275125" y="3511056"/>
                  <a:chExt cx="1553548" cy="2957746"/>
                </a:xfrm>
              </p:grpSpPr>
              <p:grpSp>
                <p:nvGrpSpPr>
                  <p:cNvPr id="390" name="グループ化 389">
                    <a:extLst>
                      <a:ext uri="{FF2B5EF4-FFF2-40B4-BE49-F238E27FC236}">
                        <a16:creationId xmlns:a16="http://schemas.microsoft.com/office/drawing/2014/main" id="{F512D07E-135A-2F4A-B7CD-A4B6A63DF839}"/>
                      </a:ext>
                    </a:extLst>
                  </p:cNvPr>
                  <p:cNvGrpSpPr/>
                  <p:nvPr/>
                </p:nvGrpSpPr>
                <p:grpSpPr>
                  <a:xfrm>
                    <a:off x="4275125" y="3511056"/>
                    <a:ext cx="1553548" cy="2957746"/>
                    <a:chOff x="2893147" y="370762"/>
                    <a:chExt cx="1553548" cy="2957746"/>
                  </a:xfrm>
                </p:grpSpPr>
                <p:grpSp>
                  <p:nvGrpSpPr>
                    <p:cNvPr id="392" name="グループ化 391">
                      <a:extLst>
                        <a:ext uri="{FF2B5EF4-FFF2-40B4-BE49-F238E27FC236}">
                          <a16:creationId xmlns:a16="http://schemas.microsoft.com/office/drawing/2014/main" id="{E31312EA-9039-F447-84A9-472F240C5A90}"/>
                        </a:ext>
                      </a:extLst>
                    </p:cNvPr>
                    <p:cNvGrpSpPr/>
                    <p:nvPr/>
                  </p:nvGrpSpPr>
                  <p:grpSpPr>
                    <a:xfrm>
                      <a:off x="2893147" y="370762"/>
                      <a:ext cx="1553548" cy="2957746"/>
                      <a:chOff x="2918181" y="271040"/>
                      <a:chExt cx="1553548" cy="2957746"/>
                    </a:xfrm>
                  </p:grpSpPr>
                  <p:sp>
                    <p:nvSpPr>
                      <p:cNvPr id="397" name="台形 396">
                        <a:extLst>
                          <a:ext uri="{FF2B5EF4-FFF2-40B4-BE49-F238E27FC236}">
                            <a16:creationId xmlns:a16="http://schemas.microsoft.com/office/drawing/2014/main" id="{E1D5428F-4A43-AF48-8D57-FEAED7086572}"/>
                          </a:ext>
                        </a:extLst>
                      </p:cNvPr>
                      <p:cNvSpPr/>
                      <p:nvPr/>
                    </p:nvSpPr>
                    <p:spPr>
                      <a:xfrm rot="10800000">
                        <a:off x="2918181" y="271040"/>
                        <a:ext cx="1553548" cy="2957746"/>
                      </a:xfrm>
                      <a:prstGeom prst="trapezoid">
                        <a:avLst>
                          <a:gd name="adj" fmla="val 13365"/>
                        </a:avLst>
                      </a:prstGeom>
                      <a:solidFill>
                        <a:schemeClr val="accent4">
                          <a:lumMod val="40000"/>
                          <a:lumOff val="60000"/>
                        </a:schemeClr>
                      </a:solidFill>
                      <a:ln w="12700">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900"/>
                      </a:p>
                    </p:txBody>
                  </p:sp>
                  <p:cxnSp>
                    <p:nvCxnSpPr>
                      <p:cNvPr id="398" name="直線コネクタ 397">
                        <a:extLst>
                          <a:ext uri="{FF2B5EF4-FFF2-40B4-BE49-F238E27FC236}">
                            <a16:creationId xmlns:a16="http://schemas.microsoft.com/office/drawing/2014/main" id="{13F221E1-7351-1A45-B1A0-572DA19AE977}"/>
                          </a:ext>
                        </a:extLst>
                      </p:cNvPr>
                      <p:cNvCxnSpPr>
                        <a:cxnSpLocks/>
                      </p:cNvCxnSpPr>
                      <p:nvPr/>
                    </p:nvCxnSpPr>
                    <p:spPr>
                      <a:xfrm flipH="1">
                        <a:off x="3084960" y="2670357"/>
                        <a:ext cx="1219988"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93" name="直線コネクタ 392">
                      <a:extLst>
                        <a:ext uri="{FF2B5EF4-FFF2-40B4-BE49-F238E27FC236}">
                          <a16:creationId xmlns:a16="http://schemas.microsoft.com/office/drawing/2014/main" id="{F320CBFB-2E1B-FD44-8A3B-C4FD57361299}"/>
                        </a:ext>
                      </a:extLst>
                    </p:cNvPr>
                    <p:cNvCxnSpPr>
                      <a:cxnSpLocks/>
                    </p:cNvCxnSpPr>
                    <p:nvPr/>
                  </p:nvCxnSpPr>
                  <p:spPr>
                    <a:xfrm flipH="1">
                      <a:off x="2972691" y="1291332"/>
                      <a:ext cx="1394458"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4" name="直線コネクタ 393">
                      <a:extLst>
                        <a:ext uri="{FF2B5EF4-FFF2-40B4-BE49-F238E27FC236}">
                          <a16:creationId xmlns:a16="http://schemas.microsoft.com/office/drawing/2014/main" id="{2C8E38B3-9BA4-B443-A1B3-772E77162624}"/>
                        </a:ext>
                      </a:extLst>
                    </p:cNvPr>
                    <p:cNvCxnSpPr>
                      <a:cxnSpLocks/>
                    </p:cNvCxnSpPr>
                    <p:nvPr/>
                  </p:nvCxnSpPr>
                  <p:spPr>
                    <a:xfrm flipH="1">
                      <a:off x="2935922" y="812621"/>
                      <a:ext cx="1510773"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5" name="直線コネクタ 394">
                      <a:extLst>
                        <a:ext uri="{FF2B5EF4-FFF2-40B4-BE49-F238E27FC236}">
                          <a16:creationId xmlns:a16="http://schemas.microsoft.com/office/drawing/2014/main" id="{396C2DD6-123E-ED42-8B4A-C5BC5C8B2C99}"/>
                        </a:ext>
                      </a:extLst>
                    </p:cNvPr>
                    <p:cNvCxnSpPr>
                      <a:cxnSpLocks/>
                    </p:cNvCxnSpPr>
                    <p:nvPr/>
                  </p:nvCxnSpPr>
                  <p:spPr>
                    <a:xfrm flipH="1">
                      <a:off x="2988192" y="1857944"/>
                      <a:ext cx="1363456"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6" name="直線コネクタ 395">
                      <a:extLst>
                        <a:ext uri="{FF2B5EF4-FFF2-40B4-BE49-F238E27FC236}">
                          <a16:creationId xmlns:a16="http://schemas.microsoft.com/office/drawing/2014/main" id="{F3DE4F89-71F9-7544-BD4D-83AA68620CD7}"/>
                        </a:ext>
                      </a:extLst>
                    </p:cNvPr>
                    <p:cNvCxnSpPr>
                      <a:cxnSpLocks/>
                    </p:cNvCxnSpPr>
                    <p:nvPr/>
                  </p:nvCxnSpPr>
                  <p:spPr>
                    <a:xfrm flipV="1">
                      <a:off x="3670840" y="370763"/>
                      <a:ext cx="0" cy="2399316"/>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91" name="直線コネクタ 390">
                    <a:extLst>
                      <a:ext uri="{FF2B5EF4-FFF2-40B4-BE49-F238E27FC236}">
                        <a16:creationId xmlns:a16="http://schemas.microsoft.com/office/drawing/2014/main" id="{2D91275B-9C36-5E4D-AE2B-F92987A4EEB1}"/>
                      </a:ext>
                    </a:extLst>
                  </p:cNvPr>
                  <p:cNvCxnSpPr>
                    <a:cxnSpLocks/>
                  </p:cNvCxnSpPr>
                  <p:nvPr/>
                </p:nvCxnSpPr>
                <p:spPr>
                  <a:xfrm flipH="1">
                    <a:off x="4391558" y="5468033"/>
                    <a:ext cx="1270334"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76" name="テキスト ボックス 375">
                  <a:extLst>
                    <a:ext uri="{FF2B5EF4-FFF2-40B4-BE49-F238E27FC236}">
                      <a16:creationId xmlns:a16="http://schemas.microsoft.com/office/drawing/2014/main" id="{397F0FB1-CCDC-A041-94C4-17C63FD22D46}"/>
                    </a:ext>
                  </a:extLst>
                </p:cNvPr>
                <p:cNvSpPr txBox="1"/>
                <p:nvPr/>
              </p:nvSpPr>
              <p:spPr>
                <a:xfrm>
                  <a:off x="9583985" y="5695006"/>
                  <a:ext cx="1080462" cy="507831"/>
                </a:xfrm>
                <a:prstGeom prst="rect">
                  <a:avLst/>
                </a:prstGeom>
                <a:noFill/>
              </p:spPr>
              <p:txBody>
                <a:bodyPr wrap="square" rtlCol="0">
                  <a:spAutoFit/>
                </a:bodyPr>
                <a:lstStyle/>
                <a:p>
                  <a:pPr algn="ctr"/>
                  <a:r>
                    <a:rPr kumimoji="1" lang="en-US" altLang="ja-JP" sz="900" dirty="0">
                      <a:solidFill>
                        <a:schemeClr val="accent2">
                          <a:lumMod val="50000"/>
                        </a:schemeClr>
                      </a:solidFill>
                    </a:rPr>
                    <a:t>250</a:t>
                  </a:r>
                </a:p>
                <a:p>
                  <a:pPr algn="ctr"/>
                  <a:r>
                    <a:rPr lang="en-US" altLang="ja-JP" sz="900" dirty="0">
                      <a:solidFill>
                        <a:schemeClr val="accent2">
                          <a:lumMod val="50000"/>
                        </a:schemeClr>
                      </a:solidFill>
                    </a:rPr>
                    <a:t>64</a:t>
                  </a:r>
                </a:p>
                <a:p>
                  <a:pPr algn="r"/>
                  <a:r>
                    <a:rPr kumimoji="1" lang="ja-JP" altLang="en-US" sz="900">
                      <a:solidFill>
                        <a:schemeClr val="accent2">
                          <a:lumMod val="50000"/>
                        </a:schemeClr>
                      </a:solidFill>
                    </a:rPr>
                    <a:t>（</a:t>
                  </a:r>
                  <a:r>
                    <a:rPr lang="en-US" altLang="ja-JP" sz="900" dirty="0">
                      <a:solidFill>
                        <a:schemeClr val="accent2">
                          <a:lumMod val="50000"/>
                        </a:schemeClr>
                      </a:solidFill>
                    </a:rPr>
                    <a:t>2</a:t>
                  </a:r>
                  <a:r>
                    <a:rPr kumimoji="1" lang="ja-JP" altLang="en-US" sz="900">
                      <a:solidFill>
                        <a:schemeClr val="accent2">
                          <a:lumMod val="50000"/>
                        </a:schemeClr>
                      </a:solidFill>
                    </a:rPr>
                    <a:t>層合計）</a:t>
                  </a:r>
                  <a:endParaRPr kumimoji="1" lang="en-US" altLang="ja-JP" sz="900" dirty="0">
                    <a:solidFill>
                      <a:schemeClr val="accent2">
                        <a:lumMod val="50000"/>
                      </a:schemeClr>
                    </a:solidFill>
                  </a:endParaRPr>
                </a:p>
              </p:txBody>
            </p:sp>
            <p:sp>
              <p:nvSpPr>
                <p:cNvPr id="377" name="テキスト ボックス 376">
                  <a:extLst>
                    <a:ext uri="{FF2B5EF4-FFF2-40B4-BE49-F238E27FC236}">
                      <a16:creationId xmlns:a16="http://schemas.microsoft.com/office/drawing/2014/main" id="{2CB93672-0BCB-EB47-8063-922B1585C855}"/>
                    </a:ext>
                  </a:extLst>
                </p:cNvPr>
                <p:cNvSpPr txBox="1"/>
                <p:nvPr/>
              </p:nvSpPr>
              <p:spPr>
                <a:xfrm>
                  <a:off x="9524964" y="5387427"/>
                  <a:ext cx="647559" cy="369332"/>
                </a:xfrm>
                <a:prstGeom prst="rect">
                  <a:avLst/>
                </a:prstGeom>
                <a:noFill/>
              </p:spPr>
              <p:txBody>
                <a:bodyPr wrap="square" rtlCol="0">
                  <a:spAutoFit/>
                </a:bodyPr>
                <a:lstStyle/>
                <a:p>
                  <a:pPr algn="ctr"/>
                  <a:r>
                    <a:rPr kumimoji="1" lang="en-US" altLang="ja-JP" sz="900" dirty="0">
                      <a:solidFill>
                        <a:schemeClr val="accent2">
                          <a:lumMod val="50000"/>
                        </a:schemeClr>
                      </a:solidFill>
                    </a:rPr>
                    <a:t>220</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378" name="テキスト ボックス 377">
                  <a:extLst>
                    <a:ext uri="{FF2B5EF4-FFF2-40B4-BE49-F238E27FC236}">
                      <a16:creationId xmlns:a16="http://schemas.microsoft.com/office/drawing/2014/main" id="{D1B6A2D4-4154-5849-969E-CD9AC24595DC}"/>
                    </a:ext>
                  </a:extLst>
                </p:cNvPr>
                <p:cNvSpPr txBox="1"/>
                <p:nvPr/>
              </p:nvSpPr>
              <p:spPr>
                <a:xfrm>
                  <a:off x="9479528" y="4590220"/>
                  <a:ext cx="622371" cy="369332"/>
                </a:xfrm>
                <a:prstGeom prst="rect">
                  <a:avLst/>
                </a:prstGeom>
                <a:noFill/>
              </p:spPr>
              <p:txBody>
                <a:bodyPr wrap="square" rtlCol="0">
                  <a:spAutoFit/>
                </a:bodyPr>
                <a:lstStyle/>
                <a:p>
                  <a:pPr algn="ctr"/>
                  <a:r>
                    <a:rPr kumimoji="1" lang="en-US" altLang="ja-JP" sz="900" dirty="0">
                      <a:solidFill>
                        <a:schemeClr val="accent2">
                          <a:lumMod val="50000"/>
                        </a:schemeClr>
                      </a:solidFill>
                    </a:rPr>
                    <a:t>64</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379" name="テキスト ボックス 378">
                  <a:extLst>
                    <a:ext uri="{FF2B5EF4-FFF2-40B4-BE49-F238E27FC236}">
                      <a16:creationId xmlns:a16="http://schemas.microsoft.com/office/drawing/2014/main" id="{24A96CA1-F41F-2B48-B9D7-0744F149BD1D}"/>
                    </a:ext>
                  </a:extLst>
                </p:cNvPr>
                <p:cNvSpPr txBox="1"/>
                <p:nvPr/>
              </p:nvSpPr>
              <p:spPr>
                <a:xfrm>
                  <a:off x="9479528" y="4186913"/>
                  <a:ext cx="622371" cy="369332"/>
                </a:xfrm>
                <a:prstGeom prst="rect">
                  <a:avLst/>
                </a:prstGeom>
                <a:noFill/>
              </p:spPr>
              <p:txBody>
                <a:bodyPr wrap="square" rtlCol="0">
                  <a:spAutoFit/>
                </a:bodyPr>
                <a:lstStyle/>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380" name="テキスト ボックス 379">
                  <a:extLst>
                    <a:ext uri="{FF2B5EF4-FFF2-40B4-BE49-F238E27FC236}">
                      <a16:creationId xmlns:a16="http://schemas.microsoft.com/office/drawing/2014/main" id="{EA341132-FFC0-2A49-88EC-731B2A8A67C0}"/>
                    </a:ext>
                  </a:extLst>
                </p:cNvPr>
                <p:cNvSpPr txBox="1"/>
                <p:nvPr/>
              </p:nvSpPr>
              <p:spPr>
                <a:xfrm>
                  <a:off x="9462813" y="3807568"/>
                  <a:ext cx="622371" cy="369332"/>
                </a:xfrm>
                <a:prstGeom prst="rect">
                  <a:avLst/>
                </a:prstGeom>
                <a:noFill/>
              </p:spPr>
              <p:txBody>
                <a:bodyPr wrap="square" rtlCol="0">
                  <a:spAutoFit/>
                </a:bodyPr>
                <a:lstStyle/>
                <a:p>
                  <a:pPr algn="ctr"/>
                  <a:r>
                    <a:rPr kumimoji="1" lang="en-US" altLang="ja-JP" sz="900" dirty="0">
                      <a:solidFill>
                        <a:schemeClr val="accent2">
                          <a:lumMod val="50000"/>
                        </a:schemeClr>
                      </a:solidFill>
                    </a:rPr>
                    <a:t>64</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381" name="テキスト ボックス 380">
                  <a:extLst>
                    <a:ext uri="{FF2B5EF4-FFF2-40B4-BE49-F238E27FC236}">
                      <a16:creationId xmlns:a16="http://schemas.microsoft.com/office/drawing/2014/main" id="{1D552857-E039-7B4F-8F37-4C3674171649}"/>
                    </a:ext>
                  </a:extLst>
                </p:cNvPr>
                <p:cNvSpPr txBox="1"/>
                <p:nvPr/>
              </p:nvSpPr>
              <p:spPr>
                <a:xfrm>
                  <a:off x="9511383" y="5020707"/>
                  <a:ext cx="622371" cy="369332"/>
                </a:xfrm>
                <a:prstGeom prst="rect">
                  <a:avLst/>
                </a:prstGeom>
                <a:noFill/>
              </p:spPr>
              <p:txBody>
                <a:bodyPr wrap="square" rtlCol="0">
                  <a:spAutoFit/>
                </a:bodyPr>
                <a:lstStyle/>
                <a:p>
                  <a:pPr algn="ctr"/>
                  <a:r>
                    <a:rPr kumimoji="1" lang="en-US" altLang="ja-JP" sz="900" dirty="0">
                      <a:solidFill>
                        <a:schemeClr val="accent2">
                          <a:lumMod val="50000"/>
                        </a:schemeClr>
                      </a:solidFill>
                    </a:rPr>
                    <a:t>206</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382" name="テキスト ボックス 381">
                  <a:extLst>
                    <a:ext uri="{FF2B5EF4-FFF2-40B4-BE49-F238E27FC236}">
                      <a16:creationId xmlns:a16="http://schemas.microsoft.com/office/drawing/2014/main" id="{AF9DC389-7CE2-6D4C-92B6-036D47C932C1}"/>
                    </a:ext>
                  </a:extLst>
                </p:cNvPr>
                <p:cNvSpPr txBox="1"/>
                <p:nvPr/>
              </p:nvSpPr>
              <p:spPr>
                <a:xfrm>
                  <a:off x="10043482" y="5375616"/>
                  <a:ext cx="647559" cy="369332"/>
                </a:xfrm>
                <a:prstGeom prst="rect">
                  <a:avLst/>
                </a:prstGeom>
                <a:noFill/>
              </p:spPr>
              <p:txBody>
                <a:bodyPr wrap="square" rtlCol="0">
                  <a:spAutoFit/>
                </a:bodyPr>
                <a:lstStyle/>
                <a:p>
                  <a:pPr algn="ctr"/>
                  <a:r>
                    <a:rPr kumimoji="1" lang="en-US" altLang="ja-JP" sz="900" dirty="0">
                      <a:solidFill>
                        <a:schemeClr val="accent2">
                          <a:lumMod val="50000"/>
                        </a:schemeClr>
                      </a:solidFill>
                    </a:rPr>
                    <a:t>220</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383" name="テキスト ボックス 382">
                  <a:extLst>
                    <a:ext uri="{FF2B5EF4-FFF2-40B4-BE49-F238E27FC236}">
                      <a16:creationId xmlns:a16="http://schemas.microsoft.com/office/drawing/2014/main" id="{8D2823EF-CDBC-844F-A8B0-3EE2ED09F2C5}"/>
                    </a:ext>
                  </a:extLst>
                </p:cNvPr>
                <p:cNvSpPr txBox="1"/>
                <p:nvPr/>
              </p:nvSpPr>
              <p:spPr>
                <a:xfrm>
                  <a:off x="10071214" y="4584809"/>
                  <a:ext cx="622371" cy="369332"/>
                </a:xfrm>
                <a:prstGeom prst="rect">
                  <a:avLst/>
                </a:prstGeom>
                <a:noFill/>
              </p:spPr>
              <p:txBody>
                <a:bodyPr wrap="square" rtlCol="0">
                  <a:spAutoFit/>
                </a:bodyPr>
                <a:lstStyle/>
                <a:p>
                  <a:pPr algn="ctr"/>
                  <a:r>
                    <a:rPr kumimoji="1" lang="en-US" altLang="ja-JP" sz="900" dirty="0">
                      <a:solidFill>
                        <a:schemeClr val="accent2">
                          <a:lumMod val="50000"/>
                        </a:schemeClr>
                      </a:solidFill>
                    </a:rPr>
                    <a:t>64</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384" name="テキスト ボックス 383">
                  <a:extLst>
                    <a:ext uri="{FF2B5EF4-FFF2-40B4-BE49-F238E27FC236}">
                      <a16:creationId xmlns:a16="http://schemas.microsoft.com/office/drawing/2014/main" id="{3589EDED-75DE-4941-827F-4BD20E50E2B4}"/>
                    </a:ext>
                  </a:extLst>
                </p:cNvPr>
                <p:cNvSpPr txBox="1"/>
                <p:nvPr/>
              </p:nvSpPr>
              <p:spPr>
                <a:xfrm>
                  <a:off x="10049897" y="4193012"/>
                  <a:ext cx="622371" cy="369332"/>
                </a:xfrm>
                <a:prstGeom prst="rect">
                  <a:avLst/>
                </a:prstGeom>
                <a:noFill/>
              </p:spPr>
              <p:txBody>
                <a:bodyPr wrap="square" rtlCol="0">
                  <a:spAutoFit/>
                </a:bodyPr>
                <a:lstStyle/>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385" name="テキスト ボックス 384">
                  <a:extLst>
                    <a:ext uri="{FF2B5EF4-FFF2-40B4-BE49-F238E27FC236}">
                      <a16:creationId xmlns:a16="http://schemas.microsoft.com/office/drawing/2014/main" id="{5F38FBB0-FB6B-6A48-960E-2CE9001BAD64}"/>
                    </a:ext>
                  </a:extLst>
                </p:cNvPr>
                <p:cNvSpPr txBox="1"/>
                <p:nvPr/>
              </p:nvSpPr>
              <p:spPr>
                <a:xfrm>
                  <a:off x="10088587" y="3813666"/>
                  <a:ext cx="622371" cy="369332"/>
                </a:xfrm>
                <a:prstGeom prst="rect">
                  <a:avLst/>
                </a:prstGeom>
                <a:noFill/>
              </p:spPr>
              <p:txBody>
                <a:bodyPr wrap="square" rtlCol="0">
                  <a:spAutoFit/>
                </a:bodyPr>
                <a:lstStyle/>
                <a:p>
                  <a:pPr algn="ctr"/>
                  <a:r>
                    <a:rPr kumimoji="1" lang="en-US" altLang="ja-JP" sz="900" dirty="0">
                      <a:solidFill>
                        <a:schemeClr val="accent2">
                          <a:lumMod val="50000"/>
                        </a:schemeClr>
                      </a:solidFill>
                    </a:rPr>
                    <a:t>64</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386" name="テキスト ボックス 385">
                  <a:extLst>
                    <a:ext uri="{FF2B5EF4-FFF2-40B4-BE49-F238E27FC236}">
                      <a16:creationId xmlns:a16="http://schemas.microsoft.com/office/drawing/2014/main" id="{DE75AFFF-857B-3148-ADE8-CC91564A4175}"/>
                    </a:ext>
                  </a:extLst>
                </p:cNvPr>
                <p:cNvSpPr txBox="1"/>
                <p:nvPr/>
              </p:nvSpPr>
              <p:spPr>
                <a:xfrm>
                  <a:off x="10068671" y="5020707"/>
                  <a:ext cx="622371" cy="369332"/>
                </a:xfrm>
                <a:prstGeom prst="rect">
                  <a:avLst/>
                </a:prstGeom>
                <a:noFill/>
              </p:spPr>
              <p:txBody>
                <a:bodyPr wrap="square" rtlCol="0">
                  <a:spAutoFit/>
                </a:bodyPr>
                <a:lstStyle/>
                <a:p>
                  <a:pPr algn="ctr"/>
                  <a:r>
                    <a:rPr kumimoji="1" lang="en-US" altLang="ja-JP" sz="900" dirty="0">
                      <a:solidFill>
                        <a:schemeClr val="accent2">
                          <a:lumMod val="50000"/>
                        </a:schemeClr>
                      </a:solidFill>
                    </a:rPr>
                    <a:t>206</a:t>
                  </a:r>
                </a:p>
                <a:p>
                  <a:pPr algn="ctr"/>
                  <a:r>
                    <a:rPr lang="en-US" altLang="ja-JP" sz="900" dirty="0">
                      <a:solidFill>
                        <a:schemeClr val="accent2">
                          <a:lumMod val="50000"/>
                        </a:schemeClr>
                      </a:solidFill>
                    </a:rPr>
                    <a:t>64</a:t>
                  </a:r>
                  <a:endParaRPr kumimoji="1" lang="en-US" altLang="ja-JP" sz="900" dirty="0">
                    <a:solidFill>
                      <a:schemeClr val="accent2">
                        <a:lumMod val="50000"/>
                      </a:schemeClr>
                    </a:solidFill>
                  </a:endParaRPr>
                </a:p>
              </p:txBody>
            </p:sp>
            <p:sp>
              <p:nvSpPr>
                <p:cNvPr id="387" name="テキスト ボックス 386">
                  <a:extLst>
                    <a:ext uri="{FF2B5EF4-FFF2-40B4-BE49-F238E27FC236}">
                      <a16:creationId xmlns:a16="http://schemas.microsoft.com/office/drawing/2014/main" id="{24F7C4F3-A726-AB41-8E34-10ACF885CF72}"/>
                    </a:ext>
                  </a:extLst>
                </p:cNvPr>
                <p:cNvSpPr txBox="1"/>
                <p:nvPr/>
              </p:nvSpPr>
              <p:spPr>
                <a:xfrm>
                  <a:off x="8972546" y="3230250"/>
                  <a:ext cx="2445409" cy="338554"/>
                </a:xfrm>
                <a:prstGeom prst="rect">
                  <a:avLst/>
                </a:prstGeom>
                <a:noFill/>
              </p:spPr>
              <p:txBody>
                <a:bodyPr wrap="square" rtlCol="0">
                  <a:spAutoFit/>
                </a:bodyPr>
                <a:lstStyle/>
                <a:p>
                  <a:r>
                    <a:rPr kumimoji="1" lang="en-US" altLang="ja-JP" sz="1600" b="1" dirty="0">
                      <a:solidFill>
                        <a:schemeClr val="accent2">
                          <a:lumMod val="50000"/>
                        </a:schemeClr>
                      </a:solidFill>
                    </a:rPr>
                    <a:t>M2 Doublets(1/24)</a:t>
                  </a:r>
                </a:p>
              </p:txBody>
            </p:sp>
            <p:cxnSp>
              <p:nvCxnSpPr>
                <p:cNvPr id="388" name="直線矢印コネクタ 387">
                  <a:extLst>
                    <a:ext uri="{FF2B5EF4-FFF2-40B4-BE49-F238E27FC236}">
                      <a16:creationId xmlns:a16="http://schemas.microsoft.com/office/drawing/2014/main" id="{ED2267A7-6814-6547-821B-48DC56576CD2}"/>
                    </a:ext>
                  </a:extLst>
                </p:cNvPr>
                <p:cNvCxnSpPr>
                  <a:cxnSpLocks/>
                </p:cNvCxnSpPr>
                <p:nvPr/>
              </p:nvCxnSpPr>
              <p:spPr>
                <a:xfrm flipH="1">
                  <a:off x="10771617" y="3797624"/>
                  <a:ext cx="148550" cy="1911578"/>
                </a:xfrm>
                <a:prstGeom prst="straightConnector1">
                  <a:avLst/>
                </a:prstGeom>
                <a:ln w="1905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9" name="直線矢印コネクタ 388">
                  <a:extLst>
                    <a:ext uri="{FF2B5EF4-FFF2-40B4-BE49-F238E27FC236}">
                      <a16:creationId xmlns:a16="http://schemas.microsoft.com/office/drawing/2014/main" id="{1E7C3902-E4EB-0641-BB24-29296AAE1A11}"/>
                    </a:ext>
                  </a:extLst>
                </p:cNvPr>
                <p:cNvCxnSpPr>
                  <a:cxnSpLocks/>
                </p:cNvCxnSpPr>
                <p:nvPr/>
              </p:nvCxnSpPr>
              <p:spPr>
                <a:xfrm flipH="1">
                  <a:off x="10722445" y="5724798"/>
                  <a:ext cx="34049" cy="438145"/>
                </a:xfrm>
                <a:prstGeom prst="straightConnector1">
                  <a:avLst/>
                </a:prstGeom>
                <a:ln w="1905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sp>
          <p:nvSpPr>
            <p:cNvPr id="368" name="テキスト ボックス 367">
              <a:extLst>
                <a:ext uri="{FF2B5EF4-FFF2-40B4-BE49-F238E27FC236}">
                  <a16:creationId xmlns:a16="http://schemas.microsoft.com/office/drawing/2014/main" id="{AD6E1CCD-5025-EE48-AE17-1D394DB1BDA5}"/>
                </a:ext>
              </a:extLst>
            </p:cNvPr>
            <p:cNvSpPr txBox="1"/>
            <p:nvPr/>
          </p:nvSpPr>
          <p:spPr>
            <a:xfrm>
              <a:off x="6307201" y="3430016"/>
              <a:ext cx="390038" cy="276999"/>
            </a:xfrm>
            <a:prstGeom prst="rect">
              <a:avLst/>
            </a:prstGeom>
            <a:noFill/>
          </p:spPr>
          <p:txBody>
            <a:bodyPr wrap="square" rtlCol="0">
              <a:spAutoFit/>
            </a:bodyPr>
            <a:lstStyle/>
            <a:p>
              <a:r>
                <a:rPr kumimoji="1" lang="en-US" altLang="ja-JP" sz="1200" dirty="0">
                  <a:solidFill>
                    <a:schemeClr val="accent2">
                      <a:lumMod val="50000"/>
                    </a:schemeClr>
                  </a:solidFill>
                </a:rPr>
                <a:t>L5</a:t>
              </a:r>
            </a:p>
          </p:txBody>
        </p:sp>
        <p:sp>
          <p:nvSpPr>
            <p:cNvPr id="369" name="テキスト ボックス 368">
              <a:extLst>
                <a:ext uri="{FF2B5EF4-FFF2-40B4-BE49-F238E27FC236}">
                  <a16:creationId xmlns:a16="http://schemas.microsoft.com/office/drawing/2014/main" id="{FF9753C7-EA01-5146-B914-ADC957A36F02}"/>
                </a:ext>
              </a:extLst>
            </p:cNvPr>
            <p:cNvSpPr txBox="1"/>
            <p:nvPr/>
          </p:nvSpPr>
          <p:spPr>
            <a:xfrm>
              <a:off x="6504569" y="3550219"/>
              <a:ext cx="390038" cy="276999"/>
            </a:xfrm>
            <a:prstGeom prst="rect">
              <a:avLst/>
            </a:prstGeom>
            <a:noFill/>
          </p:spPr>
          <p:txBody>
            <a:bodyPr wrap="square" rtlCol="0">
              <a:spAutoFit/>
            </a:bodyPr>
            <a:lstStyle/>
            <a:p>
              <a:r>
                <a:rPr kumimoji="1" lang="en-US" altLang="ja-JP" sz="1200" dirty="0">
                  <a:solidFill>
                    <a:schemeClr val="accent2">
                      <a:lumMod val="50000"/>
                    </a:schemeClr>
                  </a:solidFill>
                </a:rPr>
                <a:t>L4</a:t>
              </a:r>
            </a:p>
          </p:txBody>
        </p:sp>
      </p:grpSp>
      <p:sp>
        <p:nvSpPr>
          <p:cNvPr id="7" name="フッター プレースホルダー 6">
            <a:extLst>
              <a:ext uri="{FF2B5EF4-FFF2-40B4-BE49-F238E27FC236}">
                <a16:creationId xmlns:a16="http://schemas.microsoft.com/office/drawing/2014/main" id="{C2AA0C6D-3EDD-484A-8FC2-2779B67BF7E8}"/>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grpSp>
        <p:nvGrpSpPr>
          <p:cNvPr id="188" name="グループ化 187">
            <a:extLst>
              <a:ext uri="{FF2B5EF4-FFF2-40B4-BE49-F238E27FC236}">
                <a16:creationId xmlns:a16="http://schemas.microsoft.com/office/drawing/2014/main" id="{B468563D-E37C-3448-9714-B1BA17880DAF}"/>
              </a:ext>
            </a:extLst>
          </p:cNvPr>
          <p:cNvGrpSpPr/>
          <p:nvPr/>
        </p:nvGrpSpPr>
        <p:grpSpPr>
          <a:xfrm>
            <a:off x="9639118" y="1713831"/>
            <a:ext cx="2290361" cy="1454659"/>
            <a:chOff x="261752" y="4551003"/>
            <a:chExt cx="3057520" cy="2048145"/>
          </a:xfrm>
        </p:grpSpPr>
        <p:pic>
          <p:nvPicPr>
            <p:cNvPr id="189" name="Picture 4">
              <a:extLst>
                <a:ext uri="{FF2B5EF4-FFF2-40B4-BE49-F238E27FC236}">
                  <a16:creationId xmlns:a16="http://schemas.microsoft.com/office/drawing/2014/main" id="{0EC0522A-F16C-214A-94CA-2A8C247E7B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752" y="4551003"/>
              <a:ext cx="3057520" cy="2048145"/>
            </a:xfrm>
            <a:prstGeom prst="rect">
              <a:avLst/>
            </a:prstGeom>
            <a:noFill/>
            <a:extLst>
              <a:ext uri="{909E8E84-426E-40DD-AFC4-6F175D3DCCD1}">
                <a14:hiddenFill xmlns:a14="http://schemas.microsoft.com/office/drawing/2010/main">
                  <a:solidFill>
                    <a:srgbClr val="FFFFFF"/>
                  </a:solidFill>
                </a14:hiddenFill>
              </a:ext>
            </a:extLst>
          </p:spPr>
        </p:pic>
        <p:sp>
          <p:nvSpPr>
            <p:cNvPr id="190" name="台形 379">
              <a:extLst>
                <a:ext uri="{FF2B5EF4-FFF2-40B4-BE49-F238E27FC236}">
                  <a16:creationId xmlns:a16="http://schemas.microsoft.com/office/drawing/2014/main" id="{19A313E8-6021-B54E-9C6F-98CA4E374AB7}"/>
                </a:ext>
              </a:extLst>
            </p:cNvPr>
            <p:cNvSpPr/>
            <p:nvPr/>
          </p:nvSpPr>
          <p:spPr>
            <a:xfrm rot="19435579">
              <a:off x="2042761" y="5324774"/>
              <a:ext cx="439325" cy="1140715"/>
            </a:xfrm>
            <a:custGeom>
              <a:avLst/>
              <a:gdLst>
                <a:gd name="connsiteX0" fmla="*/ 0 w 439988"/>
                <a:gd name="connsiteY0" fmla="*/ 1208165 h 1208165"/>
                <a:gd name="connsiteX1" fmla="*/ 109997 w 439988"/>
                <a:gd name="connsiteY1" fmla="*/ 0 h 1208165"/>
                <a:gd name="connsiteX2" fmla="*/ 329991 w 439988"/>
                <a:gd name="connsiteY2" fmla="*/ 0 h 1208165"/>
                <a:gd name="connsiteX3" fmla="*/ 439988 w 439988"/>
                <a:gd name="connsiteY3" fmla="*/ 1208165 h 1208165"/>
                <a:gd name="connsiteX4" fmla="*/ 0 w 439988"/>
                <a:gd name="connsiteY4" fmla="*/ 1208165 h 1208165"/>
                <a:gd name="connsiteX0" fmla="*/ 0 w 439988"/>
                <a:gd name="connsiteY0" fmla="*/ 1214064 h 1214064"/>
                <a:gd name="connsiteX1" fmla="*/ 109997 w 439988"/>
                <a:gd name="connsiteY1" fmla="*/ 5899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43137 w 439988"/>
                <a:gd name="connsiteY1" fmla="*/ 14329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87018 w 439988"/>
                <a:gd name="connsiteY1" fmla="*/ 18800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50835 w 439988"/>
                <a:gd name="connsiteY1" fmla="*/ 19938 h 1214064"/>
                <a:gd name="connsiteX2" fmla="*/ 251797 w 439988"/>
                <a:gd name="connsiteY2" fmla="*/ 0 h 1214064"/>
                <a:gd name="connsiteX3" fmla="*/ 439988 w 439988"/>
                <a:gd name="connsiteY3" fmla="*/ 1214064 h 1214064"/>
                <a:gd name="connsiteX4" fmla="*/ 0 w 439988"/>
                <a:gd name="connsiteY4" fmla="*/ 1214064 h 1214064"/>
                <a:gd name="connsiteX0" fmla="*/ 0 w 491892"/>
                <a:gd name="connsiteY0" fmla="*/ 1214064 h 1214064"/>
                <a:gd name="connsiteX1" fmla="*/ 150835 w 491892"/>
                <a:gd name="connsiteY1" fmla="*/ 19938 h 1214064"/>
                <a:gd name="connsiteX2" fmla="*/ 251797 w 491892"/>
                <a:gd name="connsiteY2" fmla="*/ 0 h 1214064"/>
                <a:gd name="connsiteX3" fmla="*/ 491892 w 491892"/>
                <a:gd name="connsiteY3" fmla="*/ 1110462 h 1214064"/>
                <a:gd name="connsiteX4" fmla="*/ 0 w 491892"/>
                <a:gd name="connsiteY4" fmla="*/ 1214064 h 1214064"/>
                <a:gd name="connsiteX0" fmla="*/ 0 w 439325"/>
                <a:gd name="connsiteY0" fmla="*/ 1158083 h 1158083"/>
                <a:gd name="connsiteX1" fmla="*/ 98268 w 439325"/>
                <a:gd name="connsiteY1" fmla="*/ 19938 h 1158083"/>
                <a:gd name="connsiteX2" fmla="*/ 199230 w 439325"/>
                <a:gd name="connsiteY2" fmla="*/ 0 h 1158083"/>
                <a:gd name="connsiteX3" fmla="*/ 439325 w 439325"/>
                <a:gd name="connsiteY3" fmla="*/ 1110462 h 1158083"/>
                <a:gd name="connsiteX4" fmla="*/ 0 w 439325"/>
                <a:gd name="connsiteY4" fmla="*/ 1158083 h 1158083"/>
                <a:gd name="connsiteX0" fmla="*/ 0 w 439325"/>
                <a:gd name="connsiteY0" fmla="*/ 1140715 h 1140715"/>
                <a:gd name="connsiteX1" fmla="*/ 98268 w 439325"/>
                <a:gd name="connsiteY1" fmla="*/ 2570 h 1140715"/>
                <a:gd name="connsiteX2" fmla="*/ 201817 w 439325"/>
                <a:gd name="connsiteY2" fmla="*/ 0 h 1140715"/>
                <a:gd name="connsiteX3" fmla="*/ 439325 w 439325"/>
                <a:gd name="connsiteY3" fmla="*/ 1093094 h 1140715"/>
                <a:gd name="connsiteX4" fmla="*/ 0 w 439325"/>
                <a:gd name="connsiteY4" fmla="*/ 1140715 h 1140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325" h="1140715">
                  <a:moveTo>
                    <a:pt x="0" y="1140715"/>
                  </a:moveTo>
                  <a:lnTo>
                    <a:pt x="98268" y="2570"/>
                  </a:lnTo>
                  <a:lnTo>
                    <a:pt x="201817" y="0"/>
                  </a:lnTo>
                  <a:lnTo>
                    <a:pt x="439325" y="1093094"/>
                  </a:lnTo>
                  <a:lnTo>
                    <a:pt x="0" y="1140715"/>
                  </a:lnTo>
                  <a:close/>
                </a:path>
              </a:pathLst>
            </a:custGeom>
            <a:solidFill>
              <a:srgbClr val="FFFF00">
                <a:alpha val="41789"/>
              </a:srgbClr>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0753973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744CB2C-D76F-ECA4-C92A-F516FBCF0C43}"/>
              </a:ext>
            </a:extLst>
          </p:cNvPr>
          <p:cNvSpPr>
            <a:spLocks noGrp="1"/>
          </p:cNvSpPr>
          <p:nvPr>
            <p:ph type="title"/>
          </p:nvPr>
        </p:nvSpPr>
        <p:spPr/>
        <p:txBody>
          <a:bodyPr/>
          <a:lstStyle/>
          <a:p>
            <a:r>
              <a:rPr kumimoji="1" lang="ja-JP" altLang="en-US"/>
              <a:t>タイムスケジュール</a:t>
            </a:r>
          </a:p>
        </p:txBody>
      </p:sp>
      <p:sp>
        <p:nvSpPr>
          <p:cNvPr id="3" name="コンテンツ プレースホルダー 2">
            <a:extLst>
              <a:ext uri="{FF2B5EF4-FFF2-40B4-BE49-F238E27FC236}">
                <a16:creationId xmlns:a16="http://schemas.microsoft.com/office/drawing/2014/main" id="{DEC541BC-3BB1-7239-62F8-92C3AC1B67B1}"/>
              </a:ext>
            </a:extLst>
          </p:cNvPr>
          <p:cNvSpPr>
            <a:spLocks noGrp="1"/>
          </p:cNvSpPr>
          <p:nvPr>
            <p:ph idx="1"/>
          </p:nvPr>
        </p:nvSpPr>
        <p:spPr/>
        <p:txBody>
          <a:bodyPr/>
          <a:lstStyle/>
          <a:p>
            <a:endParaRPr kumimoji="1" lang="ja-JP" altLang="en-US"/>
          </a:p>
        </p:txBody>
      </p:sp>
      <p:sp>
        <p:nvSpPr>
          <p:cNvPr id="4" name="日付プレースホルダー 3">
            <a:extLst>
              <a:ext uri="{FF2B5EF4-FFF2-40B4-BE49-F238E27FC236}">
                <a16:creationId xmlns:a16="http://schemas.microsoft.com/office/drawing/2014/main" id="{668FE1F5-4D03-84D2-91F0-6B2FEBB2649F}"/>
              </a:ext>
            </a:extLst>
          </p:cNvPr>
          <p:cNvSpPr>
            <a:spLocks noGrp="1"/>
          </p:cNvSpPr>
          <p:nvPr>
            <p:ph type="dt" sz="half" idx="10"/>
          </p:nvPr>
        </p:nvSpPr>
        <p:spPr/>
        <p:txBody>
          <a:bodyPr/>
          <a:lstStyle/>
          <a:p>
            <a:fld id="{58D31328-DBC6-2949-AF0D-E53C35D1BAF1}" type="datetime1">
              <a:rPr kumimoji="1" lang="ja-JP" altLang="en-US" smtClean="0"/>
              <a:t>2023/2/20</a:t>
            </a:fld>
            <a:endParaRPr kumimoji="1" lang="ja-JP" altLang="en-US"/>
          </a:p>
        </p:txBody>
      </p:sp>
      <p:sp>
        <p:nvSpPr>
          <p:cNvPr id="5" name="フッター プレースホルダー 4">
            <a:extLst>
              <a:ext uri="{FF2B5EF4-FFF2-40B4-BE49-F238E27FC236}">
                <a16:creationId xmlns:a16="http://schemas.microsoft.com/office/drawing/2014/main" id="{7FACB036-FE2B-F249-2A6C-BE5A003338A5}"/>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3A595AFB-2DF6-9ADE-72EF-90FFB999B70B}"/>
              </a:ext>
            </a:extLst>
          </p:cNvPr>
          <p:cNvSpPr>
            <a:spLocks noGrp="1"/>
          </p:cNvSpPr>
          <p:nvPr>
            <p:ph type="sldNum" sz="quarter" idx="12"/>
          </p:nvPr>
        </p:nvSpPr>
        <p:spPr/>
        <p:txBody>
          <a:bodyPr/>
          <a:lstStyle/>
          <a:p>
            <a:fld id="{B1A13AED-BBC1-DB48-95E1-36D836C4ECBB}" type="slidenum">
              <a:rPr kumimoji="1" lang="ja-JP" altLang="en-US" smtClean="0"/>
              <a:t>43</a:t>
            </a:fld>
            <a:endParaRPr kumimoji="1" lang="ja-JP" altLang="en-US"/>
          </a:p>
        </p:txBody>
      </p:sp>
      <p:pic>
        <p:nvPicPr>
          <p:cNvPr id="7" name="図 6">
            <a:extLst>
              <a:ext uri="{FF2B5EF4-FFF2-40B4-BE49-F238E27FC236}">
                <a16:creationId xmlns:a16="http://schemas.microsoft.com/office/drawing/2014/main" id="{C07F9265-CA6A-5515-4028-A616A521F0DF}"/>
              </a:ext>
            </a:extLst>
          </p:cNvPr>
          <p:cNvPicPr>
            <a:picLocks noChangeAspect="1"/>
          </p:cNvPicPr>
          <p:nvPr/>
        </p:nvPicPr>
        <p:blipFill>
          <a:blip r:embed="rId2"/>
          <a:stretch>
            <a:fillRect/>
          </a:stretch>
        </p:blipFill>
        <p:spPr>
          <a:xfrm>
            <a:off x="2209799" y="1087562"/>
            <a:ext cx="7772400" cy="5451351"/>
          </a:xfrm>
          <a:prstGeom prst="rect">
            <a:avLst/>
          </a:prstGeom>
        </p:spPr>
      </p:pic>
    </p:spTree>
    <p:extLst>
      <p:ext uri="{BB962C8B-B14F-4D97-AF65-F5344CB8AC3E}">
        <p14:creationId xmlns:p14="http://schemas.microsoft.com/office/powerpoint/2010/main" val="1486241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240B31-C544-AE52-2F40-36B05F12EAE8}"/>
              </a:ext>
            </a:extLst>
          </p:cNvPr>
          <p:cNvSpPr>
            <a:spLocks noGrp="1"/>
          </p:cNvSpPr>
          <p:nvPr>
            <p:ph type="title"/>
          </p:nvPr>
        </p:nvSpPr>
        <p:spPr/>
        <p:txBody>
          <a:bodyPr/>
          <a:lstStyle/>
          <a:p>
            <a:endParaRPr kumimoji="1" lang="ja-JP" altLang="en-US"/>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4BEB219C-25DF-D0BC-E33C-FAD83D82223E}"/>
                  </a:ext>
                </a:extLst>
              </p:cNvPr>
              <p:cNvSpPr>
                <a:spLocks noGrp="1"/>
              </p:cNvSpPr>
              <p:nvPr>
                <p:ph idx="1"/>
              </p:nvPr>
            </p:nvSpPr>
            <p:spPr>
              <a:xfrm>
                <a:off x="5389655" y="1177925"/>
                <a:ext cx="6655660" cy="5021263"/>
              </a:xfrm>
            </p:spPr>
            <p:txBody>
              <a:bodyPr/>
              <a:lstStyle/>
              <a:p>
                <a14:m>
                  <m:oMath xmlns:m="http://schemas.openxmlformats.org/officeDocument/2006/math">
                    <m:r>
                      <a:rPr kumimoji="1" lang="en-US" altLang="ja-JP" i="1" dirty="0" smtClean="0">
                        <a:latin typeface="Cambria Math" panose="02040503050406030204" pitchFamily="18" charset="0"/>
                      </a:rPr>
                      <m:t>𝑊𝐻</m:t>
                    </m:r>
                    <m:r>
                      <a:rPr kumimoji="1" lang="en-US" altLang="ja-JP" b="0" i="1" dirty="0" smtClean="0">
                        <a:latin typeface="Cambria Math" panose="02040503050406030204" pitchFamily="18" charset="0"/>
                      </a:rPr>
                      <m:t>→</m:t>
                    </m:r>
                    <m:r>
                      <a:rPr kumimoji="1" lang="en-US" altLang="ja-JP" b="0" i="1" dirty="0" smtClean="0">
                        <a:latin typeface="Cambria Math" panose="02040503050406030204" pitchFamily="18" charset="0"/>
                      </a:rPr>
                      <m:t>𝜇𝜈</m:t>
                    </m:r>
                    <m:r>
                      <a:rPr kumimoji="1" lang="en-US" altLang="ja-JP" b="0" i="1" dirty="0" smtClean="0">
                        <a:latin typeface="Cambria Math" panose="02040503050406030204" pitchFamily="18" charset="0"/>
                      </a:rPr>
                      <m:t>𝑏</m:t>
                    </m:r>
                    <m:acc>
                      <m:accPr>
                        <m:chr m:val="̅"/>
                        <m:ctrlPr>
                          <a:rPr kumimoji="1" lang="en-US" altLang="ja-JP" b="0" i="1" dirty="0" smtClean="0">
                            <a:latin typeface="Cambria Math" panose="02040503050406030204" pitchFamily="18" charset="0"/>
                          </a:rPr>
                        </m:ctrlPr>
                      </m:accPr>
                      <m:e>
                        <m:r>
                          <a:rPr kumimoji="1" lang="en-US" altLang="ja-JP" b="0" i="1" dirty="0" smtClean="0">
                            <a:latin typeface="Cambria Math" panose="02040503050406030204" pitchFamily="18" charset="0"/>
                          </a:rPr>
                          <m:t>𝑏</m:t>
                        </m:r>
                      </m:e>
                    </m:acc>
                  </m:oMath>
                </a14:m>
                <a:endParaRPr kumimoji="1" lang="en-US" altLang="ja-JP" dirty="0"/>
              </a:p>
              <a:p>
                <a:pPr lvl="1"/>
                <a:r>
                  <a:rPr lang="ja-JP" altLang="en-US"/>
                  <a:t>トリガーしたい事象の一つ</a:t>
                </a:r>
                <a:endParaRPr lang="en-US" altLang="ja-JP" dirty="0"/>
              </a:p>
              <a:p>
                <a:pPr lvl="1"/>
                <a:r>
                  <a:rPr kumimoji="1" lang="en-US" altLang="ja-JP" dirty="0"/>
                  <a:t>W</a:t>
                </a:r>
                <a:r>
                  <a:rPr kumimoji="1" lang="ja-JP" altLang="en-US"/>
                  <a:t>ボソンの崩壊で高い</a:t>
                </a:r>
                <a14:m>
                  <m:oMath xmlns:m="http://schemas.openxmlformats.org/officeDocument/2006/math">
                    <m:sSub>
                      <m:sSubPr>
                        <m:ctrlPr>
                          <a:rPr kumimoji="1" lang="en-US" altLang="ja-JP" b="0" i="1" dirty="0" smtClean="0">
                            <a:latin typeface="Cambria Math" panose="02040503050406030204" pitchFamily="18" charset="0"/>
                          </a:rPr>
                        </m:ctrlPr>
                      </m:sSubPr>
                      <m:e>
                        <m:r>
                          <a:rPr kumimoji="1" lang="en-US" altLang="ja-JP" b="0" i="1" dirty="0" smtClean="0">
                            <a:latin typeface="Cambria Math" panose="02040503050406030204" pitchFamily="18" charset="0"/>
                          </a:rPr>
                          <m:t>𝑝</m:t>
                        </m:r>
                      </m:e>
                      <m:sub>
                        <m:r>
                          <a:rPr kumimoji="1" lang="en-US" altLang="ja-JP" b="0" i="1" dirty="0" smtClean="0">
                            <a:latin typeface="Cambria Math" panose="02040503050406030204" pitchFamily="18" charset="0"/>
                          </a:rPr>
                          <m:t>𝑇</m:t>
                        </m:r>
                      </m:sub>
                    </m:sSub>
                  </m:oMath>
                </a14:m>
                <a:r>
                  <a:rPr kumimoji="1" lang="ja-JP" altLang="en-US"/>
                  <a:t>を持つ</a:t>
                </a:r>
                <a14:m>
                  <m:oMath xmlns:m="http://schemas.openxmlformats.org/officeDocument/2006/math">
                    <m:r>
                      <a:rPr lang="en-US" altLang="ja-JP" i="1" dirty="0">
                        <a:latin typeface="Cambria Math" panose="02040503050406030204" pitchFamily="18" charset="0"/>
                      </a:rPr>
                      <m:t>𝜇</m:t>
                    </m:r>
                  </m:oMath>
                </a14:m>
                <a:r>
                  <a:rPr kumimoji="1" lang="ja-JP" altLang="en-US"/>
                  <a:t>が生成される</a:t>
                </a:r>
              </a:p>
            </p:txBody>
          </p:sp>
        </mc:Choice>
        <mc:Fallback>
          <p:sp>
            <p:nvSpPr>
              <p:cNvPr id="3" name="コンテンツ プレースホルダー 2">
                <a:extLst>
                  <a:ext uri="{FF2B5EF4-FFF2-40B4-BE49-F238E27FC236}">
                    <a16:creationId xmlns:a16="http://schemas.microsoft.com/office/drawing/2014/main" id="{4BEB219C-25DF-D0BC-E33C-FAD83D82223E}"/>
                  </a:ext>
                </a:extLst>
              </p:cNvPr>
              <p:cNvSpPr>
                <a:spLocks noGrp="1" noRot="1" noChangeAspect="1" noMove="1" noResize="1" noEditPoints="1" noAdjustHandles="1" noChangeArrowheads="1" noChangeShapeType="1" noTextEdit="1"/>
              </p:cNvSpPr>
              <p:nvPr>
                <p:ph idx="1"/>
              </p:nvPr>
            </p:nvSpPr>
            <p:spPr>
              <a:xfrm>
                <a:off x="5389655" y="1177925"/>
                <a:ext cx="6655660" cy="5021263"/>
              </a:xfrm>
              <a:blipFill>
                <a:blip r:embed="rId2"/>
                <a:stretch>
                  <a:fillRect l="-1714" t="-252"/>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4C4F0240-7A5D-6BA1-F39E-5C6E402265C7}"/>
              </a:ext>
            </a:extLst>
          </p:cNvPr>
          <p:cNvSpPr>
            <a:spLocks noGrp="1"/>
          </p:cNvSpPr>
          <p:nvPr>
            <p:ph type="dt" sz="half" idx="10"/>
          </p:nvPr>
        </p:nvSpPr>
        <p:spPr/>
        <p:txBody>
          <a:bodyPr/>
          <a:lstStyle/>
          <a:p>
            <a:fld id="{58D31328-DBC6-2949-AF0D-E53C35D1BAF1}" type="datetime1">
              <a:rPr kumimoji="1" lang="ja-JP" altLang="en-US" smtClean="0"/>
              <a:t>2023/2/20</a:t>
            </a:fld>
            <a:endParaRPr kumimoji="1" lang="ja-JP" altLang="en-US"/>
          </a:p>
        </p:txBody>
      </p:sp>
      <p:sp>
        <p:nvSpPr>
          <p:cNvPr id="5" name="フッター プレースホルダー 4">
            <a:extLst>
              <a:ext uri="{FF2B5EF4-FFF2-40B4-BE49-F238E27FC236}">
                <a16:creationId xmlns:a16="http://schemas.microsoft.com/office/drawing/2014/main" id="{4CC38F7B-7705-846E-CEF7-7A9C06D14831}"/>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CFC152F6-159C-8188-9227-B7AD786A5175}"/>
              </a:ext>
            </a:extLst>
          </p:cNvPr>
          <p:cNvSpPr>
            <a:spLocks noGrp="1"/>
          </p:cNvSpPr>
          <p:nvPr>
            <p:ph type="sldNum" sz="quarter" idx="12"/>
          </p:nvPr>
        </p:nvSpPr>
        <p:spPr/>
        <p:txBody>
          <a:bodyPr/>
          <a:lstStyle/>
          <a:p>
            <a:fld id="{B1A13AED-BBC1-DB48-95E1-36D836C4ECBB}" type="slidenum">
              <a:rPr kumimoji="1" lang="ja-JP" altLang="en-US" smtClean="0"/>
              <a:t>44</a:t>
            </a:fld>
            <a:endParaRPr kumimoji="1" lang="ja-JP" altLang="en-US"/>
          </a:p>
        </p:txBody>
      </p:sp>
      <p:grpSp>
        <p:nvGrpSpPr>
          <p:cNvPr id="16" name="グループ化 15">
            <a:extLst>
              <a:ext uri="{FF2B5EF4-FFF2-40B4-BE49-F238E27FC236}">
                <a16:creationId xmlns:a16="http://schemas.microsoft.com/office/drawing/2014/main" id="{923D3010-D1D7-1608-C5C5-B86056F8F3FC}"/>
              </a:ext>
            </a:extLst>
          </p:cNvPr>
          <p:cNvGrpSpPr/>
          <p:nvPr/>
        </p:nvGrpSpPr>
        <p:grpSpPr>
          <a:xfrm>
            <a:off x="343420" y="1713833"/>
            <a:ext cx="5046235" cy="4304493"/>
            <a:chOff x="343421" y="1713834"/>
            <a:chExt cx="4021440" cy="3430332"/>
          </a:xfrm>
        </p:grpSpPr>
        <p:grpSp>
          <p:nvGrpSpPr>
            <p:cNvPr id="7" name="グループ化 6">
              <a:extLst>
                <a:ext uri="{FF2B5EF4-FFF2-40B4-BE49-F238E27FC236}">
                  <a16:creationId xmlns:a16="http://schemas.microsoft.com/office/drawing/2014/main" id="{5B542C4B-0697-DB51-0694-7E8E6CE2421B}"/>
                </a:ext>
              </a:extLst>
            </p:cNvPr>
            <p:cNvGrpSpPr/>
            <p:nvPr/>
          </p:nvGrpSpPr>
          <p:grpSpPr>
            <a:xfrm>
              <a:off x="343421" y="1713834"/>
              <a:ext cx="4021440" cy="3430332"/>
              <a:chOff x="51471" y="1185591"/>
              <a:chExt cx="5220646" cy="4453268"/>
            </a:xfrm>
          </p:grpSpPr>
          <p:pic>
            <p:nvPicPr>
              <p:cNvPr id="8" name="図 7" descr="グラフ, ヒストグラム&#10;&#10;自動的に生成された説明">
                <a:extLst>
                  <a:ext uri="{FF2B5EF4-FFF2-40B4-BE49-F238E27FC236}">
                    <a16:creationId xmlns:a16="http://schemas.microsoft.com/office/drawing/2014/main" id="{B7DBA57E-7DBB-355A-464C-15822FE774B0}"/>
                  </a:ext>
                </a:extLst>
              </p:cNvPr>
              <p:cNvPicPr>
                <a:picLocks noChangeAspect="1"/>
              </p:cNvPicPr>
              <p:nvPr/>
            </p:nvPicPr>
            <p:blipFill rotWithShape="1">
              <a:blip r:embed="rId3"/>
              <a:srcRect b="3580"/>
              <a:stretch/>
            </p:blipFill>
            <p:spPr>
              <a:xfrm>
                <a:off x="146685" y="1185591"/>
                <a:ext cx="4457587" cy="4453268"/>
              </a:xfrm>
              <a:prstGeom prst="rect">
                <a:avLst/>
              </a:prstGeom>
            </p:spPr>
          </p:pic>
          <p:cxnSp>
            <p:nvCxnSpPr>
              <p:cNvPr id="9" name="直線コネクタ 8">
                <a:extLst>
                  <a:ext uri="{FF2B5EF4-FFF2-40B4-BE49-F238E27FC236}">
                    <a16:creationId xmlns:a16="http://schemas.microsoft.com/office/drawing/2014/main" id="{7DDE8623-1B7B-8767-9B27-0747C180B223}"/>
                  </a:ext>
                </a:extLst>
              </p:cNvPr>
              <p:cNvCxnSpPr/>
              <p:nvPr/>
            </p:nvCxnSpPr>
            <p:spPr>
              <a:xfrm flipV="1">
                <a:off x="2667895" y="2721685"/>
                <a:ext cx="0" cy="2398955"/>
              </a:xfrm>
              <a:prstGeom prst="line">
                <a:avLst/>
              </a:prstGeom>
              <a:ln w="76200" cmpd="dbl">
                <a:solidFill>
                  <a:schemeClr val="accent6"/>
                </a:solidFill>
                <a:prstDash val="solid"/>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15D08424-7231-9107-0491-0D9F90EED59F}"/>
                  </a:ext>
                </a:extLst>
              </p:cNvPr>
              <p:cNvCxnSpPr>
                <a:cxnSpLocks/>
              </p:cNvCxnSpPr>
              <p:nvPr/>
            </p:nvCxnSpPr>
            <p:spPr>
              <a:xfrm flipV="1">
                <a:off x="1636954" y="1355464"/>
                <a:ext cx="0" cy="3765176"/>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C28D0F33-33A7-2221-9C6B-186A009443E4}"/>
                  </a:ext>
                </a:extLst>
              </p:cNvPr>
              <p:cNvSpPr txBox="1"/>
              <p:nvPr/>
            </p:nvSpPr>
            <p:spPr>
              <a:xfrm>
                <a:off x="2785096" y="2741855"/>
                <a:ext cx="2487021" cy="541304"/>
              </a:xfrm>
              <a:prstGeom prst="rect">
                <a:avLst/>
              </a:prstGeom>
              <a:solidFill>
                <a:schemeClr val="accent6">
                  <a:lumMod val="20000"/>
                  <a:lumOff val="80000"/>
                </a:schemeClr>
              </a:solidFill>
            </p:spPr>
            <p:txBody>
              <a:bodyPr wrap="square" rtlCol="0">
                <a:spAutoFit/>
              </a:bodyPr>
              <a:lstStyle/>
              <a:p>
                <a:r>
                  <a:rPr kumimoji="1" lang="ja-JP" altLang="en-US" sz="1400" b="1"/>
                  <a:t>アップグレードしない場合</a:t>
                </a:r>
                <a:endParaRPr kumimoji="1" lang="en-US" altLang="ja-JP" sz="1400" b="1" dirty="0"/>
              </a:p>
              <a:p>
                <a:r>
                  <a:rPr lang="ja-JP" altLang="en-US" sz="1400" b="1"/>
                  <a:t>：閾値</a:t>
                </a:r>
                <a:r>
                  <a:rPr lang="en-US" altLang="ja-JP" sz="1400" b="1" dirty="0"/>
                  <a:t>50GeV</a:t>
                </a:r>
                <a:endParaRPr kumimoji="1" lang="ja-JP" altLang="en-US" sz="1400" b="1"/>
              </a:p>
            </p:txBody>
          </p:sp>
          <p:sp>
            <p:nvSpPr>
              <p:cNvPr id="12" name="テキスト ボックス 11">
                <a:extLst>
                  <a:ext uri="{FF2B5EF4-FFF2-40B4-BE49-F238E27FC236}">
                    <a16:creationId xmlns:a16="http://schemas.microsoft.com/office/drawing/2014/main" id="{AE2A2E0B-4D5A-AE88-47C5-CAF09E0D75C6}"/>
                  </a:ext>
                </a:extLst>
              </p:cNvPr>
              <p:cNvSpPr txBox="1"/>
              <p:nvPr/>
            </p:nvSpPr>
            <p:spPr>
              <a:xfrm>
                <a:off x="51471" y="4499571"/>
                <a:ext cx="2234206" cy="541304"/>
              </a:xfrm>
              <a:prstGeom prst="rect">
                <a:avLst/>
              </a:prstGeom>
              <a:solidFill>
                <a:schemeClr val="accent2">
                  <a:lumMod val="20000"/>
                  <a:lumOff val="80000"/>
                </a:schemeClr>
              </a:solidFill>
              <a:ln>
                <a:noFill/>
              </a:ln>
            </p:spPr>
            <p:txBody>
              <a:bodyPr wrap="none" rtlCol="0">
                <a:spAutoFit/>
              </a:bodyPr>
              <a:lstStyle/>
              <a:p>
                <a:r>
                  <a:rPr kumimoji="1" lang="ja-JP" altLang="en-US" sz="1400" b="1">
                    <a:solidFill>
                      <a:srgbClr val="FF0000"/>
                    </a:solidFill>
                  </a:rPr>
                  <a:t>アップグレードした場合</a:t>
                </a:r>
                <a:endParaRPr kumimoji="1" lang="en-US" altLang="ja-JP" sz="1400" b="1" dirty="0">
                  <a:solidFill>
                    <a:srgbClr val="FF0000"/>
                  </a:solidFill>
                </a:endParaRPr>
              </a:p>
              <a:p>
                <a:r>
                  <a:rPr kumimoji="1" lang="ja-JP" altLang="en-US" sz="1400" b="1">
                    <a:solidFill>
                      <a:srgbClr val="FF0000"/>
                    </a:solidFill>
                  </a:rPr>
                  <a:t>：閾値</a:t>
                </a:r>
                <a:r>
                  <a:rPr kumimoji="1" lang="en-US" altLang="ja-JP" sz="1400" b="1" dirty="0">
                    <a:solidFill>
                      <a:srgbClr val="FF0000"/>
                    </a:solidFill>
                  </a:rPr>
                  <a:t>20GeV</a:t>
                </a:r>
                <a:endParaRPr kumimoji="1" lang="ja-JP" altLang="en-US" sz="1400" b="1">
                  <a:solidFill>
                    <a:srgbClr val="FF0000"/>
                  </a:solidFill>
                </a:endParaRPr>
              </a:p>
            </p:txBody>
          </p:sp>
        </p:grpSp>
        <p:cxnSp>
          <p:nvCxnSpPr>
            <p:cNvPr id="13" name="直線コネクタ 12">
              <a:extLst>
                <a:ext uri="{FF2B5EF4-FFF2-40B4-BE49-F238E27FC236}">
                  <a16:creationId xmlns:a16="http://schemas.microsoft.com/office/drawing/2014/main" id="{517725A2-B434-C4DB-F602-D289E1C149F1}"/>
                </a:ext>
              </a:extLst>
            </p:cNvPr>
            <p:cNvCxnSpPr>
              <a:cxnSpLocks/>
            </p:cNvCxnSpPr>
            <p:nvPr/>
          </p:nvCxnSpPr>
          <p:spPr>
            <a:xfrm flipH="1">
              <a:off x="1021976" y="2347177"/>
              <a:ext cx="542735" cy="0"/>
            </a:xfrm>
            <a:prstGeom prst="line">
              <a:avLst/>
            </a:prstGeom>
            <a:ln w="38100">
              <a:solidFill>
                <a:srgbClr val="7030A0"/>
              </a:solidFill>
              <a:prstDash val="sysDot"/>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22097AA6-676F-101A-71D6-C3BAB426023F}"/>
                </a:ext>
              </a:extLst>
            </p:cNvPr>
            <p:cNvCxnSpPr>
              <a:cxnSpLocks/>
            </p:cNvCxnSpPr>
            <p:nvPr/>
          </p:nvCxnSpPr>
          <p:spPr>
            <a:xfrm flipH="1">
              <a:off x="1021976" y="3713456"/>
              <a:ext cx="1336865" cy="0"/>
            </a:xfrm>
            <a:prstGeom prst="line">
              <a:avLst/>
            </a:prstGeom>
            <a:ln w="38100">
              <a:solidFill>
                <a:srgbClr val="7030A0"/>
              </a:solidFill>
              <a:prstDash val="sysDot"/>
            </a:ln>
          </p:spPr>
          <p:style>
            <a:lnRef idx="1">
              <a:schemeClr val="accent1"/>
            </a:lnRef>
            <a:fillRef idx="0">
              <a:schemeClr val="accent1"/>
            </a:fillRef>
            <a:effectRef idx="0">
              <a:schemeClr val="accent1"/>
            </a:effectRef>
            <a:fontRef idx="minor">
              <a:schemeClr val="tx1"/>
            </a:fontRef>
          </p:style>
        </p:cxnSp>
        <p:sp>
          <p:nvSpPr>
            <p:cNvPr id="15" name="上下矢印 14">
              <a:extLst>
                <a:ext uri="{FF2B5EF4-FFF2-40B4-BE49-F238E27FC236}">
                  <a16:creationId xmlns:a16="http://schemas.microsoft.com/office/drawing/2014/main" id="{8A872465-2C04-D799-3345-CEFBE1CD5C58}"/>
                </a:ext>
              </a:extLst>
            </p:cNvPr>
            <p:cNvSpPr/>
            <p:nvPr/>
          </p:nvSpPr>
          <p:spPr>
            <a:xfrm>
              <a:off x="1069050" y="2391077"/>
              <a:ext cx="297628" cy="1280217"/>
            </a:xfrm>
            <a:prstGeom prst="upDown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0623518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33AA40-B23F-F1C9-7412-84E672A357C8}"/>
              </a:ext>
            </a:extLst>
          </p:cNvPr>
          <p:cNvSpPr>
            <a:spLocks noGrp="1"/>
          </p:cNvSpPr>
          <p:nvPr>
            <p:ph type="title"/>
          </p:nvPr>
        </p:nvSpPr>
        <p:spPr/>
        <p:txBody>
          <a:bodyPr/>
          <a:lstStyle/>
          <a:p>
            <a:endParaRPr kumimoji="1" lang="ja-JP" altLang="en-US"/>
          </a:p>
        </p:txBody>
      </p:sp>
      <p:pic>
        <p:nvPicPr>
          <p:cNvPr id="8" name="コンテンツ プレースホルダー 7" descr="ダイアグラム&#10;&#10;自動的に生成された説明">
            <a:extLst>
              <a:ext uri="{FF2B5EF4-FFF2-40B4-BE49-F238E27FC236}">
                <a16:creationId xmlns:a16="http://schemas.microsoft.com/office/drawing/2014/main" id="{0E2166AA-54E3-1E8E-657C-5FFBBE171457}"/>
              </a:ext>
            </a:extLst>
          </p:cNvPr>
          <p:cNvPicPr>
            <a:picLocks noGrp="1" noChangeAspect="1"/>
          </p:cNvPicPr>
          <p:nvPr>
            <p:ph idx="1"/>
          </p:nvPr>
        </p:nvPicPr>
        <p:blipFill>
          <a:blip r:embed="rId2"/>
          <a:stretch>
            <a:fillRect/>
          </a:stretch>
        </p:blipFill>
        <p:spPr>
          <a:xfrm>
            <a:off x="2617551" y="1177925"/>
            <a:ext cx="6956897" cy="5021263"/>
          </a:xfrm>
        </p:spPr>
      </p:pic>
      <p:sp>
        <p:nvSpPr>
          <p:cNvPr id="4" name="日付プレースホルダー 3">
            <a:extLst>
              <a:ext uri="{FF2B5EF4-FFF2-40B4-BE49-F238E27FC236}">
                <a16:creationId xmlns:a16="http://schemas.microsoft.com/office/drawing/2014/main" id="{D7005062-5392-22FF-BA3E-1BDD98430CF5}"/>
              </a:ext>
            </a:extLst>
          </p:cNvPr>
          <p:cNvSpPr>
            <a:spLocks noGrp="1"/>
          </p:cNvSpPr>
          <p:nvPr>
            <p:ph type="dt" sz="half" idx="10"/>
          </p:nvPr>
        </p:nvSpPr>
        <p:spPr/>
        <p:txBody>
          <a:bodyPr/>
          <a:lstStyle/>
          <a:p>
            <a:fld id="{58D31328-DBC6-2949-AF0D-E53C35D1BAF1}" type="datetime1">
              <a:rPr kumimoji="1" lang="ja-JP" altLang="en-US" smtClean="0"/>
              <a:t>2023/2/20</a:t>
            </a:fld>
            <a:endParaRPr kumimoji="1" lang="ja-JP" altLang="en-US"/>
          </a:p>
        </p:txBody>
      </p:sp>
      <p:sp>
        <p:nvSpPr>
          <p:cNvPr id="5" name="フッター プレースホルダー 4">
            <a:extLst>
              <a:ext uri="{FF2B5EF4-FFF2-40B4-BE49-F238E27FC236}">
                <a16:creationId xmlns:a16="http://schemas.microsoft.com/office/drawing/2014/main" id="{9D2AFC45-BC52-7E2C-EAFE-002026FC2979}"/>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E3D7FEC9-355D-F214-3C86-33BD907DADEC}"/>
              </a:ext>
            </a:extLst>
          </p:cNvPr>
          <p:cNvSpPr>
            <a:spLocks noGrp="1"/>
          </p:cNvSpPr>
          <p:nvPr>
            <p:ph type="sldNum" sz="quarter" idx="12"/>
          </p:nvPr>
        </p:nvSpPr>
        <p:spPr/>
        <p:txBody>
          <a:bodyPr/>
          <a:lstStyle/>
          <a:p>
            <a:fld id="{B1A13AED-BBC1-DB48-95E1-36D836C4ECBB}" type="slidenum">
              <a:rPr kumimoji="1" lang="ja-JP" altLang="en-US" smtClean="0"/>
              <a:t>45</a:t>
            </a:fld>
            <a:endParaRPr kumimoji="1" lang="ja-JP" altLang="en-US"/>
          </a:p>
        </p:txBody>
      </p:sp>
    </p:spTree>
    <p:extLst>
      <p:ext uri="{BB962C8B-B14F-4D97-AF65-F5344CB8AC3E}">
        <p14:creationId xmlns:p14="http://schemas.microsoft.com/office/powerpoint/2010/main" val="21082470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5B2947-0FA4-56F7-6231-A1DBBCEF976C}"/>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8DC5983-08B6-B267-B922-ED7742104E1F}"/>
              </a:ext>
            </a:extLst>
          </p:cNvPr>
          <p:cNvSpPr>
            <a:spLocks noGrp="1"/>
          </p:cNvSpPr>
          <p:nvPr>
            <p:ph idx="1"/>
          </p:nvPr>
        </p:nvSpPr>
        <p:spPr/>
        <p:txBody>
          <a:bodyPr/>
          <a:lstStyle/>
          <a:p>
            <a:endParaRPr kumimoji="1" lang="ja-JP" altLang="en-US"/>
          </a:p>
        </p:txBody>
      </p:sp>
      <p:sp>
        <p:nvSpPr>
          <p:cNvPr id="4" name="日付プレースホルダー 3">
            <a:extLst>
              <a:ext uri="{FF2B5EF4-FFF2-40B4-BE49-F238E27FC236}">
                <a16:creationId xmlns:a16="http://schemas.microsoft.com/office/drawing/2014/main" id="{2511063C-B808-37E3-D903-9763AF231049}"/>
              </a:ext>
            </a:extLst>
          </p:cNvPr>
          <p:cNvSpPr>
            <a:spLocks noGrp="1"/>
          </p:cNvSpPr>
          <p:nvPr>
            <p:ph type="dt" sz="half" idx="10"/>
          </p:nvPr>
        </p:nvSpPr>
        <p:spPr/>
        <p:txBody>
          <a:bodyPr/>
          <a:lstStyle/>
          <a:p>
            <a:fld id="{58D31328-DBC6-2949-AF0D-E53C35D1BAF1}" type="datetime1">
              <a:rPr kumimoji="1" lang="ja-JP" altLang="en-US" smtClean="0"/>
              <a:t>2023/2/20</a:t>
            </a:fld>
            <a:endParaRPr kumimoji="1" lang="ja-JP" altLang="en-US"/>
          </a:p>
        </p:txBody>
      </p:sp>
      <p:sp>
        <p:nvSpPr>
          <p:cNvPr id="5" name="フッター プレースホルダー 4">
            <a:extLst>
              <a:ext uri="{FF2B5EF4-FFF2-40B4-BE49-F238E27FC236}">
                <a16:creationId xmlns:a16="http://schemas.microsoft.com/office/drawing/2014/main" id="{D96395EF-DDA4-C6A7-1DD5-4061199347AF}"/>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01D101AC-9AA1-D90D-615A-0B25892BD8D1}"/>
              </a:ext>
            </a:extLst>
          </p:cNvPr>
          <p:cNvSpPr>
            <a:spLocks noGrp="1"/>
          </p:cNvSpPr>
          <p:nvPr>
            <p:ph type="sldNum" sz="quarter" idx="12"/>
          </p:nvPr>
        </p:nvSpPr>
        <p:spPr/>
        <p:txBody>
          <a:bodyPr/>
          <a:lstStyle/>
          <a:p>
            <a:fld id="{B1A13AED-BBC1-DB48-95E1-36D836C4ECBB}" type="slidenum">
              <a:rPr kumimoji="1" lang="ja-JP" altLang="en-US" smtClean="0"/>
              <a:t>46</a:t>
            </a:fld>
            <a:endParaRPr kumimoji="1" lang="ja-JP" altLang="en-US"/>
          </a:p>
        </p:txBody>
      </p:sp>
      <p:pic>
        <p:nvPicPr>
          <p:cNvPr id="7" name="図 6">
            <a:extLst>
              <a:ext uri="{FF2B5EF4-FFF2-40B4-BE49-F238E27FC236}">
                <a16:creationId xmlns:a16="http://schemas.microsoft.com/office/drawing/2014/main" id="{5CABE92C-8FE7-62DE-99AF-9E143830EE74}"/>
              </a:ext>
            </a:extLst>
          </p:cNvPr>
          <p:cNvPicPr>
            <a:picLocks noChangeAspect="1"/>
          </p:cNvPicPr>
          <p:nvPr/>
        </p:nvPicPr>
        <p:blipFill>
          <a:blip r:embed="rId2"/>
          <a:stretch>
            <a:fillRect/>
          </a:stretch>
        </p:blipFill>
        <p:spPr>
          <a:xfrm rot="5400000">
            <a:off x="2138726" y="-412349"/>
            <a:ext cx="5450149" cy="8201810"/>
          </a:xfrm>
          <a:prstGeom prst="rect">
            <a:avLst/>
          </a:prstGeom>
        </p:spPr>
      </p:pic>
    </p:spTree>
    <p:extLst>
      <p:ext uri="{BB962C8B-B14F-4D97-AF65-F5344CB8AC3E}">
        <p14:creationId xmlns:p14="http://schemas.microsoft.com/office/powerpoint/2010/main" val="42017632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991A39-158B-5E6A-133B-E3DFBC72CA7C}"/>
              </a:ext>
            </a:extLst>
          </p:cNvPr>
          <p:cNvSpPr>
            <a:spLocks noGrp="1"/>
          </p:cNvSpPr>
          <p:nvPr>
            <p:ph type="title"/>
          </p:nvPr>
        </p:nvSpPr>
        <p:spPr/>
        <p:txBody>
          <a:bodyPr/>
          <a:lstStyle/>
          <a:p>
            <a:r>
              <a:rPr kumimoji="1" lang="ja-JP" altLang="en-US"/>
              <a:t>シミュレータ実装の現状</a:t>
            </a:r>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07083E79-75F4-2016-01B9-FA9C0FCE26A1}"/>
                  </a:ext>
                </a:extLst>
              </p:cNvPr>
              <p:cNvSpPr>
                <a:spLocks noGrp="1"/>
              </p:cNvSpPr>
              <p:nvPr>
                <p:ph idx="1"/>
              </p:nvPr>
            </p:nvSpPr>
            <p:spPr>
              <a:xfrm>
                <a:off x="146685" y="821602"/>
                <a:ext cx="9510644" cy="2269128"/>
              </a:xfrm>
            </p:spPr>
            <p:txBody>
              <a:bodyPr>
                <a:normAutofit fontScale="85000" lnSpcReduction="20000"/>
              </a:bodyPr>
              <a:lstStyle/>
              <a:p>
                <a:r>
                  <a:rPr kumimoji="1" lang="en-US" altLang="ja-JP" dirty="0"/>
                  <a:t>1</a:t>
                </a:r>
                <a:r>
                  <a:rPr lang="ja-JP" altLang="en-US"/>
                  <a:t>枚の</a:t>
                </a:r>
                <a:r>
                  <a:rPr lang="en-US" altLang="ja-JP" dirty="0"/>
                  <a:t>SL</a:t>
                </a:r>
                <a:r>
                  <a:rPr lang="ja-JP" altLang="en-US"/>
                  <a:t>は</a:t>
                </a:r>
                <a:r>
                  <a:rPr lang="en-US" altLang="ja-JP" dirty="0"/>
                  <a:t>1/24</a:t>
                </a:r>
                <a:r>
                  <a:rPr lang="ja-JP" altLang="en-US"/>
                  <a:t>セクター（</a:t>
                </a:r>
                <a:r>
                  <a:rPr lang="en-US" altLang="ja-JP" dirty="0"/>
                  <a:t>=“</a:t>
                </a:r>
                <a:r>
                  <a:rPr lang="ja-JP" altLang="en-US"/>
                  <a:t>トリガーセクター</a:t>
                </a:r>
                <a:r>
                  <a:rPr lang="en-US" altLang="ja-JP" dirty="0"/>
                  <a:t>”</a:t>
                </a:r>
                <a:r>
                  <a:rPr lang="ja-JP" altLang="en-US"/>
                  <a:t>）を担う</a:t>
                </a:r>
                <a:endParaRPr lang="en-US" altLang="ja-JP" dirty="0"/>
              </a:p>
              <a:p>
                <a:r>
                  <a:rPr lang="ja-JP" altLang="en-US"/>
                  <a:t>トリガーセクター</a:t>
                </a:r>
                <a:r>
                  <a:rPr kumimoji="1" lang="ja-JP" altLang="en-US"/>
                  <a:t>は</a:t>
                </a:r>
                <a:r>
                  <a:rPr kumimoji="1" lang="en-US" altLang="ja-JP" dirty="0"/>
                  <a:t>3</a:t>
                </a:r>
                <a:r>
                  <a:rPr kumimoji="1" lang="ja-JP" altLang="en-US"/>
                  <a:t>つのサブセクターに分割され、</a:t>
                </a:r>
                <a:br>
                  <a:rPr kumimoji="1" lang="en-US" altLang="ja-JP" dirty="0"/>
                </a:br>
                <a:r>
                  <a:rPr kumimoji="1" lang="ja-JP" altLang="en-US"/>
                  <a:t>ファームウェアはサブセクターごとに独立</a:t>
                </a:r>
                <a:endParaRPr kumimoji="1" lang="en-US" altLang="ja-JP" dirty="0"/>
              </a:p>
              <a:p>
                <a:pPr lvl="1"/>
                <a:r>
                  <a:rPr lang="ja-JP" altLang="en-US"/>
                  <a:t>フォワード</a:t>
                </a:r>
                <a:r>
                  <a:rPr lang="en-US" altLang="ja-JP" dirty="0"/>
                  <a:t> x 1</a:t>
                </a:r>
                <a:r>
                  <a:rPr lang="ja-JP" altLang="en-US"/>
                  <a:t>：</a:t>
                </a:r>
                <a14:m>
                  <m:oMath xmlns:m="http://schemas.openxmlformats.org/officeDocument/2006/math">
                    <m:r>
                      <a:rPr lang="en-US" altLang="ja-JP" i="1" dirty="0" smtClean="0">
                        <a:latin typeface="Cambria Math" panose="02040503050406030204" pitchFamily="18" charset="0"/>
                      </a:rPr>
                      <m:t>1.92&lt;|</m:t>
                    </m:r>
                    <m:r>
                      <a:rPr lang="en-US" altLang="ja-JP" i="1" dirty="0" err="1" smtClean="0">
                        <a:latin typeface="Cambria Math" panose="02040503050406030204" pitchFamily="18" charset="0"/>
                      </a:rPr>
                      <m:t>𝜂</m:t>
                    </m:r>
                    <m:r>
                      <a:rPr lang="en-US" altLang="ja-JP" i="1" dirty="0" smtClean="0">
                        <a:latin typeface="Cambria Math" panose="02040503050406030204" pitchFamily="18" charset="0"/>
                      </a:rPr>
                      <m:t>|&lt; 2.4</m:t>
                    </m:r>
                  </m:oMath>
                </a14:m>
                <a:endParaRPr lang="en-US" altLang="ja-JP" dirty="0"/>
              </a:p>
              <a:p>
                <a:pPr lvl="1"/>
                <a:r>
                  <a:rPr lang="ja-JP" altLang="en-US"/>
                  <a:t>エンドキャップ</a:t>
                </a:r>
                <a:r>
                  <a:rPr lang="en-US" altLang="ja-JP" dirty="0"/>
                  <a:t> x 2</a:t>
                </a:r>
                <a:r>
                  <a:rPr lang="ja-JP" altLang="en-US"/>
                  <a:t>：</a:t>
                </a:r>
                <a:r>
                  <a:rPr lang="en-US" altLang="ja-JP" dirty="0"/>
                  <a:t> </a:t>
                </a:r>
                <a14:m>
                  <m:oMath xmlns:m="http://schemas.openxmlformats.org/officeDocument/2006/math">
                    <m:r>
                      <a:rPr lang="en-US" altLang="ja-JP" i="1" dirty="0" smtClean="0">
                        <a:latin typeface="Cambria Math" panose="02040503050406030204" pitchFamily="18" charset="0"/>
                      </a:rPr>
                      <m:t>1.05&lt;|</m:t>
                    </m:r>
                    <m:r>
                      <a:rPr lang="en-US" altLang="ja-JP" i="1" dirty="0" err="1" smtClean="0">
                        <a:latin typeface="Cambria Math" panose="02040503050406030204" pitchFamily="18" charset="0"/>
                      </a:rPr>
                      <m:t>𝜂</m:t>
                    </m:r>
                    <m:r>
                      <a:rPr lang="en-US" altLang="ja-JP" i="1" dirty="0" smtClean="0">
                        <a:latin typeface="Cambria Math" panose="02040503050406030204" pitchFamily="18" charset="0"/>
                      </a:rPr>
                      <m:t>|&lt; 1.92</m:t>
                    </m:r>
                  </m:oMath>
                </a14:m>
                <a:endParaRPr lang="en-US" altLang="ja-JP" dirty="0"/>
              </a:p>
              <a:p>
                <a:r>
                  <a:rPr lang="ja-JP" altLang="en-US"/>
                  <a:t>最後のセクションは図で示されるモジュールの検証を行なった話</a:t>
                </a:r>
                <a:endParaRPr kumimoji="1" lang="ja-JP" altLang="en-US"/>
              </a:p>
            </p:txBody>
          </p:sp>
        </mc:Choice>
        <mc:Fallback xmlns="">
          <p:sp>
            <p:nvSpPr>
              <p:cNvPr id="3" name="コンテンツ プレースホルダー 2">
                <a:extLst>
                  <a:ext uri="{FF2B5EF4-FFF2-40B4-BE49-F238E27FC236}">
                    <a16:creationId xmlns:a16="http://schemas.microsoft.com/office/drawing/2014/main" id="{07083E79-75F4-2016-01B9-FA9C0FCE26A1}"/>
                  </a:ext>
                </a:extLst>
              </p:cNvPr>
              <p:cNvSpPr>
                <a:spLocks noGrp="1" noRot="1" noChangeAspect="1" noMove="1" noResize="1" noEditPoints="1" noAdjustHandles="1" noChangeArrowheads="1" noChangeShapeType="1" noTextEdit="1"/>
              </p:cNvSpPr>
              <p:nvPr>
                <p:ph idx="1"/>
              </p:nvPr>
            </p:nvSpPr>
            <p:spPr>
              <a:xfrm>
                <a:off x="146685" y="821602"/>
                <a:ext cx="9510644" cy="2269128"/>
              </a:xfrm>
              <a:blipFill>
                <a:blip r:embed="rId2"/>
                <a:stretch>
                  <a:fillRect l="-933" t="-5000"/>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137B04C2-6207-709A-456E-742C81F6F1D6}"/>
              </a:ext>
            </a:extLst>
          </p:cNvPr>
          <p:cNvSpPr>
            <a:spLocks noGrp="1"/>
          </p:cNvSpPr>
          <p:nvPr>
            <p:ph type="dt" sz="half" idx="10"/>
          </p:nvPr>
        </p:nvSpPr>
        <p:spPr/>
        <p:txBody>
          <a:bodyPr/>
          <a:lstStyle/>
          <a:p>
            <a:fld id="{616FB720-2420-344C-9496-C33BAFAB9956}" type="datetime1">
              <a:rPr kumimoji="1" lang="ja-JP" altLang="en-US" smtClean="0"/>
              <a:t>2023/2/20</a:t>
            </a:fld>
            <a:endParaRPr kumimoji="1" lang="ja-JP" altLang="en-US"/>
          </a:p>
        </p:txBody>
      </p:sp>
      <p:sp>
        <p:nvSpPr>
          <p:cNvPr id="5" name="フッター プレースホルダー 4">
            <a:extLst>
              <a:ext uri="{FF2B5EF4-FFF2-40B4-BE49-F238E27FC236}">
                <a16:creationId xmlns:a16="http://schemas.microsoft.com/office/drawing/2014/main" id="{A8230D9D-F06C-31C6-253A-74836496D145}"/>
              </a:ext>
            </a:extLst>
          </p:cNvPr>
          <p:cNvSpPr>
            <a:spLocks noGrp="1"/>
          </p:cNvSpPr>
          <p:nvPr>
            <p:ph type="ftr" sz="quarter" idx="11"/>
          </p:nvPr>
        </p:nvSpPr>
        <p:spPr/>
        <p:txBody>
          <a:bodyPr/>
          <a:lstStyle/>
          <a:p>
            <a:r>
              <a:rPr kumimoji="1" lang="en-US" altLang="ja-JP"/>
              <a:t>2022</a:t>
            </a:r>
            <a:r>
              <a:rPr kumimoji="1" lang="ja-JP" altLang="en-US"/>
              <a:t>年度　修士論文審査会</a:t>
            </a:r>
          </a:p>
        </p:txBody>
      </p:sp>
      <p:sp>
        <p:nvSpPr>
          <p:cNvPr id="6" name="スライド番号プレースホルダー 5">
            <a:extLst>
              <a:ext uri="{FF2B5EF4-FFF2-40B4-BE49-F238E27FC236}">
                <a16:creationId xmlns:a16="http://schemas.microsoft.com/office/drawing/2014/main" id="{7C07666C-6AB9-5B1E-29CF-3C30A7E6A36D}"/>
              </a:ext>
            </a:extLst>
          </p:cNvPr>
          <p:cNvSpPr>
            <a:spLocks noGrp="1"/>
          </p:cNvSpPr>
          <p:nvPr>
            <p:ph type="sldNum" sz="quarter" idx="12"/>
          </p:nvPr>
        </p:nvSpPr>
        <p:spPr/>
        <p:txBody>
          <a:bodyPr/>
          <a:lstStyle/>
          <a:p>
            <a:fld id="{B1A13AED-BBC1-DB48-95E1-36D836C4ECBB}" type="slidenum">
              <a:rPr kumimoji="1" lang="ja-JP" altLang="en-US" smtClean="0"/>
              <a:t>47</a:t>
            </a:fld>
            <a:endParaRPr kumimoji="1" lang="ja-JP" altLang="en-US"/>
          </a:p>
        </p:txBody>
      </p:sp>
      <p:grpSp>
        <p:nvGrpSpPr>
          <p:cNvPr id="7" name="グループ化 6">
            <a:extLst>
              <a:ext uri="{FF2B5EF4-FFF2-40B4-BE49-F238E27FC236}">
                <a16:creationId xmlns:a16="http://schemas.microsoft.com/office/drawing/2014/main" id="{97EE7E64-523F-9C7A-9A7B-1AC409EC8B37}"/>
              </a:ext>
            </a:extLst>
          </p:cNvPr>
          <p:cNvGrpSpPr/>
          <p:nvPr/>
        </p:nvGrpSpPr>
        <p:grpSpPr>
          <a:xfrm>
            <a:off x="9095848" y="2909967"/>
            <a:ext cx="2854046" cy="3376684"/>
            <a:chOff x="2542616" y="3018518"/>
            <a:chExt cx="2252995" cy="2563883"/>
          </a:xfrm>
        </p:grpSpPr>
        <p:grpSp>
          <p:nvGrpSpPr>
            <p:cNvPr id="8" name="グループ化 7">
              <a:extLst>
                <a:ext uri="{FF2B5EF4-FFF2-40B4-BE49-F238E27FC236}">
                  <a16:creationId xmlns:a16="http://schemas.microsoft.com/office/drawing/2014/main" id="{18EF3EDD-5A1A-ACEA-7E61-C0A9AF7D0991}"/>
                </a:ext>
              </a:extLst>
            </p:cNvPr>
            <p:cNvGrpSpPr/>
            <p:nvPr/>
          </p:nvGrpSpPr>
          <p:grpSpPr>
            <a:xfrm>
              <a:off x="2542616" y="3026054"/>
              <a:ext cx="2225331" cy="2556347"/>
              <a:chOff x="2783438" y="3185995"/>
              <a:chExt cx="2463295" cy="2988382"/>
            </a:xfrm>
          </p:grpSpPr>
          <p:grpSp>
            <p:nvGrpSpPr>
              <p:cNvPr id="11" name="グループ化 10">
                <a:extLst>
                  <a:ext uri="{FF2B5EF4-FFF2-40B4-BE49-F238E27FC236}">
                    <a16:creationId xmlns:a16="http://schemas.microsoft.com/office/drawing/2014/main" id="{F81A5FDC-D19D-14AC-3059-27D36B1D58CE}"/>
                  </a:ext>
                </a:extLst>
              </p:cNvPr>
              <p:cNvGrpSpPr/>
              <p:nvPr/>
            </p:nvGrpSpPr>
            <p:grpSpPr>
              <a:xfrm>
                <a:off x="2783438" y="3185995"/>
                <a:ext cx="1553548" cy="2957747"/>
                <a:chOff x="2893147" y="370762"/>
                <a:chExt cx="1553548" cy="2957747"/>
              </a:xfrm>
            </p:grpSpPr>
            <p:grpSp>
              <p:nvGrpSpPr>
                <p:cNvPr id="14" name="グループ化 13">
                  <a:extLst>
                    <a:ext uri="{FF2B5EF4-FFF2-40B4-BE49-F238E27FC236}">
                      <a16:creationId xmlns:a16="http://schemas.microsoft.com/office/drawing/2014/main" id="{A8479FA6-C8AC-15A7-8ED9-1EB51A307445}"/>
                    </a:ext>
                  </a:extLst>
                </p:cNvPr>
                <p:cNvGrpSpPr/>
                <p:nvPr/>
              </p:nvGrpSpPr>
              <p:grpSpPr>
                <a:xfrm>
                  <a:off x="2893147" y="370763"/>
                  <a:ext cx="1553548" cy="2957746"/>
                  <a:chOff x="2918181" y="271041"/>
                  <a:chExt cx="1553548" cy="2957746"/>
                </a:xfrm>
              </p:grpSpPr>
              <p:sp>
                <p:nvSpPr>
                  <p:cNvPr id="16" name="台形 15">
                    <a:extLst>
                      <a:ext uri="{FF2B5EF4-FFF2-40B4-BE49-F238E27FC236}">
                        <a16:creationId xmlns:a16="http://schemas.microsoft.com/office/drawing/2014/main" id="{8CDA09AA-E828-5542-638D-2F699D0FAAE3}"/>
                      </a:ext>
                    </a:extLst>
                  </p:cNvPr>
                  <p:cNvSpPr/>
                  <p:nvPr/>
                </p:nvSpPr>
                <p:spPr>
                  <a:xfrm rot="10800000">
                    <a:off x="2918181" y="271041"/>
                    <a:ext cx="1553548" cy="2957746"/>
                  </a:xfrm>
                  <a:prstGeom prst="trapezoid">
                    <a:avLst>
                      <a:gd name="adj" fmla="val 13365"/>
                    </a:avLst>
                  </a:prstGeom>
                  <a:solidFill>
                    <a:schemeClr val="accent4">
                      <a:lumMod val="40000"/>
                      <a:lumOff val="60000"/>
                    </a:schemeClr>
                  </a:solidFill>
                  <a:ln>
                    <a:solidFill>
                      <a:schemeClr val="accent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1400"/>
                  </a:p>
                </p:txBody>
              </p:sp>
              <p:cxnSp>
                <p:nvCxnSpPr>
                  <p:cNvPr id="17" name="直線コネクタ 16">
                    <a:extLst>
                      <a:ext uri="{FF2B5EF4-FFF2-40B4-BE49-F238E27FC236}">
                        <a16:creationId xmlns:a16="http://schemas.microsoft.com/office/drawing/2014/main" id="{5BFADDAC-84C4-AD80-6509-6C921B0A8ADB}"/>
                      </a:ext>
                    </a:extLst>
                  </p:cNvPr>
                  <p:cNvCxnSpPr>
                    <a:cxnSpLocks/>
                  </p:cNvCxnSpPr>
                  <p:nvPr/>
                </p:nvCxnSpPr>
                <p:spPr>
                  <a:xfrm flipH="1">
                    <a:off x="3060609" y="2572116"/>
                    <a:ext cx="1268692"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5" name="直線コネクタ 14">
                  <a:extLst>
                    <a:ext uri="{FF2B5EF4-FFF2-40B4-BE49-F238E27FC236}">
                      <a16:creationId xmlns:a16="http://schemas.microsoft.com/office/drawing/2014/main" id="{6B12CEE9-6530-FC53-BC91-42EA1222ABB8}"/>
                    </a:ext>
                  </a:extLst>
                </p:cNvPr>
                <p:cNvCxnSpPr>
                  <a:cxnSpLocks/>
                </p:cNvCxnSpPr>
                <p:nvPr/>
              </p:nvCxnSpPr>
              <p:spPr>
                <a:xfrm flipV="1">
                  <a:off x="3670840" y="370762"/>
                  <a:ext cx="0" cy="229484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2" name="直線矢印コネクタ 11">
                <a:extLst>
                  <a:ext uri="{FF2B5EF4-FFF2-40B4-BE49-F238E27FC236}">
                    <a16:creationId xmlns:a16="http://schemas.microsoft.com/office/drawing/2014/main" id="{E825AB14-ADA7-4A56-7D14-79C5FAF226B9}"/>
                  </a:ext>
                </a:extLst>
              </p:cNvPr>
              <p:cNvCxnSpPr>
                <a:cxnSpLocks/>
              </p:cNvCxnSpPr>
              <p:nvPr/>
            </p:nvCxnSpPr>
            <p:spPr>
              <a:xfrm flipH="1">
                <a:off x="4202305" y="5480842"/>
                <a:ext cx="53057" cy="693535"/>
              </a:xfrm>
              <a:prstGeom prst="straightConnector1">
                <a:avLst/>
              </a:prstGeom>
              <a:ln w="1905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0EE6E696-143C-0213-1F62-EC082BD8E72A}"/>
                  </a:ext>
                </a:extLst>
              </p:cNvPr>
              <p:cNvSpPr txBox="1"/>
              <p:nvPr/>
            </p:nvSpPr>
            <p:spPr>
              <a:xfrm>
                <a:off x="4247801" y="5687464"/>
                <a:ext cx="998932" cy="327824"/>
              </a:xfrm>
              <a:prstGeom prst="rect">
                <a:avLst/>
              </a:prstGeom>
              <a:noFill/>
            </p:spPr>
            <p:txBody>
              <a:bodyPr wrap="square" rtlCol="0">
                <a:spAutoFit/>
              </a:bodyPr>
              <a:lstStyle/>
              <a:p>
                <a:r>
                  <a:rPr kumimoji="1" lang="en-US" altLang="ja-JP" dirty="0">
                    <a:solidFill>
                      <a:schemeClr val="accent2">
                        <a:lumMod val="50000"/>
                      </a:schemeClr>
                    </a:solidFill>
                  </a:rPr>
                  <a:t>Forward</a:t>
                </a:r>
              </a:p>
            </p:txBody>
          </p:sp>
        </p:grpSp>
        <p:cxnSp>
          <p:nvCxnSpPr>
            <p:cNvPr id="9" name="直線矢印コネクタ 8">
              <a:extLst>
                <a:ext uri="{FF2B5EF4-FFF2-40B4-BE49-F238E27FC236}">
                  <a16:creationId xmlns:a16="http://schemas.microsoft.com/office/drawing/2014/main" id="{16D92910-2298-AF76-EE0D-4F64C7E95D25}"/>
                </a:ext>
              </a:extLst>
            </p:cNvPr>
            <p:cNvCxnSpPr>
              <a:cxnSpLocks/>
            </p:cNvCxnSpPr>
            <p:nvPr/>
          </p:nvCxnSpPr>
          <p:spPr>
            <a:xfrm flipH="1">
              <a:off x="3883808" y="3018518"/>
              <a:ext cx="158151" cy="1957483"/>
            </a:xfrm>
            <a:prstGeom prst="straightConnector1">
              <a:avLst/>
            </a:prstGeom>
            <a:ln w="1905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CB490F2B-BE9F-FF4E-8DD2-AE38E2D06DAC}"/>
                </a:ext>
              </a:extLst>
            </p:cNvPr>
            <p:cNvSpPr txBox="1"/>
            <p:nvPr/>
          </p:nvSpPr>
          <p:spPr>
            <a:xfrm>
              <a:off x="3973275" y="3692338"/>
              <a:ext cx="822336" cy="280430"/>
            </a:xfrm>
            <a:prstGeom prst="rect">
              <a:avLst/>
            </a:prstGeom>
            <a:noFill/>
          </p:spPr>
          <p:txBody>
            <a:bodyPr wrap="square" rtlCol="0">
              <a:spAutoFit/>
            </a:bodyPr>
            <a:lstStyle/>
            <a:p>
              <a:r>
                <a:rPr kumimoji="1" lang="en-US" altLang="ja-JP" dirty="0">
                  <a:solidFill>
                    <a:schemeClr val="accent2">
                      <a:lumMod val="50000"/>
                    </a:schemeClr>
                  </a:solidFill>
                </a:rPr>
                <a:t>Endcap</a:t>
              </a:r>
            </a:p>
          </p:txBody>
        </p:sp>
      </p:grpSp>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0DD2E0E1-5000-BD33-C0B2-7E3951611465}"/>
                  </a:ext>
                </a:extLst>
              </p:cNvPr>
              <p:cNvSpPr txBox="1"/>
              <p:nvPr/>
            </p:nvSpPr>
            <p:spPr>
              <a:xfrm>
                <a:off x="10771669" y="6084729"/>
                <a:ext cx="103618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i="1" dirty="0" smtClean="0">
                          <a:latin typeface="Cambria Math" panose="02040503050406030204" pitchFamily="18" charset="0"/>
                        </a:rPr>
                        <m:t>𝜂</m:t>
                      </m:r>
                      <m:r>
                        <a:rPr kumimoji="1" lang="en-US" altLang="ja-JP" i="1" dirty="0">
                          <a:latin typeface="Cambria Math" panose="02040503050406030204" pitchFamily="18" charset="0"/>
                        </a:rPr>
                        <m:t>= 2.4</m:t>
                      </m:r>
                    </m:oMath>
                  </m:oMathPara>
                </a14:m>
                <a:endParaRPr kumimoji="1" lang="ja-JP" altLang="en-US"/>
              </a:p>
            </p:txBody>
          </p:sp>
        </mc:Choice>
        <mc:Fallback xmlns="">
          <p:sp>
            <p:nvSpPr>
              <p:cNvPr id="18" name="テキスト ボックス 17">
                <a:extLst>
                  <a:ext uri="{FF2B5EF4-FFF2-40B4-BE49-F238E27FC236}">
                    <a16:creationId xmlns:a16="http://schemas.microsoft.com/office/drawing/2014/main" id="{0DD2E0E1-5000-BD33-C0B2-7E3951611465}"/>
                  </a:ext>
                </a:extLst>
              </p:cNvPr>
              <p:cNvSpPr txBox="1">
                <a:spLocks noRot="1" noChangeAspect="1" noMove="1" noResize="1" noEditPoints="1" noAdjustHandles="1" noChangeArrowheads="1" noChangeShapeType="1" noTextEdit="1"/>
              </p:cNvSpPr>
              <p:nvPr/>
            </p:nvSpPr>
            <p:spPr>
              <a:xfrm>
                <a:off x="10771669" y="6084729"/>
                <a:ext cx="1036181" cy="369332"/>
              </a:xfrm>
              <a:prstGeom prst="rect">
                <a:avLst/>
              </a:prstGeom>
              <a:blipFill>
                <a:blip r:embed="rId3"/>
                <a:stretch>
                  <a:fillRect b="-1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6A74B2FE-BE4F-326E-A50C-5A419F94E27F}"/>
                  </a:ext>
                </a:extLst>
              </p:cNvPr>
              <p:cNvSpPr txBox="1"/>
              <p:nvPr/>
            </p:nvSpPr>
            <p:spPr>
              <a:xfrm>
                <a:off x="10846824" y="5320637"/>
                <a:ext cx="116442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i="1" dirty="0" smtClean="0">
                          <a:latin typeface="Cambria Math" panose="02040503050406030204" pitchFamily="18" charset="0"/>
                        </a:rPr>
                        <m:t>𝜂</m:t>
                      </m:r>
                      <m:r>
                        <a:rPr kumimoji="1" lang="en-US" altLang="ja-JP" i="1" dirty="0">
                          <a:latin typeface="Cambria Math" panose="02040503050406030204" pitchFamily="18" charset="0"/>
                        </a:rPr>
                        <m:t>= 1.92</m:t>
                      </m:r>
                    </m:oMath>
                  </m:oMathPara>
                </a14:m>
                <a:endParaRPr kumimoji="1" lang="ja-JP" altLang="en-US"/>
              </a:p>
            </p:txBody>
          </p:sp>
        </mc:Choice>
        <mc:Fallback xmlns="">
          <p:sp>
            <p:nvSpPr>
              <p:cNvPr id="19" name="テキスト ボックス 18">
                <a:extLst>
                  <a:ext uri="{FF2B5EF4-FFF2-40B4-BE49-F238E27FC236}">
                    <a16:creationId xmlns:a16="http://schemas.microsoft.com/office/drawing/2014/main" id="{6A74B2FE-BE4F-326E-A50C-5A419F94E27F}"/>
                  </a:ext>
                </a:extLst>
              </p:cNvPr>
              <p:cNvSpPr txBox="1">
                <a:spLocks noRot="1" noChangeAspect="1" noMove="1" noResize="1" noEditPoints="1" noAdjustHandles="1" noChangeArrowheads="1" noChangeShapeType="1" noTextEdit="1"/>
              </p:cNvSpPr>
              <p:nvPr/>
            </p:nvSpPr>
            <p:spPr>
              <a:xfrm>
                <a:off x="10846824" y="5320637"/>
                <a:ext cx="1164421" cy="369332"/>
              </a:xfrm>
              <a:prstGeom prst="rect">
                <a:avLst/>
              </a:prstGeom>
              <a:blipFill>
                <a:blip r:embed="rId4"/>
                <a:stretch>
                  <a:fillRect b="-1724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83B2BBDC-BD6F-306E-9C4E-90A3FD2292FD}"/>
                  </a:ext>
                </a:extLst>
              </p:cNvPr>
              <p:cNvSpPr txBox="1"/>
              <p:nvPr/>
            </p:nvSpPr>
            <p:spPr>
              <a:xfrm>
                <a:off x="11025283" y="2725301"/>
                <a:ext cx="116442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i="1" dirty="0" smtClean="0">
                          <a:latin typeface="Cambria Math" panose="02040503050406030204" pitchFamily="18" charset="0"/>
                        </a:rPr>
                        <m:t>𝜂</m:t>
                      </m:r>
                      <m:r>
                        <a:rPr kumimoji="1" lang="en-US" altLang="ja-JP" i="1" dirty="0">
                          <a:latin typeface="Cambria Math" panose="02040503050406030204" pitchFamily="18" charset="0"/>
                        </a:rPr>
                        <m:t>= 1.05</m:t>
                      </m:r>
                    </m:oMath>
                  </m:oMathPara>
                </a14:m>
                <a:endParaRPr kumimoji="1" lang="ja-JP" altLang="en-US"/>
              </a:p>
            </p:txBody>
          </p:sp>
        </mc:Choice>
        <mc:Fallback xmlns="">
          <p:sp>
            <p:nvSpPr>
              <p:cNvPr id="20" name="テキスト ボックス 19">
                <a:extLst>
                  <a:ext uri="{FF2B5EF4-FFF2-40B4-BE49-F238E27FC236}">
                    <a16:creationId xmlns:a16="http://schemas.microsoft.com/office/drawing/2014/main" id="{83B2BBDC-BD6F-306E-9C4E-90A3FD2292FD}"/>
                  </a:ext>
                </a:extLst>
              </p:cNvPr>
              <p:cNvSpPr txBox="1">
                <a:spLocks noRot="1" noChangeAspect="1" noMove="1" noResize="1" noEditPoints="1" noAdjustHandles="1" noChangeArrowheads="1" noChangeShapeType="1" noTextEdit="1"/>
              </p:cNvSpPr>
              <p:nvPr/>
            </p:nvSpPr>
            <p:spPr>
              <a:xfrm>
                <a:off x="11025283" y="2725301"/>
                <a:ext cx="1164421" cy="369332"/>
              </a:xfrm>
              <a:prstGeom prst="rect">
                <a:avLst/>
              </a:prstGeom>
              <a:blipFill>
                <a:blip r:embed="rId5"/>
                <a:stretch>
                  <a:fillRect b="-16667"/>
                </a:stretch>
              </a:blipFill>
            </p:spPr>
            <p:txBody>
              <a:bodyPr/>
              <a:lstStyle/>
              <a:p>
                <a:r>
                  <a:rPr lang="ja-JP" altLang="en-US">
                    <a:noFill/>
                  </a:rPr>
                  <a:t> </a:t>
                </a:r>
              </a:p>
            </p:txBody>
          </p:sp>
        </mc:Fallback>
      </mc:AlternateContent>
      <p:grpSp>
        <p:nvGrpSpPr>
          <p:cNvPr id="21" name="グループ化 20">
            <a:extLst>
              <a:ext uri="{FF2B5EF4-FFF2-40B4-BE49-F238E27FC236}">
                <a16:creationId xmlns:a16="http://schemas.microsoft.com/office/drawing/2014/main" id="{BBFE4D99-DB14-E4D4-D19B-55E8FC59B429}"/>
              </a:ext>
            </a:extLst>
          </p:cNvPr>
          <p:cNvGrpSpPr/>
          <p:nvPr/>
        </p:nvGrpSpPr>
        <p:grpSpPr>
          <a:xfrm>
            <a:off x="9761675" y="1129553"/>
            <a:ext cx="2286587" cy="1452262"/>
            <a:chOff x="261752" y="4551003"/>
            <a:chExt cx="3057520" cy="2048145"/>
          </a:xfrm>
        </p:grpSpPr>
        <p:pic>
          <p:nvPicPr>
            <p:cNvPr id="22" name="Picture 4">
              <a:extLst>
                <a:ext uri="{FF2B5EF4-FFF2-40B4-BE49-F238E27FC236}">
                  <a16:creationId xmlns:a16="http://schemas.microsoft.com/office/drawing/2014/main" id="{A8AE8688-C276-2D88-343B-0D0C62E7A25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752" y="4551003"/>
              <a:ext cx="3057520" cy="2048145"/>
            </a:xfrm>
            <a:prstGeom prst="rect">
              <a:avLst/>
            </a:prstGeom>
            <a:noFill/>
            <a:extLst>
              <a:ext uri="{909E8E84-426E-40DD-AFC4-6F175D3DCCD1}">
                <a14:hiddenFill xmlns:a14="http://schemas.microsoft.com/office/drawing/2010/main">
                  <a:solidFill>
                    <a:srgbClr val="FFFFFF"/>
                  </a:solidFill>
                </a14:hiddenFill>
              </a:ext>
            </a:extLst>
          </p:spPr>
        </p:pic>
        <p:sp>
          <p:nvSpPr>
            <p:cNvPr id="23" name="台形 379">
              <a:extLst>
                <a:ext uri="{FF2B5EF4-FFF2-40B4-BE49-F238E27FC236}">
                  <a16:creationId xmlns:a16="http://schemas.microsoft.com/office/drawing/2014/main" id="{21669CA6-617A-61DC-0AC7-5821DD387785}"/>
                </a:ext>
              </a:extLst>
            </p:cNvPr>
            <p:cNvSpPr/>
            <p:nvPr/>
          </p:nvSpPr>
          <p:spPr>
            <a:xfrm rot="19435579">
              <a:off x="2042761" y="5324774"/>
              <a:ext cx="439325" cy="1140715"/>
            </a:xfrm>
            <a:custGeom>
              <a:avLst/>
              <a:gdLst>
                <a:gd name="connsiteX0" fmla="*/ 0 w 439988"/>
                <a:gd name="connsiteY0" fmla="*/ 1208165 h 1208165"/>
                <a:gd name="connsiteX1" fmla="*/ 109997 w 439988"/>
                <a:gd name="connsiteY1" fmla="*/ 0 h 1208165"/>
                <a:gd name="connsiteX2" fmla="*/ 329991 w 439988"/>
                <a:gd name="connsiteY2" fmla="*/ 0 h 1208165"/>
                <a:gd name="connsiteX3" fmla="*/ 439988 w 439988"/>
                <a:gd name="connsiteY3" fmla="*/ 1208165 h 1208165"/>
                <a:gd name="connsiteX4" fmla="*/ 0 w 439988"/>
                <a:gd name="connsiteY4" fmla="*/ 1208165 h 1208165"/>
                <a:gd name="connsiteX0" fmla="*/ 0 w 439988"/>
                <a:gd name="connsiteY0" fmla="*/ 1214064 h 1214064"/>
                <a:gd name="connsiteX1" fmla="*/ 109997 w 439988"/>
                <a:gd name="connsiteY1" fmla="*/ 5899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43137 w 439988"/>
                <a:gd name="connsiteY1" fmla="*/ 14329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87018 w 439988"/>
                <a:gd name="connsiteY1" fmla="*/ 18800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50835 w 439988"/>
                <a:gd name="connsiteY1" fmla="*/ 19938 h 1214064"/>
                <a:gd name="connsiteX2" fmla="*/ 251797 w 439988"/>
                <a:gd name="connsiteY2" fmla="*/ 0 h 1214064"/>
                <a:gd name="connsiteX3" fmla="*/ 439988 w 439988"/>
                <a:gd name="connsiteY3" fmla="*/ 1214064 h 1214064"/>
                <a:gd name="connsiteX4" fmla="*/ 0 w 439988"/>
                <a:gd name="connsiteY4" fmla="*/ 1214064 h 1214064"/>
                <a:gd name="connsiteX0" fmla="*/ 0 w 491892"/>
                <a:gd name="connsiteY0" fmla="*/ 1214064 h 1214064"/>
                <a:gd name="connsiteX1" fmla="*/ 150835 w 491892"/>
                <a:gd name="connsiteY1" fmla="*/ 19938 h 1214064"/>
                <a:gd name="connsiteX2" fmla="*/ 251797 w 491892"/>
                <a:gd name="connsiteY2" fmla="*/ 0 h 1214064"/>
                <a:gd name="connsiteX3" fmla="*/ 491892 w 491892"/>
                <a:gd name="connsiteY3" fmla="*/ 1110462 h 1214064"/>
                <a:gd name="connsiteX4" fmla="*/ 0 w 491892"/>
                <a:gd name="connsiteY4" fmla="*/ 1214064 h 1214064"/>
                <a:gd name="connsiteX0" fmla="*/ 0 w 439325"/>
                <a:gd name="connsiteY0" fmla="*/ 1158083 h 1158083"/>
                <a:gd name="connsiteX1" fmla="*/ 98268 w 439325"/>
                <a:gd name="connsiteY1" fmla="*/ 19938 h 1158083"/>
                <a:gd name="connsiteX2" fmla="*/ 199230 w 439325"/>
                <a:gd name="connsiteY2" fmla="*/ 0 h 1158083"/>
                <a:gd name="connsiteX3" fmla="*/ 439325 w 439325"/>
                <a:gd name="connsiteY3" fmla="*/ 1110462 h 1158083"/>
                <a:gd name="connsiteX4" fmla="*/ 0 w 439325"/>
                <a:gd name="connsiteY4" fmla="*/ 1158083 h 1158083"/>
                <a:gd name="connsiteX0" fmla="*/ 0 w 439325"/>
                <a:gd name="connsiteY0" fmla="*/ 1140715 h 1140715"/>
                <a:gd name="connsiteX1" fmla="*/ 98268 w 439325"/>
                <a:gd name="connsiteY1" fmla="*/ 2570 h 1140715"/>
                <a:gd name="connsiteX2" fmla="*/ 201817 w 439325"/>
                <a:gd name="connsiteY2" fmla="*/ 0 h 1140715"/>
                <a:gd name="connsiteX3" fmla="*/ 439325 w 439325"/>
                <a:gd name="connsiteY3" fmla="*/ 1093094 h 1140715"/>
                <a:gd name="connsiteX4" fmla="*/ 0 w 439325"/>
                <a:gd name="connsiteY4" fmla="*/ 1140715 h 1140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325" h="1140715">
                  <a:moveTo>
                    <a:pt x="0" y="1140715"/>
                  </a:moveTo>
                  <a:lnTo>
                    <a:pt x="98268" y="2570"/>
                  </a:lnTo>
                  <a:lnTo>
                    <a:pt x="201817" y="0"/>
                  </a:lnTo>
                  <a:lnTo>
                    <a:pt x="439325" y="1093094"/>
                  </a:lnTo>
                  <a:lnTo>
                    <a:pt x="0" y="1140715"/>
                  </a:lnTo>
                  <a:close/>
                </a:path>
              </a:pathLst>
            </a:custGeom>
            <a:solidFill>
              <a:srgbClr val="FFFF00">
                <a:alpha val="41789"/>
              </a:srgbClr>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5" name="正方形/長方形 94">
            <a:extLst>
              <a:ext uri="{FF2B5EF4-FFF2-40B4-BE49-F238E27FC236}">
                <a16:creationId xmlns:a16="http://schemas.microsoft.com/office/drawing/2014/main" id="{80AD4EDE-DA89-9537-66DD-25AC90435E21}"/>
              </a:ext>
            </a:extLst>
          </p:cNvPr>
          <p:cNvSpPr/>
          <p:nvPr/>
        </p:nvSpPr>
        <p:spPr>
          <a:xfrm>
            <a:off x="7450282" y="5625660"/>
            <a:ext cx="1665938" cy="36512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Times New Roman" panose="02020603050405020304" pitchFamily="18" charset="0"/>
                <a:cs typeface="Times New Roman" panose="02020603050405020304" pitchFamily="18" charset="0"/>
              </a:rPr>
              <a:t>シミュレータ作成済</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sp>
        <p:nvSpPr>
          <p:cNvPr id="96" name="正方形/長方形 95">
            <a:extLst>
              <a:ext uri="{FF2B5EF4-FFF2-40B4-BE49-F238E27FC236}">
                <a16:creationId xmlns:a16="http://schemas.microsoft.com/office/drawing/2014/main" id="{62A6CBD2-3270-43B4-8806-FC9A14A5D393}"/>
              </a:ext>
            </a:extLst>
          </p:cNvPr>
          <p:cNvSpPr/>
          <p:nvPr/>
        </p:nvSpPr>
        <p:spPr>
          <a:xfrm>
            <a:off x="7450282" y="6069575"/>
            <a:ext cx="1665938" cy="3651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Times New Roman" panose="02020603050405020304" pitchFamily="18" charset="0"/>
                <a:cs typeface="Times New Roman" panose="02020603050405020304" pitchFamily="18" charset="0"/>
              </a:rPr>
              <a:t>シミュレータ未作成</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56D3BC2B-D634-485D-C355-11AEBA4EA07D}"/>
              </a:ext>
            </a:extLst>
          </p:cNvPr>
          <p:cNvSpPr txBox="1"/>
          <p:nvPr/>
        </p:nvSpPr>
        <p:spPr>
          <a:xfrm>
            <a:off x="10059963" y="3874915"/>
            <a:ext cx="660758" cy="369332"/>
          </a:xfrm>
          <a:prstGeom prst="rect">
            <a:avLst/>
          </a:prstGeom>
          <a:noFill/>
        </p:spPr>
        <p:txBody>
          <a:bodyPr wrap="none" rtlCol="0">
            <a:spAutoFit/>
          </a:bodyPr>
          <a:lstStyle/>
          <a:p>
            <a:r>
              <a:rPr kumimoji="1" lang="en-US" altLang="ja-JP" dirty="0"/>
              <a:t>Phi0</a:t>
            </a:r>
            <a:endParaRPr kumimoji="1" lang="ja-JP" altLang="en-US"/>
          </a:p>
        </p:txBody>
      </p:sp>
      <p:sp>
        <p:nvSpPr>
          <p:cNvPr id="25" name="テキスト ボックス 24">
            <a:extLst>
              <a:ext uri="{FF2B5EF4-FFF2-40B4-BE49-F238E27FC236}">
                <a16:creationId xmlns:a16="http://schemas.microsoft.com/office/drawing/2014/main" id="{31040B1F-9A17-B192-BB4A-7F78AE6407FC}"/>
              </a:ext>
            </a:extLst>
          </p:cNvPr>
          <p:cNvSpPr txBox="1"/>
          <p:nvPr/>
        </p:nvSpPr>
        <p:spPr>
          <a:xfrm>
            <a:off x="9262601" y="3849889"/>
            <a:ext cx="660758" cy="369332"/>
          </a:xfrm>
          <a:prstGeom prst="rect">
            <a:avLst/>
          </a:prstGeom>
          <a:noFill/>
        </p:spPr>
        <p:txBody>
          <a:bodyPr wrap="none" rtlCol="0">
            <a:spAutoFit/>
          </a:bodyPr>
          <a:lstStyle/>
          <a:p>
            <a:r>
              <a:rPr kumimoji="1" lang="en-US" altLang="ja-JP" dirty="0"/>
              <a:t>Phi1</a:t>
            </a:r>
            <a:endParaRPr kumimoji="1" lang="ja-JP" altLang="en-US"/>
          </a:p>
        </p:txBody>
      </p:sp>
      <p:grpSp>
        <p:nvGrpSpPr>
          <p:cNvPr id="27" name="グループ化 26">
            <a:extLst>
              <a:ext uri="{FF2B5EF4-FFF2-40B4-BE49-F238E27FC236}">
                <a16:creationId xmlns:a16="http://schemas.microsoft.com/office/drawing/2014/main" id="{B9A284CA-C4E6-8ACC-1F6A-675CA71E1C0B}"/>
              </a:ext>
            </a:extLst>
          </p:cNvPr>
          <p:cNvGrpSpPr/>
          <p:nvPr/>
        </p:nvGrpSpPr>
        <p:grpSpPr>
          <a:xfrm>
            <a:off x="134010" y="3125166"/>
            <a:ext cx="7205869" cy="3413747"/>
            <a:chOff x="146685" y="3125165"/>
            <a:chExt cx="8006713" cy="3413747"/>
          </a:xfrm>
        </p:grpSpPr>
        <p:sp>
          <p:nvSpPr>
            <p:cNvPr id="28" name="正方形/長方形 27">
              <a:extLst>
                <a:ext uri="{FF2B5EF4-FFF2-40B4-BE49-F238E27FC236}">
                  <a16:creationId xmlns:a16="http://schemas.microsoft.com/office/drawing/2014/main" id="{34029649-E3BE-6CD9-73A4-BE674E6B7D51}"/>
                </a:ext>
              </a:extLst>
            </p:cNvPr>
            <p:cNvSpPr/>
            <p:nvPr/>
          </p:nvSpPr>
          <p:spPr>
            <a:xfrm>
              <a:off x="146685" y="3125165"/>
              <a:ext cx="8006713" cy="3413747"/>
            </a:xfrm>
            <a:prstGeom prst="rect">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2000" b="1" dirty="0">
                  <a:solidFill>
                    <a:schemeClr val="accent1"/>
                  </a:solidFill>
                  <a:latin typeface="Times New Roman" panose="02020603050405020304" pitchFamily="18" charset="0"/>
                  <a:cs typeface="Times New Roman" panose="02020603050405020304" pitchFamily="18" charset="0"/>
                </a:rPr>
                <a:t>Simulator</a:t>
              </a:r>
              <a:endParaRPr kumimoji="1" lang="ja-JP" altLang="en-US" sz="2000" b="1">
                <a:solidFill>
                  <a:schemeClr val="accent1"/>
                </a:solidFill>
                <a:latin typeface="Times New Roman" panose="02020603050405020304" pitchFamily="18" charset="0"/>
                <a:cs typeface="Times New Roman" panose="02020603050405020304" pitchFamily="18" charset="0"/>
              </a:endParaRPr>
            </a:p>
          </p:txBody>
        </p:sp>
        <p:sp>
          <p:nvSpPr>
            <p:cNvPr id="29" name="正方形/長方形 28">
              <a:extLst>
                <a:ext uri="{FF2B5EF4-FFF2-40B4-BE49-F238E27FC236}">
                  <a16:creationId xmlns:a16="http://schemas.microsoft.com/office/drawing/2014/main" id="{50BE44E7-8DB1-D7C6-EFC9-AB0DCEFC9ECE}"/>
                </a:ext>
              </a:extLst>
            </p:cNvPr>
            <p:cNvSpPr/>
            <p:nvPr/>
          </p:nvSpPr>
          <p:spPr>
            <a:xfrm>
              <a:off x="252671" y="3522860"/>
              <a:ext cx="7761776" cy="966957"/>
            </a:xfrm>
            <a:prstGeom prst="rect">
              <a:avLst/>
            </a:prstGeom>
            <a:solidFill>
              <a:schemeClr val="accent5">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1200" dirty="0">
                  <a:solidFill>
                    <a:schemeClr val="tx1"/>
                  </a:solidFill>
                  <a:latin typeface="Times New Roman" panose="02020603050405020304" pitchFamily="18" charset="0"/>
                  <a:cs typeface="Times New Roman" panose="02020603050405020304" pitchFamily="18" charset="0"/>
                </a:rPr>
                <a:t>Endcap Phi0</a:t>
              </a:r>
              <a:endParaRPr kumimoji="1" lang="ja-JP" altLang="en-US" sz="1200">
                <a:solidFill>
                  <a:schemeClr val="tx1"/>
                </a:solidFill>
                <a:latin typeface="Times New Roman" panose="02020603050405020304" pitchFamily="18" charset="0"/>
                <a:cs typeface="Times New Roman" panose="02020603050405020304" pitchFamily="18" charset="0"/>
              </a:endParaRPr>
            </a:p>
          </p:txBody>
        </p:sp>
        <p:sp>
          <p:nvSpPr>
            <p:cNvPr id="30" name="正方形/長方形 29">
              <a:extLst>
                <a:ext uri="{FF2B5EF4-FFF2-40B4-BE49-F238E27FC236}">
                  <a16:creationId xmlns:a16="http://schemas.microsoft.com/office/drawing/2014/main" id="{0812D8BB-43B4-3364-A905-ACE8564ECFFB}"/>
                </a:ext>
              </a:extLst>
            </p:cNvPr>
            <p:cNvSpPr/>
            <p:nvPr/>
          </p:nvSpPr>
          <p:spPr>
            <a:xfrm>
              <a:off x="252672" y="4521118"/>
              <a:ext cx="7761776" cy="966957"/>
            </a:xfrm>
            <a:prstGeom prst="rect">
              <a:avLst/>
            </a:prstGeom>
            <a:solidFill>
              <a:schemeClr val="accent5">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1200" dirty="0">
                  <a:solidFill>
                    <a:schemeClr val="tx1"/>
                  </a:solidFill>
                  <a:latin typeface="Times New Roman" panose="02020603050405020304" pitchFamily="18" charset="0"/>
                  <a:cs typeface="Times New Roman" panose="02020603050405020304" pitchFamily="18" charset="0"/>
                </a:rPr>
                <a:t>Endcap Phi1</a:t>
              </a:r>
              <a:endParaRPr kumimoji="1" lang="ja-JP" altLang="en-US" sz="1200">
                <a:solidFill>
                  <a:schemeClr val="tx1"/>
                </a:solidFill>
                <a:latin typeface="Times New Roman" panose="02020603050405020304" pitchFamily="18" charset="0"/>
                <a:cs typeface="Times New Roman" panose="02020603050405020304" pitchFamily="18" charset="0"/>
              </a:endParaRPr>
            </a:p>
          </p:txBody>
        </p:sp>
        <p:sp>
          <p:nvSpPr>
            <p:cNvPr id="31" name="正方形/長方形 30">
              <a:extLst>
                <a:ext uri="{FF2B5EF4-FFF2-40B4-BE49-F238E27FC236}">
                  <a16:creationId xmlns:a16="http://schemas.microsoft.com/office/drawing/2014/main" id="{5ECAEF76-37CD-B9FB-E353-4ED31AEF3457}"/>
                </a:ext>
              </a:extLst>
            </p:cNvPr>
            <p:cNvSpPr/>
            <p:nvPr/>
          </p:nvSpPr>
          <p:spPr>
            <a:xfrm>
              <a:off x="254051" y="5503706"/>
              <a:ext cx="7761776" cy="966957"/>
            </a:xfrm>
            <a:prstGeom prst="rect">
              <a:avLst/>
            </a:prstGeom>
            <a:solidFill>
              <a:schemeClr val="accent5">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1200" dirty="0">
                  <a:solidFill>
                    <a:schemeClr val="tx1"/>
                  </a:solidFill>
                  <a:latin typeface="Times New Roman" panose="02020603050405020304" pitchFamily="18" charset="0"/>
                  <a:cs typeface="Times New Roman" panose="02020603050405020304" pitchFamily="18" charset="0"/>
                </a:rPr>
                <a:t>Forward</a:t>
              </a:r>
              <a:endParaRPr kumimoji="1" lang="ja-JP" altLang="en-US" sz="1200">
                <a:solidFill>
                  <a:schemeClr val="tx1"/>
                </a:solidFill>
                <a:latin typeface="Times New Roman" panose="02020603050405020304" pitchFamily="18" charset="0"/>
                <a:cs typeface="Times New Roman" panose="02020603050405020304" pitchFamily="18" charset="0"/>
              </a:endParaRPr>
            </a:p>
          </p:txBody>
        </p:sp>
      </p:grpSp>
      <p:grpSp>
        <p:nvGrpSpPr>
          <p:cNvPr id="32" name="グループ化 31">
            <a:extLst>
              <a:ext uri="{FF2B5EF4-FFF2-40B4-BE49-F238E27FC236}">
                <a16:creationId xmlns:a16="http://schemas.microsoft.com/office/drawing/2014/main" id="{4E686749-2012-A43C-A6D2-029DA6AA02D0}"/>
              </a:ext>
            </a:extLst>
          </p:cNvPr>
          <p:cNvGrpSpPr/>
          <p:nvPr/>
        </p:nvGrpSpPr>
        <p:grpSpPr>
          <a:xfrm>
            <a:off x="-12675" y="3575910"/>
            <a:ext cx="6971182" cy="882860"/>
            <a:chOff x="0" y="3575909"/>
            <a:chExt cx="6971182" cy="882860"/>
          </a:xfrm>
          <a:solidFill>
            <a:schemeClr val="accent4">
              <a:lumMod val="20000"/>
              <a:lumOff val="80000"/>
            </a:schemeClr>
          </a:solidFill>
        </p:grpSpPr>
        <p:sp>
          <p:nvSpPr>
            <p:cNvPr id="33" name="正方形/長方形 32">
              <a:extLst>
                <a:ext uri="{FF2B5EF4-FFF2-40B4-BE49-F238E27FC236}">
                  <a16:creationId xmlns:a16="http://schemas.microsoft.com/office/drawing/2014/main" id="{11E5A2C1-AD00-A82C-00F2-62F14764F378}"/>
                </a:ext>
              </a:extLst>
            </p:cNvPr>
            <p:cNvSpPr/>
            <p:nvPr/>
          </p:nvSpPr>
          <p:spPr>
            <a:xfrm>
              <a:off x="1203434" y="3598475"/>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Channel Mapping</a:t>
              </a:r>
            </a:p>
          </p:txBody>
        </p:sp>
        <p:sp>
          <p:nvSpPr>
            <p:cNvPr id="34" name="正方形/長方形 33">
              <a:extLst>
                <a:ext uri="{FF2B5EF4-FFF2-40B4-BE49-F238E27FC236}">
                  <a16:creationId xmlns:a16="http://schemas.microsoft.com/office/drawing/2014/main" id="{83DF4B73-BB2F-F8D7-5D5F-91598FDE063A}"/>
                </a:ext>
              </a:extLst>
            </p:cNvPr>
            <p:cNvSpPr/>
            <p:nvPr/>
          </p:nvSpPr>
          <p:spPr>
            <a:xfrm>
              <a:off x="2346479" y="3575909"/>
              <a:ext cx="1467508"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altLang="ja-JP" sz="1100" dirty="0" err="1">
                  <a:solidFill>
                    <a:schemeClr val="tx1"/>
                  </a:solidFill>
                  <a:latin typeface="Times New Roman" panose="02020603050405020304" pitchFamily="18" charset="0"/>
                  <a:cs typeface="Times New Roman" panose="02020603050405020304" pitchFamily="18" charset="0"/>
                </a:rPr>
                <a:t>Wire</a:t>
              </a:r>
              <a:r>
                <a:rPr lang="pt-PT" altLang="ja-JP" sz="1100" dirty="0">
                  <a:solidFill>
                    <a:schemeClr val="tx1"/>
                  </a:solidFill>
                  <a:latin typeface="Times New Roman" panose="02020603050405020304" pitchFamily="18" charset="0"/>
                  <a:cs typeface="Times New Roman" panose="02020603050405020304" pitchFamily="18" charset="0"/>
                </a:rPr>
                <a:t> </a:t>
              </a:r>
              <a:r>
                <a:rPr lang="pt-PT" altLang="ja-JP" sz="1100" dirty="0" err="1">
                  <a:solidFill>
                    <a:schemeClr val="tx1"/>
                  </a:solidFill>
                  <a:latin typeface="Times New Roman" panose="02020603050405020304" pitchFamily="18" charset="0"/>
                  <a:cs typeface="Times New Roman" panose="02020603050405020304" pitchFamily="18" charset="0"/>
                </a:rPr>
                <a:t>intra</a:t>
              </a:r>
              <a:r>
                <a:rPr lang="pt-PT" altLang="ja-JP" sz="1100" dirty="0">
                  <a:solidFill>
                    <a:schemeClr val="tx1"/>
                  </a:solidFill>
                  <a:latin typeface="Times New Roman" panose="02020603050405020304" pitchFamily="18" charset="0"/>
                  <a:cs typeface="Times New Roman" panose="02020603050405020304" pitchFamily="18" charset="0"/>
                </a:rPr>
                <a:t>  station </a:t>
              </a:r>
              <a:r>
                <a:rPr lang="pt-PT" altLang="ja-JP" sz="1100" dirty="0" err="1">
                  <a:solidFill>
                    <a:schemeClr val="tx1"/>
                  </a:solidFill>
                  <a:latin typeface="Times New Roman" panose="02020603050405020304" pitchFamily="18" charset="0"/>
                  <a:cs typeface="Times New Roman" panose="02020603050405020304" pitchFamily="18" charset="0"/>
                </a:rPr>
                <a:t>coincidence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35" name="直線矢印コネクタ 34">
              <a:extLst>
                <a:ext uri="{FF2B5EF4-FFF2-40B4-BE49-F238E27FC236}">
                  <a16:creationId xmlns:a16="http://schemas.microsoft.com/office/drawing/2014/main" id="{0AEDC202-8AD4-8109-D6C5-5C950A1EE2DB}"/>
                </a:ext>
              </a:extLst>
            </p:cNvPr>
            <p:cNvCxnSpPr>
              <a:cxnSpLocks/>
            </p:cNvCxnSpPr>
            <p:nvPr/>
          </p:nvCxnSpPr>
          <p:spPr>
            <a:xfrm>
              <a:off x="2002052" y="3777726"/>
              <a:ext cx="326540"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B995982-7B9C-E81B-0242-D2FFCC476815}"/>
                </a:ext>
              </a:extLst>
            </p:cNvPr>
            <p:cNvSpPr/>
            <p:nvPr/>
          </p:nvSpPr>
          <p:spPr>
            <a:xfrm>
              <a:off x="2349732" y="4028339"/>
              <a:ext cx="1467508"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altLang="ja-JP" sz="1100" dirty="0">
                  <a:solidFill>
                    <a:schemeClr val="tx1"/>
                  </a:solidFill>
                  <a:latin typeface="Times New Roman" panose="02020603050405020304" pitchFamily="18" charset="0"/>
                  <a:cs typeface="Times New Roman" panose="02020603050405020304" pitchFamily="18" charset="0"/>
                </a:rPr>
                <a:t>Strip </a:t>
              </a:r>
              <a:r>
                <a:rPr lang="pt-PT" altLang="ja-JP" sz="1100" dirty="0" err="1">
                  <a:solidFill>
                    <a:schemeClr val="tx1"/>
                  </a:solidFill>
                  <a:latin typeface="Times New Roman" panose="02020603050405020304" pitchFamily="18" charset="0"/>
                  <a:cs typeface="Times New Roman" panose="02020603050405020304" pitchFamily="18" charset="0"/>
                </a:rPr>
                <a:t>intra</a:t>
              </a:r>
              <a:r>
                <a:rPr lang="pt-PT" altLang="ja-JP" sz="1100" dirty="0">
                  <a:solidFill>
                    <a:schemeClr val="tx1"/>
                  </a:solidFill>
                  <a:latin typeface="Times New Roman" panose="02020603050405020304" pitchFamily="18" charset="0"/>
                  <a:cs typeface="Times New Roman" panose="02020603050405020304" pitchFamily="18" charset="0"/>
                </a:rPr>
                <a:t>  station </a:t>
              </a:r>
              <a:r>
                <a:rPr lang="pt-PT" altLang="ja-JP" sz="1100" dirty="0" err="1">
                  <a:solidFill>
                    <a:schemeClr val="tx1"/>
                  </a:solidFill>
                  <a:latin typeface="Times New Roman" panose="02020603050405020304" pitchFamily="18" charset="0"/>
                  <a:cs typeface="Times New Roman" panose="02020603050405020304" pitchFamily="18" charset="0"/>
                </a:rPr>
                <a:t>coincidence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41" name="直線矢印コネクタ 40">
              <a:extLst>
                <a:ext uri="{FF2B5EF4-FFF2-40B4-BE49-F238E27FC236}">
                  <a16:creationId xmlns:a16="http://schemas.microsoft.com/office/drawing/2014/main" id="{C1C3F8A4-F3EF-2E54-D690-01F072E9A407}"/>
                </a:ext>
              </a:extLst>
            </p:cNvPr>
            <p:cNvCxnSpPr>
              <a:cxnSpLocks/>
            </p:cNvCxnSpPr>
            <p:nvPr/>
          </p:nvCxnSpPr>
          <p:spPr>
            <a:xfrm>
              <a:off x="2019939" y="4230458"/>
              <a:ext cx="326540"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E4744259-0896-B1C9-D879-33F95B3D8E6F}"/>
                </a:ext>
              </a:extLst>
            </p:cNvPr>
            <p:cNvCxnSpPr>
              <a:cxnSpLocks/>
            </p:cNvCxnSpPr>
            <p:nvPr/>
          </p:nvCxnSpPr>
          <p:spPr>
            <a:xfrm>
              <a:off x="0" y="4029349"/>
              <a:ext cx="1203434"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正方形/長方形 42">
              <a:extLst>
                <a:ext uri="{FF2B5EF4-FFF2-40B4-BE49-F238E27FC236}">
                  <a16:creationId xmlns:a16="http://schemas.microsoft.com/office/drawing/2014/main" id="{7E5C0860-8A86-C014-9FFE-ED3C82D7119C}"/>
                </a:ext>
              </a:extLst>
            </p:cNvPr>
            <p:cNvSpPr/>
            <p:nvPr/>
          </p:nvSpPr>
          <p:spPr>
            <a:xfrm>
              <a:off x="4158414" y="3575909"/>
              <a:ext cx="1467508"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altLang="ja-JP" sz="1100" dirty="0" err="1">
                  <a:solidFill>
                    <a:schemeClr val="tx1"/>
                  </a:solidFill>
                  <a:latin typeface="Times New Roman" panose="02020603050405020304" pitchFamily="18" charset="0"/>
                  <a:cs typeface="Times New Roman" panose="02020603050405020304" pitchFamily="18" charset="0"/>
                </a:rPr>
                <a:t>Wire</a:t>
              </a:r>
              <a:r>
                <a:rPr lang="pt-PT" altLang="ja-JP" sz="1100" dirty="0">
                  <a:solidFill>
                    <a:schemeClr val="tx1"/>
                  </a:solidFill>
                  <a:latin typeface="Times New Roman" panose="02020603050405020304" pitchFamily="18" charset="0"/>
                  <a:cs typeface="Times New Roman" panose="02020603050405020304" pitchFamily="18" charset="0"/>
                </a:rPr>
                <a:t> </a:t>
              </a:r>
              <a:r>
                <a:rPr lang="pt-PT" altLang="ja-JP" sz="1100" dirty="0" err="1">
                  <a:solidFill>
                    <a:schemeClr val="tx1"/>
                  </a:solidFill>
                  <a:latin typeface="Times New Roman" panose="02020603050405020304" pitchFamily="18" charset="0"/>
                  <a:cs typeface="Times New Roman" panose="02020603050405020304" pitchFamily="18" charset="0"/>
                </a:rPr>
                <a:t>Segment</a:t>
              </a:r>
              <a:r>
                <a:rPr lang="pt-PT" altLang="ja-JP" sz="1100" dirty="0">
                  <a:solidFill>
                    <a:schemeClr val="tx1"/>
                  </a:solidFill>
                  <a:latin typeface="Times New Roman" panose="02020603050405020304" pitchFamily="18" charset="0"/>
                  <a:cs typeface="Times New Roman" panose="02020603050405020304" pitchFamily="18" charset="0"/>
                </a:rPr>
                <a:t> </a:t>
              </a:r>
              <a:r>
                <a:rPr lang="pt-PT" altLang="ja-JP" sz="1100" dirty="0" err="1">
                  <a:solidFill>
                    <a:schemeClr val="tx1"/>
                  </a:solidFill>
                  <a:latin typeface="Times New Roman" panose="02020603050405020304" pitchFamily="18" charset="0"/>
                  <a:cs typeface="Times New Roman" panose="02020603050405020304" pitchFamily="18" charset="0"/>
                </a:rPr>
                <a:t>Reconstruction</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44" name="直線矢印コネクタ 43">
              <a:extLst>
                <a:ext uri="{FF2B5EF4-FFF2-40B4-BE49-F238E27FC236}">
                  <a16:creationId xmlns:a16="http://schemas.microsoft.com/office/drawing/2014/main" id="{D0FF783E-7C81-180F-E625-82B1279078EE}"/>
                </a:ext>
              </a:extLst>
            </p:cNvPr>
            <p:cNvCxnSpPr>
              <a:cxnSpLocks/>
            </p:cNvCxnSpPr>
            <p:nvPr/>
          </p:nvCxnSpPr>
          <p:spPr>
            <a:xfrm>
              <a:off x="3813987" y="3777726"/>
              <a:ext cx="326540"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正方形/長方形 44">
              <a:extLst>
                <a:ext uri="{FF2B5EF4-FFF2-40B4-BE49-F238E27FC236}">
                  <a16:creationId xmlns:a16="http://schemas.microsoft.com/office/drawing/2014/main" id="{FCC7D5C3-0F2B-304A-43EF-23A923AE9357}"/>
                </a:ext>
              </a:extLst>
            </p:cNvPr>
            <p:cNvSpPr/>
            <p:nvPr/>
          </p:nvSpPr>
          <p:spPr>
            <a:xfrm>
              <a:off x="4159647" y="4028340"/>
              <a:ext cx="1467508"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altLang="ja-JP" sz="1100" dirty="0">
                  <a:solidFill>
                    <a:schemeClr val="tx1"/>
                  </a:solidFill>
                  <a:latin typeface="Times New Roman" panose="02020603050405020304" pitchFamily="18" charset="0"/>
                  <a:cs typeface="Times New Roman" panose="02020603050405020304" pitchFamily="18" charset="0"/>
                </a:rPr>
                <a:t>Strip </a:t>
              </a:r>
              <a:r>
                <a:rPr lang="pt-PT" altLang="ja-JP" sz="1100" dirty="0" err="1">
                  <a:solidFill>
                    <a:schemeClr val="tx1"/>
                  </a:solidFill>
                  <a:latin typeface="Times New Roman" panose="02020603050405020304" pitchFamily="18" charset="0"/>
                  <a:cs typeface="Times New Roman" panose="02020603050405020304" pitchFamily="18" charset="0"/>
                </a:rPr>
                <a:t>Segment</a:t>
              </a:r>
              <a:r>
                <a:rPr lang="pt-PT" altLang="ja-JP" sz="1100" dirty="0">
                  <a:solidFill>
                    <a:schemeClr val="tx1"/>
                  </a:solidFill>
                  <a:latin typeface="Times New Roman" panose="02020603050405020304" pitchFamily="18" charset="0"/>
                  <a:cs typeface="Times New Roman" panose="02020603050405020304" pitchFamily="18" charset="0"/>
                </a:rPr>
                <a:t> </a:t>
              </a:r>
              <a:r>
                <a:rPr lang="pt-PT" altLang="ja-JP" sz="1100" dirty="0" err="1">
                  <a:solidFill>
                    <a:schemeClr val="tx1"/>
                  </a:solidFill>
                  <a:latin typeface="Times New Roman" panose="02020603050405020304" pitchFamily="18" charset="0"/>
                  <a:cs typeface="Times New Roman" panose="02020603050405020304" pitchFamily="18" charset="0"/>
                </a:rPr>
                <a:t>Reconstruction</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46" name="直線矢印コネクタ 45">
              <a:extLst>
                <a:ext uri="{FF2B5EF4-FFF2-40B4-BE49-F238E27FC236}">
                  <a16:creationId xmlns:a16="http://schemas.microsoft.com/office/drawing/2014/main" id="{BA208DC1-CA7F-B26F-E1C6-4057AECC99EB}"/>
                </a:ext>
              </a:extLst>
            </p:cNvPr>
            <p:cNvCxnSpPr>
              <a:cxnSpLocks/>
            </p:cNvCxnSpPr>
            <p:nvPr/>
          </p:nvCxnSpPr>
          <p:spPr>
            <a:xfrm>
              <a:off x="3815220" y="4230157"/>
              <a:ext cx="326540"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正方形/長方形 46">
              <a:extLst>
                <a:ext uri="{FF2B5EF4-FFF2-40B4-BE49-F238E27FC236}">
                  <a16:creationId xmlns:a16="http://schemas.microsoft.com/office/drawing/2014/main" id="{3D6F2D17-5EE8-B756-E026-8C9F7CDEB19B}"/>
                </a:ext>
              </a:extLst>
            </p:cNvPr>
            <p:cNvSpPr/>
            <p:nvPr/>
          </p:nvSpPr>
          <p:spPr>
            <a:xfrm>
              <a:off x="5962278" y="3598475"/>
              <a:ext cx="1008904" cy="82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Wire-Strip</a:t>
              </a:r>
            </a:p>
            <a:p>
              <a:pPr algn="ctr"/>
              <a:r>
                <a:rPr lang="en-US" altLang="ja-JP" sz="1200" dirty="0">
                  <a:solidFill>
                    <a:schemeClr val="tx1"/>
                  </a:solidFill>
                  <a:latin typeface="Times New Roman" panose="02020603050405020304" pitchFamily="18" charset="0"/>
                  <a:cs typeface="Times New Roman" panose="02020603050405020304" pitchFamily="18" charset="0"/>
                </a:rPr>
                <a:t>coincidence</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cxnSp>
          <p:nvCxnSpPr>
            <p:cNvPr id="48" name="直線矢印コネクタ 47">
              <a:extLst>
                <a:ext uri="{FF2B5EF4-FFF2-40B4-BE49-F238E27FC236}">
                  <a16:creationId xmlns:a16="http://schemas.microsoft.com/office/drawing/2014/main" id="{3CF66159-AD66-6439-D820-AF98F7A756DC}"/>
                </a:ext>
              </a:extLst>
            </p:cNvPr>
            <p:cNvCxnSpPr>
              <a:cxnSpLocks/>
            </p:cNvCxnSpPr>
            <p:nvPr/>
          </p:nvCxnSpPr>
          <p:spPr>
            <a:xfrm>
              <a:off x="5625922" y="3777726"/>
              <a:ext cx="326540"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C3A6438C-6AD4-B7FF-D38D-CE6FD427533D}"/>
                </a:ext>
              </a:extLst>
            </p:cNvPr>
            <p:cNvCxnSpPr>
              <a:cxnSpLocks/>
            </p:cNvCxnSpPr>
            <p:nvPr/>
          </p:nvCxnSpPr>
          <p:spPr>
            <a:xfrm>
              <a:off x="5627155" y="4230157"/>
              <a:ext cx="326540"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4" name="グループ化 53">
            <a:extLst>
              <a:ext uri="{FF2B5EF4-FFF2-40B4-BE49-F238E27FC236}">
                <a16:creationId xmlns:a16="http://schemas.microsoft.com/office/drawing/2014/main" id="{0C85D379-3796-AC01-DC97-1228586E8783}"/>
              </a:ext>
            </a:extLst>
          </p:cNvPr>
          <p:cNvGrpSpPr/>
          <p:nvPr/>
        </p:nvGrpSpPr>
        <p:grpSpPr>
          <a:xfrm>
            <a:off x="-12675" y="4565086"/>
            <a:ext cx="6971182" cy="882860"/>
            <a:chOff x="0" y="3575909"/>
            <a:chExt cx="6971182" cy="882860"/>
          </a:xfrm>
          <a:solidFill>
            <a:schemeClr val="accent4">
              <a:lumMod val="20000"/>
              <a:lumOff val="80000"/>
            </a:schemeClr>
          </a:solidFill>
        </p:grpSpPr>
        <p:sp>
          <p:nvSpPr>
            <p:cNvPr id="58" name="正方形/長方形 57">
              <a:extLst>
                <a:ext uri="{FF2B5EF4-FFF2-40B4-BE49-F238E27FC236}">
                  <a16:creationId xmlns:a16="http://schemas.microsoft.com/office/drawing/2014/main" id="{2C6A3B26-6D8A-D520-76A7-FF28FE716CDE}"/>
                </a:ext>
              </a:extLst>
            </p:cNvPr>
            <p:cNvSpPr/>
            <p:nvPr/>
          </p:nvSpPr>
          <p:spPr>
            <a:xfrm>
              <a:off x="1203434" y="3598475"/>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Channel Mapping</a:t>
              </a:r>
            </a:p>
          </p:txBody>
        </p:sp>
        <p:sp>
          <p:nvSpPr>
            <p:cNvPr id="97" name="正方形/長方形 96">
              <a:extLst>
                <a:ext uri="{FF2B5EF4-FFF2-40B4-BE49-F238E27FC236}">
                  <a16:creationId xmlns:a16="http://schemas.microsoft.com/office/drawing/2014/main" id="{7867FA8A-B556-4341-560E-96F3494FA7D5}"/>
                </a:ext>
              </a:extLst>
            </p:cNvPr>
            <p:cNvSpPr/>
            <p:nvPr/>
          </p:nvSpPr>
          <p:spPr>
            <a:xfrm>
              <a:off x="2346479" y="3575909"/>
              <a:ext cx="1467508"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altLang="ja-JP" sz="1100" dirty="0" err="1">
                  <a:solidFill>
                    <a:schemeClr val="tx1"/>
                  </a:solidFill>
                  <a:latin typeface="Times New Roman" panose="02020603050405020304" pitchFamily="18" charset="0"/>
                  <a:cs typeface="Times New Roman" panose="02020603050405020304" pitchFamily="18" charset="0"/>
                </a:rPr>
                <a:t>Wire</a:t>
              </a:r>
              <a:r>
                <a:rPr lang="pt-PT" altLang="ja-JP" sz="1100" dirty="0">
                  <a:solidFill>
                    <a:schemeClr val="tx1"/>
                  </a:solidFill>
                  <a:latin typeface="Times New Roman" panose="02020603050405020304" pitchFamily="18" charset="0"/>
                  <a:cs typeface="Times New Roman" panose="02020603050405020304" pitchFamily="18" charset="0"/>
                </a:rPr>
                <a:t> </a:t>
              </a:r>
              <a:r>
                <a:rPr lang="pt-PT" altLang="ja-JP" sz="1100" dirty="0" err="1">
                  <a:solidFill>
                    <a:schemeClr val="tx1"/>
                  </a:solidFill>
                  <a:latin typeface="Times New Roman" panose="02020603050405020304" pitchFamily="18" charset="0"/>
                  <a:cs typeface="Times New Roman" panose="02020603050405020304" pitchFamily="18" charset="0"/>
                </a:rPr>
                <a:t>intra</a:t>
              </a:r>
              <a:r>
                <a:rPr lang="pt-PT" altLang="ja-JP" sz="1100" dirty="0">
                  <a:solidFill>
                    <a:schemeClr val="tx1"/>
                  </a:solidFill>
                  <a:latin typeface="Times New Roman" panose="02020603050405020304" pitchFamily="18" charset="0"/>
                  <a:cs typeface="Times New Roman" panose="02020603050405020304" pitchFamily="18" charset="0"/>
                </a:rPr>
                <a:t>  station </a:t>
              </a:r>
              <a:r>
                <a:rPr lang="pt-PT" altLang="ja-JP" sz="1100" dirty="0" err="1">
                  <a:solidFill>
                    <a:schemeClr val="tx1"/>
                  </a:solidFill>
                  <a:latin typeface="Times New Roman" panose="02020603050405020304" pitchFamily="18" charset="0"/>
                  <a:cs typeface="Times New Roman" panose="02020603050405020304" pitchFamily="18" charset="0"/>
                </a:rPr>
                <a:t>coincidence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98" name="直線矢印コネクタ 97">
              <a:extLst>
                <a:ext uri="{FF2B5EF4-FFF2-40B4-BE49-F238E27FC236}">
                  <a16:creationId xmlns:a16="http://schemas.microsoft.com/office/drawing/2014/main" id="{AED58C05-0267-CD3F-69AE-F2D8DEF26D9B}"/>
                </a:ext>
              </a:extLst>
            </p:cNvPr>
            <p:cNvCxnSpPr>
              <a:cxnSpLocks/>
            </p:cNvCxnSpPr>
            <p:nvPr/>
          </p:nvCxnSpPr>
          <p:spPr>
            <a:xfrm>
              <a:off x="2002052" y="3777726"/>
              <a:ext cx="326540"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正方形/長方形 98">
              <a:extLst>
                <a:ext uri="{FF2B5EF4-FFF2-40B4-BE49-F238E27FC236}">
                  <a16:creationId xmlns:a16="http://schemas.microsoft.com/office/drawing/2014/main" id="{72D5AAD2-B6E9-96F1-22D3-6A3749F9EF4A}"/>
                </a:ext>
              </a:extLst>
            </p:cNvPr>
            <p:cNvSpPr/>
            <p:nvPr/>
          </p:nvSpPr>
          <p:spPr>
            <a:xfrm>
              <a:off x="2349732" y="4028339"/>
              <a:ext cx="1467508"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altLang="ja-JP" sz="1100" dirty="0">
                  <a:solidFill>
                    <a:schemeClr val="tx1"/>
                  </a:solidFill>
                  <a:latin typeface="Times New Roman" panose="02020603050405020304" pitchFamily="18" charset="0"/>
                  <a:cs typeface="Times New Roman" panose="02020603050405020304" pitchFamily="18" charset="0"/>
                </a:rPr>
                <a:t>Strip </a:t>
              </a:r>
              <a:r>
                <a:rPr lang="pt-PT" altLang="ja-JP" sz="1100" dirty="0" err="1">
                  <a:solidFill>
                    <a:schemeClr val="tx1"/>
                  </a:solidFill>
                  <a:latin typeface="Times New Roman" panose="02020603050405020304" pitchFamily="18" charset="0"/>
                  <a:cs typeface="Times New Roman" panose="02020603050405020304" pitchFamily="18" charset="0"/>
                </a:rPr>
                <a:t>intra</a:t>
              </a:r>
              <a:r>
                <a:rPr lang="pt-PT" altLang="ja-JP" sz="1100" dirty="0">
                  <a:solidFill>
                    <a:schemeClr val="tx1"/>
                  </a:solidFill>
                  <a:latin typeface="Times New Roman" panose="02020603050405020304" pitchFamily="18" charset="0"/>
                  <a:cs typeface="Times New Roman" panose="02020603050405020304" pitchFamily="18" charset="0"/>
                </a:rPr>
                <a:t>  station </a:t>
              </a:r>
              <a:r>
                <a:rPr lang="pt-PT" altLang="ja-JP" sz="1100" dirty="0" err="1">
                  <a:solidFill>
                    <a:schemeClr val="tx1"/>
                  </a:solidFill>
                  <a:latin typeface="Times New Roman" panose="02020603050405020304" pitchFamily="18" charset="0"/>
                  <a:cs typeface="Times New Roman" panose="02020603050405020304" pitchFamily="18" charset="0"/>
                </a:rPr>
                <a:t>coincidence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00" name="直線矢印コネクタ 99">
              <a:extLst>
                <a:ext uri="{FF2B5EF4-FFF2-40B4-BE49-F238E27FC236}">
                  <a16:creationId xmlns:a16="http://schemas.microsoft.com/office/drawing/2014/main" id="{04D92AEE-853A-F0ED-7A1C-8E28622BE11A}"/>
                </a:ext>
              </a:extLst>
            </p:cNvPr>
            <p:cNvCxnSpPr>
              <a:cxnSpLocks/>
            </p:cNvCxnSpPr>
            <p:nvPr/>
          </p:nvCxnSpPr>
          <p:spPr>
            <a:xfrm>
              <a:off x="2019939" y="4230458"/>
              <a:ext cx="326540"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直線矢印コネクタ 100">
              <a:extLst>
                <a:ext uri="{FF2B5EF4-FFF2-40B4-BE49-F238E27FC236}">
                  <a16:creationId xmlns:a16="http://schemas.microsoft.com/office/drawing/2014/main" id="{2940FB3E-E479-4CA6-1C57-550946C12B84}"/>
                </a:ext>
              </a:extLst>
            </p:cNvPr>
            <p:cNvCxnSpPr>
              <a:cxnSpLocks/>
            </p:cNvCxnSpPr>
            <p:nvPr/>
          </p:nvCxnSpPr>
          <p:spPr>
            <a:xfrm>
              <a:off x="0" y="4029349"/>
              <a:ext cx="1203434"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2" name="正方形/長方形 101">
              <a:extLst>
                <a:ext uri="{FF2B5EF4-FFF2-40B4-BE49-F238E27FC236}">
                  <a16:creationId xmlns:a16="http://schemas.microsoft.com/office/drawing/2014/main" id="{45D2B57C-3F13-2C34-529E-4E4DDE634DCB}"/>
                </a:ext>
              </a:extLst>
            </p:cNvPr>
            <p:cNvSpPr/>
            <p:nvPr/>
          </p:nvSpPr>
          <p:spPr>
            <a:xfrm>
              <a:off x="4158414" y="3575909"/>
              <a:ext cx="1467508"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altLang="ja-JP" sz="1100" dirty="0" err="1">
                  <a:solidFill>
                    <a:schemeClr val="tx1"/>
                  </a:solidFill>
                  <a:latin typeface="Times New Roman" panose="02020603050405020304" pitchFamily="18" charset="0"/>
                  <a:cs typeface="Times New Roman" panose="02020603050405020304" pitchFamily="18" charset="0"/>
                </a:rPr>
                <a:t>Wire</a:t>
              </a:r>
              <a:r>
                <a:rPr lang="pt-PT" altLang="ja-JP" sz="1100" dirty="0">
                  <a:solidFill>
                    <a:schemeClr val="tx1"/>
                  </a:solidFill>
                  <a:latin typeface="Times New Roman" panose="02020603050405020304" pitchFamily="18" charset="0"/>
                  <a:cs typeface="Times New Roman" panose="02020603050405020304" pitchFamily="18" charset="0"/>
                </a:rPr>
                <a:t> </a:t>
              </a:r>
              <a:r>
                <a:rPr lang="pt-PT" altLang="ja-JP" sz="1100" dirty="0" err="1">
                  <a:solidFill>
                    <a:schemeClr val="tx1"/>
                  </a:solidFill>
                  <a:latin typeface="Times New Roman" panose="02020603050405020304" pitchFamily="18" charset="0"/>
                  <a:cs typeface="Times New Roman" panose="02020603050405020304" pitchFamily="18" charset="0"/>
                </a:rPr>
                <a:t>Segment</a:t>
              </a:r>
              <a:r>
                <a:rPr lang="pt-PT" altLang="ja-JP" sz="1100" dirty="0">
                  <a:solidFill>
                    <a:schemeClr val="tx1"/>
                  </a:solidFill>
                  <a:latin typeface="Times New Roman" panose="02020603050405020304" pitchFamily="18" charset="0"/>
                  <a:cs typeface="Times New Roman" panose="02020603050405020304" pitchFamily="18" charset="0"/>
                </a:rPr>
                <a:t> </a:t>
              </a:r>
              <a:r>
                <a:rPr lang="pt-PT" altLang="ja-JP" sz="1100" dirty="0" err="1">
                  <a:solidFill>
                    <a:schemeClr val="tx1"/>
                  </a:solidFill>
                  <a:latin typeface="Times New Roman" panose="02020603050405020304" pitchFamily="18" charset="0"/>
                  <a:cs typeface="Times New Roman" panose="02020603050405020304" pitchFamily="18" charset="0"/>
                </a:rPr>
                <a:t>Reconstruction</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03" name="直線矢印コネクタ 102">
              <a:extLst>
                <a:ext uri="{FF2B5EF4-FFF2-40B4-BE49-F238E27FC236}">
                  <a16:creationId xmlns:a16="http://schemas.microsoft.com/office/drawing/2014/main" id="{3C4912D5-77C1-C416-3A84-6EF35F1DEBCA}"/>
                </a:ext>
              </a:extLst>
            </p:cNvPr>
            <p:cNvCxnSpPr>
              <a:cxnSpLocks/>
            </p:cNvCxnSpPr>
            <p:nvPr/>
          </p:nvCxnSpPr>
          <p:spPr>
            <a:xfrm>
              <a:off x="3813987" y="3777726"/>
              <a:ext cx="326540"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4" name="正方形/長方形 103">
              <a:extLst>
                <a:ext uri="{FF2B5EF4-FFF2-40B4-BE49-F238E27FC236}">
                  <a16:creationId xmlns:a16="http://schemas.microsoft.com/office/drawing/2014/main" id="{D5691CAE-B1DB-1DFB-272C-ECF537E52895}"/>
                </a:ext>
              </a:extLst>
            </p:cNvPr>
            <p:cNvSpPr/>
            <p:nvPr/>
          </p:nvSpPr>
          <p:spPr>
            <a:xfrm>
              <a:off x="4159647" y="4028340"/>
              <a:ext cx="1467508" cy="430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altLang="ja-JP" sz="1100" dirty="0">
                  <a:solidFill>
                    <a:schemeClr val="tx1"/>
                  </a:solidFill>
                  <a:latin typeface="Times New Roman" panose="02020603050405020304" pitchFamily="18" charset="0"/>
                  <a:cs typeface="Times New Roman" panose="02020603050405020304" pitchFamily="18" charset="0"/>
                </a:rPr>
                <a:t>Strip </a:t>
              </a:r>
              <a:r>
                <a:rPr lang="pt-PT" altLang="ja-JP" sz="1100" dirty="0" err="1">
                  <a:solidFill>
                    <a:schemeClr val="tx1"/>
                  </a:solidFill>
                  <a:latin typeface="Times New Roman" panose="02020603050405020304" pitchFamily="18" charset="0"/>
                  <a:cs typeface="Times New Roman" panose="02020603050405020304" pitchFamily="18" charset="0"/>
                </a:rPr>
                <a:t>Segment</a:t>
              </a:r>
              <a:r>
                <a:rPr lang="pt-PT" altLang="ja-JP" sz="1100" dirty="0">
                  <a:solidFill>
                    <a:schemeClr val="tx1"/>
                  </a:solidFill>
                  <a:latin typeface="Times New Roman" panose="02020603050405020304" pitchFamily="18" charset="0"/>
                  <a:cs typeface="Times New Roman" panose="02020603050405020304" pitchFamily="18" charset="0"/>
                </a:rPr>
                <a:t> </a:t>
              </a:r>
              <a:r>
                <a:rPr lang="pt-PT" altLang="ja-JP" sz="1100" dirty="0" err="1">
                  <a:solidFill>
                    <a:schemeClr val="tx1"/>
                  </a:solidFill>
                  <a:latin typeface="Times New Roman" panose="02020603050405020304" pitchFamily="18" charset="0"/>
                  <a:cs typeface="Times New Roman" panose="02020603050405020304" pitchFamily="18" charset="0"/>
                </a:rPr>
                <a:t>Reconstruction</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05" name="直線矢印コネクタ 104">
              <a:extLst>
                <a:ext uri="{FF2B5EF4-FFF2-40B4-BE49-F238E27FC236}">
                  <a16:creationId xmlns:a16="http://schemas.microsoft.com/office/drawing/2014/main" id="{8EFF57D1-2545-D7F4-182A-414095B85C12}"/>
                </a:ext>
              </a:extLst>
            </p:cNvPr>
            <p:cNvCxnSpPr>
              <a:cxnSpLocks/>
            </p:cNvCxnSpPr>
            <p:nvPr/>
          </p:nvCxnSpPr>
          <p:spPr>
            <a:xfrm>
              <a:off x="3815220" y="4230157"/>
              <a:ext cx="326540"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6" name="正方形/長方形 105">
              <a:extLst>
                <a:ext uri="{FF2B5EF4-FFF2-40B4-BE49-F238E27FC236}">
                  <a16:creationId xmlns:a16="http://schemas.microsoft.com/office/drawing/2014/main" id="{041CBB84-CEE7-2A85-D20D-2DCAF50F0DDC}"/>
                </a:ext>
              </a:extLst>
            </p:cNvPr>
            <p:cNvSpPr/>
            <p:nvPr/>
          </p:nvSpPr>
          <p:spPr>
            <a:xfrm>
              <a:off x="5962278" y="3598475"/>
              <a:ext cx="1008904" cy="82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Wire-Strip</a:t>
              </a:r>
            </a:p>
            <a:p>
              <a:pPr algn="ctr"/>
              <a:r>
                <a:rPr lang="en-US" altLang="ja-JP" sz="1200" dirty="0">
                  <a:solidFill>
                    <a:schemeClr val="tx1"/>
                  </a:solidFill>
                  <a:latin typeface="Times New Roman" panose="02020603050405020304" pitchFamily="18" charset="0"/>
                  <a:cs typeface="Times New Roman" panose="02020603050405020304" pitchFamily="18" charset="0"/>
                </a:rPr>
                <a:t>coincidence</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cxnSp>
          <p:nvCxnSpPr>
            <p:cNvPr id="107" name="直線矢印コネクタ 106">
              <a:extLst>
                <a:ext uri="{FF2B5EF4-FFF2-40B4-BE49-F238E27FC236}">
                  <a16:creationId xmlns:a16="http://schemas.microsoft.com/office/drawing/2014/main" id="{14010992-0B61-3EE4-9E8D-3CF4077E2827}"/>
                </a:ext>
              </a:extLst>
            </p:cNvPr>
            <p:cNvCxnSpPr>
              <a:cxnSpLocks/>
            </p:cNvCxnSpPr>
            <p:nvPr/>
          </p:nvCxnSpPr>
          <p:spPr>
            <a:xfrm>
              <a:off x="5625922" y="3777726"/>
              <a:ext cx="326540"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直線矢印コネクタ 107">
              <a:extLst>
                <a:ext uri="{FF2B5EF4-FFF2-40B4-BE49-F238E27FC236}">
                  <a16:creationId xmlns:a16="http://schemas.microsoft.com/office/drawing/2014/main" id="{D667EAE6-ECDF-9642-8241-CC95CC8DB4D0}"/>
                </a:ext>
              </a:extLst>
            </p:cNvPr>
            <p:cNvCxnSpPr>
              <a:cxnSpLocks/>
            </p:cNvCxnSpPr>
            <p:nvPr/>
          </p:nvCxnSpPr>
          <p:spPr>
            <a:xfrm>
              <a:off x="5627155" y="4230157"/>
              <a:ext cx="326540" cy="0"/>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9" name="グループ化 108">
            <a:extLst>
              <a:ext uri="{FF2B5EF4-FFF2-40B4-BE49-F238E27FC236}">
                <a16:creationId xmlns:a16="http://schemas.microsoft.com/office/drawing/2014/main" id="{939DFBE6-B77F-70A8-36B5-088D86815FB5}"/>
              </a:ext>
            </a:extLst>
          </p:cNvPr>
          <p:cNvGrpSpPr/>
          <p:nvPr/>
        </p:nvGrpSpPr>
        <p:grpSpPr>
          <a:xfrm>
            <a:off x="-12675" y="5556409"/>
            <a:ext cx="6971182" cy="882860"/>
            <a:chOff x="0" y="3575909"/>
            <a:chExt cx="6971182" cy="882860"/>
          </a:xfrm>
        </p:grpSpPr>
        <p:sp>
          <p:nvSpPr>
            <p:cNvPr id="110" name="正方形/長方形 109">
              <a:extLst>
                <a:ext uri="{FF2B5EF4-FFF2-40B4-BE49-F238E27FC236}">
                  <a16:creationId xmlns:a16="http://schemas.microsoft.com/office/drawing/2014/main" id="{15C64AA9-7047-F415-51E5-5D8B31944F12}"/>
                </a:ext>
              </a:extLst>
            </p:cNvPr>
            <p:cNvSpPr/>
            <p:nvPr/>
          </p:nvSpPr>
          <p:spPr>
            <a:xfrm>
              <a:off x="1203434" y="3598475"/>
              <a:ext cx="798618"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Channel Mapping</a:t>
              </a:r>
            </a:p>
          </p:txBody>
        </p:sp>
        <p:sp>
          <p:nvSpPr>
            <p:cNvPr id="111" name="正方形/長方形 110">
              <a:extLst>
                <a:ext uri="{FF2B5EF4-FFF2-40B4-BE49-F238E27FC236}">
                  <a16:creationId xmlns:a16="http://schemas.microsoft.com/office/drawing/2014/main" id="{E2D768C3-1107-4CC9-D9A0-48ADE8BADAE9}"/>
                </a:ext>
              </a:extLst>
            </p:cNvPr>
            <p:cNvSpPr/>
            <p:nvPr/>
          </p:nvSpPr>
          <p:spPr>
            <a:xfrm>
              <a:off x="2346479" y="3575909"/>
              <a:ext cx="1467508"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altLang="ja-JP" sz="1100" dirty="0" err="1">
                  <a:solidFill>
                    <a:schemeClr val="tx1"/>
                  </a:solidFill>
                  <a:latin typeface="Times New Roman" panose="02020603050405020304" pitchFamily="18" charset="0"/>
                  <a:cs typeface="Times New Roman" panose="02020603050405020304" pitchFamily="18" charset="0"/>
                </a:rPr>
                <a:t>Wire</a:t>
              </a:r>
              <a:r>
                <a:rPr lang="pt-PT" altLang="ja-JP" sz="1100" dirty="0">
                  <a:solidFill>
                    <a:schemeClr val="tx1"/>
                  </a:solidFill>
                  <a:latin typeface="Times New Roman" panose="02020603050405020304" pitchFamily="18" charset="0"/>
                  <a:cs typeface="Times New Roman" panose="02020603050405020304" pitchFamily="18" charset="0"/>
                </a:rPr>
                <a:t> </a:t>
              </a:r>
              <a:r>
                <a:rPr lang="pt-PT" altLang="ja-JP" sz="1100" dirty="0" err="1">
                  <a:solidFill>
                    <a:schemeClr val="tx1"/>
                  </a:solidFill>
                  <a:latin typeface="Times New Roman" panose="02020603050405020304" pitchFamily="18" charset="0"/>
                  <a:cs typeface="Times New Roman" panose="02020603050405020304" pitchFamily="18" charset="0"/>
                </a:rPr>
                <a:t>intra</a:t>
              </a:r>
              <a:r>
                <a:rPr lang="pt-PT" altLang="ja-JP" sz="1100" dirty="0">
                  <a:solidFill>
                    <a:schemeClr val="tx1"/>
                  </a:solidFill>
                  <a:latin typeface="Times New Roman" panose="02020603050405020304" pitchFamily="18" charset="0"/>
                  <a:cs typeface="Times New Roman" panose="02020603050405020304" pitchFamily="18" charset="0"/>
                </a:rPr>
                <a:t>  station </a:t>
              </a:r>
              <a:r>
                <a:rPr lang="pt-PT" altLang="ja-JP" sz="1100" dirty="0" err="1">
                  <a:solidFill>
                    <a:schemeClr val="tx1"/>
                  </a:solidFill>
                  <a:latin typeface="Times New Roman" panose="02020603050405020304" pitchFamily="18" charset="0"/>
                  <a:cs typeface="Times New Roman" panose="02020603050405020304" pitchFamily="18" charset="0"/>
                </a:rPr>
                <a:t>coincidence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12" name="直線矢印コネクタ 111">
              <a:extLst>
                <a:ext uri="{FF2B5EF4-FFF2-40B4-BE49-F238E27FC236}">
                  <a16:creationId xmlns:a16="http://schemas.microsoft.com/office/drawing/2014/main" id="{AEA48310-4720-C8A3-E355-573A68F1E812}"/>
                </a:ext>
              </a:extLst>
            </p:cNvPr>
            <p:cNvCxnSpPr>
              <a:cxnSpLocks/>
            </p:cNvCxnSpPr>
            <p:nvPr/>
          </p:nvCxnSpPr>
          <p:spPr>
            <a:xfrm>
              <a:off x="2002052" y="3777726"/>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3" name="正方形/長方形 112">
              <a:extLst>
                <a:ext uri="{FF2B5EF4-FFF2-40B4-BE49-F238E27FC236}">
                  <a16:creationId xmlns:a16="http://schemas.microsoft.com/office/drawing/2014/main" id="{364AF707-8131-3822-4ABD-A30B88B5F762}"/>
                </a:ext>
              </a:extLst>
            </p:cNvPr>
            <p:cNvSpPr/>
            <p:nvPr/>
          </p:nvSpPr>
          <p:spPr>
            <a:xfrm>
              <a:off x="2349732" y="4028339"/>
              <a:ext cx="1467508"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altLang="ja-JP" sz="1100" dirty="0">
                  <a:solidFill>
                    <a:schemeClr val="tx1"/>
                  </a:solidFill>
                  <a:latin typeface="Times New Roman" panose="02020603050405020304" pitchFamily="18" charset="0"/>
                  <a:cs typeface="Times New Roman" panose="02020603050405020304" pitchFamily="18" charset="0"/>
                </a:rPr>
                <a:t>Strip </a:t>
              </a:r>
              <a:r>
                <a:rPr lang="pt-PT" altLang="ja-JP" sz="1100" dirty="0" err="1">
                  <a:solidFill>
                    <a:schemeClr val="tx1"/>
                  </a:solidFill>
                  <a:latin typeface="Times New Roman" panose="02020603050405020304" pitchFamily="18" charset="0"/>
                  <a:cs typeface="Times New Roman" panose="02020603050405020304" pitchFamily="18" charset="0"/>
                </a:rPr>
                <a:t>intra</a:t>
              </a:r>
              <a:r>
                <a:rPr lang="pt-PT" altLang="ja-JP" sz="1100" dirty="0">
                  <a:solidFill>
                    <a:schemeClr val="tx1"/>
                  </a:solidFill>
                  <a:latin typeface="Times New Roman" panose="02020603050405020304" pitchFamily="18" charset="0"/>
                  <a:cs typeface="Times New Roman" panose="02020603050405020304" pitchFamily="18" charset="0"/>
                </a:rPr>
                <a:t>  station </a:t>
              </a:r>
              <a:r>
                <a:rPr lang="pt-PT" altLang="ja-JP" sz="1100" dirty="0" err="1">
                  <a:solidFill>
                    <a:schemeClr val="tx1"/>
                  </a:solidFill>
                  <a:latin typeface="Times New Roman" panose="02020603050405020304" pitchFamily="18" charset="0"/>
                  <a:cs typeface="Times New Roman" panose="02020603050405020304" pitchFamily="18" charset="0"/>
                </a:rPr>
                <a:t>coincidence</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14" name="直線矢印コネクタ 113">
              <a:extLst>
                <a:ext uri="{FF2B5EF4-FFF2-40B4-BE49-F238E27FC236}">
                  <a16:creationId xmlns:a16="http://schemas.microsoft.com/office/drawing/2014/main" id="{053A7E44-7FE4-C244-CFDC-6A72832DE25E}"/>
                </a:ext>
              </a:extLst>
            </p:cNvPr>
            <p:cNvCxnSpPr>
              <a:cxnSpLocks/>
            </p:cNvCxnSpPr>
            <p:nvPr/>
          </p:nvCxnSpPr>
          <p:spPr>
            <a:xfrm>
              <a:off x="2019939" y="4230458"/>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直線矢印コネクタ 114">
              <a:extLst>
                <a:ext uri="{FF2B5EF4-FFF2-40B4-BE49-F238E27FC236}">
                  <a16:creationId xmlns:a16="http://schemas.microsoft.com/office/drawing/2014/main" id="{A7B5A649-69F8-70AF-5800-505BCE04E83A}"/>
                </a:ext>
              </a:extLst>
            </p:cNvPr>
            <p:cNvCxnSpPr>
              <a:cxnSpLocks/>
            </p:cNvCxnSpPr>
            <p:nvPr/>
          </p:nvCxnSpPr>
          <p:spPr>
            <a:xfrm>
              <a:off x="0" y="4029349"/>
              <a:ext cx="120343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6" name="正方形/長方形 115">
              <a:extLst>
                <a:ext uri="{FF2B5EF4-FFF2-40B4-BE49-F238E27FC236}">
                  <a16:creationId xmlns:a16="http://schemas.microsoft.com/office/drawing/2014/main" id="{C5AFB39A-6C1B-C0A0-42C9-C0D8334FECAD}"/>
                </a:ext>
              </a:extLst>
            </p:cNvPr>
            <p:cNvSpPr/>
            <p:nvPr/>
          </p:nvSpPr>
          <p:spPr>
            <a:xfrm>
              <a:off x="4158414" y="3575909"/>
              <a:ext cx="1467508"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altLang="ja-JP" sz="1100" dirty="0" err="1">
                  <a:solidFill>
                    <a:schemeClr val="tx1"/>
                  </a:solidFill>
                  <a:latin typeface="Times New Roman" panose="02020603050405020304" pitchFamily="18" charset="0"/>
                  <a:cs typeface="Times New Roman" panose="02020603050405020304" pitchFamily="18" charset="0"/>
                </a:rPr>
                <a:t>Wire</a:t>
              </a:r>
              <a:r>
                <a:rPr lang="pt-PT" altLang="ja-JP" sz="1100" dirty="0">
                  <a:solidFill>
                    <a:schemeClr val="tx1"/>
                  </a:solidFill>
                  <a:latin typeface="Times New Roman" panose="02020603050405020304" pitchFamily="18" charset="0"/>
                  <a:cs typeface="Times New Roman" panose="02020603050405020304" pitchFamily="18" charset="0"/>
                </a:rPr>
                <a:t> </a:t>
              </a:r>
              <a:r>
                <a:rPr lang="pt-PT" altLang="ja-JP" sz="1100" dirty="0" err="1">
                  <a:solidFill>
                    <a:schemeClr val="tx1"/>
                  </a:solidFill>
                  <a:latin typeface="Times New Roman" panose="02020603050405020304" pitchFamily="18" charset="0"/>
                  <a:cs typeface="Times New Roman" panose="02020603050405020304" pitchFamily="18" charset="0"/>
                </a:rPr>
                <a:t>Segment</a:t>
              </a:r>
              <a:r>
                <a:rPr lang="pt-PT" altLang="ja-JP" sz="1100" dirty="0">
                  <a:solidFill>
                    <a:schemeClr val="tx1"/>
                  </a:solidFill>
                  <a:latin typeface="Times New Roman" panose="02020603050405020304" pitchFamily="18" charset="0"/>
                  <a:cs typeface="Times New Roman" panose="02020603050405020304" pitchFamily="18" charset="0"/>
                </a:rPr>
                <a:t> </a:t>
              </a:r>
              <a:r>
                <a:rPr lang="pt-PT" altLang="ja-JP" sz="1100" dirty="0" err="1">
                  <a:solidFill>
                    <a:schemeClr val="tx1"/>
                  </a:solidFill>
                  <a:latin typeface="Times New Roman" panose="02020603050405020304" pitchFamily="18" charset="0"/>
                  <a:cs typeface="Times New Roman" panose="02020603050405020304" pitchFamily="18" charset="0"/>
                </a:rPr>
                <a:t>Reconstruction</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17" name="直線矢印コネクタ 116">
              <a:extLst>
                <a:ext uri="{FF2B5EF4-FFF2-40B4-BE49-F238E27FC236}">
                  <a16:creationId xmlns:a16="http://schemas.microsoft.com/office/drawing/2014/main" id="{92195065-9629-14F7-FCAF-5A948D8F85D3}"/>
                </a:ext>
              </a:extLst>
            </p:cNvPr>
            <p:cNvCxnSpPr>
              <a:cxnSpLocks/>
            </p:cNvCxnSpPr>
            <p:nvPr/>
          </p:nvCxnSpPr>
          <p:spPr>
            <a:xfrm>
              <a:off x="3813987" y="3777726"/>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CD9D8824-5FC8-266B-B995-6F46609B271C}"/>
                </a:ext>
              </a:extLst>
            </p:cNvPr>
            <p:cNvSpPr/>
            <p:nvPr/>
          </p:nvSpPr>
          <p:spPr>
            <a:xfrm>
              <a:off x="4159647" y="4028340"/>
              <a:ext cx="1467508" cy="43042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altLang="ja-JP" sz="1100" dirty="0">
                  <a:solidFill>
                    <a:schemeClr val="tx1"/>
                  </a:solidFill>
                  <a:latin typeface="Times New Roman" panose="02020603050405020304" pitchFamily="18" charset="0"/>
                  <a:cs typeface="Times New Roman" panose="02020603050405020304" pitchFamily="18" charset="0"/>
                </a:rPr>
                <a:t>Strip </a:t>
              </a:r>
              <a:r>
                <a:rPr lang="pt-PT" altLang="ja-JP" sz="1100" dirty="0" err="1">
                  <a:solidFill>
                    <a:schemeClr val="tx1"/>
                  </a:solidFill>
                  <a:latin typeface="Times New Roman" panose="02020603050405020304" pitchFamily="18" charset="0"/>
                  <a:cs typeface="Times New Roman" panose="02020603050405020304" pitchFamily="18" charset="0"/>
                </a:rPr>
                <a:t>Segment</a:t>
              </a:r>
              <a:r>
                <a:rPr lang="pt-PT" altLang="ja-JP" sz="1100" dirty="0">
                  <a:solidFill>
                    <a:schemeClr val="tx1"/>
                  </a:solidFill>
                  <a:latin typeface="Times New Roman" panose="02020603050405020304" pitchFamily="18" charset="0"/>
                  <a:cs typeface="Times New Roman" panose="02020603050405020304" pitchFamily="18" charset="0"/>
                </a:rPr>
                <a:t> </a:t>
              </a:r>
              <a:r>
                <a:rPr lang="pt-PT" altLang="ja-JP" sz="1100" dirty="0" err="1">
                  <a:solidFill>
                    <a:schemeClr val="tx1"/>
                  </a:solidFill>
                  <a:latin typeface="Times New Roman" panose="02020603050405020304" pitchFamily="18" charset="0"/>
                  <a:cs typeface="Times New Roman" panose="02020603050405020304" pitchFamily="18" charset="0"/>
                </a:rPr>
                <a:t>Reconstruction</a:t>
              </a:r>
              <a:endParaRPr lang="pt-PT" altLang="ja-JP" sz="1100" dirty="0">
                <a:solidFill>
                  <a:schemeClr val="tx1"/>
                </a:solidFill>
                <a:latin typeface="Times New Roman" panose="02020603050405020304" pitchFamily="18" charset="0"/>
                <a:cs typeface="Times New Roman" panose="02020603050405020304" pitchFamily="18" charset="0"/>
              </a:endParaRPr>
            </a:p>
          </p:txBody>
        </p:sp>
        <p:cxnSp>
          <p:nvCxnSpPr>
            <p:cNvPr id="119" name="直線矢印コネクタ 118">
              <a:extLst>
                <a:ext uri="{FF2B5EF4-FFF2-40B4-BE49-F238E27FC236}">
                  <a16:creationId xmlns:a16="http://schemas.microsoft.com/office/drawing/2014/main" id="{EB04159B-0712-A30E-3F39-33DC8EB91603}"/>
                </a:ext>
              </a:extLst>
            </p:cNvPr>
            <p:cNvCxnSpPr>
              <a:cxnSpLocks/>
            </p:cNvCxnSpPr>
            <p:nvPr/>
          </p:nvCxnSpPr>
          <p:spPr>
            <a:xfrm>
              <a:off x="3815220" y="4230157"/>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0" name="正方形/長方形 119">
              <a:extLst>
                <a:ext uri="{FF2B5EF4-FFF2-40B4-BE49-F238E27FC236}">
                  <a16:creationId xmlns:a16="http://schemas.microsoft.com/office/drawing/2014/main" id="{E788D45B-5DFC-B6D4-DA17-CC027D0F886A}"/>
                </a:ext>
              </a:extLst>
            </p:cNvPr>
            <p:cNvSpPr/>
            <p:nvPr/>
          </p:nvSpPr>
          <p:spPr>
            <a:xfrm>
              <a:off x="5962278" y="3598475"/>
              <a:ext cx="1008904" cy="82401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Times New Roman" panose="02020603050405020304" pitchFamily="18" charset="0"/>
                  <a:cs typeface="Times New Roman" panose="02020603050405020304" pitchFamily="18" charset="0"/>
                </a:rPr>
                <a:t>Wire-Strip</a:t>
              </a:r>
            </a:p>
            <a:p>
              <a:pPr algn="ctr"/>
              <a:r>
                <a:rPr lang="en-US" altLang="ja-JP" sz="1200" dirty="0">
                  <a:solidFill>
                    <a:schemeClr val="tx1"/>
                  </a:solidFill>
                  <a:latin typeface="Times New Roman" panose="02020603050405020304" pitchFamily="18" charset="0"/>
                  <a:cs typeface="Times New Roman" panose="02020603050405020304" pitchFamily="18" charset="0"/>
                </a:rPr>
                <a:t>coincidence</a:t>
              </a:r>
              <a:endParaRPr kumimoji="1" lang="en-US" altLang="ja-JP" sz="1200" dirty="0">
                <a:solidFill>
                  <a:schemeClr val="tx1"/>
                </a:solidFill>
                <a:latin typeface="Times New Roman" panose="02020603050405020304" pitchFamily="18" charset="0"/>
                <a:cs typeface="Times New Roman" panose="02020603050405020304" pitchFamily="18" charset="0"/>
              </a:endParaRPr>
            </a:p>
          </p:txBody>
        </p:sp>
        <p:cxnSp>
          <p:nvCxnSpPr>
            <p:cNvPr id="121" name="直線矢印コネクタ 120">
              <a:extLst>
                <a:ext uri="{FF2B5EF4-FFF2-40B4-BE49-F238E27FC236}">
                  <a16:creationId xmlns:a16="http://schemas.microsoft.com/office/drawing/2014/main" id="{3990C951-C51B-94AC-E8A6-DB9992FF43ED}"/>
                </a:ext>
              </a:extLst>
            </p:cNvPr>
            <p:cNvCxnSpPr>
              <a:cxnSpLocks/>
            </p:cNvCxnSpPr>
            <p:nvPr/>
          </p:nvCxnSpPr>
          <p:spPr>
            <a:xfrm>
              <a:off x="5625922" y="3777726"/>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a:extLst>
                <a:ext uri="{FF2B5EF4-FFF2-40B4-BE49-F238E27FC236}">
                  <a16:creationId xmlns:a16="http://schemas.microsoft.com/office/drawing/2014/main" id="{CD8E3318-4D7C-61F7-70FA-0297CFE22124}"/>
                </a:ext>
              </a:extLst>
            </p:cNvPr>
            <p:cNvCxnSpPr>
              <a:cxnSpLocks/>
            </p:cNvCxnSpPr>
            <p:nvPr/>
          </p:nvCxnSpPr>
          <p:spPr>
            <a:xfrm>
              <a:off x="5627155" y="4230157"/>
              <a:ext cx="326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30729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FDFC5C-3136-75F1-C4DE-51255051BB12}"/>
              </a:ext>
            </a:extLst>
          </p:cNvPr>
          <p:cNvSpPr>
            <a:spLocks noGrp="1"/>
          </p:cNvSpPr>
          <p:nvPr>
            <p:ph type="title"/>
          </p:nvPr>
        </p:nvSpPr>
        <p:spPr/>
        <p:txBody>
          <a:bodyPr/>
          <a:lstStyle/>
          <a:p>
            <a:r>
              <a:rPr lang="en-US" altLang="ja-JP" sz="4400" dirty="0"/>
              <a:t>TGC</a:t>
            </a:r>
            <a:r>
              <a:rPr lang="ja-JP" altLang="en-US" sz="4400"/>
              <a:t>検出器とトリガー</a:t>
            </a:r>
            <a:endParaRPr kumimoji="1" lang="ja-JP" altLang="en-US"/>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9A53F4F5-4790-D847-D3D2-6E69F43A9C6B}"/>
                  </a:ext>
                </a:extLst>
              </p:cNvPr>
              <p:cNvSpPr>
                <a:spLocks noGrp="1"/>
              </p:cNvSpPr>
              <p:nvPr>
                <p:ph idx="1"/>
              </p:nvPr>
            </p:nvSpPr>
            <p:spPr>
              <a:xfrm>
                <a:off x="146685" y="879477"/>
                <a:ext cx="8136078" cy="3565316"/>
              </a:xfrm>
            </p:spPr>
            <p:txBody>
              <a:bodyPr>
                <a:normAutofit fontScale="70000" lnSpcReduction="20000"/>
              </a:bodyPr>
              <a:lstStyle/>
              <a:p>
                <a:pPr marL="0" indent="0">
                  <a:buNone/>
                </a:pPr>
                <a:r>
                  <a:rPr kumimoji="1" lang="pt-PT" altLang="ja-JP" b="1" dirty="0">
                    <a:solidFill>
                      <a:schemeClr val="accent2"/>
                    </a:solidFill>
                  </a:rPr>
                  <a:t>TGC(</a:t>
                </a:r>
                <a:r>
                  <a:rPr kumimoji="1" lang="pt-PT" altLang="ja-JP" b="1" dirty="0" err="1">
                    <a:solidFill>
                      <a:schemeClr val="accent2"/>
                    </a:solidFill>
                  </a:rPr>
                  <a:t>Thin</a:t>
                </a:r>
                <a:r>
                  <a:rPr kumimoji="1" lang="pt-PT" altLang="ja-JP" b="1" dirty="0">
                    <a:solidFill>
                      <a:schemeClr val="accent2"/>
                    </a:solidFill>
                  </a:rPr>
                  <a:t> Gap </a:t>
                </a:r>
                <a:r>
                  <a:rPr kumimoji="1" lang="pt-PT" altLang="ja-JP" b="1" dirty="0" err="1">
                    <a:solidFill>
                      <a:schemeClr val="accent2"/>
                    </a:solidFill>
                  </a:rPr>
                  <a:t>Chamber</a:t>
                </a:r>
                <a:r>
                  <a:rPr kumimoji="1" lang="pt-PT" altLang="ja-JP" b="1" dirty="0">
                    <a:solidFill>
                      <a:schemeClr val="accent2"/>
                    </a:solidFill>
                  </a:rPr>
                  <a:t>)</a:t>
                </a:r>
                <a:r>
                  <a:rPr kumimoji="1" lang="ja-JP" altLang="en-US" b="1">
                    <a:solidFill>
                      <a:schemeClr val="accent2"/>
                    </a:solidFill>
                  </a:rPr>
                  <a:t>とエンドキャップミューオントリガー</a:t>
                </a:r>
              </a:p>
              <a:p>
                <a:r>
                  <a:rPr kumimoji="1" lang="ja-JP" altLang="en-US"/>
                  <a:t>高い横運動量</a:t>
                </a:r>
                <a14:m>
                  <m:oMath xmlns:m="http://schemas.openxmlformats.org/officeDocument/2006/math">
                    <m:sSub>
                      <m:sSubPr>
                        <m:ctrlPr>
                          <a:rPr kumimoji="1" lang="en-US" altLang="ja-JP" b="0" i="1" smtClean="0">
                            <a:latin typeface="Cambria Math" panose="02040503050406030204" pitchFamily="18" charset="0"/>
                          </a:rPr>
                        </m:ctrlPr>
                      </m:sSubPr>
                      <m:e>
                        <m:r>
                          <a:rPr kumimoji="1" lang="ja-JP" altLang="en-US" i="1" smtClean="0">
                            <a:latin typeface="Cambria Math" panose="02040503050406030204" pitchFamily="18" charset="0"/>
                          </a:rPr>
                          <m:t>𝑝</m:t>
                        </m:r>
                      </m:e>
                      <m:sub>
                        <m:r>
                          <m:rPr>
                            <m:sty m:val="p"/>
                          </m:rPr>
                          <a:rPr kumimoji="1" lang="pt-PT" altLang="ja-JP" i="1" dirty="0" smtClean="0">
                            <a:latin typeface="Cambria Math" panose="02040503050406030204" pitchFamily="18" charset="0"/>
                          </a:rPr>
                          <m:t>T</m:t>
                        </m:r>
                      </m:sub>
                    </m:sSub>
                  </m:oMath>
                </a14:m>
                <a:r>
                  <a:rPr kumimoji="1" lang="ja-JP" altLang="en-US"/>
                  <a:t>を持つミューオンを含む事象を選別するためのトリガーとして使用</a:t>
                </a:r>
              </a:p>
              <a:p>
                <a:r>
                  <a:rPr kumimoji="1" lang="ja-JP" altLang="en-US"/>
                  <a:t>アノードワイヤーとカソードストリップによる二次元読み出しを行う</a:t>
                </a:r>
                <a:r>
                  <a:rPr kumimoji="1" lang="pt-PT" altLang="ja-JP" dirty="0"/>
                  <a:t>MWPC</a:t>
                </a:r>
              </a:p>
              <a:p>
                <a:r>
                  <a:rPr kumimoji="1" lang="ja-JP" altLang="pt-PT">
                    <a:solidFill>
                      <a:schemeClr val="bg2"/>
                    </a:solidFill>
                  </a:rPr>
                  <a:t>７</a:t>
                </a:r>
                <a:r>
                  <a:rPr kumimoji="1" lang="ja-JP" altLang="en-US">
                    <a:solidFill>
                      <a:schemeClr val="bg2"/>
                    </a:solidFill>
                  </a:rPr>
                  <a:t>層・</a:t>
                </a:r>
                <a:r>
                  <a:rPr kumimoji="1" lang="en-US" altLang="ja-JP" dirty="0">
                    <a:solidFill>
                      <a:schemeClr val="bg2"/>
                    </a:solidFill>
                  </a:rPr>
                  <a:t>3</a:t>
                </a:r>
                <a:r>
                  <a:rPr kumimoji="1" lang="ja-JP" altLang="en-US">
                    <a:solidFill>
                      <a:schemeClr val="bg2"/>
                    </a:solidFill>
                  </a:rPr>
                  <a:t>ステーションで構成され、コインシデンス回路で</a:t>
                </a:r>
                <a:br>
                  <a:rPr kumimoji="1" lang="ja-JP" altLang="en-US">
                    <a:solidFill>
                      <a:schemeClr val="bg2"/>
                    </a:solidFill>
                  </a:rPr>
                </a:br>
                <a:r>
                  <a:rPr kumimoji="1" lang="ja-JP" altLang="en-US">
                    <a:solidFill>
                      <a:schemeClr val="bg2"/>
                    </a:solidFill>
                  </a:rPr>
                  <a:t>高速飛跡再構成（直線飛跡再構成）を行う</a:t>
                </a:r>
              </a:p>
              <a:p>
                <a:pPr lvl="1"/>
                <a:r>
                  <a:rPr kumimoji="1" lang="pt-PT" altLang="ja-JP" dirty="0" err="1">
                    <a:solidFill>
                      <a:schemeClr val="bg2"/>
                    </a:solidFill>
                  </a:rPr>
                  <a:t>Wire</a:t>
                </a:r>
                <a:r>
                  <a:rPr kumimoji="1" lang="pt-PT" altLang="ja-JP" dirty="0">
                    <a:solidFill>
                      <a:schemeClr val="bg2"/>
                    </a:solidFill>
                  </a:rPr>
                  <a:t> 7</a:t>
                </a:r>
                <a:r>
                  <a:rPr kumimoji="1" lang="ja-JP" altLang="en-US">
                    <a:solidFill>
                      <a:schemeClr val="bg2"/>
                    </a:solidFill>
                  </a:rPr>
                  <a:t>層</a:t>
                </a:r>
                <a:r>
                  <a:rPr kumimoji="1" lang="en-US" altLang="ja-JP" dirty="0">
                    <a:solidFill>
                      <a:schemeClr val="bg2"/>
                    </a:solidFill>
                  </a:rPr>
                  <a:t>+</a:t>
                </a:r>
                <a:r>
                  <a:rPr kumimoji="1" lang="pt-PT" altLang="ja-JP" dirty="0">
                    <a:solidFill>
                      <a:schemeClr val="bg2"/>
                    </a:solidFill>
                  </a:rPr>
                  <a:t>Strip 6</a:t>
                </a:r>
                <a:r>
                  <a:rPr kumimoji="1" lang="ja-JP" altLang="en-US">
                    <a:solidFill>
                      <a:schemeClr val="bg2"/>
                    </a:solidFill>
                  </a:rPr>
                  <a:t>層</a:t>
                </a:r>
              </a:p>
              <a:p>
                <a:r>
                  <a:rPr kumimoji="1" lang="ja-JP" altLang="en-US">
                    <a:solidFill>
                      <a:schemeClr val="bg2"/>
                    </a:solidFill>
                  </a:rPr>
                  <a:t>トロイド磁場による曲率と直線飛跡との差分</a:t>
                </a:r>
                <a14:m>
                  <m:oMath xmlns:m="http://schemas.openxmlformats.org/officeDocument/2006/math">
                    <m:r>
                      <a:rPr kumimoji="1" lang="en-US" altLang="ja-JP" i="1" dirty="0" smtClean="0">
                        <a:solidFill>
                          <a:schemeClr val="bg2"/>
                        </a:solidFill>
                        <a:latin typeface="Cambria Math" panose="02040503050406030204" pitchFamily="18" charset="0"/>
                      </a:rPr>
                      <m:t>(</m:t>
                    </m:r>
                    <m:r>
                      <a:rPr kumimoji="1" lang="en-US" altLang="ja-JP" i="1" dirty="0" smtClean="0">
                        <a:solidFill>
                          <a:schemeClr val="bg2"/>
                        </a:solidFill>
                        <a:latin typeface="Cambria Math" panose="02040503050406030204" pitchFamily="18" charset="0"/>
                      </a:rPr>
                      <m:t>𝑑</m:t>
                    </m:r>
                    <m:r>
                      <a:rPr kumimoji="1" lang="en-US" altLang="ja-JP" i="1" dirty="0" smtClean="0">
                        <a:solidFill>
                          <a:schemeClr val="bg2"/>
                        </a:solidFill>
                        <a:latin typeface="Cambria Math" panose="02040503050406030204" pitchFamily="18" charset="0"/>
                      </a:rPr>
                      <m:t>𝜂</m:t>
                    </m:r>
                    <m:r>
                      <a:rPr kumimoji="1" lang="en-US" altLang="ja-JP" i="1" dirty="0" smtClean="0">
                        <a:solidFill>
                          <a:schemeClr val="bg2"/>
                        </a:solidFill>
                        <a:latin typeface="Cambria Math" panose="02040503050406030204" pitchFamily="18" charset="0"/>
                      </a:rPr>
                      <m:t>,</m:t>
                    </m:r>
                    <m:r>
                      <a:rPr kumimoji="1" lang="en-US" altLang="ja-JP" i="1" dirty="0" smtClean="0">
                        <a:solidFill>
                          <a:schemeClr val="bg2"/>
                        </a:solidFill>
                        <a:latin typeface="Cambria Math" panose="02040503050406030204" pitchFamily="18" charset="0"/>
                      </a:rPr>
                      <m:t>𝑑</m:t>
                    </m:r>
                    <m:r>
                      <a:rPr kumimoji="1" lang="en-US" altLang="ja-JP" i="1" dirty="0" smtClean="0">
                        <a:solidFill>
                          <a:schemeClr val="bg2"/>
                        </a:solidFill>
                        <a:latin typeface="Cambria Math" panose="02040503050406030204" pitchFamily="18" charset="0"/>
                      </a:rPr>
                      <m:t>𝜙</m:t>
                    </m:r>
                    <m:r>
                      <a:rPr kumimoji="1" lang="en-US" altLang="ja-JP" i="1" dirty="0" smtClean="0">
                        <a:solidFill>
                          <a:schemeClr val="bg2"/>
                        </a:solidFill>
                        <a:latin typeface="Cambria Math" panose="02040503050406030204" pitchFamily="18" charset="0"/>
                      </a:rPr>
                      <m:t>)</m:t>
                    </m:r>
                  </m:oMath>
                </a14:m>
                <a:r>
                  <a:rPr kumimoji="1" lang="ja-JP" altLang="en-US">
                    <a:solidFill>
                      <a:schemeClr val="bg2"/>
                    </a:solidFill>
                  </a:rPr>
                  <a:t>の相関関係を利用し、横運動量</a:t>
                </a:r>
                <a14:m>
                  <m:oMath xmlns:m="http://schemas.openxmlformats.org/officeDocument/2006/math">
                    <m:sSub>
                      <m:sSubPr>
                        <m:ctrlPr>
                          <a:rPr kumimoji="1" lang="en-US" altLang="ja-JP" b="0" i="1" smtClean="0">
                            <a:solidFill>
                              <a:schemeClr val="bg2"/>
                            </a:solidFill>
                            <a:latin typeface="Cambria Math" panose="02040503050406030204" pitchFamily="18" charset="0"/>
                          </a:rPr>
                        </m:ctrlPr>
                      </m:sSubPr>
                      <m:e>
                        <m:r>
                          <a:rPr kumimoji="1" lang="ja-JP" altLang="en-US" i="1" smtClean="0">
                            <a:solidFill>
                              <a:schemeClr val="bg2"/>
                            </a:solidFill>
                            <a:latin typeface="Cambria Math" panose="02040503050406030204" pitchFamily="18" charset="0"/>
                          </a:rPr>
                          <m:t>𝑝</m:t>
                        </m:r>
                      </m:e>
                      <m:sub>
                        <m:r>
                          <m:rPr>
                            <m:sty m:val="p"/>
                          </m:rPr>
                          <a:rPr kumimoji="1" lang="pt-PT" altLang="ja-JP" i="1" dirty="0" smtClean="0">
                            <a:solidFill>
                              <a:schemeClr val="bg2"/>
                            </a:solidFill>
                            <a:latin typeface="Cambria Math" panose="02040503050406030204" pitchFamily="18" charset="0"/>
                          </a:rPr>
                          <m:t>T</m:t>
                        </m:r>
                      </m:sub>
                    </m:sSub>
                  </m:oMath>
                </a14:m>
                <a:r>
                  <a:rPr kumimoji="1" lang="ja-JP" altLang="en-US">
                    <a:solidFill>
                      <a:schemeClr val="bg2"/>
                    </a:solidFill>
                  </a:rPr>
                  <a:t>を計算する</a:t>
                </a:r>
              </a:p>
              <a:p>
                <a:endParaRPr kumimoji="1" lang="ja-JP" altLang="en-US"/>
              </a:p>
              <a:p>
                <a:endParaRPr kumimoji="1" lang="ja-JP" altLang="en-US"/>
              </a:p>
              <a:p>
                <a:endParaRPr kumimoji="1" lang="ja-JP" altLang="en-US" dirty="0"/>
              </a:p>
            </p:txBody>
          </p:sp>
        </mc:Choice>
        <mc:Fallback xmlns="">
          <p:sp>
            <p:nvSpPr>
              <p:cNvPr id="3" name="コンテンツ プレースホルダー 2">
                <a:extLst>
                  <a:ext uri="{FF2B5EF4-FFF2-40B4-BE49-F238E27FC236}">
                    <a16:creationId xmlns:a16="http://schemas.microsoft.com/office/drawing/2014/main" id="{9A53F4F5-4790-D847-D3D2-6E69F43A9C6B}"/>
                  </a:ext>
                </a:extLst>
              </p:cNvPr>
              <p:cNvSpPr>
                <a:spLocks noGrp="1" noRot="1" noChangeAspect="1" noMove="1" noResize="1" noEditPoints="1" noAdjustHandles="1" noChangeArrowheads="1" noChangeShapeType="1" noTextEdit="1"/>
              </p:cNvSpPr>
              <p:nvPr>
                <p:ph idx="1"/>
              </p:nvPr>
            </p:nvSpPr>
            <p:spPr>
              <a:xfrm>
                <a:off x="146685" y="879477"/>
                <a:ext cx="8136078" cy="3565316"/>
              </a:xfrm>
              <a:blipFill>
                <a:blip r:embed="rId2"/>
                <a:stretch>
                  <a:fillRect l="-779" t="-2491"/>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D3F4929A-D6DF-AAB1-5E4B-0475112295A6}"/>
              </a:ext>
            </a:extLst>
          </p:cNvPr>
          <p:cNvSpPr>
            <a:spLocks noGrp="1"/>
          </p:cNvSpPr>
          <p:nvPr>
            <p:ph type="dt" sz="half" idx="10"/>
          </p:nvPr>
        </p:nvSpPr>
        <p:spPr/>
        <p:txBody>
          <a:bodyPr/>
          <a:lstStyle/>
          <a:p>
            <a:fld id="{AFE05AD7-7C8B-7544-93AE-0EFBF26A2643}"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26DFFA34-11E7-CC74-D0BE-48D0CCA460A8}"/>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5E7C679F-9D76-243C-CAFF-62EFABF85B45}"/>
              </a:ext>
            </a:extLst>
          </p:cNvPr>
          <p:cNvSpPr>
            <a:spLocks noGrp="1"/>
          </p:cNvSpPr>
          <p:nvPr>
            <p:ph type="sldNum" sz="quarter" idx="12"/>
          </p:nvPr>
        </p:nvSpPr>
        <p:spPr/>
        <p:txBody>
          <a:bodyPr/>
          <a:lstStyle/>
          <a:p>
            <a:fld id="{B1A13AED-BBC1-DB48-95E1-36D836C4ECBB}" type="slidenum">
              <a:rPr kumimoji="1" lang="ja-JP" altLang="en-US" smtClean="0"/>
              <a:t>5</a:t>
            </a:fld>
            <a:endParaRPr kumimoji="1" lang="ja-JP" altLang="en-US"/>
          </a:p>
        </p:txBody>
      </p:sp>
      <p:grpSp>
        <p:nvGrpSpPr>
          <p:cNvPr id="55" name="グループ化 54">
            <a:extLst>
              <a:ext uri="{FF2B5EF4-FFF2-40B4-BE49-F238E27FC236}">
                <a16:creationId xmlns:a16="http://schemas.microsoft.com/office/drawing/2014/main" id="{9F466B47-E683-A17B-66DD-A1EAE577705B}"/>
              </a:ext>
            </a:extLst>
          </p:cNvPr>
          <p:cNvGrpSpPr/>
          <p:nvPr/>
        </p:nvGrpSpPr>
        <p:grpSpPr>
          <a:xfrm>
            <a:off x="2861345" y="4340000"/>
            <a:ext cx="2912408" cy="2128504"/>
            <a:chOff x="334931" y="4576656"/>
            <a:chExt cx="2697367" cy="1971343"/>
          </a:xfrm>
        </p:grpSpPr>
        <p:grpSp>
          <p:nvGrpSpPr>
            <p:cNvPr id="56" name="グループ化 55">
              <a:extLst>
                <a:ext uri="{FF2B5EF4-FFF2-40B4-BE49-F238E27FC236}">
                  <a16:creationId xmlns:a16="http://schemas.microsoft.com/office/drawing/2014/main" id="{6CE8975B-FC36-B06E-EEEF-AA2379885415}"/>
                </a:ext>
              </a:extLst>
            </p:cNvPr>
            <p:cNvGrpSpPr/>
            <p:nvPr/>
          </p:nvGrpSpPr>
          <p:grpSpPr>
            <a:xfrm>
              <a:off x="334931" y="4576656"/>
              <a:ext cx="1628567" cy="1591595"/>
              <a:chOff x="950987" y="1458883"/>
              <a:chExt cx="2354319" cy="2274344"/>
            </a:xfrm>
          </p:grpSpPr>
          <p:grpSp>
            <p:nvGrpSpPr>
              <p:cNvPr id="61" name="グループ化 60">
                <a:extLst>
                  <a:ext uri="{FF2B5EF4-FFF2-40B4-BE49-F238E27FC236}">
                    <a16:creationId xmlns:a16="http://schemas.microsoft.com/office/drawing/2014/main" id="{A46E371B-7EE5-B260-8970-E4438E06364D}"/>
                  </a:ext>
                </a:extLst>
              </p:cNvPr>
              <p:cNvGrpSpPr/>
              <p:nvPr/>
            </p:nvGrpSpPr>
            <p:grpSpPr>
              <a:xfrm>
                <a:off x="950988" y="1458883"/>
                <a:ext cx="2354318" cy="2274344"/>
                <a:chOff x="950988" y="1458883"/>
                <a:chExt cx="2354318" cy="2274344"/>
              </a:xfrm>
            </p:grpSpPr>
            <p:sp>
              <p:nvSpPr>
                <p:cNvPr id="69" name="台形 68">
                  <a:extLst>
                    <a:ext uri="{FF2B5EF4-FFF2-40B4-BE49-F238E27FC236}">
                      <a16:creationId xmlns:a16="http://schemas.microsoft.com/office/drawing/2014/main" id="{EB3EA999-4EAB-655F-B766-98F634091FDB}"/>
                    </a:ext>
                  </a:extLst>
                </p:cNvPr>
                <p:cNvSpPr/>
                <p:nvPr/>
              </p:nvSpPr>
              <p:spPr>
                <a:xfrm rot="10800000">
                  <a:off x="950988" y="1458883"/>
                  <a:ext cx="2354318" cy="2259724"/>
                </a:xfrm>
                <a:prstGeom prst="trapezoid">
                  <a:avLst>
                    <a:gd name="adj" fmla="val 12222"/>
                  </a:avLst>
                </a:prstGeom>
                <a:solidFill>
                  <a:schemeClr val="accent4">
                    <a:lumMod val="40000"/>
                    <a:lumOff val="60000"/>
                  </a:schemeClr>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0" name="直線コネクタ 69">
                  <a:extLst>
                    <a:ext uri="{FF2B5EF4-FFF2-40B4-BE49-F238E27FC236}">
                      <a16:creationId xmlns:a16="http://schemas.microsoft.com/office/drawing/2014/main" id="{8A3B97A8-17E6-4034-3E3C-4742CC1E1757}"/>
                    </a:ext>
                  </a:extLst>
                </p:cNvPr>
                <p:cNvCxnSpPr/>
                <p:nvPr/>
              </p:nvCxnSpPr>
              <p:spPr>
                <a:xfrm>
                  <a:off x="1300556" y="1458883"/>
                  <a:ext cx="227302" cy="226881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1B7F5C43-7D58-B1DC-6580-3E1FEFD6A99D}"/>
                    </a:ext>
                  </a:extLst>
                </p:cNvPr>
                <p:cNvCxnSpPr>
                  <a:cxnSpLocks/>
                </p:cNvCxnSpPr>
                <p:nvPr/>
              </p:nvCxnSpPr>
              <p:spPr>
                <a:xfrm>
                  <a:off x="1649784" y="1468050"/>
                  <a:ext cx="178410" cy="2259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2" name="直線コネクタ 71">
                  <a:extLst>
                    <a:ext uri="{FF2B5EF4-FFF2-40B4-BE49-F238E27FC236}">
                      <a16:creationId xmlns:a16="http://schemas.microsoft.com/office/drawing/2014/main" id="{8BD22AB3-B91C-CF76-8065-6802A5C97E72}"/>
                    </a:ext>
                  </a:extLst>
                </p:cNvPr>
                <p:cNvCxnSpPr>
                  <a:cxnSpLocks/>
                  <a:stCxn id="69" idx="2"/>
                </p:cNvCxnSpPr>
                <p:nvPr/>
              </p:nvCxnSpPr>
              <p:spPr>
                <a:xfrm>
                  <a:off x="2128147" y="1458883"/>
                  <a:ext cx="30080" cy="22597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3" name="直線コネクタ 72">
                  <a:extLst>
                    <a:ext uri="{FF2B5EF4-FFF2-40B4-BE49-F238E27FC236}">
                      <a16:creationId xmlns:a16="http://schemas.microsoft.com/office/drawing/2014/main" id="{9665AC42-01FD-5E57-3B63-D0B568060F5D}"/>
                    </a:ext>
                  </a:extLst>
                </p:cNvPr>
                <p:cNvCxnSpPr>
                  <a:cxnSpLocks/>
                </p:cNvCxnSpPr>
                <p:nvPr/>
              </p:nvCxnSpPr>
              <p:spPr>
                <a:xfrm flipH="1">
                  <a:off x="2755538" y="1458883"/>
                  <a:ext cx="142403" cy="22651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4" name="直線コネクタ 73">
                  <a:extLst>
                    <a:ext uri="{FF2B5EF4-FFF2-40B4-BE49-F238E27FC236}">
                      <a16:creationId xmlns:a16="http://schemas.microsoft.com/office/drawing/2014/main" id="{5314A1DC-9970-D9CC-9D76-FFA11AA85E70}"/>
                    </a:ext>
                  </a:extLst>
                </p:cNvPr>
                <p:cNvCxnSpPr>
                  <a:cxnSpLocks/>
                </p:cNvCxnSpPr>
                <p:nvPr/>
              </p:nvCxnSpPr>
              <p:spPr>
                <a:xfrm flipH="1">
                  <a:off x="2448029" y="1468050"/>
                  <a:ext cx="142403" cy="2265177"/>
                </a:xfrm>
                <a:prstGeom prst="line">
                  <a:avLst/>
                </a:prstGeom>
                <a:ln w="57150"/>
              </p:spPr>
              <p:style>
                <a:lnRef idx="1">
                  <a:schemeClr val="accent1"/>
                </a:lnRef>
                <a:fillRef idx="0">
                  <a:schemeClr val="accent1"/>
                </a:fillRef>
                <a:effectRef idx="0">
                  <a:schemeClr val="accent1"/>
                </a:effectRef>
                <a:fontRef idx="minor">
                  <a:schemeClr val="tx1"/>
                </a:fontRef>
              </p:style>
            </p:cxnSp>
          </p:grpSp>
          <p:cxnSp>
            <p:nvCxnSpPr>
              <p:cNvPr id="62" name="直線コネクタ 61">
                <a:extLst>
                  <a:ext uri="{FF2B5EF4-FFF2-40B4-BE49-F238E27FC236}">
                    <a16:creationId xmlns:a16="http://schemas.microsoft.com/office/drawing/2014/main" id="{7731B029-66E7-2DFD-ED33-5A6D3A0D371D}"/>
                  </a:ext>
                </a:extLst>
              </p:cNvPr>
              <p:cNvCxnSpPr>
                <a:cxnSpLocks/>
              </p:cNvCxnSpPr>
              <p:nvPr/>
            </p:nvCxnSpPr>
            <p:spPr>
              <a:xfrm>
                <a:off x="950987" y="1663097"/>
                <a:ext cx="2354319"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CCB6B0FB-BCA7-EE03-5F00-ED624ED2660A}"/>
                  </a:ext>
                </a:extLst>
              </p:cNvPr>
              <p:cNvCxnSpPr>
                <a:cxnSpLocks/>
              </p:cNvCxnSpPr>
              <p:nvPr/>
            </p:nvCxnSpPr>
            <p:spPr>
              <a:xfrm>
                <a:off x="997882" y="1967897"/>
                <a:ext cx="2257784"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C8E41AF5-BA2D-7F8B-C4C6-49FF9314DB9F}"/>
                  </a:ext>
                </a:extLst>
              </p:cNvPr>
              <p:cNvCxnSpPr>
                <a:cxnSpLocks/>
              </p:cNvCxnSpPr>
              <p:nvPr/>
            </p:nvCxnSpPr>
            <p:spPr>
              <a:xfrm>
                <a:off x="1023180" y="2272697"/>
                <a:ext cx="2171766"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6EE0E06F-293E-1EA4-73D0-A44888C50089}"/>
                  </a:ext>
                </a:extLst>
              </p:cNvPr>
              <p:cNvCxnSpPr>
                <a:cxnSpLocks/>
                <a:stCxn id="69" idx="3"/>
                <a:endCxn id="69" idx="1"/>
              </p:cNvCxnSpPr>
              <p:nvPr/>
            </p:nvCxnSpPr>
            <p:spPr>
              <a:xfrm>
                <a:off x="1089080" y="2588745"/>
                <a:ext cx="2078134"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88352135-C8AB-4F41-0315-C46A0D073685}"/>
                  </a:ext>
                </a:extLst>
              </p:cNvPr>
              <p:cNvCxnSpPr>
                <a:cxnSpLocks/>
              </p:cNvCxnSpPr>
              <p:nvPr/>
            </p:nvCxnSpPr>
            <p:spPr>
              <a:xfrm>
                <a:off x="1123827" y="2887321"/>
                <a:ext cx="1987035"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D48A796B-28C1-E79E-A6A8-6F740AC22304}"/>
                  </a:ext>
                </a:extLst>
              </p:cNvPr>
              <p:cNvCxnSpPr>
                <a:cxnSpLocks/>
              </p:cNvCxnSpPr>
              <p:nvPr/>
            </p:nvCxnSpPr>
            <p:spPr>
              <a:xfrm>
                <a:off x="1159908" y="3187097"/>
                <a:ext cx="1950954"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6C8FB7A7-0C36-3E31-2EE5-FB0408014396}"/>
                  </a:ext>
                </a:extLst>
              </p:cNvPr>
              <p:cNvCxnSpPr>
                <a:cxnSpLocks/>
              </p:cNvCxnSpPr>
              <p:nvPr/>
            </p:nvCxnSpPr>
            <p:spPr>
              <a:xfrm>
                <a:off x="1193695" y="3491897"/>
                <a:ext cx="185598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57" name="テキスト ボックス 56">
              <a:extLst>
                <a:ext uri="{FF2B5EF4-FFF2-40B4-BE49-F238E27FC236}">
                  <a16:creationId xmlns:a16="http://schemas.microsoft.com/office/drawing/2014/main" id="{C3DC4D02-58E4-5AB8-B718-B68D57B74CEB}"/>
                </a:ext>
              </a:extLst>
            </p:cNvPr>
            <p:cNvSpPr txBox="1"/>
            <p:nvPr/>
          </p:nvSpPr>
          <p:spPr>
            <a:xfrm>
              <a:off x="1712991" y="5192799"/>
              <a:ext cx="1319307" cy="307777"/>
            </a:xfrm>
            <a:prstGeom prst="rect">
              <a:avLst/>
            </a:prstGeom>
            <a:noFill/>
          </p:spPr>
          <p:txBody>
            <a:bodyPr wrap="square" rtlCol="0">
              <a:spAutoFit/>
            </a:bodyPr>
            <a:lstStyle/>
            <a:p>
              <a:pPr algn="ctr"/>
              <a:r>
                <a:rPr kumimoji="1" lang="en-US" altLang="ja-JP" sz="1400" dirty="0">
                  <a:solidFill>
                    <a:srgbClr val="FF0000"/>
                  </a:solidFill>
                </a:rPr>
                <a:t>Anode wire</a:t>
              </a:r>
            </a:p>
          </p:txBody>
        </p:sp>
        <p:sp>
          <p:nvSpPr>
            <p:cNvPr id="58" name="テキスト ボックス 57">
              <a:extLst>
                <a:ext uri="{FF2B5EF4-FFF2-40B4-BE49-F238E27FC236}">
                  <a16:creationId xmlns:a16="http://schemas.microsoft.com/office/drawing/2014/main" id="{BD259740-69AF-026E-5156-25BC3B0AD80F}"/>
                </a:ext>
              </a:extLst>
            </p:cNvPr>
            <p:cNvSpPr txBox="1"/>
            <p:nvPr/>
          </p:nvSpPr>
          <p:spPr>
            <a:xfrm>
              <a:off x="355794" y="6178667"/>
              <a:ext cx="1853577" cy="369332"/>
            </a:xfrm>
            <a:prstGeom prst="rect">
              <a:avLst/>
            </a:prstGeom>
            <a:noFill/>
          </p:spPr>
          <p:txBody>
            <a:bodyPr wrap="square" rtlCol="0">
              <a:spAutoFit/>
            </a:bodyPr>
            <a:lstStyle/>
            <a:p>
              <a:pPr algn="ctr"/>
              <a:r>
                <a:rPr kumimoji="1" lang="en-US" altLang="ja-JP" sz="1400" dirty="0">
                  <a:solidFill>
                    <a:srgbClr val="0070C0"/>
                  </a:solidFill>
                </a:rPr>
                <a:t>Cathode strip </a:t>
              </a:r>
              <a:r>
                <a:rPr kumimoji="1" lang="en-US" altLang="ja-JP" dirty="0" err="1">
                  <a:solidFill>
                    <a:srgbClr val="0070C0"/>
                  </a:solidFill>
                </a:rPr>
                <a:t>φ</a:t>
              </a:r>
              <a:endParaRPr kumimoji="1" lang="ja-JP" altLang="en-US">
                <a:solidFill>
                  <a:srgbClr val="0070C0"/>
                </a:solidFill>
              </a:endParaRPr>
            </a:p>
          </p:txBody>
        </p:sp>
        <p:sp>
          <p:nvSpPr>
            <p:cNvPr id="59" name="円/楕円 58">
              <a:extLst>
                <a:ext uri="{FF2B5EF4-FFF2-40B4-BE49-F238E27FC236}">
                  <a16:creationId xmlns:a16="http://schemas.microsoft.com/office/drawing/2014/main" id="{924F9F6B-BE3E-0D4E-5B1C-40DE8C1AC279}"/>
                </a:ext>
              </a:extLst>
            </p:cNvPr>
            <p:cNvSpPr/>
            <p:nvPr/>
          </p:nvSpPr>
          <p:spPr>
            <a:xfrm>
              <a:off x="1356968" y="5056948"/>
              <a:ext cx="153866" cy="15566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AC26C5FD-24F3-9D8F-BFEA-5CE293EF9223}"/>
                    </a:ext>
                  </a:extLst>
                </p:cNvPr>
                <p:cNvSpPr txBox="1"/>
                <p:nvPr/>
              </p:nvSpPr>
              <p:spPr>
                <a:xfrm>
                  <a:off x="2162100" y="5423392"/>
                  <a:ext cx="335798"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1400" b="0" i="1" smtClean="0">
                            <a:solidFill>
                              <a:srgbClr val="FF0000"/>
                            </a:solidFill>
                            <a:latin typeface="Cambria Math" panose="02040503050406030204" pitchFamily="18" charset="0"/>
                          </a:rPr>
                          <m:t>𝜂</m:t>
                        </m:r>
                      </m:oMath>
                    </m:oMathPara>
                  </a14:m>
                  <a:endParaRPr kumimoji="1" lang="ja-JP" altLang="en-US" sz="1400">
                    <a:solidFill>
                      <a:srgbClr val="FF0000"/>
                    </a:solidFill>
                  </a:endParaRPr>
                </a:p>
              </p:txBody>
            </p:sp>
          </mc:Choice>
          <mc:Fallback xmlns="">
            <p:sp>
              <p:nvSpPr>
                <p:cNvPr id="60" name="テキスト ボックス 59">
                  <a:extLst>
                    <a:ext uri="{FF2B5EF4-FFF2-40B4-BE49-F238E27FC236}">
                      <a16:creationId xmlns:a16="http://schemas.microsoft.com/office/drawing/2014/main" id="{AC26C5FD-24F3-9D8F-BFEA-5CE293EF9223}"/>
                    </a:ext>
                  </a:extLst>
                </p:cNvPr>
                <p:cNvSpPr txBox="1">
                  <a:spLocks noRot="1" noChangeAspect="1" noMove="1" noResize="1" noEditPoints="1" noAdjustHandles="1" noChangeArrowheads="1" noChangeShapeType="1" noTextEdit="1"/>
                </p:cNvSpPr>
                <p:nvPr/>
              </p:nvSpPr>
              <p:spPr>
                <a:xfrm>
                  <a:off x="2162100" y="5423392"/>
                  <a:ext cx="335798" cy="307777"/>
                </a:xfrm>
                <a:prstGeom prst="rect">
                  <a:avLst/>
                </a:prstGeom>
                <a:blipFill>
                  <a:blip r:embed="rId5"/>
                  <a:stretch>
                    <a:fillRect/>
                  </a:stretch>
                </a:blipFill>
              </p:spPr>
              <p:txBody>
                <a:bodyPr/>
                <a:lstStyle/>
                <a:p>
                  <a:r>
                    <a:rPr lang="ja-JP" altLang="en-US">
                      <a:noFill/>
                    </a:rPr>
                    <a:t> </a:t>
                  </a:r>
                </a:p>
              </p:txBody>
            </p:sp>
          </mc:Fallback>
        </mc:AlternateContent>
      </p:grpSp>
      <p:grpSp>
        <p:nvGrpSpPr>
          <p:cNvPr id="92" name="グループ化 91">
            <a:extLst>
              <a:ext uri="{FF2B5EF4-FFF2-40B4-BE49-F238E27FC236}">
                <a16:creationId xmlns:a16="http://schemas.microsoft.com/office/drawing/2014/main" id="{5C00EE9D-F0C1-5488-5EEC-D3F905F400C0}"/>
              </a:ext>
            </a:extLst>
          </p:cNvPr>
          <p:cNvGrpSpPr/>
          <p:nvPr/>
        </p:nvGrpSpPr>
        <p:grpSpPr>
          <a:xfrm>
            <a:off x="6084628" y="4033937"/>
            <a:ext cx="2846986" cy="2427102"/>
            <a:chOff x="162921" y="3988434"/>
            <a:chExt cx="2286587" cy="1949353"/>
          </a:xfrm>
        </p:grpSpPr>
        <p:grpSp>
          <p:nvGrpSpPr>
            <p:cNvPr id="75" name="グループ化 74">
              <a:extLst>
                <a:ext uri="{FF2B5EF4-FFF2-40B4-BE49-F238E27FC236}">
                  <a16:creationId xmlns:a16="http://schemas.microsoft.com/office/drawing/2014/main" id="{3C4A46B9-C73D-65DA-5A89-1364E7CEB6EB}"/>
                </a:ext>
              </a:extLst>
            </p:cNvPr>
            <p:cNvGrpSpPr/>
            <p:nvPr/>
          </p:nvGrpSpPr>
          <p:grpSpPr>
            <a:xfrm>
              <a:off x="162921" y="4149956"/>
              <a:ext cx="2286587" cy="1452262"/>
              <a:chOff x="261752" y="4551005"/>
              <a:chExt cx="3057520" cy="2048145"/>
            </a:xfrm>
          </p:grpSpPr>
          <p:pic>
            <p:nvPicPr>
              <p:cNvPr id="76" name="Picture 4">
                <a:extLst>
                  <a:ext uri="{FF2B5EF4-FFF2-40B4-BE49-F238E27FC236}">
                    <a16:creationId xmlns:a16="http://schemas.microsoft.com/office/drawing/2014/main" id="{8611211C-D02C-1978-7328-435A7B93E76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752" y="4551005"/>
                <a:ext cx="3057520" cy="2048145"/>
              </a:xfrm>
              <a:prstGeom prst="rect">
                <a:avLst/>
              </a:prstGeom>
              <a:noFill/>
              <a:extLst>
                <a:ext uri="{909E8E84-426E-40DD-AFC4-6F175D3DCCD1}">
                  <a14:hiddenFill xmlns:a14="http://schemas.microsoft.com/office/drawing/2010/main">
                    <a:solidFill>
                      <a:srgbClr val="FFFFFF"/>
                    </a:solidFill>
                  </a14:hiddenFill>
                </a:ext>
              </a:extLst>
            </p:spPr>
          </p:pic>
          <p:sp>
            <p:nvSpPr>
              <p:cNvPr id="77" name="台形 379">
                <a:extLst>
                  <a:ext uri="{FF2B5EF4-FFF2-40B4-BE49-F238E27FC236}">
                    <a16:creationId xmlns:a16="http://schemas.microsoft.com/office/drawing/2014/main" id="{B7302CC2-3CC2-AECD-5CAC-C1560F225890}"/>
                  </a:ext>
                </a:extLst>
              </p:cNvPr>
              <p:cNvSpPr/>
              <p:nvPr/>
            </p:nvSpPr>
            <p:spPr>
              <a:xfrm rot="19435579">
                <a:off x="1881636" y="5446186"/>
                <a:ext cx="191370" cy="233981"/>
              </a:xfrm>
              <a:custGeom>
                <a:avLst/>
                <a:gdLst>
                  <a:gd name="connsiteX0" fmla="*/ 0 w 439988"/>
                  <a:gd name="connsiteY0" fmla="*/ 1208165 h 1208165"/>
                  <a:gd name="connsiteX1" fmla="*/ 109997 w 439988"/>
                  <a:gd name="connsiteY1" fmla="*/ 0 h 1208165"/>
                  <a:gd name="connsiteX2" fmla="*/ 329991 w 439988"/>
                  <a:gd name="connsiteY2" fmla="*/ 0 h 1208165"/>
                  <a:gd name="connsiteX3" fmla="*/ 439988 w 439988"/>
                  <a:gd name="connsiteY3" fmla="*/ 1208165 h 1208165"/>
                  <a:gd name="connsiteX4" fmla="*/ 0 w 439988"/>
                  <a:gd name="connsiteY4" fmla="*/ 1208165 h 1208165"/>
                  <a:gd name="connsiteX0" fmla="*/ 0 w 439988"/>
                  <a:gd name="connsiteY0" fmla="*/ 1214064 h 1214064"/>
                  <a:gd name="connsiteX1" fmla="*/ 109997 w 439988"/>
                  <a:gd name="connsiteY1" fmla="*/ 5899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43137 w 439988"/>
                  <a:gd name="connsiteY1" fmla="*/ 14329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87018 w 439988"/>
                  <a:gd name="connsiteY1" fmla="*/ 18800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50835 w 439988"/>
                  <a:gd name="connsiteY1" fmla="*/ 19938 h 1214064"/>
                  <a:gd name="connsiteX2" fmla="*/ 251797 w 439988"/>
                  <a:gd name="connsiteY2" fmla="*/ 0 h 1214064"/>
                  <a:gd name="connsiteX3" fmla="*/ 439988 w 439988"/>
                  <a:gd name="connsiteY3" fmla="*/ 1214064 h 1214064"/>
                  <a:gd name="connsiteX4" fmla="*/ 0 w 439988"/>
                  <a:gd name="connsiteY4" fmla="*/ 1214064 h 1214064"/>
                  <a:gd name="connsiteX0" fmla="*/ 0 w 491892"/>
                  <a:gd name="connsiteY0" fmla="*/ 1214064 h 1214064"/>
                  <a:gd name="connsiteX1" fmla="*/ 150835 w 491892"/>
                  <a:gd name="connsiteY1" fmla="*/ 19938 h 1214064"/>
                  <a:gd name="connsiteX2" fmla="*/ 251797 w 491892"/>
                  <a:gd name="connsiteY2" fmla="*/ 0 h 1214064"/>
                  <a:gd name="connsiteX3" fmla="*/ 491892 w 491892"/>
                  <a:gd name="connsiteY3" fmla="*/ 1110462 h 1214064"/>
                  <a:gd name="connsiteX4" fmla="*/ 0 w 491892"/>
                  <a:gd name="connsiteY4" fmla="*/ 1214064 h 1214064"/>
                  <a:gd name="connsiteX0" fmla="*/ 0 w 439325"/>
                  <a:gd name="connsiteY0" fmla="*/ 1158083 h 1158083"/>
                  <a:gd name="connsiteX1" fmla="*/ 98268 w 439325"/>
                  <a:gd name="connsiteY1" fmla="*/ 19938 h 1158083"/>
                  <a:gd name="connsiteX2" fmla="*/ 199230 w 439325"/>
                  <a:gd name="connsiteY2" fmla="*/ 0 h 1158083"/>
                  <a:gd name="connsiteX3" fmla="*/ 439325 w 439325"/>
                  <a:gd name="connsiteY3" fmla="*/ 1110462 h 1158083"/>
                  <a:gd name="connsiteX4" fmla="*/ 0 w 439325"/>
                  <a:gd name="connsiteY4" fmla="*/ 1158083 h 1158083"/>
                  <a:gd name="connsiteX0" fmla="*/ 0 w 439325"/>
                  <a:gd name="connsiteY0" fmla="*/ 1140715 h 1140715"/>
                  <a:gd name="connsiteX1" fmla="*/ 98268 w 439325"/>
                  <a:gd name="connsiteY1" fmla="*/ 2570 h 1140715"/>
                  <a:gd name="connsiteX2" fmla="*/ 201817 w 439325"/>
                  <a:gd name="connsiteY2" fmla="*/ 0 h 1140715"/>
                  <a:gd name="connsiteX3" fmla="*/ 439325 w 439325"/>
                  <a:gd name="connsiteY3" fmla="*/ 1093094 h 1140715"/>
                  <a:gd name="connsiteX4" fmla="*/ 0 w 439325"/>
                  <a:gd name="connsiteY4" fmla="*/ 1140715 h 1140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325" h="1140715">
                    <a:moveTo>
                      <a:pt x="0" y="1140715"/>
                    </a:moveTo>
                    <a:lnTo>
                      <a:pt x="98268" y="2570"/>
                    </a:lnTo>
                    <a:lnTo>
                      <a:pt x="201817" y="0"/>
                    </a:lnTo>
                    <a:lnTo>
                      <a:pt x="439325" y="1093094"/>
                    </a:lnTo>
                    <a:lnTo>
                      <a:pt x="0" y="1140715"/>
                    </a:lnTo>
                    <a:close/>
                  </a:path>
                </a:pathLst>
              </a:custGeom>
              <a:solidFill>
                <a:srgbClr val="FFFF00">
                  <a:alpha val="41789"/>
                </a:srgbClr>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9" name="環状矢印 78">
              <a:extLst>
                <a:ext uri="{FF2B5EF4-FFF2-40B4-BE49-F238E27FC236}">
                  <a16:creationId xmlns:a16="http://schemas.microsoft.com/office/drawing/2014/main" id="{E4DE5A6E-10F8-9118-965F-C4E1A2F4644C}"/>
                </a:ext>
              </a:extLst>
            </p:cNvPr>
            <p:cNvSpPr/>
            <p:nvPr/>
          </p:nvSpPr>
          <p:spPr>
            <a:xfrm rot="3348059">
              <a:off x="1001486" y="4208488"/>
              <a:ext cx="1071991" cy="873127"/>
            </a:xfrm>
            <a:prstGeom prst="circular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0" name="右矢印 79">
              <a:extLst>
                <a:ext uri="{FF2B5EF4-FFF2-40B4-BE49-F238E27FC236}">
                  <a16:creationId xmlns:a16="http://schemas.microsoft.com/office/drawing/2014/main" id="{38282D46-53E3-D161-C5E8-808598704642}"/>
                </a:ext>
              </a:extLst>
            </p:cNvPr>
            <p:cNvSpPr/>
            <p:nvPr/>
          </p:nvSpPr>
          <p:spPr>
            <a:xfrm rot="18207743">
              <a:off x="642326" y="5038450"/>
              <a:ext cx="752577" cy="251079"/>
            </a:xfrm>
            <a:prstGeom prst="rightArrow">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テキスト ボックス 83">
              <a:extLst>
                <a:ext uri="{FF2B5EF4-FFF2-40B4-BE49-F238E27FC236}">
                  <a16:creationId xmlns:a16="http://schemas.microsoft.com/office/drawing/2014/main" id="{7172534A-BA09-EF2B-E0F2-9C52B2E167E1}"/>
                </a:ext>
              </a:extLst>
            </p:cNvPr>
            <p:cNvSpPr txBox="1"/>
            <p:nvPr/>
          </p:nvSpPr>
          <p:spPr>
            <a:xfrm>
              <a:off x="1825203" y="3988434"/>
              <a:ext cx="537217" cy="369332"/>
            </a:xfrm>
            <a:prstGeom prst="rect">
              <a:avLst/>
            </a:prstGeom>
            <a:solidFill>
              <a:schemeClr val="accent1">
                <a:lumMod val="20000"/>
                <a:lumOff val="80000"/>
              </a:schemeClr>
            </a:solidFill>
          </p:spPr>
          <p:txBody>
            <a:bodyPr wrap="square">
              <a:spAutoFit/>
            </a:bodyPr>
            <a:lstStyle/>
            <a:p>
              <a:pPr algn="ctr"/>
              <a:r>
                <a:rPr kumimoji="1" lang="en-US" altLang="ja-JP" dirty="0" err="1">
                  <a:solidFill>
                    <a:srgbClr val="0070C0"/>
                  </a:solidFill>
                </a:rPr>
                <a:t>φ</a:t>
              </a:r>
              <a:endParaRPr lang="ja-JP" altLang="en-US"/>
            </a:p>
          </p:txBody>
        </p:sp>
        <mc:AlternateContent xmlns:mc="http://schemas.openxmlformats.org/markup-compatibility/2006" xmlns:a14="http://schemas.microsoft.com/office/drawing/2010/main">
          <mc:Choice Requires="a14">
            <p:sp>
              <p:nvSpPr>
                <p:cNvPr id="85" name="テキスト ボックス 84">
                  <a:extLst>
                    <a:ext uri="{FF2B5EF4-FFF2-40B4-BE49-F238E27FC236}">
                      <a16:creationId xmlns:a16="http://schemas.microsoft.com/office/drawing/2014/main" id="{A4A2EF2C-FF73-0ADA-C360-E8C1C3FDB5BF}"/>
                    </a:ext>
                  </a:extLst>
                </p:cNvPr>
                <p:cNvSpPr txBox="1"/>
                <p:nvPr/>
              </p:nvSpPr>
              <p:spPr>
                <a:xfrm>
                  <a:off x="351638" y="5568455"/>
                  <a:ext cx="537217" cy="369332"/>
                </a:xfrm>
                <a:prstGeom prst="rect">
                  <a:avLst/>
                </a:prstGeom>
                <a:solidFill>
                  <a:schemeClr val="accent2">
                    <a:lumMod val="20000"/>
                    <a:lumOff val="8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a:rPr kumimoji="1" lang="en-US" altLang="ja-JP" sz="1800" b="0" i="1" smtClean="0">
                            <a:solidFill>
                              <a:srgbClr val="FF0000"/>
                            </a:solidFill>
                            <a:latin typeface="Cambria Math" panose="02040503050406030204" pitchFamily="18" charset="0"/>
                          </a:rPr>
                          <m:t>𝜂</m:t>
                        </m:r>
                      </m:oMath>
                    </m:oMathPara>
                  </a14:m>
                  <a:endParaRPr kumimoji="1" lang="ja-JP" altLang="en-US" sz="1800">
                    <a:solidFill>
                      <a:srgbClr val="FF0000"/>
                    </a:solidFill>
                  </a:endParaRPr>
                </a:p>
              </p:txBody>
            </p:sp>
          </mc:Choice>
          <mc:Fallback xmlns="">
            <p:sp>
              <p:nvSpPr>
                <p:cNvPr id="85" name="テキスト ボックス 84">
                  <a:extLst>
                    <a:ext uri="{FF2B5EF4-FFF2-40B4-BE49-F238E27FC236}">
                      <a16:creationId xmlns:a16="http://schemas.microsoft.com/office/drawing/2014/main" id="{A4A2EF2C-FF73-0ADA-C360-E8C1C3FDB5BF}"/>
                    </a:ext>
                  </a:extLst>
                </p:cNvPr>
                <p:cNvSpPr txBox="1">
                  <a:spLocks noRot="1" noChangeAspect="1" noMove="1" noResize="1" noEditPoints="1" noAdjustHandles="1" noChangeArrowheads="1" noChangeShapeType="1" noTextEdit="1"/>
                </p:cNvSpPr>
                <p:nvPr/>
              </p:nvSpPr>
              <p:spPr>
                <a:xfrm>
                  <a:off x="351638" y="5568455"/>
                  <a:ext cx="537217" cy="369332"/>
                </a:xfrm>
                <a:prstGeom prst="rect">
                  <a:avLst/>
                </a:prstGeom>
                <a:blipFill>
                  <a:blip r:embed="rId7"/>
                  <a:stretch>
                    <a:fillRect/>
                  </a:stretch>
                </a:blipFill>
              </p:spPr>
              <p:txBody>
                <a:bodyPr/>
                <a:lstStyle/>
                <a:p>
                  <a:r>
                    <a:rPr lang="ja-JP" altLang="en-US">
                      <a:noFill/>
                    </a:rPr>
                    <a:t> </a:t>
                  </a:r>
                </a:p>
              </p:txBody>
            </p:sp>
          </mc:Fallback>
        </mc:AlternateContent>
      </p:grpSp>
      <p:grpSp>
        <p:nvGrpSpPr>
          <p:cNvPr id="93" name="グループ化 92">
            <a:extLst>
              <a:ext uri="{FF2B5EF4-FFF2-40B4-BE49-F238E27FC236}">
                <a16:creationId xmlns:a16="http://schemas.microsoft.com/office/drawing/2014/main" id="{C3FCD33A-B097-3BC4-AB04-D2BC88609600}"/>
              </a:ext>
            </a:extLst>
          </p:cNvPr>
          <p:cNvGrpSpPr>
            <a:grpSpLocks noChangeAspect="1"/>
          </p:cNvGrpSpPr>
          <p:nvPr/>
        </p:nvGrpSpPr>
        <p:grpSpPr>
          <a:xfrm>
            <a:off x="8378518" y="848307"/>
            <a:ext cx="3813482" cy="3187820"/>
            <a:chOff x="5888047" y="289649"/>
            <a:chExt cx="5516079" cy="5209491"/>
          </a:xfrm>
        </p:grpSpPr>
        <p:pic>
          <p:nvPicPr>
            <p:cNvPr id="94" name="コンテンツ プレースホルダー 9" descr="ダイアグラム&#10;&#10;自動的に生成された説明">
              <a:extLst>
                <a:ext uri="{FF2B5EF4-FFF2-40B4-BE49-F238E27FC236}">
                  <a16:creationId xmlns:a16="http://schemas.microsoft.com/office/drawing/2014/main" id="{596C80AC-B4E9-BA0B-0F6A-0D448918A054}"/>
                </a:ext>
              </a:extLst>
            </p:cNvPr>
            <p:cNvPicPr>
              <a:picLocks noChangeAspect="1"/>
            </p:cNvPicPr>
            <p:nvPr/>
          </p:nvPicPr>
          <p:blipFill>
            <a:blip r:embed="rId8"/>
            <a:stretch>
              <a:fillRect/>
            </a:stretch>
          </p:blipFill>
          <p:spPr>
            <a:xfrm>
              <a:off x="5888047" y="289649"/>
              <a:ext cx="5516079" cy="4669800"/>
            </a:xfrm>
            <a:prstGeom prst="rect">
              <a:avLst/>
            </a:prstGeom>
          </p:spPr>
        </p:pic>
        <p:sp>
          <p:nvSpPr>
            <p:cNvPr id="95" name="テキスト ボックス 94">
              <a:extLst>
                <a:ext uri="{FF2B5EF4-FFF2-40B4-BE49-F238E27FC236}">
                  <a16:creationId xmlns:a16="http://schemas.microsoft.com/office/drawing/2014/main" id="{112034A6-486C-DB16-2EBA-631139B3E2E8}"/>
                </a:ext>
              </a:extLst>
            </p:cNvPr>
            <p:cNvSpPr txBox="1"/>
            <p:nvPr/>
          </p:nvSpPr>
          <p:spPr>
            <a:xfrm>
              <a:off x="8207471" y="4996175"/>
              <a:ext cx="3142247" cy="502965"/>
            </a:xfrm>
            <a:prstGeom prst="rect">
              <a:avLst/>
            </a:prstGeom>
            <a:noFill/>
          </p:spPr>
          <p:txBody>
            <a:bodyPr wrap="square" rtlCol="0">
              <a:spAutoFit/>
            </a:bodyPr>
            <a:lstStyle/>
            <a:p>
              <a:r>
                <a:rPr kumimoji="1" lang="en-US" altLang="ja-JP" sz="1400" dirty="0"/>
                <a:t>ATLAS</a:t>
              </a:r>
              <a:r>
                <a:rPr kumimoji="1" lang="ja-JP" altLang="en-US" sz="1400"/>
                <a:t>検出機の全体図</a:t>
              </a:r>
              <a:endParaRPr kumimoji="1" lang="en-US" altLang="ja-JP" sz="800" dirty="0">
                <a:solidFill>
                  <a:schemeClr val="bg1">
                    <a:lumMod val="75000"/>
                  </a:schemeClr>
                </a:solidFill>
              </a:endParaRPr>
            </a:p>
          </p:txBody>
        </p:sp>
        <p:sp>
          <p:nvSpPr>
            <p:cNvPr id="96" name="円/楕円 95">
              <a:extLst>
                <a:ext uri="{FF2B5EF4-FFF2-40B4-BE49-F238E27FC236}">
                  <a16:creationId xmlns:a16="http://schemas.microsoft.com/office/drawing/2014/main" id="{C184894C-1A29-0903-AE49-D7CCC7D2C197}"/>
                </a:ext>
              </a:extLst>
            </p:cNvPr>
            <p:cNvSpPr/>
            <p:nvPr/>
          </p:nvSpPr>
          <p:spPr>
            <a:xfrm rot="21376407">
              <a:off x="7544251" y="1486337"/>
              <a:ext cx="598882" cy="2258755"/>
            </a:xfrm>
            <a:prstGeom prst="ellipse">
              <a:avLst/>
            </a:prstGeom>
            <a:solidFill>
              <a:schemeClr val="accent4">
                <a:lumMod val="40000"/>
                <a:lumOff val="60000"/>
                <a:alpha val="57000"/>
              </a:schemeClr>
            </a:solidFill>
            <a:ln w="666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accent2">
                    <a:lumMod val="50000"/>
                  </a:schemeClr>
                </a:solidFill>
              </a:endParaRPr>
            </a:p>
          </p:txBody>
        </p:sp>
      </p:grpSp>
    </p:spTree>
    <p:extLst>
      <p:ext uri="{BB962C8B-B14F-4D97-AF65-F5344CB8AC3E}">
        <p14:creationId xmlns:p14="http://schemas.microsoft.com/office/powerpoint/2010/main" val="370198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FDFC5C-3136-75F1-C4DE-51255051BB12}"/>
              </a:ext>
            </a:extLst>
          </p:cNvPr>
          <p:cNvSpPr>
            <a:spLocks noGrp="1"/>
          </p:cNvSpPr>
          <p:nvPr>
            <p:ph type="title"/>
          </p:nvPr>
        </p:nvSpPr>
        <p:spPr/>
        <p:txBody>
          <a:bodyPr/>
          <a:lstStyle/>
          <a:p>
            <a:r>
              <a:rPr lang="en-US" altLang="ja-JP" sz="4400" dirty="0"/>
              <a:t>TGC</a:t>
            </a:r>
            <a:r>
              <a:rPr lang="ja-JP" altLang="en-US" sz="4400"/>
              <a:t>検出器とトリガー</a:t>
            </a:r>
            <a:endParaRPr kumimoji="1" lang="ja-JP" altLang="en-US"/>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9A53F4F5-4790-D847-D3D2-6E69F43A9C6B}"/>
                  </a:ext>
                </a:extLst>
              </p:cNvPr>
              <p:cNvSpPr>
                <a:spLocks noGrp="1"/>
              </p:cNvSpPr>
              <p:nvPr>
                <p:ph idx="1"/>
              </p:nvPr>
            </p:nvSpPr>
            <p:spPr>
              <a:xfrm>
                <a:off x="146685" y="879477"/>
                <a:ext cx="8136078" cy="3565316"/>
              </a:xfrm>
            </p:spPr>
            <p:txBody>
              <a:bodyPr>
                <a:normAutofit fontScale="70000" lnSpcReduction="20000"/>
              </a:bodyPr>
              <a:lstStyle/>
              <a:p>
                <a:pPr marL="0" indent="0">
                  <a:buNone/>
                </a:pPr>
                <a:r>
                  <a:rPr kumimoji="1" lang="pt-PT" altLang="ja-JP" b="1" dirty="0">
                    <a:solidFill>
                      <a:schemeClr val="accent2"/>
                    </a:solidFill>
                  </a:rPr>
                  <a:t>TGC(</a:t>
                </a:r>
                <a:r>
                  <a:rPr kumimoji="1" lang="pt-PT" altLang="ja-JP" b="1" dirty="0" err="1">
                    <a:solidFill>
                      <a:schemeClr val="accent2"/>
                    </a:solidFill>
                  </a:rPr>
                  <a:t>Thin</a:t>
                </a:r>
                <a:r>
                  <a:rPr kumimoji="1" lang="pt-PT" altLang="ja-JP" b="1" dirty="0">
                    <a:solidFill>
                      <a:schemeClr val="accent2"/>
                    </a:solidFill>
                  </a:rPr>
                  <a:t> Gap </a:t>
                </a:r>
                <a:r>
                  <a:rPr kumimoji="1" lang="pt-PT" altLang="ja-JP" b="1" dirty="0" err="1">
                    <a:solidFill>
                      <a:schemeClr val="accent2"/>
                    </a:solidFill>
                  </a:rPr>
                  <a:t>Chamber</a:t>
                </a:r>
                <a:r>
                  <a:rPr kumimoji="1" lang="pt-PT" altLang="ja-JP" b="1" dirty="0">
                    <a:solidFill>
                      <a:schemeClr val="accent2"/>
                    </a:solidFill>
                  </a:rPr>
                  <a:t>)</a:t>
                </a:r>
                <a:r>
                  <a:rPr kumimoji="1" lang="ja-JP" altLang="en-US" b="1">
                    <a:solidFill>
                      <a:schemeClr val="accent2"/>
                    </a:solidFill>
                  </a:rPr>
                  <a:t>とエンドキャップミューオントリガー</a:t>
                </a:r>
              </a:p>
              <a:p>
                <a:r>
                  <a:rPr kumimoji="1" lang="ja-JP" altLang="en-US"/>
                  <a:t>高い横運動量</a:t>
                </a:r>
                <a14:m>
                  <m:oMath xmlns:m="http://schemas.openxmlformats.org/officeDocument/2006/math">
                    <m:sSub>
                      <m:sSubPr>
                        <m:ctrlPr>
                          <a:rPr kumimoji="1" lang="en-US" altLang="ja-JP" b="0" i="1" smtClean="0">
                            <a:latin typeface="Cambria Math" panose="02040503050406030204" pitchFamily="18" charset="0"/>
                          </a:rPr>
                        </m:ctrlPr>
                      </m:sSubPr>
                      <m:e>
                        <m:r>
                          <a:rPr kumimoji="1" lang="ja-JP" altLang="en-US" i="1" smtClean="0">
                            <a:latin typeface="Cambria Math" panose="02040503050406030204" pitchFamily="18" charset="0"/>
                          </a:rPr>
                          <m:t>𝑝</m:t>
                        </m:r>
                      </m:e>
                      <m:sub>
                        <m:r>
                          <m:rPr>
                            <m:sty m:val="p"/>
                          </m:rPr>
                          <a:rPr kumimoji="1" lang="pt-PT" altLang="ja-JP" i="1" dirty="0" smtClean="0">
                            <a:latin typeface="Cambria Math" panose="02040503050406030204" pitchFamily="18" charset="0"/>
                          </a:rPr>
                          <m:t>T</m:t>
                        </m:r>
                      </m:sub>
                    </m:sSub>
                  </m:oMath>
                </a14:m>
                <a:r>
                  <a:rPr kumimoji="1" lang="ja-JP" altLang="en-US"/>
                  <a:t>を持つミューオンを含む事象を選別するためのトリガーとして使用</a:t>
                </a:r>
              </a:p>
              <a:p>
                <a:r>
                  <a:rPr kumimoji="1" lang="ja-JP" altLang="en-US"/>
                  <a:t>アノードワイヤーとカソードストリップによる二次元読み出しを行う</a:t>
                </a:r>
                <a:r>
                  <a:rPr kumimoji="1" lang="pt-PT" altLang="ja-JP" dirty="0"/>
                  <a:t>MWPC</a:t>
                </a:r>
              </a:p>
              <a:p>
                <a:r>
                  <a:rPr kumimoji="1" lang="ja-JP" altLang="pt-PT">
                    <a:solidFill>
                      <a:schemeClr val="accent1"/>
                    </a:solidFill>
                  </a:rPr>
                  <a:t>７</a:t>
                </a:r>
                <a:r>
                  <a:rPr kumimoji="1" lang="ja-JP" altLang="en-US">
                    <a:solidFill>
                      <a:schemeClr val="accent1"/>
                    </a:solidFill>
                  </a:rPr>
                  <a:t>層・</a:t>
                </a:r>
                <a:r>
                  <a:rPr kumimoji="1" lang="en-US" altLang="ja-JP" dirty="0">
                    <a:solidFill>
                      <a:schemeClr val="accent1"/>
                    </a:solidFill>
                  </a:rPr>
                  <a:t>3</a:t>
                </a:r>
                <a:r>
                  <a:rPr kumimoji="1" lang="ja-JP" altLang="en-US">
                    <a:solidFill>
                      <a:schemeClr val="accent1"/>
                    </a:solidFill>
                  </a:rPr>
                  <a:t>ステーション</a:t>
                </a:r>
                <a:r>
                  <a:rPr kumimoji="1" lang="ja-JP" altLang="en-US"/>
                  <a:t>で構成され、コインシデンス回路で</a:t>
                </a:r>
                <a:br>
                  <a:rPr kumimoji="1" lang="ja-JP" altLang="en-US"/>
                </a:br>
                <a:r>
                  <a:rPr kumimoji="1" lang="ja-JP" altLang="en-US"/>
                  <a:t>高速飛跡再構成（直線飛跡再構成）を行う</a:t>
                </a:r>
              </a:p>
              <a:p>
                <a:pPr lvl="1"/>
                <a:r>
                  <a:rPr kumimoji="1" lang="pt-PT" altLang="ja-JP" dirty="0" err="1"/>
                  <a:t>Wire</a:t>
                </a:r>
                <a:r>
                  <a:rPr kumimoji="1" lang="pt-PT" altLang="ja-JP" dirty="0"/>
                  <a:t> 7</a:t>
                </a:r>
                <a:r>
                  <a:rPr kumimoji="1" lang="ja-JP" altLang="en-US"/>
                  <a:t>層</a:t>
                </a:r>
                <a:r>
                  <a:rPr kumimoji="1" lang="en-US" altLang="ja-JP" dirty="0"/>
                  <a:t>+</a:t>
                </a:r>
                <a:r>
                  <a:rPr kumimoji="1" lang="pt-PT" altLang="ja-JP" dirty="0"/>
                  <a:t>Strip 6</a:t>
                </a:r>
                <a:r>
                  <a:rPr kumimoji="1" lang="ja-JP" altLang="en-US"/>
                  <a:t>層</a:t>
                </a:r>
              </a:p>
              <a:p>
                <a:r>
                  <a:rPr kumimoji="1" lang="ja-JP" altLang="en-US"/>
                  <a:t>トロイド磁場による曲率と</a:t>
                </a:r>
                <a:r>
                  <a:rPr kumimoji="1" lang="ja-JP" altLang="en-US">
                    <a:solidFill>
                      <a:schemeClr val="accent1"/>
                    </a:solidFill>
                  </a:rPr>
                  <a:t>直線飛跡との差分</a:t>
                </a:r>
                <a14:m>
                  <m:oMath xmlns:m="http://schemas.openxmlformats.org/officeDocument/2006/math">
                    <m:r>
                      <a:rPr kumimoji="1" lang="en-US" altLang="ja-JP" i="1" dirty="0" smtClean="0">
                        <a:solidFill>
                          <a:schemeClr val="accent1"/>
                        </a:solidFill>
                        <a:latin typeface="Cambria Math" panose="02040503050406030204" pitchFamily="18" charset="0"/>
                      </a:rPr>
                      <m:t>(</m:t>
                    </m:r>
                    <m:r>
                      <a:rPr kumimoji="1" lang="en-US" altLang="ja-JP" i="1" dirty="0" smtClean="0">
                        <a:solidFill>
                          <a:schemeClr val="accent1"/>
                        </a:solidFill>
                        <a:latin typeface="Cambria Math" panose="02040503050406030204" pitchFamily="18" charset="0"/>
                      </a:rPr>
                      <m:t>𝑑</m:t>
                    </m:r>
                    <m:r>
                      <a:rPr kumimoji="1" lang="en-US" altLang="ja-JP" i="1" dirty="0" smtClean="0">
                        <a:solidFill>
                          <a:schemeClr val="accent1"/>
                        </a:solidFill>
                        <a:latin typeface="Cambria Math" panose="02040503050406030204" pitchFamily="18" charset="0"/>
                      </a:rPr>
                      <m:t>𝜂</m:t>
                    </m:r>
                    <m:r>
                      <a:rPr kumimoji="1" lang="en-US" altLang="ja-JP" i="1" dirty="0" smtClean="0">
                        <a:solidFill>
                          <a:schemeClr val="accent1"/>
                        </a:solidFill>
                        <a:latin typeface="Cambria Math" panose="02040503050406030204" pitchFamily="18" charset="0"/>
                      </a:rPr>
                      <m:t>,</m:t>
                    </m:r>
                    <m:r>
                      <a:rPr kumimoji="1" lang="en-US" altLang="ja-JP" i="1" dirty="0" smtClean="0">
                        <a:solidFill>
                          <a:schemeClr val="accent1"/>
                        </a:solidFill>
                        <a:latin typeface="Cambria Math" panose="02040503050406030204" pitchFamily="18" charset="0"/>
                      </a:rPr>
                      <m:t>𝑑</m:t>
                    </m:r>
                    <m:r>
                      <a:rPr kumimoji="1" lang="en-US" altLang="ja-JP" i="1" dirty="0" smtClean="0">
                        <a:solidFill>
                          <a:schemeClr val="accent1"/>
                        </a:solidFill>
                        <a:latin typeface="Cambria Math" panose="02040503050406030204" pitchFamily="18" charset="0"/>
                      </a:rPr>
                      <m:t>𝜙</m:t>
                    </m:r>
                    <m:r>
                      <a:rPr kumimoji="1" lang="en-US" altLang="ja-JP" i="1" dirty="0" smtClean="0">
                        <a:solidFill>
                          <a:schemeClr val="accent1"/>
                        </a:solidFill>
                        <a:latin typeface="Cambria Math" panose="02040503050406030204" pitchFamily="18" charset="0"/>
                      </a:rPr>
                      <m:t>)</m:t>
                    </m:r>
                  </m:oMath>
                </a14:m>
                <a:r>
                  <a:rPr kumimoji="1" lang="ja-JP" altLang="en-US"/>
                  <a:t>の相関関係を利用し、横運動量</a:t>
                </a:r>
                <a14:m>
                  <m:oMath xmlns:m="http://schemas.openxmlformats.org/officeDocument/2006/math">
                    <m:sSub>
                      <m:sSubPr>
                        <m:ctrlPr>
                          <a:rPr kumimoji="1" lang="en-US" altLang="ja-JP" b="0" i="1" smtClean="0">
                            <a:latin typeface="Cambria Math" panose="02040503050406030204" pitchFamily="18" charset="0"/>
                          </a:rPr>
                        </m:ctrlPr>
                      </m:sSubPr>
                      <m:e>
                        <m:r>
                          <a:rPr kumimoji="1" lang="ja-JP" altLang="en-US" i="1" smtClean="0">
                            <a:latin typeface="Cambria Math" panose="02040503050406030204" pitchFamily="18" charset="0"/>
                          </a:rPr>
                          <m:t>𝑝</m:t>
                        </m:r>
                      </m:e>
                      <m:sub>
                        <m:r>
                          <m:rPr>
                            <m:sty m:val="p"/>
                          </m:rPr>
                          <a:rPr kumimoji="1" lang="pt-PT" altLang="ja-JP" i="1" dirty="0" smtClean="0">
                            <a:latin typeface="Cambria Math" panose="02040503050406030204" pitchFamily="18" charset="0"/>
                          </a:rPr>
                          <m:t>T</m:t>
                        </m:r>
                      </m:sub>
                    </m:sSub>
                  </m:oMath>
                </a14:m>
                <a:r>
                  <a:rPr kumimoji="1" lang="ja-JP" altLang="en-US"/>
                  <a:t>を計算し、トリガー判定に用いる</a:t>
                </a:r>
              </a:p>
              <a:p>
                <a:endParaRPr kumimoji="1" lang="ja-JP" altLang="en-US"/>
              </a:p>
              <a:p>
                <a:endParaRPr kumimoji="1" lang="ja-JP" altLang="en-US"/>
              </a:p>
              <a:p>
                <a:endParaRPr kumimoji="1" lang="ja-JP" altLang="en-US" dirty="0"/>
              </a:p>
            </p:txBody>
          </p:sp>
        </mc:Choice>
        <mc:Fallback xmlns="">
          <p:sp>
            <p:nvSpPr>
              <p:cNvPr id="3" name="コンテンツ プレースホルダー 2">
                <a:extLst>
                  <a:ext uri="{FF2B5EF4-FFF2-40B4-BE49-F238E27FC236}">
                    <a16:creationId xmlns:a16="http://schemas.microsoft.com/office/drawing/2014/main" id="{9A53F4F5-4790-D847-D3D2-6E69F43A9C6B}"/>
                  </a:ext>
                </a:extLst>
              </p:cNvPr>
              <p:cNvSpPr>
                <a:spLocks noGrp="1" noRot="1" noChangeAspect="1" noMove="1" noResize="1" noEditPoints="1" noAdjustHandles="1" noChangeArrowheads="1" noChangeShapeType="1" noTextEdit="1"/>
              </p:cNvSpPr>
              <p:nvPr>
                <p:ph idx="1"/>
              </p:nvPr>
            </p:nvSpPr>
            <p:spPr>
              <a:xfrm>
                <a:off x="146685" y="879477"/>
                <a:ext cx="8136078" cy="3565316"/>
              </a:xfrm>
              <a:blipFill>
                <a:blip r:embed="rId2"/>
                <a:stretch>
                  <a:fillRect l="-779" t="-2491"/>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D3F4929A-D6DF-AAB1-5E4B-0475112295A6}"/>
              </a:ext>
            </a:extLst>
          </p:cNvPr>
          <p:cNvSpPr>
            <a:spLocks noGrp="1"/>
          </p:cNvSpPr>
          <p:nvPr>
            <p:ph type="dt" sz="half" idx="10"/>
          </p:nvPr>
        </p:nvSpPr>
        <p:spPr/>
        <p:txBody>
          <a:bodyPr/>
          <a:lstStyle/>
          <a:p>
            <a:fld id="{AFE05AD7-7C8B-7544-93AE-0EFBF26A2643}" type="datetime1">
              <a:rPr kumimoji="1" lang="ja-JP" altLang="en-US" smtClean="0"/>
              <a:t>2023/2/17</a:t>
            </a:fld>
            <a:endParaRPr kumimoji="1" lang="ja-JP" altLang="en-US"/>
          </a:p>
        </p:txBody>
      </p:sp>
      <p:sp>
        <p:nvSpPr>
          <p:cNvPr id="5" name="フッター プレースホルダー 4">
            <a:extLst>
              <a:ext uri="{FF2B5EF4-FFF2-40B4-BE49-F238E27FC236}">
                <a16:creationId xmlns:a16="http://schemas.microsoft.com/office/drawing/2014/main" id="{26DFFA34-11E7-CC74-D0BE-48D0CCA460A8}"/>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5E7C679F-9D76-243C-CAFF-62EFABF85B45}"/>
              </a:ext>
            </a:extLst>
          </p:cNvPr>
          <p:cNvSpPr>
            <a:spLocks noGrp="1"/>
          </p:cNvSpPr>
          <p:nvPr>
            <p:ph type="sldNum" sz="quarter" idx="12"/>
          </p:nvPr>
        </p:nvSpPr>
        <p:spPr/>
        <p:txBody>
          <a:bodyPr/>
          <a:lstStyle/>
          <a:p>
            <a:fld id="{B1A13AED-BBC1-DB48-95E1-36D836C4ECBB}" type="slidenum">
              <a:rPr kumimoji="1" lang="ja-JP" altLang="en-US" smtClean="0"/>
              <a:t>6</a:t>
            </a:fld>
            <a:endParaRPr kumimoji="1" lang="ja-JP" altLang="en-US"/>
          </a:p>
        </p:txBody>
      </p:sp>
      <p:grpSp>
        <p:nvGrpSpPr>
          <p:cNvPr id="7" name="グループ化 6">
            <a:extLst>
              <a:ext uri="{FF2B5EF4-FFF2-40B4-BE49-F238E27FC236}">
                <a16:creationId xmlns:a16="http://schemas.microsoft.com/office/drawing/2014/main" id="{54970946-1EBD-E03D-3FC4-C00ED81B0A00}"/>
              </a:ext>
            </a:extLst>
          </p:cNvPr>
          <p:cNvGrpSpPr>
            <a:grpSpLocks noChangeAspect="1"/>
          </p:cNvGrpSpPr>
          <p:nvPr/>
        </p:nvGrpSpPr>
        <p:grpSpPr>
          <a:xfrm>
            <a:off x="8378518" y="848307"/>
            <a:ext cx="3813482" cy="3187820"/>
            <a:chOff x="5888047" y="289649"/>
            <a:chExt cx="5516079" cy="5209491"/>
          </a:xfrm>
        </p:grpSpPr>
        <p:pic>
          <p:nvPicPr>
            <p:cNvPr id="8" name="コンテンツ プレースホルダー 9" descr="ダイアグラム&#10;&#10;自動的に生成された説明">
              <a:extLst>
                <a:ext uri="{FF2B5EF4-FFF2-40B4-BE49-F238E27FC236}">
                  <a16:creationId xmlns:a16="http://schemas.microsoft.com/office/drawing/2014/main" id="{46271BA5-B6B6-D347-2E76-896FEA872204}"/>
                </a:ext>
              </a:extLst>
            </p:cNvPr>
            <p:cNvPicPr>
              <a:picLocks noChangeAspect="1"/>
            </p:cNvPicPr>
            <p:nvPr/>
          </p:nvPicPr>
          <p:blipFill>
            <a:blip r:embed="rId3"/>
            <a:stretch>
              <a:fillRect/>
            </a:stretch>
          </p:blipFill>
          <p:spPr>
            <a:xfrm>
              <a:off x="5888047" y="289649"/>
              <a:ext cx="5516079" cy="4669800"/>
            </a:xfrm>
            <a:prstGeom prst="rect">
              <a:avLst/>
            </a:prstGeom>
          </p:spPr>
        </p:pic>
        <p:sp>
          <p:nvSpPr>
            <p:cNvPr id="9" name="テキスト ボックス 8">
              <a:extLst>
                <a:ext uri="{FF2B5EF4-FFF2-40B4-BE49-F238E27FC236}">
                  <a16:creationId xmlns:a16="http://schemas.microsoft.com/office/drawing/2014/main" id="{FB72DCB1-0E7C-0D8F-8F8D-A822852C8E29}"/>
                </a:ext>
              </a:extLst>
            </p:cNvPr>
            <p:cNvSpPr txBox="1"/>
            <p:nvPr/>
          </p:nvSpPr>
          <p:spPr>
            <a:xfrm>
              <a:off x="8207471" y="4996175"/>
              <a:ext cx="3142247" cy="502965"/>
            </a:xfrm>
            <a:prstGeom prst="rect">
              <a:avLst/>
            </a:prstGeom>
            <a:noFill/>
          </p:spPr>
          <p:txBody>
            <a:bodyPr wrap="square" rtlCol="0">
              <a:spAutoFit/>
            </a:bodyPr>
            <a:lstStyle/>
            <a:p>
              <a:r>
                <a:rPr kumimoji="1" lang="en-US" altLang="ja-JP" sz="1400" dirty="0"/>
                <a:t>ATLAS</a:t>
              </a:r>
              <a:r>
                <a:rPr kumimoji="1" lang="ja-JP" altLang="en-US" sz="1400"/>
                <a:t>検出機の全体図</a:t>
              </a:r>
              <a:endParaRPr kumimoji="1" lang="en-US" altLang="ja-JP" sz="800" dirty="0">
                <a:solidFill>
                  <a:schemeClr val="bg1">
                    <a:lumMod val="75000"/>
                  </a:schemeClr>
                </a:solidFill>
              </a:endParaRPr>
            </a:p>
          </p:txBody>
        </p:sp>
        <p:sp>
          <p:nvSpPr>
            <p:cNvPr id="10" name="円/楕円 9">
              <a:extLst>
                <a:ext uri="{FF2B5EF4-FFF2-40B4-BE49-F238E27FC236}">
                  <a16:creationId xmlns:a16="http://schemas.microsoft.com/office/drawing/2014/main" id="{350009F4-0D39-E68B-AA4B-01961E0C76C1}"/>
                </a:ext>
              </a:extLst>
            </p:cNvPr>
            <p:cNvSpPr/>
            <p:nvPr/>
          </p:nvSpPr>
          <p:spPr>
            <a:xfrm rot="21376407">
              <a:off x="7544251" y="1486337"/>
              <a:ext cx="598882" cy="2258755"/>
            </a:xfrm>
            <a:prstGeom prst="ellipse">
              <a:avLst/>
            </a:prstGeom>
            <a:solidFill>
              <a:schemeClr val="accent4">
                <a:lumMod val="40000"/>
                <a:lumOff val="60000"/>
                <a:alpha val="57000"/>
              </a:schemeClr>
            </a:solidFill>
            <a:ln w="666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accent2">
                    <a:lumMod val="50000"/>
                  </a:schemeClr>
                </a:solidFill>
              </a:endParaRPr>
            </a:p>
          </p:txBody>
        </p:sp>
      </p:grpSp>
      <p:grpSp>
        <p:nvGrpSpPr>
          <p:cNvPr id="11" name="グループ化 10">
            <a:extLst>
              <a:ext uri="{FF2B5EF4-FFF2-40B4-BE49-F238E27FC236}">
                <a16:creationId xmlns:a16="http://schemas.microsoft.com/office/drawing/2014/main" id="{310AE85D-813C-2B63-CC82-ADA1D263DE64}"/>
              </a:ext>
            </a:extLst>
          </p:cNvPr>
          <p:cNvGrpSpPr/>
          <p:nvPr/>
        </p:nvGrpSpPr>
        <p:grpSpPr>
          <a:xfrm>
            <a:off x="5572813" y="4432772"/>
            <a:ext cx="6927022" cy="2195966"/>
            <a:chOff x="5243399" y="4374392"/>
            <a:chExt cx="6927022" cy="2195966"/>
          </a:xfrm>
        </p:grpSpPr>
        <p:grpSp>
          <p:nvGrpSpPr>
            <p:cNvPr id="12" name="グループ化 11">
              <a:extLst>
                <a:ext uri="{FF2B5EF4-FFF2-40B4-BE49-F238E27FC236}">
                  <a16:creationId xmlns:a16="http://schemas.microsoft.com/office/drawing/2014/main" id="{2601292C-1256-4380-BFBA-999459AD82E7}"/>
                </a:ext>
              </a:extLst>
            </p:cNvPr>
            <p:cNvGrpSpPr/>
            <p:nvPr/>
          </p:nvGrpSpPr>
          <p:grpSpPr>
            <a:xfrm>
              <a:off x="9742466" y="4826267"/>
              <a:ext cx="2120119" cy="1036255"/>
              <a:chOff x="9742466" y="5120907"/>
              <a:chExt cx="2120119" cy="1036255"/>
            </a:xfrm>
            <a:solidFill>
              <a:schemeClr val="accent1">
                <a:lumMod val="40000"/>
                <a:lumOff val="60000"/>
              </a:schemeClr>
            </a:solidFill>
          </p:grpSpPr>
          <p:sp>
            <p:nvSpPr>
              <p:cNvPr id="52" name="正方形/長方形 51">
                <a:extLst>
                  <a:ext uri="{FF2B5EF4-FFF2-40B4-BE49-F238E27FC236}">
                    <a16:creationId xmlns:a16="http://schemas.microsoft.com/office/drawing/2014/main" id="{EC72D920-FF73-FF4B-5A23-BC2110EC0FD1}"/>
                  </a:ext>
                </a:extLst>
              </p:cNvPr>
              <p:cNvSpPr/>
              <p:nvPr/>
            </p:nvSpPr>
            <p:spPr>
              <a:xfrm>
                <a:off x="9742466" y="5122792"/>
                <a:ext cx="824207" cy="103437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a:extLst>
                  <a:ext uri="{FF2B5EF4-FFF2-40B4-BE49-F238E27FC236}">
                    <a16:creationId xmlns:a16="http://schemas.microsoft.com/office/drawing/2014/main" id="{FEC84CD8-EF46-AE7A-CCF0-0448B0136AC7}"/>
                  </a:ext>
                </a:extLst>
              </p:cNvPr>
              <p:cNvSpPr/>
              <p:nvPr/>
            </p:nvSpPr>
            <p:spPr>
              <a:xfrm>
                <a:off x="10513748" y="5120907"/>
                <a:ext cx="1348837" cy="3269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a:extLst>
                  <a:ext uri="{FF2B5EF4-FFF2-40B4-BE49-F238E27FC236}">
                    <a16:creationId xmlns:a16="http://schemas.microsoft.com/office/drawing/2014/main" id="{041261DE-AD0F-062C-AE8E-0F44394E4406}"/>
                  </a:ext>
                </a:extLst>
              </p:cNvPr>
              <p:cNvSpPr/>
              <p:nvPr/>
            </p:nvSpPr>
            <p:spPr>
              <a:xfrm>
                <a:off x="10513748" y="5825884"/>
                <a:ext cx="1348837" cy="3269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 name="グループ化 12">
              <a:extLst>
                <a:ext uri="{FF2B5EF4-FFF2-40B4-BE49-F238E27FC236}">
                  <a16:creationId xmlns:a16="http://schemas.microsoft.com/office/drawing/2014/main" id="{602683D6-478D-D3F3-7D6D-ECBFE3F5EC04}"/>
                </a:ext>
              </a:extLst>
            </p:cNvPr>
            <p:cNvGrpSpPr/>
            <p:nvPr/>
          </p:nvGrpSpPr>
          <p:grpSpPr>
            <a:xfrm>
              <a:off x="5243399" y="4374392"/>
              <a:ext cx="6927022" cy="2195966"/>
              <a:chOff x="5243399" y="4669032"/>
              <a:chExt cx="6927022" cy="2195966"/>
            </a:xfrm>
          </p:grpSpPr>
          <p:grpSp>
            <p:nvGrpSpPr>
              <p:cNvPr id="21" name="グループ化 20">
                <a:extLst>
                  <a:ext uri="{FF2B5EF4-FFF2-40B4-BE49-F238E27FC236}">
                    <a16:creationId xmlns:a16="http://schemas.microsoft.com/office/drawing/2014/main" id="{D56E0B43-FF28-F485-DFAD-323B3EB5F5EC}"/>
                  </a:ext>
                </a:extLst>
              </p:cNvPr>
              <p:cNvGrpSpPr/>
              <p:nvPr/>
            </p:nvGrpSpPr>
            <p:grpSpPr>
              <a:xfrm flipH="1">
                <a:off x="5243399" y="4669032"/>
                <a:ext cx="6927022" cy="2195966"/>
                <a:chOff x="-1705804" y="3821285"/>
                <a:chExt cx="7197098" cy="1949764"/>
              </a:xfrm>
            </p:grpSpPr>
            <p:grpSp>
              <p:nvGrpSpPr>
                <p:cNvPr id="24" name="グループ化 23">
                  <a:extLst>
                    <a:ext uri="{FF2B5EF4-FFF2-40B4-BE49-F238E27FC236}">
                      <a16:creationId xmlns:a16="http://schemas.microsoft.com/office/drawing/2014/main" id="{C5913C51-890B-0C7B-AC95-4A7C011E142D}"/>
                    </a:ext>
                  </a:extLst>
                </p:cNvPr>
                <p:cNvGrpSpPr/>
                <p:nvPr/>
              </p:nvGrpSpPr>
              <p:grpSpPr>
                <a:xfrm>
                  <a:off x="910169" y="3821285"/>
                  <a:ext cx="4581125" cy="1949764"/>
                  <a:chOff x="523743" y="3801788"/>
                  <a:chExt cx="4581125" cy="1949764"/>
                </a:xfrm>
              </p:grpSpPr>
              <p:sp>
                <p:nvSpPr>
                  <p:cNvPr id="26" name="テキスト ボックス 25">
                    <a:extLst>
                      <a:ext uri="{FF2B5EF4-FFF2-40B4-BE49-F238E27FC236}">
                        <a16:creationId xmlns:a16="http://schemas.microsoft.com/office/drawing/2014/main" id="{0FDAE8F3-CCCA-AF59-57B3-329A42D40C7F}"/>
                      </a:ext>
                    </a:extLst>
                  </p:cNvPr>
                  <p:cNvSpPr txBox="1"/>
                  <p:nvPr/>
                </p:nvSpPr>
                <p:spPr>
                  <a:xfrm flipH="1">
                    <a:off x="523743" y="4540903"/>
                    <a:ext cx="869150" cy="245943"/>
                  </a:xfrm>
                  <a:prstGeom prst="rect">
                    <a:avLst/>
                  </a:prstGeom>
                  <a:noFill/>
                </p:spPr>
                <p:txBody>
                  <a:bodyPr wrap="square" rtlCol="0">
                    <a:spAutoFit/>
                  </a:bodyPr>
                  <a:lstStyle/>
                  <a:p>
                    <a:r>
                      <a:rPr kumimoji="1" lang="ja-JP" altLang="en-US" sz="1200" b="1">
                        <a:solidFill>
                          <a:srgbClr val="00B050"/>
                        </a:solidFill>
                      </a:rPr>
                      <a:t>直線飛跡</a:t>
                    </a:r>
                    <a:endParaRPr kumimoji="1" lang="en-US" altLang="ja-JP" sz="1200" b="1" dirty="0">
                      <a:solidFill>
                        <a:srgbClr val="00B050"/>
                      </a:solidFill>
                    </a:endParaRPr>
                  </a:p>
                </p:txBody>
              </p:sp>
              <p:grpSp>
                <p:nvGrpSpPr>
                  <p:cNvPr id="27" name="グループ化 26">
                    <a:extLst>
                      <a:ext uri="{FF2B5EF4-FFF2-40B4-BE49-F238E27FC236}">
                        <a16:creationId xmlns:a16="http://schemas.microsoft.com/office/drawing/2014/main" id="{9B0FDCD3-8EA8-3BAE-8118-1252D4BC8777}"/>
                      </a:ext>
                    </a:extLst>
                  </p:cNvPr>
                  <p:cNvGrpSpPr/>
                  <p:nvPr/>
                </p:nvGrpSpPr>
                <p:grpSpPr>
                  <a:xfrm flipH="1">
                    <a:off x="1237642" y="3801788"/>
                    <a:ext cx="3867226" cy="1949764"/>
                    <a:chOff x="-86463" y="3188870"/>
                    <a:chExt cx="3275613" cy="1949764"/>
                  </a:xfrm>
                </p:grpSpPr>
                <p:grpSp>
                  <p:nvGrpSpPr>
                    <p:cNvPr id="28" name="グループ化 27">
                      <a:extLst>
                        <a:ext uri="{FF2B5EF4-FFF2-40B4-BE49-F238E27FC236}">
                          <a16:creationId xmlns:a16="http://schemas.microsoft.com/office/drawing/2014/main" id="{22D77B2A-7253-0A53-5792-E6AF46CCDD8B}"/>
                        </a:ext>
                      </a:extLst>
                    </p:cNvPr>
                    <p:cNvGrpSpPr/>
                    <p:nvPr/>
                  </p:nvGrpSpPr>
                  <p:grpSpPr>
                    <a:xfrm>
                      <a:off x="61805" y="3188870"/>
                      <a:ext cx="817580" cy="1438402"/>
                      <a:chOff x="-4700843" y="1652248"/>
                      <a:chExt cx="6258466" cy="3884279"/>
                    </a:xfrm>
                  </p:grpSpPr>
                  <p:grpSp>
                    <p:nvGrpSpPr>
                      <p:cNvPr id="47" name="グループ化 46">
                        <a:extLst>
                          <a:ext uri="{FF2B5EF4-FFF2-40B4-BE49-F238E27FC236}">
                            <a16:creationId xmlns:a16="http://schemas.microsoft.com/office/drawing/2014/main" id="{277D028D-4612-CA3E-97A0-5C90FF38C62D}"/>
                          </a:ext>
                        </a:extLst>
                      </p:cNvPr>
                      <p:cNvGrpSpPr/>
                      <p:nvPr/>
                    </p:nvGrpSpPr>
                    <p:grpSpPr>
                      <a:xfrm>
                        <a:off x="-4700843" y="2368246"/>
                        <a:ext cx="4283226" cy="3168281"/>
                        <a:chOff x="-4345911" y="1745639"/>
                        <a:chExt cx="4283226" cy="3168281"/>
                      </a:xfrm>
                    </p:grpSpPr>
                    <p:sp>
                      <p:nvSpPr>
                        <p:cNvPr id="50" name="円/楕円 49">
                          <a:extLst>
                            <a:ext uri="{FF2B5EF4-FFF2-40B4-BE49-F238E27FC236}">
                              <a16:creationId xmlns:a16="http://schemas.microsoft.com/office/drawing/2014/main" id="{0A634173-9AFA-83D4-106C-DB3DEEB12AA9}"/>
                            </a:ext>
                          </a:extLst>
                        </p:cNvPr>
                        <p:cNvSpPr/>
                        <p:nvPr/>
                      </p:nvSpPr>
                      <p:spPr>
                        <a:xfrm>
                          <a:off x="-4345911" y="1745639"/>
                          <a:ext cx="3148259" cy="3148263"/>
                        </a:xfrm>
                        <a:prstGeom prst="ellipse">
                          <a:avLst/>
                        </a:prstGeom>
                        <a:solidFill>
                          <a:schemeClr val="accent4">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accent2">
                                <a:lumMod val="50000"/>
                              </a:schemeClr>
                            </a:solidFill>
                          </a:endParaRPr>
                        </a:p>
                      </p:txBody>
                    </p:sp>
                    <p:sp>
                      <p:nvSpPr>
                        <p:cNvPr id="51" name="円/楕円 50">
                          <a:extLst>
                            <a:ext uri="{FF2B5EF4-FFF2-40B4-BE49-F238E27FC236}">
                              <a16:creationId xmlns:a16="http://schemas.microsoft.com/office/drawing/2014/main" id="{A22DDEAF-307B-258F-CAA0-C14B414B0597}"/>
                            </a:ext>
                          </a:extLst>
                        </p:cNvPr>
                        <p:cNvSpPr/>
                        <p:nvPr/>
                      </p:nvSpPr>
                      <p:spPr>
                        <a:xfrm>
                          <a:off x="-3210948" y="1765657"/>
                          <a:ext cx="3148263" cy="3148263"/>
                        </a:xfrm>
                        <a:prstGeom prst="ellipse">
                          <a:avLst/>
                        </a:prstGeom>
                        <a:solidFill>
                          <a:schemeClr val="accent4">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accent2">
                                <a:lumMod val="50000"/>
                              </a:schemeClr>
                            </a:solidFill>
                          </a:endParaRPr>
                        </a:p>
                      </p:txBody>
                    </p:sp>
                  </p:grpSp>
                  <p:sp>
                    <p:nvSpPr>
                      <p:cNvPr id="48" name="テキスト ボックス 47">
                        <a:extLst>
                          <a:ext uri="{FF2B5EF4-FFF2-40B4-BE49-F238E27FC236}">
                            <a16:creationId xmlns:a16="http://schemas.microsoft.com/office/drawing/2014/main" id="{B82B180F-2988-87A8-B87A-B0DC28F56097}"/>
                          </a:ext>
                        </a:extLst>
                      </p:cNvPr>
                      <p:cNvSpPr txBox="1"/>
                      <p:nvPr/>
                    </p:nvSpPr>
                    <p:spPr>
                      <a:xfrm>
                        <a:off x="-4313933" y="1652248"/>
                        <a:ext cx="3683646" cy="748013"/>
                      </a:xfrm>
                      <a:prstGeom prst="rect">
                        <a:avLst/>
                      </a:prstGeom>
                      <a:noFill/>
                    </p:spPr>
                    <p:txBody>
                      <a:bodyPr wrap="square" rtlCol="0">
                        <a:spAutoFit/>
                      </a:bodyPr>
                      <a:lstStyle/>
                      <a:p>
                        <a:r>
                          <a:rPr kumimoji="1" lang="en-US" altLang="ja-JP" sz="1200" dirty="0">
                            <a:solidFill>
                              <a:schemeClr val="accent2">
                                <a:lumMod val="50000"/>
                              </a:schemeClr>
                            </a:solidFill>
                          </a:rPr>
                          <a:t>L7</a:t>
                        </a:r>
                      </a:p>
                    </p:txBody>
                  </p:sp>
                  <p:sp>
                    <p:nvSpPr>
                      <p:cNvPr id="49" name="テキスト ボックス 48">
                        <a:extLst>
                          <a:ext uri="{FF2B5EF4-FFF2-40B4-BE49-F238E27FC236}">
                            <a16:creationId xmlns:a16="http://schemas.microsoft.com/office/drawing/2014/main" id="{0C60FE69-E1DC-BCD4-CFB6-B93A01D737BB}"/>
                          </a:ext>
                        </a:extLst>
                      </p:cNvPr>
                      <p:cNvSpPr txBox="1"/>
                      <p:nvPr/>
                    </p:nvSpPr>
                    <p:spPr>
                      <a:xfrm>
                        <a:off x="-2725615" y="1662256"/>
                        <a:ext cx="4283238" cy="748013"/>
                      </a:xfrm>
                      <a:prstGeom prst="rect">
                        <a:avLst/>
                      </a:prstGeom>
                      <a:noFill/>
                    </p:spPr>
                    <p:txBody>
                      <a:bodyPr wrap="square" rtlCol="0">
                        <a:spAutoFit/>
                      </a:bodyPr>
                      <a:lstStyle/>
                      <a:p>
                        <a:r>
                          <a:rPr kumimoji="1" lang="en-US" altLang="ja-JP" sz="1200" dirty="0">
                            <a:solidFill>
                              <a:schemeClr val="accent2">
                                <a:lumMod val="50000"/>
                              </a:schemeClr>
                            </a:solidFill>
                          </a:rPr>
                          <a:t>L6</a:t>
                        </a:r>
                      </a:p>
                    </p:txBody>
                  </p:sp>
                </p:grpSp>
                <p:grpSp>
                  <p:nvGrpSpPr>
                    <p:cNvPr id="29" name="グループ化 28">
                      <a:extLst>
                        <a:ext uri="{FF2B5EF4-FFF2-40B4-BE49-F238E27FC236}">
                          <a16:creationId xmlns:a16="http://schemas.microsoft.com/office/drawing/2014/main" id="{EED02730-3B65-8F25-E5DF-33B79140DAC4}"/>
                        </a:ext>
                      </a:extLst>
                    </p:cNvPr>
                    <p:cNvGrpSpPr/>
                    <p:nvPr/>
                  </p:nvGrpSpPr>
                  <p:grpSpPr>
                    <a:xfrm>
                      <a:off x="1136899" y="3201261"/>
                      <a:ext cx="810870" cy="1432618"/>
                      <a:chOff x="-2156179" y="1667867"/>
                      <a:chExt cx="6207092" cy="3868660"/>
                    </a:xfrm>
                  </p:grpSpPr>
                  <p:grpSp>
                    <p:nvGrpSpPr>
                      <p:cNvPr id="42" name="グループ化 41">
                        <a:extLst>
                          <a:ext uri="{FF2B5EF4-FFF2-40B4-BE49-F238E27FC236}">
                            <a16:creationId xmlns:a16="http://schemas.microsoft.com/office/drawing/2014/main" id="{14ADD27A-4D13-6AF5-6D4E-DA1A0993BD48}"/>
                          </a:ext>
                        </a:extLst>
                      </p:cNvPr>
                      <p:cNvGrpSpPr/>
                      <p:nvPr/>
                    </p:nvGrpSpPr>
                    <p:grpSpPr>
                      <a:xfrm>
                        <a:off x="-2156179" y="2368246"/>
                        <a:ext cx="4283226" cy="3168281"/>
                        <a:chOff x="-1801247" y="1745639"/>
                        <a:chExt cx="4283226" cy="3168281"/>
                      </a:xfrm>
                    </p:grpSpPr>
                    <p:sp>
                      <p:nvSpPr>
                        <p:cNvPr id="45" name="円/楕円 44">
                          <a:extLst>
                            <a:ext uri="{FF2B5EF4-FFF2-40B4-BE49-F238E27FC236}">
                              <a16:creationId xmlns:a16="http://schemas.microsoft.com/office/drawing/2014/main" id="{D52EE396-799B-6F87-F31B-27A46FEF3C2E}"/>
                            </a:ext>
                          </a:extLst>
                        </p:cNvPr>
                        <p:cNvSpPr/>
                        <p:nvPr/>
                      </p:nvSpPr>
                      <p:spPr>
                        <a:xfrm>
                          <a:off x="-1801247" y="1745639"/>
                          <a:ext cx="3148263" cy="3148263"/>
                        </a:xfrm>
                        <a:prstGeom prst="ellipse">
                          <a:avLst/>
                        </a:prstGeom>
                        <a:solidFill>
                          <a:schemeClr val="accent4">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accent2">
                                <a:lumMod val="50000"/>
                              </a:schemeClr>
                            </a:solidFill>
                          </a:endParaRPr>
                        </a:p>
                      </p:txBody>
                    </p:sp>
                    <p:sp>
                      <p:nvSpPr>
                        <p:cNvPr id="46" name="円/楕円 45">
                          <a:extLst>
                            <a:ext uri="{FF2B5EF4-FFF2-40B4-BE49-F238E27FC236}">
                              <a16:creationId xmlns:a16="http://schemas.microsoft.com/office/drawing/2014/main" id="{32F89508-4342-B608-CBC1-E56ECD5E8004}"/>
                            </a:ext>
                          </a:extLst>
                        </p:cNvPr>
                        <p:cNvSpPr/>
                        <p:nvPr/>
                      </p:nvSpPr>
                      <p:spPr>
                        <a:xfrm>
                          <a:off x="-666285" y="1765657"/>
                          <a:ext cx="3148264" cy="3148263"/>
                        </a:xfrm>
                        <a:prstGeom prst="ellipse">
                          <a:avLst/>
                        </a:prstGeom>
                        <a:solidFill>
                          <a:schemeClr val="accent4">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accent2">
                                <a:lumMod val="50000"/>
                              </a:schemeClr>
                            </a:solidFill>
                          </a:endParaRPr>
                        </a:p>
                      </p:txBody>
                    </p:sp>
                  </p:grpSp>
                  <p:sp>
                    <p:nvSpPr>
                      <p:cNvPr id="43" name="テキスト ボックス 42">
                        <a:extLst>
                          <a:ext uri="{FF2B5EF4-FFF2-40B4-BE49-F238E27FC236}">
                            <a16:creationId xmlns:a16="http://schemas.microsoft.com/office/drawing/2014/main" id="{63364B42-7942-1CB7-351A-9670E0F46F0C}"/>
                          </a:ext>
                        </a:extLst>
                      </p:cNvPr>
                      <p:cNvSpPr txBox="1"/>
                      <p:nvPr/>
                    </p:nvSpPr>
                    <p:spPr>
                      <a:xfrm>
                        <a:off x="-1968693" y="1687194"/>
                        <a:ext cx="3683642" cy="748013"/>
                      </a:xfrm>
                      <a:prstGeom prst="rect">
                        <a:avLst/>
                      </a:prstGeom>
                      <a:noFill/>
                    </p:spPr>
                    <p:txBody>
                      <a:bodyPr wrap="square" rtlCol="0">
                        <a:spAutoFit/>
                      </a:bodyPr>
                      <a:lstStyle/>
                      <a:p>
                        <a:r>
                          <a:rPr kumimoji="1" lang="en-US" altLang="ja-JP" sz="1200" dirty="0">
                            <a:solidFill>
                              <a:schemeClr val="accent2">
                                <a:lumMod val="50000"/>
                              </a:schemeClr>
                            </a:solidFill>
                          </a:rPr>
                          <a:t>L5</a:t>
                        </a:r>
                      </a:p>
                    </p:txBody>
                  </p:sp>
                  <p:sp>
                    <p:nvSpPr>
                      <p:cNvPr id="44" name="テキスト ボックス 43">
                        <a:extLst>
                          <a:ext uri="{FF2B5EF4-FFF2-40B4-BE49-F238E27FC236}">
                            <a16:creationId xmlns:a16="http://schemas.microsoft.com/office/drawing/2014/main" id="{D52F4A2E-ABBB-085E-165A-869B855F4DA8}"/>
                          </a:ext>
                        </a:extLst>
                      </p:cNvPr>
                      <p:cNvSpPr txBox="1"/>
                      <p:nvPr/>
                    </p:nvSpPr>
                    <p:spPr>
                      <a:xfrm>
                        <a:off x="-232313" y="1667867"/>
                        <a:ext cx="4283226" cy="748013"/>
                      </a:xfrm>
                      <a:prstGeom prst="rect">
                        <a:avLst/>
                      </a:prstGeom>
                      <a:noFill/>
                    </p:spPr>
                    <p:txBody>
                      <a:bodyPr wrap="square" rtlCol="0">
                        <a:spAutoFit/>
                      </a:bodyPr>
                      <a:lstStyle/>
                      <a:p>
                        <a:r>
                          <a:rPr kumimoji="1" lang="en-US" altLang="ja-JP" sz="1200" dirty="0">
                            <a:solidFill>
                              <a:schemeClr val="accent2">
                                <a:lumMod val="50000"/>
                              </a:schemeClr>
                            </a:solidFill>
                          </a:rPr>
                          <a:t>L4</a:t>
                        </a:r>
                      </a:p>
                    </p:txBody>
                  </p:sp>
                </p:grpSp>
                <p:grpSp>
                  <p:nvGrpSpPr>
                    <p:cNvPr id="30" name="グループ化 29">
                      <a:extLst>
                        <a:ext uri="{FF2B5EF4-FFF2-40B4-BE49-F238E27FC236}">
                          <a16:creationId xmlns:a16="http://schemas.microsoft.com/office/drawing/2014/main" id="{1AA50210-BB3B-114D-EE14-CA05140D9023}"/>
                        </a:ext>
                      </a:extLst>
                    </p:cNvPr>
                    <p:cNvGrpSpPr/>
                    <p:nvPr/>
                  </p:nvGrpSpPr>
                  <p:grpSpPr>
                    <a:xfrm>
                      <a:off x="2119614" y="3209791"/>
                      <a:ext cx="1069536" cy="1431501"/>
                      <a:chOff x="2119614" y="3209791"/>
                      <a:chExt cx="1069536" cy="1431501"/>
                    </a:xfrm>
                  </p:grpSpPr>
                  <p:grpSp>
                    <p:nvGrpSpPr>
                      <p:cNvPr id="34" name="グループ化 33">
                        <a:extLst>
                          <a:ext uri="{FF2B5EF4-FFF2-40B4-BE49-F238E27FC236}">
                            <a16:creationId xmlns:a16="http://schemas.microsoft.com/office/drawing/2014/main" id="{67C5EE2B-38E7-F9FD-0510-57FBE8B2E8A4}"/>
                          </a:ext>
                        </a:extLst>
                      </p:cNvPr>
                      <p:cNvGrpSpPr/>
                      <p:nvPr/>
                    </p:nvGrpSpPr>
                    <p:grpSpPr>
                      <a:xfrm>
                        <a:off x="2119614" y="3219492"/>
                        <a:ext cx="788110" cy="1421800"/>
                        <a:chOff x="-434351" y="1697081"/>
                        <a:chExt cx="6032878" cy="3839446"/>
                      </a:xfrm>
                    </p:grpSpPr>
                    <p:grpSp>
                      <p:nvGrpSpPr>
                        <p:cNvPr id="37" name="グループ化 36">
                          <a:extLst>
                            <a:ext uri="{FF2B5EF4-FFF2-40B4-BE49-F238E27FC236}">
                              <a16:creationId xmlns:a16="http://schemas.microsoft.com/office/drawing/2014/main" id="{B7FA938D-D959-7172-3AE9-7B3A6BF8BC42}"/>
                            </a:ext>
                          </a:extLst>
                        </p:cNvPr>
                        <p:cNvGrpSpPr/>
                        <p:nvPr/>
                      </p:nvGrpSpPr>
                      <p:grpSpPr>
                        <a:xfrm>
                          <a:off x="-202187" y="2368246"/>
                          <a:ext cx="4283234" cy="3168281"/>
                          <a:chOff x="152745" y="1745639"/>
                          <a:chExt cx="4283234" cy="3168281"/>
                        </a:xfrm>
                      </p:grpSpPr>
                      <p:sp>
                        <p:nvSpPr>
                          <p:cNvPr id="40" name="円/楕円 39">
                            <a:extLst>
                              <a:ext uri="{FF2B5EF4-FFF2-40B4-BE49-F238E27FC236}">
                                <a16:creationId xmlns:a16="http://schemas.microsoft.com/office/drawing/2014/main" id="{9565D5E0-3BF6-8967-62A7-EE212129DFF3}"/>
                              </a:ext>
                            </a:extLst>
                          </p:cNvPr>
                          <p:cNvSpPr/>
                          <p:nvPr/>
                        </p:nvSpPr>
                        <p:spPr>
                          <a:xfrm>
                            <a:off x="152745" y="1745639"/>
                            <a:ext cx="3148262" cy="3148263"/>
                          </a:xfrm>
                          <a:prstGeom prst="ellipse">
                            <a:avLst/>
                          </a:prstGeom>
                          <a:solidFill>
                            <a:schemeClr val="accent4">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accent2">
                                  <a:lumMod val="50000"/>
                                </a:schemeClr>
                              </a:solidFill>
                            </a:endParaRPr>
                          </a:p>
                        </p:txBody>
                      </p:sp>
                      <p:sp>
                        <p:nvSpPr>
                          <p:cNvPr id="41" name="円/楕円 40">
                            <a:extLst>
                              <a:ext uri="{FF2B5EF4-FFF2-40B4-BE49-F238E27FC236}">
                                <a16:creationId xmlns:a16="http://schemas.microsoft.com/office/drawing/2014/main" id="{3F228C7C-C188-EDAC-E35D-F03739A941EE}"/>
                              </a:ext>
                            </a:extLst>
                          </p:cNvPr>
                          <p:cNvSpPr/>
                          <p:nvPr/>
                        </p:nvSpPr>
                        <p:spPr>
                          <a:xfrm>
                            <a:off x="1287717" y="1765657"/>
                            <a:ext cx="3148262" cy="3148263"/>
                          </a:xfrm>
                          <a:prstGeom prst="ellipse">
                            <a:avLst/>
                          </a:prstGeom>
                          <a:solidFill>
                            <a:schemeClr val="accent4">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accent2">
                                  <a:lumMod val="50000"/>
                                </a:schemeClr>
                              </a:solidFill>
                            </a:endParaRPr>
                          </a:p>
                        </p:txBody>
                      </p:sp>
                    </p:grpSp>
                    <p:sp>
                      <p:nvSpPr>
                        <p:cNvPr id="38" name="テキスト ボックス 37">
                          <a:extLst>
                            <a:ext uri="{FF2B5EF4-FFF2-40B4-BE49-F238E27FC236}">
                              <a16:creationId xmlns:a16="http://schemas.microsoft.com/office/drawing/2014/main" id="{C9FAAD92-6CDE-1A3B-708E-DFB3B4794B99}"/>
                            </a:ext>
                          </a:extLst>
                        </p:cNvPr>
                        <p:cNvSpPr txBox="1"/>
                        <p:nvPr/>
                      </p:nvSpPr>
                      <p:spPr>
                        <a:xfrm>
                          <a:off x="-434351" y="1697081"/>
                          <a:ext cx="3683650" cy="748012"/>
                        </a:xfrm>
                        <a:prstGeom prst="rect">
                          <a:avLst/>
                        </a:prstGeom>
                        <a:noFill/>
                      </p:spPr>
                      <p:txBody>
                        <a:bodyPr wrap="square" rtlCol="0">
                          <a:spAutoFit/>
                        </a:bodyPr>
                        <a:lstStyle/>
                        <a:p>
                          <a:r>
                            <a:rPr kumimoji="1" lang="en-US" altLang="ja-JP" sz="1200" dirty="0">
                              <a:solidFill>
                                <a:schemeClr val="accent2">
                                  <a:lumMod val="50000"/>
                                </a:schemeClr>
                              </a:solidFill>
                            </a:rPr>
                            <a:t>L3</a:t>
                          </a:r>
                        </a:p>
                      </p:txBody>
                    </p:sp>
                    <p:sp>
                      <p:nvSpPr>
                        <p:cNvPr id="39" name="テキスト ボックス 38">
                          <a:extLst>
                            <a:ext uri="{FF2B5EF4-FFF2-40B4-BE49-F238E27FC236}">
                              <a16:creationId xmlns:a16="http://schemas.microsoft.com/office/drawing/2014/main" id="{5090CBD2-15E5-9BDE-BD47-B5B85CE3C712}"/>
                            </a:ext>
                          </a:extLst>
                        </p:cNvPr>
                        <p:cNvSpPr txBox="1"/>
                        <p:nvPr/>
                      </p:nvSpPr>
                      <p:spPr>
                        <a:xfrm>
                          <a:off x="1315291" y="1698153"/>
                          <a:ext cx="4283236" cy="748012"/>
                        </a:xfrm>
                        <a:prstGeom prst="rect">
                          <a:avLst/>
                        </a:prstGeom>
                        <a:noFill/>
                      </p:spPr>
                      <p:txBody>
                        <a:bodyPr wrap="square" rtlCol="0">
                          <a:spAutoFit/>
                        </a:bodyPr>
                        <a:lstStyle/>
                        <a:p>
                          <a:r>
                            <a:rPr kumimoji="1" lang="en-US" altLang="ja-JP" sz="1200" dirty="0">
                              <a:solidFill>
                                <a:schemeClr val="accent2">
                                  <a:lumMod val="50000"/>
                                </a:schemeClr>
                              </a:solidFill>
                            </a:rPr>
                            <a:t>L2</a:t>
                          </a:r>
                        </a:p>
                      </p:txBody>
                    </p:sp>
                  </p:grpSp>
                  <p:sp>
                    <p:nvSpPr>
                      <p:cNvPr id="35" name="円/楕円 34">
                        <a:extLst>
                          <a:ext uri="{FF2B5EF4-FFF2-40B4-BE49-F238E27FC236}">
                            <a16:creationId xmlns:a16="http://schemas.microsoft.com/office/drawing/2014/main" id="{97931DA6-4D93-9B7D-9FAA-F96AAF68B939}"/>
                          </a:ext>
                        </a:extLst>
                      </p:cNvPr>
                      <p:cNvSpPr/>
                      <p:nvPr/>
                    </p:nvSpPr>
                    <p:spPr>
                      <a:xfrm>
                        <a:off x="2503849" y="3475447"/>
                        <a:ext cx="411276" cy="1165845"/>
                      </a:xfrm>
                      <a:prstGeom prst="ellipse">
                        <a:avLst/>
                      </a:prstGeom>
                      <a:solidFill>
                        <a:schemeClr val="accent4">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accent2">
                              <a:lumMod val="50000"/>
                            </a:schemeClr>
                          </a:solidFill>
                        </a:endParaRPr>
                      </a:p>
                    </p:txBody>
                  </p:sp>
                  <p:sp>
                    <p:nvSpPr>
                      <p:cNvPr id="36" name="テキスト ボックス 35">
                        <a:extLst>
                          <a:ext uri="{FF2B5EF4-FFF2-40B4-BE49-F238E27FC236}">
                            <a16:creationId xmlns:a16="http://schemas.microsoft.com/office/drawing/2014/main" id="{4385F85B-BDDF-2DC5-CE47-F891267C7B85}"/>
                          </a:ext>
                        </a:extLst>
                      </p:cNvPr>
                      <p:cNvSpPr txBox="1"/>
                      <p:nvPr/>
                    </p:nvSpPr>
                    <p:spPr>
                      <a:xfrm>
                        <a:off x="2580153" y="3209791"/>
                        <a:ext cx="608997" cy="330799"/>
                      </a:xfrm>
                      <a:prstGeom prst="rect">
                        <a:avLst/>
                      </a:prstGeom>
                      <a:noFill/>
                    </p:spPr>
                    <p:txBody>
                      <a:bodyPr wrap="square" rtlCol="0">
                        <a:spAutoFit/>
                      </a:bodyPr>
                      <a:lstStyle/>
                      <a:p>
                        <a:r>
                          <a:rPr kumimoji="1" lang="en-US" altLang="ja-JP" sz="1200" dirty="0">
                            <a:solidFill>
                              <a:schemeClr val="accent2">
                                <a:lumMod val="50000"/>
                              </a:schemeClr>
                            </a:solidFill>
                          </a:rPr>
                          <a:t>L1</a:t>
                        </a:r>
                      </a:p>
                    </p:txBody>
                  </p:sp>
                </p:grpSp>
                <p:sp>
                  <p:nvSpPr>
                    <p:cNvPr id="31" name="テキスト ボックス 30">
                      <a:extLst>
                        <a:ext uri="{FF2B5EF4-FFF2-40B4-BE49-F238E27FC236}">
                          <a16:creationId xmlns:a16="http://schemas.microsoft.com/office/drawing/2014/main" id="{02B8B593-57C5-D7A8-6356-64123A2F5FDB}"/>
                        </a:ext>
                      </a:extLst>
                    </p:cNvPr>
                    <p:cNvSpPr txBox="1"/>
                    <p:nvPr/>
                  </p:nvSpPr>
                  <p:spPr>
                    <a:xfrm>
                      <a:off x="2130972" y="4676969"/>
                      <a:ext cx="784153" cy="461665"/>
                    </a:xfrm>
                    <a:prstGeom prst="rect">
                      <a:avLst/>
                    </a:prstGeom>
                    <a:noFill/>
                  </p:spPr>
                  <p:txBody>
                    <a:bodyPr wrap="square" rtlCol="0">
                      <a:spAutoFit/>
                    </a:bodyPr>
                    <a:lstStyle/>
                    <a:p>
                      <a:pPr algn="ctr"/>
                      <a:r>
                        <a:rPr kumimoji="1" lang="en-US" altLang="ja-JP" sz="1200" b="1" dirty="0">
                          <a:solidFill>
                            <a:schemeClr val="accent2">
                              <a:lumMod val="50000"/>
                            </a:schemeClr>
                          </a:solidFill>
                        </a:rPr>
                        <a:t>M1</a:t>
                      </a:r>
                    </a:p>
                    <a:p>
                      <a:pPr algn="ctr"/>
                      <a:r>
                        <a:rPr lang="en-US" altLang="ja-JP" sz="1200" b="1" dirty="0">
                          <a:solidFill>
                            <a:schemeClr val="accent2">
                              <a:lumMod val="50000"/>
                            </a:schemeClr>
                          </a:solidFill>
                        </a:rPr>
                        <a:t>Triplet</a:t>
                      </a:r>
                      <a:endParaRPr kumimoji="1" lang="en-US" altLang="ja-JP" sz="1200" b="1" dirty="0">
                        <a:solidFill>
                          <a:schemeClr val="accent2">
                            <a:lumMod val="50000"/>
                          </a:schemeClr>
                        </a:solidFill>
                      </a:endParaRPr>
                    </a:p>
                  </p:txBody>
                </p:sp>
                <p:sp>
                  <p:nvSpPr>
                    <p:cNvPr id="32" name="テキスト ボックス 31">
                      <a:extLst>
                        <a:ext uri="{FF2B5EF4-FFF2-40B4-BE49-F238E27FC236}">
                          <a16:creationId xmlns:a16="http://schemas.microsoft.com/office/drawing/2014/main" id="{4971B64E-E57F-0985-1D68-AD872EEB6545}"/>
                        </a:ext>
                      </a:extLst>
                    </p:cNvPr>
                    <p:cNvSpPr txBox="1"/>
                    <p:nvPr/>
                  </p:nvSpPr>
                  <p:spPr>
                    <a:xfrm>
                      <a:off x="1031529" y="4671126"/>
                      <a:ext cx="725338" cy="461665"/>
                    </a:xfrm>
                    <a:prstGeom prst="rect">
                      <a:avLst/>
                    </a:prstGeom>
                    <a:noFill/>
                  </p:spPr>
                  <p:txBody>
                    <a:bodyPr wrap="square" rtlCol="0">
                      <a:spAutoFit/>
                    </a:bodyPr>
                    <a:lstStyle/>
                    <a:p>
                      <a:pPr algn="ctr"/>
                      <a:r>
                        <a:rPr kumimoji="1" lang="en-US" altLang="ja-JP" sz="1200" b="1" dirty="0">
                          <a:solidFill>
                            <a:schemeClr val="accent2">
                              <a:lumMod val="50000"/>
                            </a:schemeClr>
                          </a:solidFill>
                        </a:rPr>
                        <a:t>M2</a:t>
                      </a:r>
                    </a:p>
                    <a:p>
                      <a:pPr algn="ctr"/>
                      <a:r>
                        <a:rPr kumimoji="1" lang="en-US" altLang="ja-JP" sz="1200" b="1" dirty="0">
                          <a:solidFill>
                            <a:schemeClr val="accent2">
                              <a:lumMod val="50000"/>
                            </a:schemeClr>
                          </a:solidFill>
                        </a:rPr>
                        <a:t>Doublet</a:t>
                      </a:r>
                    </a:p>
                  </p:txBody>
                </p:sp>
                <p:sp>
                  <p:nvSpPr>
                    <p:cNvPr id="33" name="テキスト ボックス 32">
                      <a:extLst>
                        <a:ext uri="{FF2B5EF4-FFF2-40B4-BE49-F238E27FC236}">
                          <a16:creationId xmlns:a16="http://schemas.microsoft.com/office/drawing/2014/main" id="{AE61817B-318F-CC23-D98D-DC64A554B367}"/>
                        </a:ext>
                      </a:extLst>
                    </p:cNvPr>
                    <p:cNvSpPr txBox="1"/>
                    <p:nvPr/>
                  </p:nvSpPr>
                  <p:spPr>
                    <a:xfrm>
                      <a:off x="-86463" y="4671126"/>
                      <a:ext cx="725337" cy="461665"/>
                    </a:xfrm>
                    <a:prstGeom prst="rect">
                      <a:avLst/>
                    </a:prstGeom>
                    <a:noFill/>
                  </p:spPr>
                  <p:txBody>
                    <a:bodyPr wrap="square" rtlCol="0">
                      <a:spAutoFit/>
                    </a:bodyPr>
                    <a:lstStyle/>
                    <a:p>
                      <a:pPr algn="ctr"/>
                      <a:r>
                        <a:rPr kumimoji="1" lang="en-US" altLang="ja-JP" sz="1200" b="1" dirty="0">
                          <a:solidFill>
                            <a:schemeClr val="accent2">
                              <a:lumMod val="50000"/>
                            </a:schemeClr>
                          </a:solidFill>
                        </a:rPr>
                        <a:t>M3</a:t>
                      </a:r>
                    </a:p>
                    <a:p>
                      <a:pPr algn="ctr"/>
                      <a:r>
                        <a:rPr lang="en-US" altLang="ja-JP" sz="1200" b="1" dirty="0">
                          <a:solidFill>
                            <a:schemeClr val="accent2">
                              <a:lumMod val="50000"/>
                            </a:schemeClr>
                          </a:solidFill>
                        </a:rPr>
                        <a:t>Doublet</a:t>
                      </a:r>
                      <a:endParaRPr kumimoji="1" lang="en-US" altLang="ja-JP" sz="1200" b="1" dirty="0">
                        <a:solidFill>
                          <a:schemeClr val="accent2">
                            <a:lumMod val="50000"/>
                          </a:schemeClr>
                        </a:solidFill>
                      </a:endParaRPr>
                    </a:p>
                  </p:txBody>
                </p:sp>
              </p:grpSp>
            </p:grpSp>
            <p:sp>
              <p:nvSpPr>
                <p:cNvPr id="25" name="テキスト ボックス 24">
                  <a:extLst>
                    <a:ext uri="{FF2B5EF4-FFF2-40B4-BE49-F238E27FC236}">
                      <a16:creationId xmlns:a16="http://schemas.microsoft.com/office/drawing/2014/main" id="{10A0B28E-63B1-E09F-BA36-232383AC36B9}"/>
                    </a:ext>
                  </a:extLst>
                </p:cNvPr>
                <p:cNvSpPr txBox="1"/>
                <p:nvPr/>
              </p:nvSpPr>
              <p:spPr>
                <a:xfrm flipH="1">
                  <a:off x="-1705804" y="4554495"/>
                  <a:ext cx="931163" cy="245943"/>
                </a:xfrm>
                <a:prstGeom prst="rect">
                  <a:avLst/>
                </a:prstGeom>
                <a:noFill/>
              </p:spPr>
              <p:txBody>
                <a:bodyPr wrap="square" rtlCol="0">
                  <a:spAutoFit/>
                </a:bodyPr>
                <a:lstStyle/>
                <a:p>
                  <a:r>
                    <a:rPr lang="ja-JP" altLang="en-US" sz="1200" b="1">
                      <a:solidFill>
                        <a:schemeClr val="accent1">
                          <a:lumMod val="50000"/>
                        </a:schemeClr>
                      </a:solidFill>
                    </a:rPr>
                    <a:t>衝突点</a:t>
                  </a:r>
                  <a:endParaRPr kumimoji="1" lang="en-US" altLang="ja-JP" sz="1200" b="1" dirty="0">
                    <a:solidFill>
                      <a:schemeClr val="accent1">
                        <a:lumMod val="50000"/>
                      </a:schemeClr>
                    </a:solidFill>
                  </a:endParaRPr>
                </a:p>
              </p:txBody>
            </p:sp>
          </p:grpSp>
          <p:cxnSp>
            <p:nvCxnSpPr>
              <p:cNvPr id="22" name="直線コネクタ 21">
                <a:extLst>
                  <a:ext uri="{FF2B5EF4-FFF2-40B4-BE49-F238E27FC236}">
                    <a16:creationId xmlns:a16="http://schemas.microsoft.com/office/drawing/2014/main" id="{AD47F527-942C-27FF-44DF-CFA4A57E4670}"/>
                  </a:ext>
                </a:extLst>
              </p:cNvPr>
              <p:cNvCxnSpPr>
                <a:cxnSpLocks/>
              </p:cNvCxnSpPr>
              <p:nvPr/>
            </p:nvCxnSpPr>
            <p:spPr>
              <a:xfrm>
                <a:off x="5266157" y="5050809"/>
                <a:ext cx="5986146" cy="634931"/>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23" name="フリーフォーム 22">
                <a:extLst>
                  <a:ext uri="{FF2B5EF4-FFF2-40B4-BE49-F238E27FC236}">
                    <a16:creationId xmlns:a16="http://schemas.microsoft.com/office/drawing/2014/main" id="{6D9B3C1A-1AA7-AD65-7DEF-D6AB5C90740B}"/>
                  </a:ext>
                </a:extLst>
              </p:cNvPr>
              <p:cNvSpPr/>
              <p:nvPr/>
            </p:nvSpPr>
            <p:spPr>
              <a:xfrm rot="60000">
                <a:off x="5274343" y="5133875"/>
                <a:ext cx="5998310" cy="499186"/>
              </a:xfrm>
              <a:custGeom>
                <a:avLst/>
                <a:gdLst>
                  <a:gd name="connsiteX0" fmla="*/ 0 w 8019745"/>
                  <a:gd name="connsiteY0" fmla="*/ 0 h 1110537"/>
                  <a:gd name="connsiteX1" fmla="*/ 5594685 w 8019745"/>
                  <a:gd name="connsiteY1" fmla="*/ 216568 h 1110537"/>
                  <a:gd name="connsiteX2" fmla="*/ 7856621 w 8019745"/>
                  <a:gd name="connsiteY2" fmla="*/ 974558 h 1110537"/>
                  <a:gd name="connsiteX3" fmla="*/ 7664116 w 8019745"/>
                  <a:gd name="connsiteY3" fmla="*/ 1106905 h 1110537"/>
                  <a:gd name="connsiteX0" fmla="*/ 0 w 7856621"/>
                  <a:gd name="connsiteY0" fmla="*/ 0 h 974558"/>
                  <a:gd name="connsiteX1" fmla="*/ 5594685 w 7856621"/>
                  <a:gd name="connsiteY1" fmla="*/ 216568 h 974558"/>
                  <a:gd name="connsiteX2" fmla="*/ 7856621 w 7856621"/>
                  <a:gd name="connsiteY2" fmla="*/ 974558 h 974558"/>
                  <a:gd name="connsiteX0" fmla="*/ 0 w 7820526"/>
                  <a:gd name="connsiteY0" fmla="*/ 0 h 974558"/>
                  <a:gd name="connsiteX1" fmla="*/ 5558590 w 7820526"/>
                  <a:gd name="connsiteY1" fmla="*/ 216568 h 974558"/>
                  <a:gd name="connsiteX2" fmla="*/ 7820526 w 7820526"/>
                  <a:gd name="connsiteY2" fmla="*/ 974558 h 974558"/>
                </a:gdLst>
                <a:ahLst/>
                <a:cxnLst>
                  <a:cxn ang="0">
                    <a:pos x="connsiteX0" y="connsiteY0"/>
                  </a:cxn>
                  <a:cxn ang="0">
                    <a:pos x="connsiteX1" y="connsiteY1"/>
                  </a:cxn>
                  <a:cxn ang="0">
                    <a:pos x="connsiteX2" y="connsiteY2"/>
                  </a:cxn>
                </a:cxnLst>
                <a:rect l="l" t="t" r="r" b="b"/>
                <a:pathLst>
                  <a:path w="7820526" h="974558">
                    <a:moveTo>
                      <a:pt x="0" y="0"/>
                    </a:moveTo>
                    <a:cubicBezTo>
                      <a:pt x="2142624" y="27071"/>
                      <a:pt x="4255169" y="54142"/>
                      <a:pt x="5558590" y="216568"/>
                    </a:cubicBezTo>
                    <a:cubicBezTo>
                      <a:pt x="6862011" y="378994"/>
                      <a:pt x="7475621" y="826168"/>
                      <a:pt x="7820526" y="974558"/>
                    </a:cubicBezTo>
                  </a:path>
                </a:pathLst>
              </a:cu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B5405C9A-761D-8B8E-D1BC-98AA57432FB4}"/>
                    </a:ext>
                  </a:extLst>
                </p:cNvPr>
                <p:cNvSpPr txBox="1"/>
                <p:nvPr/>
              </p:nvSpPr>
              <p:spPr>
                <a:xfrm>
                  <a:off x="8704324" y="4521141"/>
                  <a:ext cx="836536" cy="31681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kumimoji="1" lang="en-US" altLang="ja-JP" sz="1400" b="0" i="1" dirty="0" smtClean="0">
                                <a:latin typeface="Cambria Math" panose="02040503050406030204" pitchFamily="18" charset="0"/>
                              </a:rPr>
                            </m:ctrlPr>
                          </m:dPr>
                          <m:e>
                            <m:r>
                              <a:rPr lang="en-US" altLang="ja-JP" sz="1400" i="1" dirty="0">
                                <a:latin typeface="Cambria Math" panose="02040503050406030204" pitchFamily="18" charset="0"/>
                              </a:rPr>
                              <m:t>𝑑</m:t>
                            </m:r>
                            <m:r>
                              <a:rPr lang="en-US" altLang="ja-JP" sz="1400" i="1" dirty="0">
                                <a:latin typeface="Cambria Math" panose="02040503050406030204" pitchFamily="18" charset="0"/>
                              </a:rPr>
                              <m:t>𝜂</m:t>
                            </m:r>
                            <m:r>
                              <a:rPr kumimoji="1" lang="en-US" altLang="ja-JP" sz="1400" b="0" i="1" dirty="0" smtClean="0">
                                <a:latin typeface="Cambria Math" panose="02040503050406030204" pitchFamily="18" charset="0"/>
                              </a:rPr>
                              <m:t>,</m:t>
                            </m:r>
                            <m:r>
                              <a:rPr kumimoji="1" lang="en-US" altLang="ja-JP" sz="1400" b="0" i="1" dirty="0" smtClean="0">
                                <a:latin typeface="Cambria Math" panose="02040503050406030204" pitchFamily="18" charset="0"/>
                              </a:rPr>
                              <m:t>𝑑</m:t>
                            </m:r>
                            <m:r>
                              <a:rPr kumimoji="1" lang="en-US" altLang="ja-JP" sz="1400" b="0" i="1" dirty="0" smtClean="0">
                                <a:latin typeface="Cambria Math" panose="02040503050406030204" pitchFamily="18" charset="0"/>
                              </a:rPr>
                              <m:t>𝜙</m:t>
                            </m:r>
                          </m:e>
                        </m:d>
                      </m:oMath>
                    </m:oMathPara>
                  </a14:m>
                  <a:endParaRPr kumimoji="1" lang="ja-JP" altLang="en-US" sz="1400"/>
                </a:p>
              </p:txBody>
            </p:sp>
          </mc:Choice>
          <mc:Fallback xmlns="">
            <p:sp>
              <p:nvSpPr>
                <p:cNvPr id="117" name="テキスト ボックス 116">
                  <a:extLst>
                    <a:ext uri="{FF2B5EF4-FFF2-40B4-BE49-F238E27FC236}">
                      <a16:creationId xmlns:a16="http://schemas.microsoft.com/office/drawing/2014/main" id="{D5980A63-98D7-F5D9-87CA-23E23B4936BC}"/>
                    </a:ext>
                  </a:extLst>
                </p:cNvPr>
                <p:cNvSpPr txBox="1">
                  <a:spLocks noRot="1" noChangeAspect="1" noMove="1" noResize="1" noEditPoints="1" noAdjustHandles="1" noChangeArrowheads="1" noChangeShapeType="1" noTextEdit="1"/>
                </p:cNvSpPr>
                <p:nvPr/>
              </p:nvSpPr>
              <p:spPr>
                <a:xfrm>
                  <a:off x="8704324" y="4521141"/>
                  <a:ext cx="836536" cy="316818"/>
                </a:xfrm>
                <a:prstGeom prst="rect">
                  <a:avLst/>
                </a:prstGeom>
                <a:blipFill>
                  <a:blip r:embed="rId4"/>
                  <a:stretch>
                    <a:fillRect b="-3846"/>
                  </a:stretch>
                </a:blipFill>
              </p:spPr>
              <p:txBody>
                <a:bodyPr/>
                <a:lstStyle/>
                <a:p>
                  <a:r>
                    <a:rPr lang="ja-JP" altLang="en-US">
                      <a:noFill/>
                    </a:rPr>
                    <a:t> </a:t>
                  </a:r>
                </a:p>
              </p:txBody>
            </p:sp>
          </mc:Fallback>
        </mc:AlternateContent>
        <p:sp>
          <p:nvSpPr>
            <p:cNvPr id="15" name="テキスト ボックス 14">
              <a:extLst>
                <a:ext uri="{FF2B5EF4-FFF2-40B4-BE49-F238E27FC236}">
                  <a16:creationId xmlns:a16="http://schemas.microsoft.com/office/drawing/2014/main" id="{E1DFCCE8-67E5-066F-1A5E-9D7B3E94A7BD}"/>
                </a:ext>
              </a:extLst>
            </p:cNvPr>
            <p:cNvSpPr txBox="1"/>
            <p:nvPr/>
          </p:nvSpPr>
          <p:spPr>
            <a:xfrm>
              <a:off x="9652614" y="4464231"/>
              <a:ext cx="1415772" cy="338554"/>
            </a:xfrm>
            <a:prstGeom prst="rect">
              <a:avLst/>
            </a:prstGeom>
            <a:noFill/>
          </p:spPr>
          <p:txBody>
            <a:bodyPr wrap="none" rtlCol="0">
              <a:spAutoFit/>
            </a:bodyPr>
            <a:lstStyle/>
            <a:p>
              <a:r>
                <a:rPr kumimoji="1" lang="ja-JP" altLang="en-US" sz="1600"/>
                <a:t>トロイド磁場</a:t>
              </a:r>
            </a:p>
          </p:txBody>
        </p:sp>
        <p:grpSp>
          <p:nvGrpSpPr>
            <p:cNvPr id="16" name="グループ化 15">
              <a:extLst>
                <a:ext uri="{FF2B5EF4-FFF2-40B4-BE49-F238E27FC236}">
                  <a16:creationId xmlns:a16="http://schemas.microsoft.com/office/drawing/2014/main" id="{0650DDFD-BFBC-425E-C68D-87A295728BA9}"/>
                </a:ext>
              </a:extLst>
            </p:cNvPr>
            <p:cNvGrpSpPr/>
            <p:nvPr/>
          </p:nvGrpSpPr>
          <p:grpSpPr>
            <a:xfrm>
              <a:off x="10758635" y="4860914"/>
              <a:ext cx="293097" cy="270911"/>
              <a:chOff x="10576641" y="4792197"/>
              <a:chExt cx="525185" cy="525185"/>
            </a:xfrm>
          </p:grpSpPr>
          <p:sp>
            <p:nvSpPr>
              <p:cNvPr id="19" name="円/楕円 18">
                <a:extLst>
                  <a:ext uri="{FF2B5EF4-FFF2-40B4-BE49-F238E27FC236}">
                    <a16:creationId xmlns:a16="http://schemas.microsoft.com/office/drawing/2014/main" id="{4A9B30C5-5A79-CB0D-8338-0B350D65200C}"/>
                  </a:ext>
                </a:extLst>
              </p:cNvPr>
              <p:cNvSpPr/>
              <p:nvPr/>
            </p:nvSpPr>
            <p:spPr>
              <a:xfrm>
                <a:off x="10576641" y="4792197"/>
                <a:ext cx="525185" cy="52518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直線コネクタ 19">
                <a:extLst>
                  <a:ext uri="{FF2B5EF4-FFF2-40B4-BE49-F238E27FC236}">
                    <a16:creationId xmlns:a16="http://schemas.microsoft.com/office/drawing/2014/main" id="{58F613DF-C8C9-09A2-B1BA-355300F4B89B}"/>
                  </a:ext>
                </a:extLst>
              </p:cNvPr>
              <p:cNvCxnSpPr>
                <a:stCxn id="19" idx="1"/>
                <a:endCxn id="19" idx="5"/>
              </p:cNvCxnSpPr>
              <p:nvPr/>
            </p:nvCxnSpPr>
            <p:spPr>
              <a:xfrm>
                <a:off x="10653553" y="4869109"/>
                <a:ext cx="371361" cy="37136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 name="直線コネクタ 16">
              <a:extLst>
                <a:ext uri="{FF2B5EF4-FFF2-40B4-BE49-F238E27FC236}">
                  <a16:creationId xmlns:a16="http://schemas.microsoft.com/office/drawing/2014/main" id="{48FD5D3E-62CE-2A97-3672-BF24C121993F}"/>
                </a:ext>
              </a:extLst>
            </p:cNvPr>
            <p:cNvCxnSpPr>
              <a:cxnSpLocks/>
              <a:stCxn id="19" idx="7"/>
              <a:endCxn id="19" idx="3"/>
            </p:cNvCxnSpPr>
            <p:nvPr/>
          </p:nvCxnSpPr>
          <p:spPr>
            <a:xfrm flipH="1">
              <a:off x="10801558" y="4900588"/>
              <a:ext cx="207251" cy="19156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3B988F41-6DAF-D804-F071-6DD77FDC541E}"/>
                </a:ext>
              </a:extLst>
            </p:cNvPr>
            <p:cNvCxnSpPr>
              <a:cxnSpLocks/>
            </p:cNvCxnSpPr>
            <p:nvPr/>
          </p:nvCxnSpPr>
          <p:spPr>
            <a:xfrm flipH="1">
              <a:off x="8447509" y="4892132"/>
              <a:ext cx="13858" cy="19690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C8F7B2EC-2B27-F050-2AED-9BC01991412E}"/>
              </a:ext>
            </a:extLst>
          </p:cNvPr>
          <p:cNvGrpSpPr/>
          <p:nvPr/>
        </p:nvGrpSpPr>
        <p:grpSpPr>
          <a:xfrm>
            <a:off x="247573" y="4354908"/>
            <a:ext cx="2575734" cy="1882449"/>
            <a:chOff x="334931" y="4576656"/>
            <a:chExt cx="2697367" cy="1971343"/>
          </a:xfrm>
        </p:grpSpPr>
        <p:grpSp>
          <p:nvGrpSpPr>
            <p:cNvPr id="94" name="グループ化 93">
              <a:extLst>
                <a:ext uri="{FF2B5EF4-FFF2-40B4-BE49-F238E27FC236}">
                  <a16:creationId xmlns:a16="http://schemas.microsoft.com/office/drawing/2014/main" id="{29D22B9C-158F-6FFD-59B8-02FAA6BCA3CF}"/>
                </a:ext>
              </a:extLst>
            </p:cNvPr>
            <p:cNvGrpSpPr/>
            <p:nvPr/>
          </p:nvGrpSpPr>
          <p:grpSpPr>
            <a:xfrm>
              <a:off x="334931" y="4576656"/>
              <a:ext cx="1628567" cy="1591595"/>
              <a:chOff x="950987" y="1458883"/>
              <a:chExt cx="2354319" cy="2274344"/>
            </a:xfrm>
          </p:grpSpPr>
          <p:grpSp>
            <p:nvGrpSpPr>
              <p:cNvPr id="99" name="グループ化 98">
                <a:extLst>
                  <a:ext uri="{FF2B5EF4-FFF2-40B4-BE49-F238E27FC236}">
                    <a16:creationId xmlns:a16="http://schemas.microsoft.com/office/drawing/2014/main" id="{D69585CA-D474-761E-A466-768A2E35891E}"/>
                  </a:ext>
                </a:extLst>
              </p:cNvPr>
              <p:cNvGrpSpPr/>
              <p:nvPr/>
            </p:nvGrpSpPr>
            <p:grpSpPr>
              <a:xfrm>
                <a:off x="950988" y="1458883"/>
                <a:ext cx="2354318" cy="2274344"/>
                <a:chOff x="950988" y="1458883"/>
                <a:chExt cx="2354318" cy="2274344"/>
              </a:xfrm>
            </p:grpSpPr>
            <p:sp>
              <p:nvSpPr>
                <p:cNvPr id="107" name="台形 106">
                  <a:extLst>
                    <a:ext uri="{FF2B5EF4-FFF2-40B4-BE49-F238E27FC236}">
                      <a16:creationId xmlns:a16="http://schemas.microsoft.com/office/drawing/2014/main" id="{ECBC5625-874F-51EE-87B7-9460E86CCC69}"/>
                    </a:ext>
                  </a:extLst>
                </p:cNvPr>
                <p:cNvSpPr/>
                <p:nvPr/>
              </p:nvSpPr>
              <p:spPr>
                <a:xfrm rot="10800000">
                  <a:off x="950988" y="1458883"/>
                  <a:ext cx="2354318" cy="2259724"/>
                </a:xfrm>
                <a:prstGeom prst="trapezoid">
                  <a:avLst>
                    <a:gd name="adj" fmla="val 12222"/>
                  </a:avLst>
                </a:prstGeom>
                <a:solidFill>
                  <a:schemeClr val="accent4">
                    <a:lumMod val="40000"/>
                    <a:lumOff val="60000"/>
                  </a:schemeClr>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8" name="直線コネクタ 107">
                  <a:extLst>
                    <a:ext uri="{FF2B5EF4-FFF2-40B4-BE49-F238E27FC236}">
                      <a16:creationId xmlns:a16="http://schemas.microsoft.com/office/drawing/2014/main" id="{D645FB8B-42A7-E2FA-D4FA-5760DDB7B186}"/>
                    </a:ext>
                  </a:extLst>
                </p:cNvPr>
                <p:cNvCxnSpPr/>
                <p:nvPr/>
              </p:nvCxnSpPr>
              <p:spPr>
                <a:xfrm>
                  <a:off x="1300556" y="1458883"/>
                  <a:ext cx="227302" cy="226881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9" name="直線コネクタ 108">
                  <a:extLst>
                    <a:ext uri="{FF2B5EF4-FFF2-40B4-BE49-F238E27FC236}">
                      <a16:creationId xmlns:a16="http://schemas.microsoft.com/office/drawing/2014/main" id="{D31DAFEC-0437-E1AD-DBB1-F30FA425056B}"/>
                    </a:ext>
                  </a:extLst>
                </p:cNvPr>
                <p:cNvCxnSpPr>
                  <a:cxnSpLocks/>
                </p:cNvCxnSpPr>
                <p:nvPr/>
              </p:nvCxnSpPr>
              <p:spPr>
                <a:xfrm>
                  <a:off x="1649784" y="1468050"/>
                  <a:ext cx="178410" cy="2259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0" name="直線コネクタ 109">
                  <a:extLst>
                    <a:ext uri="{FF2B5EF4-FFF2-40B4-BE49-F238E27FC236}">
                      <a16:creationId xmlns:a16="http://schemas.microsoft.com/office/drawing/2014/main" id="{7B2D9610-D149-3F06-AAE7-41A77A9C4501}"/>
                    </a:ext>
                  </a:extLst>
                </p:cNvPr>
                <p:cNvCxnSpPr>
                  <a:cxnSpLocks/>
                  <a:stCxn id="107" idx="2"/>
                </p:cNvCxnSpPr>
                <p:nvPr/>
              </p:nvCxnSpPr>
              <p:spPr>
                <a:xfrm>
                  <a:off x="2128147" y="1458883"/>
                  <a:ext cx="30080" cy="22597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1" name="直線コネクタ 110">
                  <a:extLst>
                    <a:ext uri="{FF2B5EF4-FFF2-40B4-BE49-F238E27FC236}">
                      <a16:creationId xmlns:a16="http://schemas.microsoft.com/office/drawing/2014/main" id="{5BDABE59-0E98-27D7-7E90-1F99F19834E3}"/>
                    </a:ext>
                  </a:extLst>
                </p:cNvPr>
                <p:cNvCxnSpPr>
                  <a:cxnSpLocks/>
                </p:cNvCxnSpPr>
                <p:nvPr/>
              </p:nvCxnSpPr>
              <p:spPr>
                <a:xfrm flipH="1">
                  <a:off x="2755538" y="1458883"/>
                  <a:ext cx="142403" cy="22651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B0BB0200-E752-950B-C43B-75A46602F67C}"/>
                    </a:ext>
                  </a:extLst>
                </p:cNvPr>
                <p:cNvCxnSpPr>
                  <a:cxnSpLocks/>
                </p:cNvCxnSpPr>
                <p:nvPr/>
              </p:nvCxnSpPr>
              <p:spPr>
                <a:xfrm flipH="1">
                  <a:off x="2448029" y="1468050"/>
                  <a:ext cx="142403" cy="2265177"/>
                </a:xfrm>
                <a:prstGeom prst="line">
                  <a:avLst/>
                </a:prstGeom>
                <a:ln w="57150"/>
              </p:spPr>
              <p:style>
                <a:lnRef idx="1">
                  <a:schemeClr val="accent1"/>
                </a:lnRef>
                <a:fillRef idx="0">
                  <a:schemeClr val="accent1"/>
                </a:fillRef>
                <a:effectRef idx="0">
                  <a:schemeClr val="accent1"/>
                </a:effectRef>
                <a:fontRef idx="minor">
                  <a:schemeClr val="tx1"/>
                </a:fontRef>
              </p:style>
            </p:cxnSp>
          </p:grpSp>
          <p:cxnSp>
            <p:nvCxnSpPr>
              <p:cNvPr id="100" name="直線コネクタ 99">
                <a:extLst>
                  <a:ext uri="{FF2B5EF4-FFF2-40B4-BE49-F238E27FC236}">
                    <a16:creationId xmlns:a16="http://schemas.microsoft.com/office/drawing/2014/main" id="{F64ED0CC-A552-42AD-E738-15BB19A1BF89}"/>
                  </a:ext>
                </a:extLst>
              </p:cNvPr>
              <p:cNvCxnSpPr>
                <a:cxnSpLocks/>
              </p:cNvCxnSpPr>
              <p:nvPr/>
            </p:nvCxnSpPr>
            <p:spPr>
              <a:xfrm>
                <a:off x="950987" y="1663097"/>
                <a:ext cx="2354319"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16D5ABBD-13FD-0A8B-27D0-3C9C9C7B657C}"/>
                  </a:ext>
                </a:extLst>
              </p:cNvPr>
              <p:cNvCxnSpPr>
                <a:cxnSpLocks/>
              </p:cNvCxnSpPr>
              <p:nvPr/>
            </p:nvCxnSpPr>
            <p:spPr>
              <a:xfrm>
                <a:off x="997882" y="1967897"/>
                <a:ext cx="2257784"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DB9E785D-2A1C-0772-FA78-E2E7B6EF48BF}"/>
                  </a:ext>
                </a:extLst>
              </p:cNvPr>
              <p:cNvCxnSpPr>
                <a:cxnSpLocks/>
              </p:cNvCxnSpPr>
              <p:nvPr/>
            </p:nvCxnSpPr>
            <p:spPr>
              <a:xfrm>
                <a:off x="1023180" y="2272697"/>
                <a:ext cx="2171766"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7D65C761-85BC-9247-AE9B-5488534B06E5}"/>
                  </a:ext>
                </a:extLst>
              </p:cNvPr>
              <p:cNvCxnSpPr>
                <a:cxnSpLocks/>
                <a:stCxn id="107" idx="3"/>
                <a:endCxn id="107" idx="1"/>
              </p:cNvCxnSpPr>
              <p:nvPr/>
            </p:nvCxnSpPr>
            <p:spPr>
              <a:xfrm>
                <a:off x="1089080" y="2588745"/>
                <a:ext cx="2078134"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01C15E87-9BD0-4731-7604-3C7A5313CFBC}"/>
                  </a:ext>
                </a:extLst>
              </p:cNvPr>
              <p:cNvCxnSpPr>
                <a:cxnSpLocks/>
              </p:cNvCxnSpPr>
              <p:nvPr/>
            </p:nvCxnSpPr>
            <p:spPr>
              <a:xfrm>
                <a:off x="1123827" y="2887321"/>
                <a:ext cx="1987035"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5" name="直線コネクタ 104">
                <a:extLst>
                  <a:ext uri="{FF2B5EF4-FFF2-40B4-BE49-F238E27FC236}">
                    <a16:creationId xmlns:a16="http://schemas.microsoft.com/office/drawing/2014/main" id="{A188E7A2-C1FE-AD20-8691-52A30E586E40}"/>
                  </a:ext>
                </a:extLst>
              </p:cNvPr>
              <p:cNvCxnSpPr>
                <a:cxnSpLocks/>
              </p:cNvCxnSpPr>
              <p:nvPr/>
            </p:nvCxnSpPr>
            <p:spPr>
              <a:xfrm>
                <a:off x="1159908" y="3187097"/>
                <a:ext cx="1950954"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6" name="直線コネクタ 105">
                <a:extLst>
                  <a:ext uri="{FF2B5EF4-FFF2-40B4-BE49-F238E27FC236}">
                    <a16:creationId xmlns:a16="http://schemas.microsoft.com/office/drawing/2014/main" id="{35CE8D47-4729-3561-69B5-9D1E9D8E6C6D}"/>
                  </a:ext>
                </a:extLst>
              </p:cNvPr>
              <p:cNvCxnSpPr>
                <a:cxnSpLocks/>
              </p:cNvCxnSpPr>
              <p:nvPr/>
            </p:nvCxnSpPr>
            <p:spPr>
              <a:xfrm>
                <a:off x="1193695" y="3491897"/>
                <a:ext cx="185598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95" name="テキスト ボックス 94">
              <a:extLst>
                <a:ext uri="{FF2B5EF4-FFF2-40B4-BE49-F238E27FC236}">
                  <a16:creationId xmlns:a16="http://schemas.microsoft.com/office/drawing/2014/main" id="{4BC40908-AE58-11F2-5841-4F5C2F2E13B2}"/>
                </a:ext>
              </a:extLst>
            </p:cNvPr>
            <p:cNvSpPr txBox="1"/>
            <p:nvPr/>
          </p:nvSpPr>
          <p:spPr>
            <a:xfrm>
              <a:off x="1712991" y="5192799"/>
              <a:ext cx="1319307" cy="307777"/>
            </a:xfrm>
            <a:prstGeom prst="rect">
              <a:avLst/>
            </a:prstGeom>
            <a:noFill/>
          </p:spPr>
          <p:txBody>
            <a:bodyPr wrap="square" rtlCol="0">
              <a:spAutoFit/>
            </a:bodyPr>
            <a:lstStyle/>
            <a:p>
              <a:pPr algn="ctr"/>
              <a:r>
                <a:rPr kumimoji="1" lang="en-US" altLang="ja-JP" sz="1400" dirty="0">
                  <a:solidFill>
                    <a:srgbClr val="FF0000"/>
                  </a:solidFill>
                </a:rPr>
                <a:t>Anode wire</a:t>
              </a:r>
            </a:p>
          </p:txBody>
        </p:sp>
        <p:sp>
          <p:nvSpPr>
            <p:cNvPr id="96" name="テキスト ボックス 95">
              <a:extLst>
                <a:ext uri="{FF2B5EF4-FFF2-40B4-BE49-F238E27FC236}">
                  <a16:creationId xmlns:a16="http://schemas.microsoft.com/office/drawing/2014/main" id="{41EE19D9-A8E7-7B59-736E-1399B3E2A9F2}"/>
                </a:ext>
              </a:extLst>
            </p:cNvPr>
            <p:cNvSpPr txBox="1"/>
            <p:nvPr/>
          </p:nvSpPr>
          <p:spPr>
            <a:xfrm>
              <a:off x="355794" y="6178667"/>
              <a:ext cx="1853577" cy="369332"/>
            </a:xfrm>
            <a:prstGeom prst="rect">
              <a:avLst/>
            </a:prstGeom>
            <a:noFill/>
          </p:spPr>
          <p:txBody>
            <a:bodyPr wrap="square" rtlCol="0">
              <a:spAutoFit/>
            </a:bodyPr>
            <a:lstStyle/>
            <a:p>
              <a:pPr algn="ctr"/>
              <a:r>
                <a:rPr kumimoji="1" lang="en-US" altLang="ja-JP" sz="1400" dirty="0">
                  <a:solidFill>
                    <a:srgbClr val="0070C0"/>
                  </a:solidFill>
                </a:rPr>
                <a:t>Cathode strip </a:t>
              </a:r>
              <a:r>
                <a:rPr kumimoji="1" lang="en-US" altLang="ja-JP" dirty="0" err="1">
                  <a:solidFill>
                    <a:srgbClr val="0070C0"/>
                  </a:solidFill>
                </a:rPr>
                <a:t>φ</a:t>
              </a:r>
              <a:endParaRPr kumimoji="1" lang="ja-JP" altLang="en-US">
                <a:solidFill>
                  <a:srgbClr val="0070C0"/>
                </a:solidFill>
              </a:endParaRPr>
            </a:p>
          </p:txBody>
        </p:sp>
        <p:sp>
          <p:nvSpPr>
            <p:cNvPr id="97" name="円/楕円 96">
              <a:extLst>
                <a:ext uri="{FF2B5EF4-FFF2-40B4-BE49-F238E27FC236}">
                  <a16:creationId xmlns:a16="http://schemas.microsoft.com/office/drawing/2014/main" id="{5B8845F8-BD87-D3A7-0DBE-36083C43F176}"/>
                </a:ext>
              </a:extLst>
            </p:cNvPr>
            <p:cNvSpPr/>
            <p:nvPr/>
          </p:nvSpPr>
          <p:spPr>
            <a:xfrm>
              <a:off x="1356968" y="5056948"/>
              <a:ext cx="153866" cy="15566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98" name="テキスト ボックス 97">
                  <a:extLst>
                    <a:ext uri="{FF2B5EF4-FFF2-40B4-BE49-F238E27FC236}">
                      <a16:creationId xmlns:a16="http://schemas.microsoft.com/office/drawing/2014/main" id="{44E63ACD-D0F1-E9C4-404E-6126CC6DAFEA}"/>
                    </a:ext>
                  </a:extLst>
                </p:cNvPr>
                <p:cNvSpPr txBox="1"/>
                <p:nvPr/>
              </p:nvSpPr>
              <p:spPr>
                <a:xfrm>
                  <a:off x="2162100" y="5423392"/>
                  <a:ext cx="335798"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1400" b="0" i="1" smtClean="0">
                            <a:solidFill>
                              <a:srgbClr val="FF0000"/>
                            </a:solidFill>
                            <a:latin typeface="Cambria Math" panose="02040503050406030204" pitchFamily="18" charset="0"/>
                          </a:rPr>
                          <m:t>𝜂</m:t>
                        </m:r>
                      </m:oMath>
                    </m:oMathPara>
                  </a14:m>
                  <a:endParaRPr kumimoji="1" lang="ja-JP" altLang="en-US" sz="1400">
                    <a:solidFill>
                      <a:srgbClr val="FF0000"/>
                    </a:solidFill>
                  </a:endParaRPr>
                </a:p>
              </p:txBody>
            </p:sp>
          </mc:Choice>
          <mc:Fallback xmlns="">
            <p:sp>
              <p:nvSpPr>
                <p:cNvPr id="60" name="テキスト ボックス 59">
                  <a:extLst>
                    <a:ext uri="{FF2B5EF4-FFF2-40B4-BE49-F238E27FC236}">
                      <a16:creationId xmlns:a16="http://schemas.microsoft.com/office/drawing/2014/main" id="{AC26C5FD-24F3-9D8F-BFEA-5CE293EF9223}"/>
                    </a:ext>
                  </a:extLst>
                </p:cNvPr>
                <p:cNvSpPr txBox="1">
                  <a:spLocks noRot="1" noChangeAspect="1" noMove="1" noResize="1" noEditPoints="1" noAdjustHandles="1" noChangeArrowheads="1" noChangeShapeType="1" noTextEdit="1"/>
                </p:cNvSpPr>
                <p:nvPr/>
              </p:nvSpPr>
              <p:spPr>
                <a:xfrm>
                  <a:off x="2162100" y="5423392"/>
                  <a:ext cx="335798" cy="307777"/>
                </a:xfrm>
                <a:prstGeom prst="rect">
                  <a:avLst/>
                </a:prstGeom>
                <a:blipFill>
                  <a:blip r:embed="rId5"/>
                  <a:stretch>
                    <a:fillRect/>
                  </a:stretch>
                </a:blipFill>
              </p:spPr>
              <p:txBody>
                <a:bodyPr/>
                <a:lstStyle/>
                <a:p>
                  <a:r>
                    <a:rPr lang="ja-JP" altLang="en-US">
                      <a:noFill/>
                    </a:rPr>
                    <a:t> </a:t>
                  </a:r>
                </a:p>
              </p:txBody>
            </p:sp>
          </mc:Fallback>
        </mc:AlternateContent>
      </p:grpSp>
      <p:grpSp>
        <p:nvGrpSpPr>
          <p:cNvPr id="113" name="グループ化 112">
            <a:extLst>
              <a:ext uri="{FF2B5EF4-FFF2-40B4-BE49-F238E27FC236}">
                <a16:creationId xmlns:a16="http://schemas.microsoft.com/office/drawing/2014/main" id="{6BF9FDE6-59C1-077C-7D32-3266CF0E958F}"/>
              </a:ext>
            </a:extLst>
          </p:cNvPr>
          <p:cNvGrpSpPr/>
          <p:nvPr/>
        </p:nvGrpSpPr>
        <p:grpSpPr>
          <a:xfrm>
            <a:off x="2814723" y="4091771"/>
            <a:ext cx="2394865" cy="2041662"/>
            <a:chOff x="162921" y="3988434"/>
            <a:chExt cx="2286587" cy="1949353"/>
          </a:xfrm>
        </p:grpSpPr>
        <p:grpSp>
          <p:nvGrpSpPr>
            <p:cNvPr id="114" name="グループ化 113">
              <a:extLst>
                <a:ext uri="{FF2B5EF4-FFF2-40B4-BE49-F238E27FC236}">
                  <a16:creationId xmlns:a16="http://schemas.microsoft.com/office/drawing/2014/main" id="{B9A981B8-67E4-95F5-A36A-143ED9ED2415}"/>
                </a:ext>
              </a:extLst>
            </p:cNvPr>
            <p:cNvGrpSpPr/>
            <p:nvPr/>
          </p:nvGrpSpPr>
          <p:grpSpPr>
            <a:xfrm>
              <a:off x="162921" y="4149956"/>
              <a:ext cx="2286587" cy="1452262"/>
              <a:chOff x="261752" y="4551005"/>
              <a:chExt cx="3057520" cy="2048145"/>
            </a:xfrm>
          </p:grpSpPr>
          <p:pic>
            <p:nvPicPr>
              <p:cNvPr id="119" name="Picture 4">
                <a:extLst>
                  <a:ext uri="{FF2B5EF4-FFF2-40B4-BE49-F238E27FC236}">
                    <a16:creationId xmlns:a16="http://schemas.microsoft.com/office/drawing/2014/main" id="{4B445E6C-0293-58A0-675A-5279DA8322B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752" y="4551005"/>
                <a:ext cx="3057520" cy="2048145"/>
              </a:xfrm>
              <a:prstGeom prst="rect">
                <a:avLst/>
              </a:prstGeom>
              <a:noFill/>
              <a:extLst>
                <a:ext uri="{909E8E84-426E-40DD-AFC4-6F175D3DCCD1}">
                  <a14:hiddenFill xmlns:a14="http://schemas.microsoft.com/office/drawing/2010/main">
                    <a:solidFill>
                      <a:srgbClr val="FFFFFF"/>
                    </a:solidFill>
                  </a14:hiddenFill>
                </a:ext>
              </a:extLst>
            </p:spPr>
          </p:pic>
          <p:sp>
            <p:nvSpPr>
              <p:cNvPr id="120" name="台形 379">
                <a:extLst>
                  <a:ext uri="{FF2B5EF4-FFF2-40B4-BE49-F238E27FC236}">
                    <a16:creationId xmlns:a16="http://schemas.microsoft.com/office/drawing/2014/main" id="{CB678104-5FD6-4F40-9BD8-203839A455B7}"/>
                  </a:ext>
                </a:extLst>
              </p:cNvPr>
              <p:cNvSpPr/>
              <p:nvPr/>
            </p:nvSpPr>
            <p:spPr>
              <a:xfrm rot="19435579">
                <a:off x="1881636" y="5446186"/>
                <a:ext cx="191370" cy="233981"/>
              </a:xfrm>
              <a:custGeom>
                <a:avLst/>
                <a:gdLst>
                  <a:gd name="connsiteX0" fmla="*/ 0 w 439988"/>
                  <a:gd name="connsiteY0" fmla="*/ 1208165 h 1208165"/>
                  <a:gd name="connsiteX1" fmla="*/ 109997 w 439988"/>
                  <a:gd name="connsiteY1" fmla="*/ 0 h 1208165"/>
                  <a:gd name="connsiteX2" fmla="*/ 329991 w 439988"/>
                  <a:gd name="connsiteY2" fmla="*/ 0 h 1208165"/>
                  <a:gd name="connsiteX3" fmla="*/ 439988 w 439988"/>
                  <a:gd name="connsiteY3" fmla="*/ 1208165 h 1208165"/>
                  <a:gd name="connsiteX4" fmla="*/ 0 w 439988"/>
                  <a:gd name="connsiteY4" fmla="*/ 1208165 h 1208165"/>
                  <a:gd name="connsiteX0" fmla="*/ 0 w 439988"/>
                  <a:gd name="connsiteY0" fmla="*/ 1214064 h 1214064"/>
                  <a:gd name="connsiteX1" fmla="*/ 109997 w 439988"/>
                  <a:gd name="connsiteY1" fmla="*/ 5899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43137 w 439988"/>
                  <a:gd name="connsiteY1" fmla="*/ 14329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87018 w 439988"/>
                  <a:gd name="connsiteY1" fmla="*/ 18800 h 1214064"/>
                  <a:gd name="connsiteX2" fmla="*/ 251797 w 439988"/>
                  <a:gd name="connsiteY2" fmla="*/ 0 h 1214064"/>
                  <a:gd name="connsiteX3" fmla="*/ 439988 w 439988"/>
                  <a:gd name="connsiteY3" fmla="*/ 1214064 h 1214064"/>
                  <a:gd name="connsiteX4" fmla="*/ 0 w 439988"/>
                  <a:gd name="connsiteY4" fmla="*/ 1214064 h 1214064"/>
                  <a:gd name="connsiteX0" fmla="*/ 0 w 439988"/>
                  <a:gd name="connsiteY0" fmla="*/ 1214064 h 1214064"/>
                  <a:gd name="connsiteX1" fmla="*/ 150835 w 439988"/>
                  <a:gd name="connsiteY1" fmla="*/ 19938 h 1214064"/>
                  <a:gd name="connsiteX2" fmla="*/ 251797 w 439988"/>
                  <a:gd name="connsiteY2" fmla="*/ 0 h 1214064"/>
                  <a:gd name="connsiteX3" fmla="*/ 439988 w 439988"/>
                  <a:gd name="connsiteY3" fmla="*/ 1214064 h 1214064"/>
                  <a:gd name="connsiteX4" fmla="*/ 0 w 439988"/>
                  <a:gd name="connsiteY4" fmla="*/ 1214064 h 1214064"/>
                  <a:gd name="connsiteX0" fmla="*/ 0 w 491892"/>
                  <a:gd name="connsiteY0" fmla="*/ 1214064 h 1214064"/>
                  <a:gd name="connsiteX1" fmla="*/ 150835 w 491892"/>
                  <a:gd name="connsiteY1" fmla="*/ 19938 h 1214064"/>
                  <a:gd name="connsiteX2" fmla="*/ 251797 w 491892"/>
                  <a:gd name="connsiteY2" fmla="*/ 0 h 1214064"/>
                  <a:gd name="connsiteX3" fmla="*/ 491892 w 491892"/>
                  <a:gd name="connsiteY3" fmla="*/ 1110462 h 1214064"/>
                  <a:gd name="connsiteX4" fmla="*/ 0 w 491892"/>
                  <a:gd name="connsiteY4" fmla="*/ 1214064 h 1214064"/>
                  <a:gd name="connsiteX0" fmla="*/ 0 w 439325"/>
                  <a:gd name="connsiteY0" fmla="*/ 1158083 h 1158083"/>
                  <a:gd name="connsiteX1" fmla="*/ 98268 w 439325"/>
                  <a:gd name="connsiteY1" fmla="*/ 19938 h 1158083"/>
                  <a:gd name="connsiteX2" fmla="*/ 199230 w 439325"/>
                  <a:gd name="connsiteY2" fmla="*/ 0 h 1158083"/>
                  <a:gd name="connsiteX3" fmla="*/ 439325 w 439325"/>
                  <a:gd name="connsiteY3" fmla="*/ 1110462 h 1158083"/>
                  <a:gd name="connsiteX4" fmla="*/ 0 w 439325"/>
                  <a:gd name="connsiteY4" fmla="*/ 1158083 h 1158083"/>
                  <a:gd name="connsiteX0" fmla="*/ 0 w 439325"/>
                  <a:gd name="connsiteY0" fmla="*/ 1140715 h 1140715"/>
                  <a:gd name="connsiteX1" fmla="*/ 98268 w 439325"/>
                  <a:gd name="connsiteY1" fmla="*/ 2570 h 1140715"/>
                  <a:gd name="connsiteX2" fmla="*/ 201817 w 439325"/>
                  <a:gd name="connsiteY2" fmla="*/ 0 h 1140715"/>
                  <a:gd name="connsiteX3" fmla="*/ 439325 w 439325"/>
                  <a:gd name="connsiteY3" fmla="*/ 1093094 h 1140715"/>
                  <a:gd name="connsiteX4" fmla="*/ 0 w 439325"/>
                  <a:gd name="connsiteY4" fmla="*/ 1140715 h 1140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325" h="1140715">
                    <a:moveTo>
                      <a:pt x="0" y="1140715"/>
                    </a:moveTo>
                    <a:lnTo>
                      <a:pt x="98268" y="2570"/>
                    </a:lnTo>
                    <a:lnTo>
                      <a:pt x="201817" y="0"/>
                    </a:lnTo>
                    <a:lnTo>
                      <a:pt x="439325" y="1093094"/>
                    </a:lnTo>
                    <a:lnTo>
                      <a:pt x="0" y="1140715"/>
                    </a:lnTo>
                    <a:close/>
                  </a:path>
                </a:pathLst>
              </a:custGeom>
              <a:solidFill>
                <a:srgbClr val="FFFF00">
                  <a:alpha val="41789"/>
                </a:srgbClr>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5" name="環状矢印 114">
              <a:extLst>
                <a:ext uri="{FF2B5EF4-FFF2-40B4-BE49-F238E27FC236}">
                  <a16:creationId xmlns:a16="http://schemas.microsoft.com/office/drawing/2014/main" id="{59E44DF6-E2D9-7DEB-005F-952A8167FBEC}"/>
                </a:ext>
              </a:extLst>
            </p:cNvPr>
            <p:cNvSpPr/>
            <p:nvPr/>
          </p:nvSpPr>
          <p:spPr>
            <a:xfrm rot="3348059">
              <a:off x="1001486" y="4208488"/>
              <a:ext cx="1071991" cy="873127"/>
            </a:xfrm>
            <a:prstGeom prst="circular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6" name="右矢印 115">
              <a:extLst>
                <a:ext uri="{FF2B5EF4-FFF2-40B4-BE49-F238E27FC236}">
                  <a16:creationId xmlns:a16="http://schemas.microsoft.com/office/drawing/2014/main" id="{4CC3D1A5-EB87-2107-D8F0-DAD175DC6F6C}"/>
                </a:ext>
              </a:extLst>
            </p:cNvPr>
            <p:cNvSpPr/>
            <p:nvPr/>
          </p:nvSpPr>
          <p:spPr>
            <a:xfrm rot="18207743">
              <a:off x="642326" y="5038450"/>
              <a:ext cx="752577" cy="251079"/>
            </a:xfrm>
            <a:prstGeom prst="rightArrow">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テキスト ボックス 116">
              <a:extLst>
                <a:ext uri="{FF2B5EF4-FFF2-40B4-BE49-F238E27FC236}">
                  <a16:creationId xmlns:a16="http://schemas.microsoft.com/office/drawing/2014/main" id="{6C67CEF8-9F03-BA1B-B049-D5C83CC2CA6D}"/>
                </a:ext>
              </a:extLst>
            </p:cNvPr>
            <p:cNvSpPr txBox="1"/>
            <p:nvPr/>
          </p:nvSpPr>
          <p:spPr>
            <a:xfrm>
              <a:off x="1825203" y="3988434"/>
              <a:ext cx="537217" cy="369332"/>
            </a:xfrm>
            <a:prstGeom prst="rect">
              <a:avLst/>
            </a:prstGeom>
            <a:solidFill>
              <a:schemeClr val="accent1">
                <a:lumMod val="20000"/>
                <a:lumOff val="80000"/>
              </a:schemeClr>
            </a:solidFill>
          </p:spPr>
          <p:txBody>
            <a:bodyPr wrap="square">
              <a:spAutoFit/>
            </a:bodyPr>
            <a:lstStyle/>
            <a:p>
              <a:pPr algn="ctr"/>
              <a:r>
                <a:rPr kumimoji="1" lang="en-US" altLang="ja-JP" dirty="0" err="1">
                  <a:solidFill>
                    <a:srgbClr val="0070C0"/>
                  </a:solidFill>
                </a:rPr>
                <a:t>φ</a:t>
              </a:r>
              <a:endParaRPr lang="ja-JP" altLang="en-US"/>
            </a:p>
          </p:txBody>
        </p:sp>
        <mc:AlternateContent xmlns:mc="http://schemas.openxmlformats.org/markup-compatibility/2006" xmlns:a14="http://schemas.microsoft.com/office/drawing/2010/main">
          <mc:Choice Requires="a14">
            <p:sp>
              <p:nvSpPr>
                <p:cNvPr id="118" name="テキスト ボックス 117">
                  <a:extLst>
                    <a:ext uri="{FF2B5EF4-FFF2-40B4-BE49-F238E27FC236}">
                      <a16:creationId xmlns:a16="http://schemas.microsoft.com/office/drawing/2014/main" id="{D3622432-9616-B565-3883-9AF7EF710DA3}"/>
                    </a:ext>
                  </a:extLst>
                </p:cNvPr>
                <p:cNvSpPr txBox="1"/>
                <p:nvPr/>
              </p:nvSpPr>
              <p:spPr>
                <a:xfrm>
                  <a:off x="351638" y="5568455"/>
                  <a:ext cx="537217" cy="369332"/>
                </a:xfrm>
                <a:prstGeom prst="rect">
                  <a:avLst/>
                </a:prstGeom>
                <a:solidFill>
                  <a:schemeClr val="accent2">
                    <a:lumMod val="20000"/>
                    <a:lumOff val="8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a:rPr kumimoji="1" lang="en-US" altLang="ja-JP" sz="1800" b="0" i="1" smtClean="0">
                            <a:solidFill>
                              <a:srgbClr val="FF0000"/>
                            </a:solidFill>
                            <a:latin typeface="Cambria Math" panose="02040503050406030204" pitchFamily="18" charset="0"/>
                          </a:rPr>
                          <m:t>𝜂</m:t>
                        </m:r>
                      </m:oMath>
                    </m:oMathPara>
                  </a14:m>
                  <a:endParaRPr kumimoji="1" lang="ja-JP" altLang="en-US" sz="1800">
                    <a:solidFill>
                      <a:srgbClr val="FF0000"/>
                    </a:solidFill>
                  </a:endParaRPr>
                </a:p>
              </p:txBody>
            </p:sp>
          </mc:Choice>
          <mc:Fallback xmlns="">
            <p:sp>
              <p:nvSpPr>
                <p:cNvPr id="118" name="テキスト ボックス 117">
                  <a:extLst>
                    <a:ext uri="{FF2B5EF4-FFF2-40B4-BE49-F238E27FC236}">
                      <a16:creationId xmlns:a16="http://schemas.microsoft.com/office/drawing/2014/main" id="{D3622432-9616-B565-3883-9AF7EF710DA3}"/>
                    </a:ext>
                  </a:extLst>
                </p:cNvPr>
                <p:cNvSpPr txBox="1">
                  <a:spLocks noRot="1" noChangeAspect="1" noMove="1" noResize="1" noEditPoints="1" noAdjustHandles="1" noChangeArrowheads="1" noChangeShapeType="1" noTextEdit="1"/>
                </p:cNvSpPr>
                <p:nvPr/>
              </p:nvSpPr>
              <p:spPr>
                <a:xfrm>
                  <a:off x="351638" y="5568455"/>
                  <a:ext cx="537217" cy="369332"/>
                </a:xfrm>
                <a:prstGeom prst="rect">
                  <a:avLst/>
                </a:prstGeom>
                <a:blipFill>
                  <a:blip r:embed="rId7"/>
                  <a:stretch>
                    <a:fillRect b="-3226"/>
                  </a:stretch>
                </a:blipFill>
              </p:spPr>
              <p:txBody>
                <a:bodyPr/>
                <a:lstStyle/>
                <a:p>
                  <a:r>
                    <a:rPr lang="ja-JP" altLang="en-US">
                      <a:noFill/>
                    </a:rPr>
                    <a:t> </a:t>
                  </a:r>
                </a:p>
              </p:txBody>
            </p:sp>
          </mc:Fallback>
        </mc:AlternateContent>
      </p:grpSp>
    </p:spTree>
    <p:extLst>
      <p:ext uri="{BB962C8B-B14F-4D97-AF65-F5344CB8AC3E}">
        <p14:creationId xmlns:p14="http://schemas.microsoft.com/office/powerpoint/2010/main" val="2669946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16F993-04AA-9028-D65E-86AF04611D96}"/>
              </a:ext>
            </a:extLst>
          </p:cNvPr>
          <p:cNvSpPr>
            <a:spLocks noGrp="1"/>
          </p:cNvSpPr>
          <p:nvPr>
            <p:ph type="title"/>
          </p:nvPr>
        </p:nvSpPr>
        <p:spPr/>
        <p:txBody>
          <a:bodyPr>
            <a:noAutofit/>
          </a:bodyPr>
          <a:lstStyle/>
          <a:p>
            <a:r>
              <a:rPr kumimoji="1" lang="ja-JP" altLang="en-US" sz="3600"/>
              <a:t>高輝度</a:t>
            </a:r>
            <a:r>
              <a:rPr kumimoji="1" lang="en-US" altLang="ja-JP" sz="3600" dirty="0"/>
              <a:t> LHC-ATLAS </a:t>
            </a:r>
            <a:r>
              <a:rPr kumimoji="1" lang="ja-JP" altLang="en-US" sz="3600"/>
              <a:t>実験に向けた</a:t>
            </a:r>
            <a:r>
              <a:rPr kumimoji="1" lang="en-US" altLang="ja-JP" sz="3600" dirty="0"/>
              <a:t>Phase2 </a:t>
            </a:r>
            <a:r>
              <a:rPr lang="en-US" altLang="ja-JP" sz="3600" dirty="0"/>
              <a:t>U</a:t>
            </a:r>
            <a:r>
              <a:rPr kumimoji="1" lang="en-US" altLang="ja-JP" sz="3600" dirty="0"/>
              <a:t>pgrade</a:t>
            </a:r>
            <a:endParaRPr kumimoji="1" lang="ja-JP" altLang="en-US" sz="360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F9BB0B00-05C0-2DF5-A142-478C72C8DF44}"/>
                  </a:ext>
                </a:extLst>
              </p:cNvPr>
              <p:cNvSpPr>
                <a:spLocks noGrp="1"/>
              </p:cNvSpPr>
              <p:nvPr>
                <p:ph idx="1"/>
              </p:nvPr>
            </p:nvSpPr>
            <p:spPr>
              <a:xfrm>
                <a:off x="73342" y="834306"/>
                <a:ext cx="12045314" cy="2597914"/>
              </a:xfrm>
            </p:spPr>
            <p:txBody>
              <a:bodyPr>
                <a:normAutofit fontScale="62500" lnSpcReduction="20000"/>
              </a:bodyPr>
              <a:lstStyle/>
              <a:p>
                <a:r>
                  <a:rPr lang="ja-JP" altLang="en-US"/>
                  <a:t>現在は物理実験期間中</a:t>
                </a:r>
                <a:r>
                  <a:rPr lang="en-US" altLang="ja-JP" dirty="0"/>
                  <a:t>(Run3)</a:t>
                </a:r>
              </a:p>
              <a:p>
                <a:r>
                  <a:rPr lang="en-US" altLang="ja-JP" dirty="0">
                    <a:solidFill>
                      <a:srgbClr val="FF0000"/>
                    </a:solidFill>
                  </a:rPr>
                  <a:t>2029</a:t>
                </a:r>
                <a:r>
                  <a:rPr lang="ja-JP" altLang="en-US">
                    <a:solidFill>
                      <a:srgbClr val="FF0000"/>
                    </a:solidFill>
                  </a:rPr>
                  <a:t>年から始まる高輝度</a:t>
                </a:r>
                <a:r>
                  <a:rPr lang="en-US" altLang="ja-JP" dirty="0">
                    <a:solidFill>
                      <a:srgbClr val="FF0000"/>
                    </a:solidFill>
                  </a:rPr>
                  <a:t>LHC</a:t>
                </a:r>
                <a:r>
                  <a:rPr lang="ja-JP" altLang="en-US">
                    <a:solidFill>
                      <a:srgbClr val="FF0000"/>
                    </a:solidFill>
                  </a:rPr>
                  <a:t>実験</a:t>
                </a:r>
                <a:r>
                  <a:rPr lang="ja-JP" altLang="en-US"/>
                  <a:t>（</a:t>
                </a:r>
                <a:r>
                  <a:rPr lang="en-US" altLang="ja-JP" dirty="0"/>
                  <a:t>Run4</a:t>
                </a:r>
                <a:r>
                  <a:rPr lang="ja-JP" altLang="en-US"/>
                  <a:t>）に向けたアップグレードが進行中</a:t>
                </a:r>
                <a:endParaRPr lang="en-US" altLang="ja-JP" dirty="0"/>
              </a:p>
              <a:p>
                <a:pPr lvl="1"/>
                <a:r>
                  <a:rPr lang="ja-JP" altLang="en-US" sz="2400"/>
                  <a:t>瞬間ルミノシティが</a:t>
                </a:r>
                <a14:m>
                  <m:oMath xmlns:m="http://schemas.openxmlformats.org/officeDocument/2006/math">
                    <m:r>
                      <a:rPr lang="en-US" altLang="ja-JP" sz="2400" b="0" i="1" smtClean="0">
                        <a:latin typeface="Cambria Math" panose="02040503050406030204" pitchFamily="18" charset="0"/>
                      </a:rPr>
                      <m:t>5∼7×</m:t>
                    </m:r>
                    <m:sSup>
                      <m:sSupPr>
                        <m:ctrlPr>
                          <a:rPr lang="en-US" altLang="ja-JP" sz="2400" b="0" i="1" smtClean="0">
                            <a:latin typeface="Cambria Math" panose="02040503050406030204" pitchFamily="18" charset="0"/>
                          </a:rPr>
                        </m:ctrlPr>
                      </m:sSupPr>
                      <m:e>
                        <m:r>
                          <a:rPr lang="en-US" altLang="ja-JP" sz="2400" b="0" i="1" smtClean="0">
                            <a:latin typeface="Cambria Math" panose="02040503050406030204" pitchFamily="18" charset="0"/>
                          </a:rPr>
                          <m:t>10</m:t>
                        </m:r>
                      </m:e>
                      <m:sup>
                        <m:r>
                          <a:rPr lang="en-US" altLang="ja-JP" sz="2400" b="0" i="1" smtClean="0">
                            <a:latin typeface="Cambria Math" panose="02040503050406030204" pitchFamily="18" charset="0"/>
                          </a:rPr>
                          <m:t>34</m:t>
                        </m:r>
                      </m:sup>
                    </m:sSup>
                    <m:r>
                      <a:rPr lang="en-US" altLang="ja-JP" sz="2400" b="0" i="1" smtClean="0">
                        <a:latin typeface="Cambria Math" panose="02040503050406030204" pitchFamily="18" charset="0"/>
                      </a:rPr>
                      <m:t>𝑐</m:t>
                    </m:r>
                    <m:sSup>
                      <m:sSupPr>
                        <m:ctrlPr>
                          <a:rPr lang="en-US" altLang="ja-JP" sz="2400" b="0" i="1" smtClean="0">
                            <a:latin typeface="Cambria Math" panose="02040503050406030204" pitchFamily="18" charset="0"/>
                          </a:rPr>
                        </m:ctrlPr>
                      </m:sSupPr>
                      <m:e>
                        <m:r>
                          <a:rPr lang="en-US" altLang="ja-JP" sz="2400" b="0" i="1" smtClean="0">
                            <a:latin typeface="Cambria Math" panose="02040503050406030204" pitchFamily="18" charset="0"/>
                          </a:rPr>
                          <m:t>𝑚</m:t>
                        </m:r>
                      </m:e>
                      <m:sup>
                        <m:r>
                          <a:rPr lang="en-US" altLang="ja-JP" sz="2400" b="0" i="1" smtClean="0">
                            <a:latin typeface="Cambria Math" panose="02040503050406030204" pitchFamily="18" charset="0"/>
                          </a:rPr>
                          <m:t>−2</m:t>
                        </m:r>
                      </m:sup>
                    </m:sSup>
                    <m:sSup>
                      <m:sSupPr>
                        <m:ctrlPr>
                          <a:rPr lang="en-US" altLang="ja-JP" sz="2400" b="0" i="1" smtClean="0">
                            <a:latin typeface="Cambria Math" panose="02040503050406030204" pitchFamily="18" charset="0"/>
                          </a:rPr>
                        </m:ctrlPr>
                      </m:sSupPr>
                      <m:e>
                        <m:r>
                          <a:rPr lang="en-US" altLang="ja-JP" sz="2400" b="0" i="1" smtClean="0">
                            <a:latin typeface="Cambria Math" panose="02040503050406030204" pitchFamily="18" charset="0"/>
                          </a:rPr>
                          <m:t>𝑠</m:t>
                        </m:r>
                      </m:e>
                      <m:sup>
                        <m:r>
                          <a:rPr lang="en-US" altLang="ja-JP" sz="2400" b="0" i="1" smtClean="0">
                            <a:latin typeface="Cambria Math" panose="02040503050406030204" pitchFamily="18" charset="0"/>
                          </a:rPr>
                          <m:t>−1</m:t>
                        </m:r>
                      </m:sup>
                    </m:sSup>
                    <m:r>
                      <a:rPr lang="en-US" altLang="ja-JP" sz="2400" b="0" i="1" smtClean="0">
                        <a:latin typeface="Cambria Math" panose="02040503050406030204" pitchFamily="18" charset="0"/>
                      </a:rPr>
                      <m:t> </m:t>
                    </m:r>
                  </m:oMath>
                </a14:m>
                <a:r>
                  <a:rPr lang="ja-JP" altLang="en-US" sz="2400"/>
                  <a:t>になる</a:t>
                </a:r>
                <a:endParaRPr lang="en-US" altLang="ja-JP" sz="2400" dirty="0"/>
              </a:p>
              <a:p>
                <a:pPr lvl="2"/>
                <a:r>
                  <a:rPr lang="en-US" altLang="ja-JP" dirty="0"/>
                  <a:t>ATLAS</a:t>
                </a:r>
                <a:r>
                  <a:rPr lang="ja-JP" altLang="en-US"/>
                  <a:t>検出器設計当初の</a:t>
                </a:r>
                <a:r>
                  <a:rPr lang="en-US" altLang="ja-JP" dirty="0"/>
                  <a:t>5~7</a:t>
                </a:r>
                <a:r>
                  <a:rPr lang="ja-JP" altLang="en-US"/>
                  <a:t>倍</a:t>
                </a:r>
                <a:endParaRPr lang="en-US" altLang="ja-JP" dirty="0"/>
              </a:p>
              <a:p>
                <a:pPr lvl="1"/>
                <a:r>
                  <a:rPr lang="ja-JP" altLang="en-US"/>
                  <a:t>高輝度環境に対応するため、</a:t>
                </a:r>
                <a:r>
                  <a:rPr lang="ja-JP" altLang="en-US">
                    <a:solidFill>
                      <a:schemeClr val="accent1"/>
                    </a:solidFill>
                  </a:rPr>
                  <a:t>エンドキャップミューオントリガー系の</a:t>
                </a:r>
                <a:r>
                  <a:rPr lang="ja-JP" altLang="en-US">
                    <a:solidFill>
                      <a:srgbClr val="FF0000"/>
                    </a:solidFill>
                  </a:rPr>
                  <a:t>エレクトロニクスが刷新</a:t>
                </a:r>
                <a:r>
                  <a:rPr lang="ja-JP" altLang="en-US"/>
                  <a:t>される→</a:t>
                </a:r>
                <a:r>
                  <a:rPr lang="en-US" altLang="ja-JP" b="1" dirty="0">
                    <a:solidFill>
                      <a:srgbClr val="FF0000"/>
                    </a:solidFill>
                  </a:rPr>
                  <a:t>Phase2 Upgrade</a:t>
                </a:r>
              </a:p>
              <a:p>
                <a:r>
                  <a:rPr lang="en-US" altLang="ja-JP" dirty="0">
                    <a:solidFill>
                      <a:schemeClr val="accent1"/>
                    </a:solidFill>
                  </a:rPr>
                  <a:t>Phase2</a:t>
                </a:r>
                <a:r>
                  <a:rPr lang="ja-JP" altLang="en-US">
                    <a:solidFill>
                      <a:schemeClr val="accent1"/>
                    </a:solidFill>
                  </a:rPr>
                  <a:t>アップグレード後のエンドキャップミューオントリガー系</a:t>
                </a:r>
                <a:endParaRPr lang="en-US" altLang="ja-JP" dirty="0">
                  <a:solidFill>
                    <a:schemeClr val="accent1"/>
                  </a:solidFill>
                </a:endParaRPr>
              </a:p>
              <a:p>
                <a:pPr lvl="1"/>
                <a:r>
                  <a:rPr lang="ja-JP" altLang="en-US"/>
                  <a:t>実験室ではデータの選別をせず、</a:t>
                </a:r>
                <a:r>
                  <a:rPr lang="ja-JP" altLang="en-US" u="sng">
                    <a:solidFill>
                      <a:schemeClr val="accent1"/>
                    </a:solidFill>
                  </a:rPr>
                  <a:t>全データを</a:t>
                </a:r>
                <a:r>
                  <a:rPr lang="en-US" altLang="ja-JP" u="sng" dirty="0">
                    <a:solidFill>
                      <a:schemeClr val="accent1"/>
                    </a:solidFill>
                  </a:rPr>
                  <a:t>Sector Logic(</a:t>
                </a:r>
                <a:r>
                  <a:rPr lang="ja-JP" altLang="en-US" u="sng">
                    <a:solidFill>
                      <a:schemeClr val="accent1"/>
                    </a:solidFill>
                  </a:rPr>
                  <a:t>別室にある後段のエレクトロニクス</a:t>
                </a:r>
                <a:r>
                  <a:rPr lang="en-US" altLang="ja-JP" u="sng" dirty="0">
                    <a:solidFill>
                      <a:schemeClr val="accent1"/>
                    </a:solidFill>
                  </a:rPr>
                  <a:t>)</a:t>
                </a:r>
                <a:r>
                  <a:rPr lang="ja-JP" altLang="en-US" u="sng">
                    <a:solidFill>
                      <a:schemeClr val="accent1"/>
                    </a:solidFill>
                  </a:rPr>
                  <a:t>へ送信する</a:t>
                </a:r>
                <a:endParaRPr lang="en-US" altLang="ja-JP" u="sng" dirty="0">
                  <a:solidFill>
                    <a:schemeClr val="accent1"/>
                  </a:solidFill>
                </a:endParaRPr>
              </a:p>
              <a:p>
                <a:pPr lvl="1"/>
                <a:r>
                  <a:rPr lang="en-US" altLang="ja-JP" dirty="0"/>
                  <a:t>Run3</a:t>
                </a:r>
                <a:r>
                  <a:rPr lang="ja-JP" altLang="en-US"/>
                  <a:t>よりも</a:t>
                </a:r>
                <a:r>
                  <a:rPr lang="ja-JP" altLang="en-US" u="sng">
                    <a:solidFill>
                      <a:schemeClr val="accent1"/>
                    </a:solidFill>
                  </a:rPr>
                  <a:t>トリガー計算の時間</a:t>
                </a:r>
                <a:r>
                  <a:rPr lang="en-US" altLang="ja-JP" u="sng" dirty="0">
                    <a:solidFill>
                      <a:schemeClr val="accent1"/>
                    </a:solidFill>
                  </a:rPr>
                  <a:t>(</a:t>
                </a:r>
                <a:r>
                  <a:rPr lang="ja-JP" altLang="en-US" u="sng">
                    <a:solidFill>
                      <a:schemeClr val="accent1"/>
                    </a:solidFill>
                  </a:rPr>
                  <a:t>レイテンシー</a:t>
                </a:r>
                <a:r>
                  <a:rPr lang="en-US" altLang="ja-JP" u="sng" dirty="0">
                    <a:solidFill>
                      <a:schemeClr val="accent1"/>
                    </a:solidFill>
                  </a:rPr>
                  <a:t>)</a:t>
                </a:r>
                <a:r>
                  <a:rPr lang="ja-JP" altLang="en-US" u="sng">
                    <a:solidFill>
                      <a:schemeClr val="accent1"/>
                    </a:solidFill>
                  </a:rPr>
                  <a:t>を長く取り、複雑な計算が可能になった</a:t>
                </a:r>
                <a:endParaRPr lang="en-US" altLang="ja-JP" u="sng" dirty="0">
                  <a:solidFill>
                    <a:schemeClr val="accent1"/>
                  </a:solidFill>
                </a:endParaRPr>
              </a:p>
              <a:p>
                <a:endParaRPr kumimoji="1" lang="ja-JP" altLang="en-US" b="1">
                  <a:solidFill>
                    <a:srgbClr val="FF0000"/>
                  </a:solidFill>
                </a:endParaRPr>
              </a:p>
            </p:txBody>
          </p:sp>
        </mc:Choice>
        <mc:Fallback>
          <p:sp>
            <p:nvSpPr>
              <p:cNvPr id="3" name="コンテンツ プレースホルダー 2">
                <a:extLst>
                  <a:ext uri="{FF2B5EF4-FFF2-40B4-BE49-F238E27FC236}">
                    <a16:creationId xmlns:a16="http://schemas.microsoft.com/office/drawing/2014/main" id="{F9BB0B00-05C0-2DF5-A142-478C72C8DF44}"/>
                  </a:ext>
                </a:extLst>
              </p:cNvPr>
              <p:cNvSpPr>
                <a:spLocks noGrp="1" noRot="1" noChangeAspect="1" noMove="1" noResize="1" noEditPoints="1" noAdjustHandles="1" noChangeArrowheads="1" noChangeShapeType="1" noTextEdit="1"/>
              </p:cNvSpPr>
              <p:nvPr>
                <p:ph idx="1"/>
              </p:nvPr>
            </p:nvSpPr>
            <p:spPr>
              <a:xfrm>
                <a:off x="73342" y="834306"/>
                <a:ext cx="12045314" cy="2597914"/>
              </a:xfrm>
              <a:blipFill>
                <a:blip r:embed="rId3"/>
                <a:stretch>
                  <a:fillRect l="-316" t="-3398"/>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30D6AF52-B100-47D0-1DA5-0D38C1094B0F}"/>
              </a:ext>
            </a:extLst>
          </p:cNvPr>
          <p:cNvSpPr>
            <a:spLocks noGrp="1"/>
          </p:cNvSpPr>
          <p:nvPr>
            <p:ph type="dt" sz="half" idx="10"/>
          </p:nvPr>
        </p:nvSpPr>
        <p:spPr/>
        <p:txBody>
          <a:bodyPr/>
          <a:lstStyle/>
          <a:p>
            <a:fld id="{D84102CD-5299-D949-8BD3-45D6C58DB1FE}" type="datetime1">
              <a:rPr kumimoji="1" lang="ja-JP" altLang="en-US" smtClean="0"/>
              <a:t>2023/2/20</a:t>
            </a:fld>
            <a:endParaRPr kumimoji="1" lang="ja-JP" altLang="en-US"/>
          </a:p>
        </p:txBody>
      </p:sp>
      <p:sp>
        <p:nvSpPr>
          <p:cNvPr id="5" name="スライド番号プレースホルダー 4">
            <a:extLst>
              <a:ext uri="{FF2B5EF4-FFF2-40B4-BE49-F238E27FC236}">
                <a16:creationId xmlns:a16="http://schemas.microsoft.com/office/drawing/2014/main" id="{1EF5CE8E-FE1A-9F17-80F3-163319EE56AC}"/>
              </a:ext>
            </a:extLst>
          </p:cNvPr>
          <p:cNvSpPr>
            <a:spLocks noGrp="1"/>
          </p:cNvSpPr>
          <p:nvPr>
            <p:ph type="sldNum" sz="quarter" idx="12"/>
          </p:nvPr>
        </p:nvSpPr>
        <p:spPr/>
        <p:txBody>
          <a:bodyPr/>
          <a:lstStyle/>
          <a:p>
            <a:fld id="{B1A13AED-BBC1-DB48-95E1-36D836C4ECBB}" type="slidenum">
              <a:rPr kumimoji="1" lang="ja-JP" altLang="en-US" smtClean="0"/>
              <a:t>7</a:t>
            </a:fld>
            <a:endParaRPr kumimoji="1" lang="ja-JP" altLang="en-US"/>
          </a:p>
        </p:txBody>
      </p:sp>
      <p:sp>
        <p:nvSpPr>
          <p:cNvPr id="7" name="フッター プレースホルダー 6">
            <a:extLst>
              <a:ext uri="{FF2B5EF4-FFF2-40B4-BE49-F238E27FC236}">
                <a16:creationId xmlns:a16="http://schemas.microsoft.com/office/drawing/2014/main" id="{AA094F07-DE5A-1BCE-9C52-1E3D1DEE0C98}"/>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grpSp>
        <p:nvGrpSpPr>
          <p:cNvPr id="12" name="グループ化 11">
            <a:extLst>
              <a:ext uri="{FF2B5EF4-FFF2-40B4-BE49-F238E27FC236}">
                <a16:creationId xmlns:a16="http://schemas.microsoft.com/office/drawing/2014/main" id="{6A9DA2AC-5BF6-9847-37CE-F79F3B260FD8}"/>
              </a:ext>
            </a:extLst>
          </p:cNvPr>
          <p:cNvGrpSpPr/>
          <p:nvPr/>
        </p:nvGrpSpPr>
        <p:grpSpPr>
          <a:xfrm>
            <a:off x="153637" y="3007481"/>
            <a:ext cx="8414393" cy="3531432"/>
            <a:chOff x="1338297" y="2341563"/>
            <a:chExt cx="9515404" cy="3993515"/>
          </a:xfrm>
        </p:grpSpPr>
        <p:grpSp>
          <p:nvGrpSpPr>
            <p:cNvPr id="8" name="グループ化 7">
              <a:extLst>
                <a:ext uri="{FF2B5EF4-FFF2-40B4-BE49-F238E27FC236}">
                  <a16:creationId xmlns:a16="http://schemas.microsoft.com/office/drawing/2014/main" id="{1784C29A-AD7C-A37A-3866-AF3546843F48}"/>
                </a:ext>
              </a:extLst>
            </p:cNvPr>
            <p:cNvGrpSpPr/>
            <p:nvPr/>
          </p:nvGrpSpPr>
          <p:grpSpPr>
            <a:xfrm>
              <a:off x="1338297" y="2341563"/>
              <a:ext cx="9515404" cy="3993515"/>
              <a:chOff x="1304996" y="1503045"/>
              <a:chExt cx="9515404" cy="3993515"/>
            </a:xfrm>
          </p:grpSpPr>
          <p:pic>
            <p:nvPicPr>
              <p:cNvPr id="9" name="図 8">
                <a:extLst>
                  <a:ext uri="{FF2B5EF4-FFF2-40B4-BE49-F238E27FC236}">
                    <a16:creationId xmlns:a16="http://schemas.microsoft.com/office/drawing/2014/main" id="{C67325AD-A52F-B974-8601-09C6B18907B8}"/>
                  </a:ext>
                </a:extLst>
              </p:cNvPr>
              <p:cNvPicPr>
                <a:picLocks noChangeAspect="1"/>
              </p:cNvPicPr>
              <p:nvPr/>
            </p:nvPicPr>
            <p:blipFill rotWithShape="1">
              <a:blip r:embed="rId4"/>
              <a:srcRect b="25246"/>
              <a:stretch/>
            </p:blipFill>
            <p:spPr>
              <a:xfrm>
                <a:off x="1304996" y="1503045"/>
                <a:ext cx="9515404" cy="3993515"/>
              </a:xfrm>
              <a:prstGeom prst="rect">
                <a:avLst/>
              </a:prstGeom>
            </p:spPr>
          </p:pic>
          <p:sp>
            <p:nvSpPr>
              <p:cNvPr id="10" name="右矢印 9">
                <a:extLst>
                  <a:ext uri="{FF2B5EF4-FFF2-40B4-BE49-F238E27FC236}">
                    <a16:creationId xmlns:a16="http://schemas.microsoft.com/office/drawing/2014/main" id="{29C28678-D4B8-CF9D-7DFD-3F73501BFF42}"/>
                  </a:ext>
                </a:extLst>
              </p:cNvPr>
              <p:cNvSpPr/>
              <p:nvPr/>
            </p:nvSpPr>
            <p:spPr>
              <a:xfrm>
                <a:off x="8982887" y="4542117"/>
                <a:ext cx="1656080" cy="58928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a:t>ここで使用</a:t>
                </a:r>
              </a:p>
            </p:txBody>
          </p:sp>
        </p:grpSp>
        <p:sp>
          <p:nvSpPr>
            <p:cNvPr id="11" name="左右矢印 10">
              <a:extLst>
                <a:ext uri="{FF2B5EF4-FFF2-40B4-BE49-F238E27FC236}">
                  <a16:creationId xmlns:a16="http://schemas.microsoft.com/office/drawing/2014/main" id="{E823279E-3675-8482-D8D7-8A240C295B4E}"/>
                </a:ext>
              </a:extLst>
            </p:cNvPr>
            <p:cNvSpPr/>
            <p:nvPr/>
          </p:nvSpPr>
          <p:spPr>
            <a:xfrm>
              <a:off x="6187440" y="5309315"/>
              <a:ext cx="1574800" cy="765334"/>
            </a:xfrm>
            <a:prstGeom prst="leftRightArrow">
              <a:avLst>
                <a:gd name="adj1" fmla="val 50000"/>
                <a:gd name="adj2" fmla="val 29238"/>
              </a:avLst>
            </a:prstGeom>
            <a:solidFill>
              <a:schemeClr val="accent4">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rPr>
                <a:t>現在：</a:t>
              </a:r>
              <a:r>
                <a:rPr kumimoji="1" lang="en-US" altLang="ja-JP" sz="1200" b="1" dirty="0">
                  <a:solidFill>
                    <a:schemeClr val="tx1"/>
                  </a:solidFill>
                </a:rPr>
                <a:t>Run3</a:t>
              </a:r>
              <a:endParaRPr kumimoji="1" lang="ja-JP" altLang="en-US" sz="1200" b="1">
                <a:solidFill>
                  <a:schemeClr val="tx1"/>
                </a:solidFill>
              </a:endParaRPr>
            </a:p>
          </p:txBody>
        </p:sp>
      </p:grpSp>
      <p:grpSp>
        <p:nvGrpSpPr>
          <p:cNvPr id="17" name="グループ化 16">
            <a:extLst>
              <a:ext uri="{FF2B5EF4-FFF2-40B4-BE49-F238E27FC236}">
                <a16:creationId xmlns:a16="http://schemas.microsoft.com/office/drawing/2014/main" id="{E4763BFB-0ECE-1A08-EF39-9A084DC35595}"/>
              </a:ext>
            </a:extLst>
          </p:cNvPr>
          <p:cNvGrpSpPr/>
          <p:nvPr/>
        </p:nvGrpSpPr>
        <p:grpSpPr>
          <a:xfrm>
            <a:off x="8648325" y="3024257"/>
            <a:ext cx="3507002" cy="3430332"/>
            <a:chOff x="51471" y="1185591"/>
            <a:chExt cx="4552801" cy="4453268"/>
          </a:xfrm>
        </p:grpSpPr>
        <p:pic>
          <p:nvPicPr>
            <p:cNvPr id="6" name="図 5" descr="グラフ, ヒストグラム&#10;&#10;自動的に生成された説明">
              <a:extLst>
                <a:ext uri="{FF2B5EF4-FFF2-40B4-BE49-F238E27FC236}">
                  <a16:creationId xmlns:a16="http://schemas.microsoft.com/office/drawing/2014/main" id="{05ED4134-5E35-5D53-020F-1FBE578EDB39}"/>
                </a:ext>
              </a:extLst>
            </p:cNvPr>
            <p:cNvPicPr>
              <a:picLocks noChangeAspect="1"/>
            </p:cNvPicPr>
            <p:nvPr/>
          </p:nvPicPr>
          <p:blipFill rotWithShape="1">
            <a:blip r:embed="rId5"/>
            <a:srcRect b="3580"/>
            <a:stretch/>
          </p:blipFill>
          <p:spPr>
            <a:xfrm>
              <a:off x="146685" y="1185591"/>
              <a:ext cx="4457587" cy="4453268"/>
            </a:xfrm>
            <a:prstGeom prst="rect">
              <a:avLst/>
            </a:prstGeom>
          </p:spPr>
        </p:pic>
        <p:cxnSp>
          <p:nvCxnSpPr>
            <p:cNvPr id="13" name="直線コネクタ 12">
              <a:extLst>
                <a:ext uri="{FF2B5EF4-FFF2-40B4-BE49-F238E27FC236}">
                  <a16:creationId xmlns:a16="http://schemas.microsoft.com/office/drawing/2014/main" id="{7EC62387-0C61-8F74-F5D8-8D0919E31883}"/>
                </a:ext>
              </a:extLst>
            </p:cNvPr>
            <p:cNvCxnSpPr/>
            <p:nvPr/>
          </p:nvCxnSpPr>
          <p:spPr>
            <a:xfrm flipV="1">
              <a:off x="2667895" y="2721685"/>
              <a:ext cx="0" cy="2398955"/>
            </a:xfrm>
            <a:prstGeom prst="line">
              <a:avLst/>
            </a:prstGeom>
            <a:ln w="76200" cmpd="dbl">
              <a:solidFill>
                <a:schemeClr val="accent6"/>
              </a:solidFill>
              <a:prstDash val="solid"/>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25D7D942-819D-FEC2-6E9A-C29B7F70620B}"/>
                </a:ext>
              </a:extLst>
            </p:cNvPr>
            <p:cNvCxnSpPr>
              <a:cxnSpLocks/>
            </p:cNvCxnSpPr>
            <p:nvPr/>
          </p:nvCxnSpPr>
          <p:spPr>
            <a:xfrm flipV="1">
              <a:off x="1636954" y="1355464"/>
              <a:ext cx="0" cy="3765176"/>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9EB463F1-40D4-E71B-24E9-E357FECFCEFA}"/>
                </a:ext>
              </a:extLst>
            </p:cNvPr>
            <p:cNvSpPr txBox="1"/>
            <p:nvPr/>
          </p:nvSpPr>
          <p:spPr>
            <a:xfrm>
              <a:off x="2785097" y="2741855"/>
              <a:ext cx="1521645" cy="779135"/>
            </a:xfrm>
            <a:prstGeom prst="rect">
              <a:avLst/>
            </a:prstGeom>
            <a:solidFill>
              <a:schemeClr val="accent6">
                <a:lumMod val="20000"/>
                <a:lumOff val="80000"/>
              </a:schemeClr>
            </a:solidFill>
          </p:spPr>
          <p:txBody>
            <a:bodyPr wrap="none" rtlCol="0">
              <a:spAutoFit/>
            </a:bodyPr>
            <a:lstStyle/>
            <a:p>
              <a:r>
                <a:rPr kumimoji="1" lang="ja-JP" altLang="en-US" sz="1100" b="1"/>
                <a:t>アップグレード</a:t>
              </a:r>
              <a:endParaRPr kumimoji="1" lang="en-US" altLang="ja-JP" sz="1100" b="1" dirty="0"/>
            </a:p>
            <a:p>
              <a:r>
                <a:rPr kumimoji="1" lang="ja-JP" altLang="en-US" sz="1100" b="1"/>
                <a:t>しない場合</a:t>
              </a:r>
              <a:endParaRPr kumimoji="1" lang="en-US" altLang="ja-JP" sz="1100" b="1" dirty="0"/>
            </a:p>
            <a:p>
              <a:r>
                <a:rPr lang="ja-JP" altLang="en-US" sz="1100" b="1"/>
                <a:t>：閾値</a:t>
              </a:r>
              <a:r>
                <a:rPr lang="en-US" altLang="ja-JP" sz="1100" b="1" dirty="0"/>
                <a:t>50GeV</a:t>
              </a:r>
              <a:endParaRPr kumimoji="1" lang="ja-JP" altLang="en-US" sz="1100" b="1"/>
            </a:p>
          </p:txBody>
        </p:sp>
        <p:sp>
          <p:nvSpPr>
            <p:cNvPr id="16" name="テキスト ボックス 15">
              <a:extLst>
                <a:ext uri="{FF2B5EF4-FFF2-40B4-BE49-F238E27FC236}">
                  <a16:creationId xmlns:a16="http://schemas.microsoft.com/office/drawing/2014/main" id="{BC6F9F7C-0610-E69F-C4D2-850EE40EB6A8}"/>
                </a:ext>
              </a:extLst>
            </p:cNvPr>
            <p:cNvSpPr txBox="1"/>
            <p:nvPr/>
          </p:nvSpPr>
          <p:spPr>
            <a:xfrm>
              <a:off x="51471" y="4499571"/>
              <a:ext cx="2102250" cy="559379"/>
            </a:xfrm>
            <a:prstGeom prst="rect">
              <a:avLst/>
            </a:prstGeom>
            <a:solidFill>
              <a:schemeClr val="accent2">
                <a:lumMod val="20000"/>
                <a:lumOff val="80000"/>
              </a:schemeClr>
            </a:solidFill>
            <a:ln>
              <a:noFill/>
            </a:ln>
          </p:spPr>
          <p:txBody>
            <a:bodyPr wrap="none" rtlCol="0">
              <a:spAutoFit/>
            </a:bodyPr>
            <a:lstStyle/>
            <a:p>
              <a:r>
                <a:rPr kumimoji="1" lang="ja-JP" altLang="en-US" sz="1100" b="1">
                  <a:solidFill>
                    <a:srgbClr val="FF0000"/>
                  </a:solidFill>
                </a:rPr>
                <a:t>アップグレード</a:t>
              </a:r>
              <a:endParaRPr kumimoji="1" lang="en-US" altLang="ja-JP" sz="1100" b="1" dirty="0">
                <a:solidFill>
                  <a:srgbClr val="FF0000"/>
                </a:solidFill>
              </a:endParaRPr>
            </a:p>
            <a:p>
              <a:r>
                <a:rPr kumimoji="1" lang="ja-JP" altLang="en-US" sz="1100" b="1">
                  <a:solidFill>
                    <a:srgbClr val="FF0000"/>
                  </a:solidFill>
                </a:rPr>
                <a:t>した場合：閾値</a:t>
              </a:r>
              <a:r>
                <a:rPr kumimoji="1" lang="en-US" altLang="ja-JP" sz="1100" b="1" dirty="0">
                  <a:solidFill>
                    <a:srgbClr val="FF0000"/>
                  </a:solidFill>
                </a:rPr>
                <a:t>20GeV</a:t>
              </a:r>
              <a:endParaRPr kumimoji="1" lang="ja-JP" altLang="en-US" sz="1100" b="1">
                <a:solidFill>
                  <a:srgbClr val="FF0000"/>
                </a:solidFill>
              </a:endParaRPr>
            </a:p>
          </p:txBody>
        </p:sp>
      </p:grpSp>
      <p:cxnSp>
        <p:nvCxnSpPr>
          <p:cNvPr id="19" name="直線コネクタ 18">
            <a:extLst>
              <a:ext uri="{FF2B5EF4-FFF2-40B4-BE49-F238E27FC236}">
                <a16:creationId xmlns:a16="http://schemas.microsoft.com/office/drawing/2014/main" id="{8E27D3DD-EDC8-CD20-76CB-3383A54CBBC3}"/>
              </a:ext>
            </a:extLst>
          </p:cNvPr>
          <p:cNvCxnSpPr>
            <a:cxnSpLocks/>
          </p:cNvCxnSpPr>
          <p:nvPr/>
        </p:nvCxnSpPr>
        <p:spPr>
          <a:xfrm flipH="1">
            <a:off x="9326880" y="3657600"/>
            <a:ext cx="542735" cy="0"/>
          </a:xfrm>
          <a:prstGeom prst="line">
            <a:avLst/>
          </a:prstGeom>
          <a:ln w="38100">
            <a:solidFill>
              <a:srgbClr val="7030A0"/>
            </a:solidFill>
            <a:prstDash val="sysDot"/>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574233D2-1508-0CB5-8F3D-64767CA5B0A9}"/>
              </a:ext>
            </a:extLst>
          </p:cNvPr>
          <p:cNvCxnSpPr>
            <a:cxnSpLocks/>
          </p:cNvCxnSpPr>
          <p:nvPr/>
        </p:nvCxnSpPr>
        <p:spPr>
          <a:xfrm flipH="1">
            <a:off x="9326880" y="5023879"/>
            <a:ext cx="1336865" cy="0"/>
          </a:xfrm>
          <a:prstGeom prst="line">
            <a:avLst/>
          </a:prstGeom>
          <a:ln w="38100">
            <a:solidFill>
              <a:srgbClr val="7030A0"/>
            </a:solidFill>
            <a:prstDash val="sysDot"/>
          </a:ln>
        </p:spPr>
        <p:style>
          <a:lnRef idx="1">
            <a:schemeClr val="accent1"/>
          </a:lnRef>
          <a:fillRef idx="0">
            <a:schemeClr val="accent1"/>
          </a:fillRef>
          <a:effectRef idx="0">
            <a:schemeClr val="accent1"/>
          </a:effectRef>
          <a:fontRef idx="minor">
            <a:schemeClr val="tx1"/>
          </a:fontRef>
        </p:style>
      </p:cxnSp>
      <p:sp>
        <p:nvSpPr>
          <p:cNvPr id="18" name="上下矢印 17">
            <a:extLst>
              <a:ext uri="{FF2B5EF4-FFF2-40B4-BE49-F238E27FC236}">
                <a16:creationId xmlns:a16="http://schemas.microsoft.com/office/drawing/2014/main" id="{67E5AE43-AE2C-123A-98F7-29FE499FB455}"/>
              </a:ext>
            </a:extLst>
          </p:cNvPr>
          <p:cNvSpPr/>
          <p:nvPr/>
        </p:nvSpPr>
        <p:spPr>
          <a:xfrm>
            <a:off x="9373954" y="3701500"/>
            <a:ext cx="297628" cy="1280217"/>
          </a:xfrm>
          <a:prstGeom prst="upDown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30412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16F993-04AA-9028-D65E-86AF04611D96}"/>
              </a:ext>
            </a:extLst>
          </p:cNvPr>
          <p:cNvSpPr>
            <a:spLocks noGrp="1"/>
          </p:cNvSpPr>
          <p:nvPr>
            <p:ph type="title"/>
          </p:nvPr>
        </p:nvSpPr>
        <p:spPr/>
        <p:txBody>
          <a:bodyPr>
            <a:noAutofit/>
          </a:bodyPr>
          <a:lstStyle/>
          <a:p>
            <a:r>
              <a:rPr kumimoji="1" lang="ja-JP" altLang="en-US" sz="3600"/>
              <a:t>高輝度</a:t>
            </a:r>
            <a:r>
              <a:rPr kumimoji="1" lang="en-US" altLang="ja-JP" sz="3600" dirty="0"/>
              <a:t> LHC-ATLAS </a:t>
            </a:r>
            <a:r>
              <a:rPr kumimoji="1" lang="ja-JP" altLang="en-US" sz="3600"/>
              <a:t>実験に向けた</a:t>
            </a:r>
            <a:r>
              <a:rPr kumimoji="1" lang="en-US" altLang="ja-JP" sz="3600" dirty="0"/>
              <a:t>Phase2 </a:t>
            </a:r>
            <a:r>
              <a:rPr lang="en-US" altLang="ja-JP" sz="3600" dirty="0"/>
              <a:t>U</a:t>
            </a:r>
            <a:r>
              <a:rPr kumimoji="1" lang="en-US" altLang="ja-JP" sz="3600" dirty="0"/>
              <a:t>pgrade</a:t>
            </a:r>
            <a:endParaRPr kumimoji="1" lang="ja-JP" altLang="en-US" sz="360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F9BB0B00-05C0-2DF5-A142-478C72C8DF44}"/>
                  </a:ext>
                </a:extLst>
              </p:cNvPr>
              <p:cNvSpPr>
                <a:spLocks noGrp="1"/>
              </p:cNvSpPr>
              <p:nvPr>
                <p:ph idx="1"/>
              </p:nvPr>
            </p:nvSpPr>
            <p:spPr>
              <a:xfrm>
                <a:off x="146684" y="831085"/>
                <a:ext cx="11742445" cy="3313789"/>
              </a:xfrm>
            </p:spPr>
            <p:txBody>
              <a:bodyPr>
                <a:normAutofit fontScale="85000" lnSpcReduction="10000"/>
              </a:bodyPr>
              <a:lstStyle/>
              <a:p>
                <a:r>
                  <a:rPr lang="en-US" altLang="ja-JP" dirty="0"/>
                  <a:t>TGC</a:t>
                </a:r>
                <a:r>
                  <a:rPr lang="ja-JP" altLang="en-US"/>
                  <a:t>検出器で観測したヒット情報は、多段のコンポーネントを経てトリガー判定される</a:t>
                </a:r>
                <a:endParaRPr lang="en-US" altLang="ja-JP" dirty="0"/>
              </a:p>
              <a:p>
                <a:pPr lvl="1"/>
                <a:r>
                  <a:rPr kumimoji="1" lang="en-US" altLang="ja-JP" dirty="0"/>
                  <a:t>ASD</a:t>
                </a:r>
                <a:r>
                  <a:rPr kumimoji="1" lang="ja-JP" altLang="en-US"/>
                  <a:t>　　　　　</a:t>
                </a:r>
                <a:r>
                  <a:rPr kumimoji="1" lang="en-US" altLang="ja-JP" dirty="0"/>
                  <a:t>		</a:t>
                </a:r>
                <a:r>
                  <a:rPr kumimoji="1" lang="ja-JP" altLang="en-US"/>
                  <a:t>信号のデジタル化</a:t>
                </a:r>
                <a:endParaRPr kumimoji="1" lang="en-US" altLang="ja-JP" dirty="0"/>
              </a:p>
              <a:p>
                <a:pPr lvl="1"/>
                <a:r>
                  <a:rPr lang="en-US" altLang="ja-JP" dirty="0"/>
                  <a:t>PS</a:t>
                </a:r>
                <a:r>
                  <a:rPr lang="ja-JP" altLang="en-US"/>
                  <a:t>ボード　　　　</a:t>
                </a:r>
                <a:r>
                  <a:rPr lang="en-US" altLang="ja-JP" dirty="0"/>
                  <a:t>	LHC</a:t>
                </a:r>
                <a:r>
                  <a:rPr lang="ja-JP" altLang="en-US"/>
                  <a:t>クロックと同期</a:t>
                </a:r>
                <a:endParaRPr lang="en-US" altLang="ja-JP" dirty="0"/>
              </a:p>
              <a:p>
                <a:pPr lvl="1"/>
                <a:r>
                  <a:rPr kumimoji="1" lang="en-US" altLang="ja-JP" dirty="0"/>
                  <a:t>Sector</a:t>
                </a:r>
                <a:r>
                  <a:rPr kumimoji="1" lang="ja-JP" altLang="en-US"/>
                  <a:t> </a:t>
                </a:r>
                <a:r>
                  <a:rPr kumimoji="1" lang="en-US" altLang="ja-JP" dirty="0"/>
                  <a:t>Logic(SL)	7</a:t>
                </a:r>
                <a:r>
                  <a:rPr kumimoji="1" lang="ja-JP" altLang="en-US"/>
                  <a:t>層のコインシデンスにより</a:t>
                </a:r>
                <a14:m>
                  <m:oMath xmlns:m="http://schemas.openxmlformats.org/officeDocument/2006/math">
                    <m:r>
                      <a:rPr lang="en-US" altLang="ja-JP" sz="2400" i="1" dirty="0" smtClean="0">
                        <a:latin typeface="Cambria Math" panose="02040503050406030204" pitchFamily="18" charset="0"/>
                      </a:rPr>
                      <m:t>𝑝</m:t>
                    </m:r>
                    <m:r>
                      <m:rPr>
                        <m:sty m:val="p"/>
                      </m:rPr>
                      <a:rPr lang="en-US" altLang="ja-JP" sz="2400" i="0" baseline="-25000" dirty="0" err="1">
                        <a:latin typeface="Cambria Math" panose="02040503050406030204" pitchFamily="18" charset="0"/>
                      </a:rPr>
                      <m:t>T</m:t>
                    </m:r>
                    <m:r>
                      <a:rPr lang="en-US" altLang="ja-JP" sz="2400" i="1" baseline="-25000" dirty="0" err="1">
                        <a:latin typeface="Cambria Math" panose="02040503050406030204" pitchFamily="18" charset="0"/>
                      </a:rPr>
                      <m:t> </m:t>
                    </m:r>
                  </m:oMath>
                </a14:m>
                <a:r>
                  <a:rPr kumimoji="1" lang="ja-JP" altLang="en-US"/>
                  <a:t>を計算</a:t>
                </a:r>
                <a:endParaRPr kumimoji="1" lang="en-US" altLang="ja-JP" dirty="0"/>
              </a:p>
              <a:p>
                <a:pPr lvl="2"/>
                <a:r>
                  <a:rPr kumimoji="1" lang="ja-JP" altLang="en-US"/>
                  <a:t>トリガー系では、データの選別をせずに全情報を</a:t>
                </a:r>
                <a:r>
                  <a:rPr kumimoji="1" lang="en-US" altLang="ja-JP" dirty="0"/>
                  <a:t>SL</a:t>
                </a:r>
                <a:r>
                  <a:rPr kumimoji="1" lang="ja-JP" altLang="en-US"/>
                  <a:t>へ送信する</a:t>
                </a:r>
                <a:endParaRPr kumimoji="1" lang="en-US" altLang="ja-JP" dirty="0"/>
              </a:p>
              <a:p>
                <a:r>
                  <a:rPr lang="en-US" altLang="ja-JP" dirty="0">
                    <a:solidFill>
                      <a:srgbClr val="FF0000"/>
                    </a:solidFill>
                  </a:rPr>
                  <a:t>PS</a:t>
                </a:r>
                <a:r>
                  <a:rPr lang="ja-JP" altLang="en-US">
                    <a:solidFill>
                      <a:srgbClr val="FF0000"/>
                    </a:solidFill>
                  </a:rPr>
                  <a:t>ボード以降の全システムがエレクトロニクス・ファイバー接続を含めて刷新</a:t>
                </a:r>
                <a:endParaRPr lang="en-US" altLang="ja-JP" dirty="0">
                  <a:solidFill>
                    <a:srgbClr val="FF0000"/>
                  </a:solidFill>
                </a:endParaRPr>
              </a:p>
              <a:p>
                <a:pPr lvl="1"/>
                <a:r>
                  <a:rPr kumimoji="1" lang="en-US" altLang="ja-JP" dirty="0"/>
                  <a:t>SL</a:t>
                </a:r>
                <a:r>
                  <a:rPr kumimoji="1" lang="ja-JP" altLang="en-US"/>
                  <a:t>のトリガー系</a:t>
                </a:r>
                <a:r>
                  <a:rPr lang="ja-JP" altLang="en-US"/>
                  <a:t>は開発中であり、現在も統合試験を行っている</a:t>
                </a:r>
                <a:endParaRPr lang="en-US" altLang="ja-JP" dirty="0"/>
              </a:p>
              <a:p>
                <a:pPr lvl="1"/>
                <a:r>
                  <a:rPr kumimoji="1" lang="ja-JP" altLang="en-US"/>
                  <a:t>本研究は</a:t>
                </a:r>
                <a:r>
                  <a:rPr kumimoji="1" lang="en-US" altLang="ja-JP" dirty="0">
                    <a:solidFill>
                      <a:srgbClr val="FF0000"/>
                    </a:solidFill>
                  </a:rPr>
                  <a:t>SL</a:t>
                </a:r>
                <a:r>
                  <a:rPr kumimoji="1" lang="ja-JP" altLang="en-US">
                    <a:solidFill>
                      <a:srgbClr val="FF0000"/>
                    </a:solidFill>
                  </a:rPr>
                  <a:t>開発・運用のためのトリガー系検証機構の全体設計</a:t>
                </a:r>
                <a:r>
                  <a:rPr kumimoji="1" lang="en-US" altLang="ja-JP" dirty="0">
                    <a:solidFill>
                      <a:srgbClr val="FF0000"/>
                    </a:solidFill>
                  </a:rPr>
                  <a:t>+</a:t>
                </a:r>
                <a:r>
                  <a:rPr kumimoji="1" lang="ja-JP" altLang="en-US">
                    <a:solidFill>
                      <a:srgbClr val="FF0000"/>
                    </a:solidFill>
                  </a:rPr>
                  <a:t>開発</a:t>
                </a:r>
                <a:r>
                  <a:rPr kumimoji="1" lang="en-US" altLang="ja-JP" dirty="0">
                    <a:solidFill>
                      <a:srgbClr val="FF0000"/>
                    </a:solidFill>
                  </a:rPr>
                  <a:t>+</a:t>
                </a:r>
                <a:r>
                  <a:rPr kumimoji="1" lang="ja-JP" altLang="en-US">
                    <a:solidFill>
                      <a:srgbClr val="FF0000"/>
                    </a:solidFill>
                  </a:rPr>
                  <a:t>利用</a:t>
                </a:r>
                <a:r>
                  <a:rPr lang="ja-JP" altLang="en-US"/>
                  <a:t>を行った</a:t>
                </a:r>
                <a:endParaRPr kumimoji="1" lang="en-US" altLang="ja-JP" dirty="0"/>
              </a:p>
            </p:txBody>
          </p:sp>
        </mc:Choice>
        <mc:Fallback>
          <p:sp>
            <p:nvSpPr>
              <p:cNvPr id="3" name="コンテンツ プレースホルダー 2">
                <a:extLst>
                  <a:ext uri="{FF2B5EF4-FFF2-40B4-BE49-F238E27FC236}">
                    <a16:creationId xmlns:a16="http://schemas.microsoft.com/office/drawing/2014/main" id="{F9BB0B00-05C0-2DF5-A142-478C72C8DF44}"/>
                  </a:ext>
                </a:extLst>
              </p:cNvPr>
              <p:cNvSpPr>
                <a:spLocks noGrp="1" noRot="1" noChangeAspect="1" noMove="1" noResize="1" noEditPoints="1" noAdjustHandles="1" noChangeArrowheads="1" noChangeShapeType="1" noTextEdit="1"/>
              </p:cNvSpPr>
              <p:nvPr>
                <p:ph idx="1"/>
              </p:nvPr>
            </p:nvSpPr>
            <p:spPr>
              <a:xfrm>
                <a:off x="146684" y="831085"/>
                <a:ext cx="11742445" cy="3313789"/>
              </a:xfrm>
              <a:blipFill>
                <a:blip r:embed="rId3"/>
                <a:stretch>
                  <a:fillRect l="-756" t="-2672" r="-756"/>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30D6AF52-B100-47D0-1DA5-0D38C1094B0F}"/>
              </a:ext>
            </a:extLst>
          </p:cNvPr>
          <p:cNvSpPr>
            <a:spLocks noGrp="1"/>
          </p:cNvSpPr>
          <p:nvPr>
            <p:ph type="dt" sz="half" idx="10"/>
          </p:nvPr>
        </p:nvSpPr>
        <p:spPr/>
        <p:txBody>
          <a:bodyPr/>
          <a:lstStyle/>
          <a:p>
            <a:fld id="{B078DA4B-4659-6148-82F5-7E5AACBAA582}" type="datetime1">
              <a:rPr kumimoji="1" lang="ja-JP" altLang="en-US" smtClean="0"/>
              <a:t>2023/2/17</a:t>
            </a:fld>
            <a:endParaRPr kumimoji="1" lang="ja-JP" altLang="en-US"/>
          </a:p>
        </p:txBody>
      </p:sp>
      <p:sp>
        <p:nvSpPr>
          <p:cNvPr id="5" name="スライド番号プレースホルダー 4">
            <a:extLst>
              <a:ext uri="{FF2B5EF4-FFF2-40B4-BE49-F238E27FC236}">
                <a16:creationId xmlns:a16="http://schemas.microsoft.com/office/drawing/2014/main" id="{1EF5CE8E-FE1A-9F17-80F3-163319EE56AC}"/>
              </a:ext>
            </a:extLst>
          </p:cNvPr>
          <p:cNvSpPr>
            <a:spLocks noGrp="1"/>
          </p:cNvSpPr>
          <p:nvPr>
            <p:ph type="sldNum" sz="quarter" idx="12"/>
          </p:nvPr>
        </p:nvSpPr>
        <p:spPr/>
        <p:txBody>
          <a:bodyPr/>
          <a:lstStyle/>
          <a:p>
            <a:fld id="{B1A13AED-BBC1-DB48-95E1-36D836C4ECBB}" type="slidenum">
              <a:rPr kumimoji="1" lang="ja-JP" altLang="en-US" smtClean="0"/>
              <a:t>8</a:t>
            </a:fld>
            <a:endParaRPr kumimoji="1" lang="ja-JP" altLang="en-US"/>
          </a:p>
        </p:txBody>
      </p:sp>
      <p:sp>
        <p:nvSpPr>
          <p:cNvPr id="7" name="フッター プレースホルダー 6">
            <a:extLst>
              <a:ext uri="{FF2B5EF4-FFF2-40B4-BE49-F238E27FC236}">
                <a16:creationId xmlns:a16="http://schemas.microsoft.com/office/drawing/2014/main" id="{AA094F07-DE5A-1BCE-9C52-1E3D1DEE0C98}"/>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grpSp>
        <p:nvGrpSpPr>
          <p:cNvPr id="13" name="グループ化 12">
            <a:extLst>
              <a:ext uri="{FF2B5EF4-FFF2-40B4-BE49-F238E27FC236}">
                <a16:creationId xmlns:a16="http://schemas.microsoft.com/office/drawing/2014/main" id="{E3D979B8-0D90-E1B7-789D-65416D67DF69}"/>
              </a:ext>
            </a:extLst>
          </p:cNvPr>
          <p:cNvGrpSpPr/>
          <p:nvPr/>
        </p:nvGrpSpPr>
        <p:grpSpPr>
          <a:xfrm>
            <a:off x="407443" y="4192834"/>
            <a:ext cx="11481687" cy="2403418"/>
            <a:chOff x="407443" y="4192834"/>
            <a:chExt cx="11481687" cy="2403418"/>
          </a:xfrm>
        </p:grpSpPr>
        <p:pic>
          <p:nvPicPr>
            <p:cNvPr id="14" name="Picture 1" descr="page7image22397344">
              <a:extLst>
                <a:ext uri="{FF2B5EF4-FFF2-40B4-BE49-F238E27FC236}">
                  <a16:creationId xmlns:a16="http://schemas.microsoft.com/office/drawing/2014/main" id="{B71C24CB-EC83-6937-9DAB-92210B1907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85149" y="4679443"/>
              <a:ext cx="1947837" cy="181719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グループ化 14">
              <a:extLst>
                <a:ext uri="{FF2B5EF4-FFF2-40B4-BE49-F238E27FC236}">
                  <a16:creationId xmlns:a16="http://schemas.microsoft.com/office/drawing/2014/main" id="{79447FDF-1B92-E289-2264-F7762612AD9E}"/>
                </a:ext>
              </a:extLst>
            </p:cNvPr>
            <p:cNvGrpSpPr/>
            <p:nvPr/>
          </p:nvGrpSpPr>
          <p:grpSpPr>
            <a:xfrm>
              <a:off x="4747640" y="4352092"/>
              <a:ext cx="1489491" cy="2094020"/>
              <a:chOff x="5224803" y="68476"/>
              <a:chExt cx="1893690" cy="2662269"/>
            </a:xfrm>
          </p:grpSpPr>
          <p:sp>
            <p:nvSpPr>
              <p:cNvPr id="35" name="正方形/長方形 34">
                <a:extLst>
                  <a:ext uri="{FF2B5EF4-FFF2-40B4-BE49-F238E27FC236}">
                    <a16:creationId xmlns:a16="http://schemas.microsoft.com/office/drawing/2014/main" id="{0E47AC4C-3825-0276-26B1-9FC8D93DECE5}"/>
                  </a:ext>
                </a:extLst>
              </p:cNvPr>
              <p:cNvSpPr/>
              <p:nvPr/>
            </p:nvSpPr>
            <p:spPr>
              <a:xfrm>
                <a:off x="5224803" y="68476"/>
                <a:ext cx="1877277" cy="2662269"/>
              </a:xfrm>
              <a:prstGeom prst="rect">
                <a:avLst/>
              </a:prstGeom>
              <a:noFill/>
              <a:ln w="3492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tx1"/>
                  </a:solidFill>
                </a:endParaRPr>
              </a:p>
            </p:txBody>
          </p:sp>
          <p:sp>
            <p:nvSpPr>
              <p:cNvPr id="36" name="テキスト ボックス 35">
                <a:extLst>
                  <a:ext uri="{FF2B5EF4-FFF2-40B4-BE49-F238E27FC236}">
                    <a16:creationId xmlns:a16="http://schemas.microsoft.com/office/drawing/2014/main" id="{E98F8F3A-F1AC-19A4-5E5C-42C200F0EB7B}"/>
                  </a:ext>
                </a:extLst>
              </p:cNvPr>
              <p:cNvSpPr txBox="1"/>
              <p:nvPr/>
            </p:nvSpPr>
            <p:spPr>
              <a:xfrm>
                <a:off x="5327104" y="258027"/>
                <a:ext cx="960683" cy="313037"/>
              </a:xfrm>
              <a:prstGeom prst="rect">
                <a:avLst/>
              </a:prstGeom>
              <a:noFill/>
            </p:spPr>
            <p:txBody>
              <a:bodyPr wrap="square" rtlCol="0">
                <a:spAutoFit/>
              </a:bodyPr>
              <a:lstStyle/>
              <a:p>
                <a:r>
                  <a:rPr kumimoji="1" lang="en-US" altLang="ja-JP" sz="1000"/>
                  <a:t>PPASIC 1</a:t>
                </a:r>
                <a:endParaRPr kumimoji="1" lang="en-US" altLang="ja-JP" sz="700"/>
              </a:p>
            </p:txBody>
          </p:sp>
          <p:grpSp>
            <p:nvGrpSpPr>
              <p:cNvPr id="37" name="グループ化 36">
                <a:extLst>
                  <a:ext uri="{FF2B5EF4-FFF2-40B4-BE49-F238E27FC236}">
                    <a16:creationId xmlns:a16="http://schemas.microsoft.com/office/drawing/2014/main" id="{3E945BC8-30AF-F742-303A-A8949EF7BD5D}"/>
                  </a:ext>
                </a:extLst>
              </p:cNvPr>
              <p:cNvGrpSpPr/>
              <p:nvPr/>
            </p:nvGrpSpPr>
            <p:grpSpPr>
              <a:xfrm>
                <a:off x="5578436" y="504751"/>
                <a:ext cx="322832" cy="2112333"/>
                <a:chOff x="5578436" y="504751"/>
                <a:chExt cx="322832" cy="2112333"/>
              </a:xfrm>
            </p:grpSpPr>
            <p:sp>
              <p:nvSpPr>
                <p:cNvPr id="54" name="正方形/長方形 53">
                  <a:extLst>
                    <a:ext uri="{FF2B5EF4-FFF2-40B4-BE49-F238E27FC236}">
                      <a16:creationId xmlns:a16="http://schemas.microsoft.com/office/drawing/2014/main" id="{C2772BF1-39D2-2D9D-0710-3AA8D3A28EA5}"/>
                    </a:ext>
                  </a:extLst>
                </p:cNvPr>
                <p:cNvSpPr/>
                <p:nvPr/>
              </p:nvSpPr>
              <p:spPr>
                <a:xfrm>
                  <a:off x="5578436" y="504751"/>
                  <a:ext cx="322832" cy="351543"/>
                </a:xfrm>
                <a:prstGeom prst="rect">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tx1"/>
                    </a:solidFill>
                  </a:endParaRPr>
                </a:p>
              </p:txBody>
            </p:sp>
            <p:sp>
              <p:nvSpPr>
                <p:cNvPr id="55" name="正方形/長方形 54">
                  <a:extLst>
                    <a:ext uri="{FF2B5EF4-FFF2-40B4-BE49-F238E27FC236}">
                      <a16:creationId xmlns:a16="http://schemas.microsoft.com/office/drawing/2014/main" id="{CF11B32C-FB80-0041-578E-1F0FC8F94073}"/>
                    </a:ext>
                  </a:extLst>
                </p:cNvPr>
                <p:cNvSpPr/>
                <p:nvPr/>
              </p:nvSpPr>
              <p:spPr>
                <a:xfrm>
                  <a:off x="5578436" y="2265541"/>
                  <a:ext cx="322832" cy="351543"/>
                </a:xfrm>
                <a:prstGeom prst="rect">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tx1"/>
                    </a:solidFill>
                  </a:endParaRPr>
                </a:p>
              </p:txBody>
            </p:sp>
            <p:sp>
              <p:nvSpPr>
                <p:cNvPr id="56" name="正方形/長方形 55">
                  <a:extLst>
                    <a:ext uri="{FF2B5EF4-FFF2-40B4-BE49-F238E27FC236}">
                      <a16:creationId xmlns:a16="http://schemas.microsoft.com/office/drawing/2014/main" id="{764DFA4B-CC0F-0D3C-5C46-279AF8DC279A}"/>
                    </a:ext>
                  </a:extLst>
                </p:cNvPr>
                <p:cNvSpPr/>
                <p:nvPr/>
              </p:nvSpPr>
              <p:spPr>
                <a:xfrm>
                  <a:off x="5578436" y="1104217"/>
                  <a:ext cx="322832" cy="351543"/>
                </a:xfrm>
                <a:prstGeom prst="rect">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tx1"/>
                    </a:solidFill>
                  </a:endParaRPr>
                </a:p>
              </p:txBody>
            </p:sp>
            <p:sp>
              <p:nvSpPr>
                <p:cNvPr id="57" name="正方形/長方形 56">
                  <a:extLst>
                    <a:ext uri="{FF2B5EF4-FFF2-40B4-BE49-F238E27FC236}">
                      <a16:creationId xmlns:a16="http://schemas.microsoft.com/office/drawing/2014/main" id="{1D7B9950-603C-C5F3-94CA-A1D29D09302A}"/>
                    </a:ext>
                  </a:extLst>
                </p:cNvPr>
                <p:cNvSpPr/>
                <p:nvPr/>
              </p:nvSpPr>
              <p:spPr>
                <a:xfrm>
                  <a:off x="5578436" y="1674325"/>
                  <a:ext cx="322832" cy="351543"/>
                </a:xfrm>
                <a:prstGeom prst="rect">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tx1"/>
                    </a:solidFill>
                  </a:endParaRPr>
                </a:p>
              </p:txBody>
            </p:sp>
            <p:cxnSp>
              <p:nvCxnSpPr>
                <p:cNvPr id="58" name="直線コネクタ 57">
                  <a:extLst>
                    <a:ext uri="{FF2B5EF4-FFF2-40B4-BE49-F238E27FC236}">
                      <a16:creationId xmlns:a16="http://schemas.microsoft.com/office/drawing/2014/main" id="{9147024A-A24F-BCB6-13DA-1501E25E97F0}"/>
                    </a:ext>
                  </a:extLst>
                </p:cNvPr>
                <p:cNvCxnSpPr>
                  <a:stCxn id="55" idx="0"/>
                  <a:endCxn id="55" idx="2"/>
                </p:cNvCxnSpPr>
                <p:nvPr/>
              </p:nvCxnSpPr>
              <p:spPr>
                <a:xfrm>
                  <a:off x="5739852" y="2265541"/>
                  <a:ext cx="0" cy="351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DD0D05D1-DC19-EDDB-CABF-4BAD7226F0D3}"/>
                    </a:ext>
                  </a:extLst>
                </p:cNvPr>
                <p:cNvCxnSpPr/>
                <p:nvPr/>
              </p:nvCxnSpPr>
              <p:spPr>
                <a:xfrm>
                  <a:off x="5744775" y="1674988"/>
                  <a:ext cx="0" cy="351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5BA8D23D-1473-E021-1804-D4BC695D9B13}"/>
                    </a:ext>
                  </a:extLst>
                </p:cNvPr>
                <p:cNvCxnSpPr/>
                <p:nvPr/>
              </p:nvCxnSpPr>
              <p:spPr>
                <a:xfrm>
                  <a:off x="5739852" y="1092777"/>
                  <a:ext cx="0" cy="351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318CBD49-D730-D713-BDAE-EB20B13CD289}"/>
                    </a:ext>
                  </a:extLst>
                </p:cNvPr>
                <p:cNvCxnSpPr/>
                <p:nvPr/>
              </p:nvCxnSpPr>
              <p:spPr>
                <a:xfrm>
                  <a:off x="5744775" y="504751"/>
                  <a:ext cx="0" cy="351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8" name="グループ化 37">
                <a:extLst>
                  <a:ext uri="{FF2B5EF4-FFF2-40B4-BE49-F238E27FC236}">
                    <a16:creationId xmlns:a16="http://schemas.microsoft.com/office/drawing/2014/main" id="{A2AE09E0-8775-7B3A-E74A-9D8188762AF0}"/>
                  </a:ext>
                </a:extLst>
              </p:cNvPr>
              <p:cNvGrpSpPr/>
              <p:nvPr/>
            </p:nvGrpSpPr>
            <p:grpSpPr>
              <a:xfrm>
                <a:off x="6250711" y="502049"/>
                <a:ext cx="322832" cy="2112333"/>
                <a:chOff x="5578436" y="504751"/>
                <a:chExt cx="322832" cy="2112333"/>
              </a:xfrm>
            </p:grpSpPr>
            <p:sp>
              <p:nvSpPr>
                <p:cNvPr id="46" name="正方形/長方形 45">
                  <a:extLst>
                    <a:ext uri="{FF2B5EF4-FFF2-40B4-BE49-F238E27FC236}">
                      <a16:creationId xmlns:a16="http://schemas.microsoft.com/office/drawing/2014/main" id="{82E565A4-2ACD-6D2F-40E4-15AF7A16A47F}"/>
                    </a:ext>
                  </a:extLst>
                </p:cNvPr>
                <p:cNvSpPr/>
                <p:nvPr/>
              </p:nvSpPr>
              <p:spPr>
                <a:xfrm>
                  <a:off x="5578436" y="504751"/>
                  <a:ext cx="322832" cy="351543"/>
                </a:xfrm>
                <a:prstGeom prst="rect">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tx1"/>
                    </a:solidFill>
                  </a:endParaRPr>
                </a:p>
              </p:txBody>
            </p:sp>
            <p:sp>
              <p:nvSpPr>
                <p:cNvPr id="47" name="正方形/長方形 46">
                  <a:extLst>
                    <a:ext uri="{FF2B5EF4-FFF2-40B4-BE49-F238E27FC236}">
                      <a16:creationId xmlns:a16="http://schemas.microsoft.com/office/drawing/2014/main" id="{3B9F78CB-68DF-5DAB-AB3B-BD59BECCB680}"/>
                    </a:ext>
                  </a:extLst>
                </p:cNvPr>
                <p:cNvSpPr/>
                <p:nvPr/>
              </p:nvSpPr>
              <p:spPr>
                <a:xfrm>
                  <a:off x="5578436" y="2265541"/>
                  <a:ext cx="322832" cy="351543"/>
                </a:xfrm>
                <a:prstGeom prst="rect">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tx1"/>
                    </a:solidFill>
                  </a:endParaRPr>
                </a:p>
              </p:txBody>
            </p:sp>
            <p:sp>
              <p:nvSpPr>
                <p:cNvPr id="48" name="正方形/長方形 47">
                  <a:extLst>
                    <a:ext uri="{FF2B5EF4-FFF2-40B4-BE49-F238E27FC236}">
                      <a16:creationId xmlns:a16="http://schemas.microsoft.com/office/drawing/2014/main" id="{58B83AC2-923E-1AE0-E320-BCD6A2EF94BA}"/>
                    </a:ext>
                  </a:extLst>
                </p:cNvPr>
                <p:cNvSpPr/>
                <p:nvPr/>
              </p:nvSpPr>
              <p:spPr>
                <a:xfrm>
                  <a:off x="5578436" y="1104217"/>
                  <a:ext cx="322832" cy="351543"/>
                </a:xfrm>
                <a:prstGeom prst="rect">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tx1"/>
                    </a:solidFill>
                  </a:endParaRPr>
                </a:p>
              </p:txBody>
            </p:sp>
            <p:sp>
              <p:nvSpPr>
                <p:cNvPr id="49" name="正方形/長方形 48">
                  <a:extLst>
                    <a:ext uri="{FF2B5EF4-FFF2-40B4-BE49-F238E27FC236}">
                      <a16:creationId xmlns:a16="http://schemas.microsoft.com/office/drawing/2014/main" id="{2E4F440B-9418-E116-085E-10E79BCA5A37}"/>
                    </a:ext>
                  </a:extLst>
                </p:cNvPr>
                <p:cNvSpPr/>
                <p:nvPr/>
              </p:nvSpPr>
              <p:spPr>
                <a:xfrm>
                  <a:off x="5578436" y="1674325"/>
                  <a:ext cx="322832" cy="351543"/>
                </a:xfrm>
                <a:prstGeom prst="rect">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tx1"/>
                    </a:solidFill>
                  </a:endParaRPr>
                </a:p>
              </p:txBody>
            </p:sp>
            <p:cxnSp>
              <p:nvCxnSpPr>
                <p:cNvPr id="50" name="直線コネクタ 49">
                  <a:extLst>
                    <a:ext uri="{FF2B5EF4-FFF2-40B4-BE49-F238E27FC236}">
                      <a16:creationId xmlns:a16="http://schemas.microsoft.com/office/drawing/2014/main" id="{E285C761-6D5A-5361-2817-8A3ABCF2D81C}"/>
                    </a:ext>
                  </a:extLst>
                </p:cNvPr>
                <p:cNvCxnSpPr>
                  <a:stCxn id="47" idx="0"/>
                  <a:endCxn id="47" idx="2"/>
                </p:cNvCxnSpPr>
                <p:nvPr/>
              </p:nvCxnSpPr>
              <p:spPr>
                <a:xfrm>
                  <a:off x="5739852" y="2265541"/>
                  <a:ext cx="0" cy="351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22628BAB-E75F-1688-B02D-CE6534A87D6E}"/>
                    </a:ext>
                  </a:extLst>
                </p:cNvPr>
                <p:cNvCxnSpPr/>
                <p:nvPr/>
              </p:nvCxnSpPr>
              <p:spPr>
                <a:xfrm>
                  <a:off x="5744775" y="1674988"/>
                  <a:ext cx="0" cy="351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8F860B17-1AFC-1696-5CCE-841A5C7B5F6F}"/>
                    </a:ext>
                  </a:extLst>
                </p:cNvPr>
                <p:cNvCxnSpPr/>
                <p:nvPr/>
              </p:nvCxnSpPr>
              <p:spPr>
                <a:xfrm>
                  <a:off x="5739852" y="1092777"/>
                  <a:ext cx="0" cy="351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1A551D3B-E666-E2A4-67C0-84D3926C24EA}"/>
                    </a:ext>
                  </a:extLst>
                </p:cNvPr>
                <p:cNvCxnSpPr/>
                <p:nvPr/>
              </p:nvCxnSpPr>
              <p:spPr>
                <a:xfrm>
                  <a:off x="5744775" y="504751"/>
                  <a:ext cx="0" cy="351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9" name="テキスト ボックス 38">
                <a:extLst>
                  <a:ext uri="{FF2B5EF4-FFF2-40B4-BE49-F238E27FC236}">
                    <a16:creationId xmlns:a16="http://schemas.microsoft.com/office/drawing/2014/main" id="{F27A970B-C6F5-6C45-664E-23361F0A9768}"/>
                  </a:ext>
                </a:extLst>
              </p:cNvPr>
              <p:cNvSpPr txBox="1"/>
              <p:nvPr/>
            </p:nvSpPr>
            <p:spPr>
              <a:xfrm>
                <a:off x="5304143" y="867832"/>
                <a:ext cx="960683" cy="313037"/>
              </a:xfrm>
              <a:prstGeom prst="rect">
                <a:avLst/>
              </a:prstGeom>
              <a:noFill/>
            </p:spPr>
            <p:txBody>
              <a:bodyPr wrap="square" rtlCol="0">
                <a:spAutoFit/>
              </a:bodyPr>
              <a:lstStyle/>
              <a:p>
                <a:r>
                  <a:rPr kumimoji="1" lang="en-US" altLang="ja-JP" sz="1000"/>
                  <a:t>PPASIC 2</a:t>
                </a:r>
                <a:endParaRPr kumimoji="1" lang="en-US" altLang="ja-JP" sz="700"/>
              </a:p>
            </p:txBody>
          </p:sp>
          <p:sp>
            <p:nvSpPr>
              <p:cNvPr id="40" name="テキスト ボックス 39">
                <a:extLst>
                  <a:ext uri="{FF2B5EF4-FFF2-40B4-BE49-F238E27FC236}">
                    <a16:creationId xmlns:a16="http://schemas.microsoft.com/office/drawing/2014/main" id="{D56F53E4-3971-4361-FE04-DBF20ECE8C68}"/>
                  </a:ext>
                </a:extLst>
              </p:cNvPr>
              <p:cNvSpPr txBox="1"/>
              <p:nvPr/>
            </p:nvSpPr>
            <p:spPr>
              <a:xfrm>
                <a:off x="5281750" y="1464969"/>
                <a:ext cx="960683" cy="313037"/>
              </a:xfrm>
              <a:prstGeom prst="rect">
                <a:avLst/>
              </a:prstGeom>
              <a:noFill/>
            </p:spPr>
            <p:txBody>
              <a:bodyPr wrap="square" rtlCol="0">
                <a:spAutoFit/>
              </a:bodyPr>
              <a:lstStyle/>
              <a:p>
                <a:r>
                  <a:rPr kumimoji="1" lang="en-US" altLang="ja-JP" sz="1000"/>
                  <a:t>PPASIC 3</a:t>
                </a:r>
                <a:endParaRPr kumimoji="1" lang="en-US" altLang="ja-JP" sz="700"/>
              </a:p>
            </p:txBody>
          </p:sp>
          <p:sp>
            <p:nvSpPr>
              <p:cNvPr id="41" name="テキスト ボックス 40">
                <a:extLst>
                  <a:ext uri="{FF2B5EF4-FFF2-40B4-BE49-F238E27FC236}">
                    <a16:creationId xmlns:a16="http://schemas.microsoft.com/office/drawing/2014/main" id="{B1D3A318-D5CD-9FAA-DE1E-BC9006CEAF6C}"/>
                  </a:ext>
                </a:extLst>
              </p:cNvPr>
              <p:cNvSpPr txBox="1"/>
              <p:nvPr/>
            </p:nvSpPr>
            <p:spPr>
              <a:xfrm>
                <a:off x="5281698" y="2050601"/>
                <a:ext cx="1056675" cy="313037"/>
              </a:xfrm>
              <a:prstGeom prst="rect">
                <a:avLst/>
              </a:prstGeom>
              <a:noFill/>
            </p:spPr>
            <p:txBody>
              <a:bodyPr wrap="square" rtlCol="0">
                <a:spAutoFit/>
              </a:bodyPr>
              <a:lstStyle/>
              <a:p>
                <a:r>
                  <a:rPr kumimoji="1" lang="en-US" altLang="ja-JP" sz="1000"/>
                  <a:t>PPASIC 4</a:t>
                </a:r>
                <a:endParaRPr kumimoji="1" lang="en-US" altLang="ja-JP" sz="700"/>
              </a:p>
            </p:txBody>
          </p:sp>
          <p:sp>
            <p:nvSpPr>
              <p:cNvPr id="42" name="テキスト ボックス 41">
                <a:extLst>
                  <a:ext uri="{FF2B5EF4-FFF2-40B4-BE49-F238E27FC236}">
                    <a16:creationId xmlns:a16="http://schemas.microsoft.com/office/drawing/2014/main" id="{7FFC778E-66D8-BB67-B207-3611AD512D5C}"/>
                  </a:ext>
                </a:extLst>
              </p:cNvPr>
              <p:cNvSpPr txBox="1"/>
              <p:nvPr/>
            </p:nvSpPr>
            <p:spPr>
              <a:xfrm>
                <a:off x="6113533" y="257778"/>
                <a:ext cx="960683" cy="313037"/>
              </a:xfrm>
              <a:prstGeom prst="rect">
                <a:avLst/>
              </a:prstGeom>
              <a:noFill/>
            </p:spPr>
            <p:txBody>
              <a:bodyPr wrap="square" rtlCol="0">
                <a:spAutoFit/>
              </a:bodyPr>
              <a:lstStyle/>
              <a:p>
                <a:r>
                  <a:rPr kumimoji="1" lang="en-US" altLang="ja-JP" sz="1000"/>
                  <a:t>PPASIC 5</a:t>
                </a:r>
                <a:endParaRPr kumimoji="1" lang="en-US" altLang="ja-JP" sz="700"/>
              </a:p>
            </p:txBody>
          </p:sp>
          <p:sp>
            <p:nvSpPr>
              <p:cNvPr id="43" name="テキスト ボックス 42">
                <a:extLst>
                  <a:ext uri="{FF2B5EF4-FFF2-40B4-BE49-F238E27FC236}">
                    <a16:creationId xmlns:a16="http://schemas.microsoft.com/office/drawing/2014/main" id="{AE7108F7-C72D-B578-88B4-BB03C9D20725}"/>
                  </a:ext>
                </a:extLst>
              </p:cNvPr>
              <p:cNvSpPr txBox="1"/>
              <p:nvPr/>
            </p:nvSpPr>
            <p:spPr>
              <a:xfrm>
                <a:off x="6157810" y="866191"/>
                <a:ext cx="960683" cy="313037"/>
              </a:xfrm>
              <a:prstGeom prst="rect">
                <a:avLst/>
              </a:prstGeom>
              <a:noFill/>
            </p:spPr>
            <p:txBody>
              <a:bodyPr wrap="square" rtlCol="0">
                <a:spAutoFit/>
              </a:bodyPr>
              <a:lstStyle/>
              <a:p>
                <a:r>
                  <a:rPr kumimoji="1" lang="en-US" altLang="ja-JP" sz="1000"/>
                  <a:t>PPASIC 6</a:t>
                </a:r>
                <a:endParaRPr kumimoji="1" lang="en-US" altLang="ja-JP" sz="700"/>
              </a:p>
            </p:txBody>
          </p:sp>
          <p:sp>
            <p:nvSpPr>
              <p:cNvPr id="44" name="テキスト ボックス 43">
                <a:extLst>
                  <a:ext uri="{FF2B5EF4-FFF2-40B4-BE49-F238E27FC236}">
                    <a16:creationId xmlns:a16="http://schemas.microsoft.com/office/drawing/2014/main" id="{D0986078-EA01-1640-D31F-64C570702D53}"/>
                  </a:ext>
                </a:extLst>
              </p:cNvPr>
              <p:cNvSpPr txBox="1"/>
              <p:nvPr/>
            </p:nvSpPr>
            <p:spPr>
              <a:xfrm>
                <a:off x="6095131" y="1464591"/>
                <a:ext cx="960683" cy="313037"/>
              </a:xfrm>
              <a:prstGeom prst="rect">
                <a:avLst/>
              </a:prstGeom>
              <a:noFill/>
            </p:spPr>
            <p:txBody>
              <a:bodyPr wrap="square" rtlCol="0">
                <a:spAutoFit/>
              </a:bodyPr>
              <a:lstStyle/>
              <a:p>
                <a:r>
                  <a:rPr kumimoji="1" lang="en-US" altLang="ja-JP" sz="1000"/>
                  <a:t>PPASIC 7</a:t>
                </a:r>
                <a:endParaRPr kumimoji="1" lang="en-US" altLang="ja-JP" sz="700"/>
              </a:p>
            </p:txBody>
          </p:sp>
          <p:sp>
            <p:nvSpPr>
              <p:cNvPr id="45" name="テキスト ボックス 44">
                <a:extLst>
                  <a:ext uri="{FF2B5EF4-FFF2-40B4-BE49-F238E27FC236}">
                    <a16:creationId xmlns:a16="http://schemas.microsoft.com/office/drawing/2014/main" id="{918AF2C2-1AB4-E236-FE62-E7EE8CBE625D}"/>
                  </a:ext>
                </a:extLst>
              </p:cNvPr>
              <p:cNvSpPr txBox="1"/>
              <p:nvPr/>
            </p:nvSpPr>
            <p:spPr>
              <a:xfrm>
                <a:off x="6113532" y="2050601"/>
                <a:ext cx="960683" cy="322820"/>
              </a:xfrm>
              <a:prstGeom prst="rect">
                <a:avLst/>
              </a:prstGeom>
              <a:noFill/>
            </p:spPr>
            <p:txBody>
              <a:bodyPr wrap="square" rtlCol="0">
                <a:spAutoFit/>
              </a:bodyPr>
              <a:lstStyle/>
              <a:p>
                <a:r>
                  <a:rPr kumimoji="1" lang="en-US" altLang="ja-JP" sz="1000"/>
                  <a:t>PPASIC8</a:t>
                </a:r>
                <a:endParaRPr kumimoji="1" lang="en-US" altLang="ja-JP" sz="700"/>
              </a:p>
            </p:txBody>
          </p:sp>
        </p:grpSp>
        <p:cxnSp>
          <p:nvCxnSpPr>
            <p:cNvPr id="16" name="直線コネクタ 15">
              <a:extLst>
                <a:ext uri="{FF2B5EF4-FFF2-40B4-BE49-F238E27FC236}">
                  <a16:creationId xmlns:a16="http://schemas.microsoft.com/office/drawing/2014/main" id="{9464A806-ABDA-B85C-FE14-46C5BF629758}"/>
                </a:ext>
              </a:extLst>
            </p:cNvPr>
            <p:cNvCxnSpPr>
              <a:cxnSpLocks/>
            </p:cNvCxnSpPr>
            <p:nvPr/>
          </p:nvCxnSpPr>
          <p:spPr>
            <a:xfrm flipH="1" flipV="1">
              <a:off x="6274714" y="4361481"/>
              <a:ext cx="520884" cy="533299"/>
            </a:xfrm>
            <a:prstGeom prst="line">
              <a:avLst/>
            </a:prstGeom>
            <a:ln w="31750">
              <a:solidFill>
                <a:schemeClr val="bg1">
                  <a:lumMod val="65000"/>
                </a:schemeClr>
              </a:solidFill>
              <a:prstDash val="sysDot"/>
            </a:ln>
          </p:spPr>
          <p:style>
            <a:lnRef idx="1">
              <a:schemeClr val="dk1"/>
            </a:lnRef>
            <a:fillRef idx="0">
              <a:schemeClr val="dk1"/>
            </a:fillRef>
            <a:effectRef idx="0">
              <a:schemeClr val="dk1"/>
            </a:effectRef>
            <a:fontRef idx="minor">
              <a:schemeClr val="tx1"/>
            </a:fontRef>
          </p:style>
        </p:cxnSp>
        <p:cxnSp>
          <p:nvCxnSpPr>
            <p:cNvPr id="17" name="直線コネクタ 16">
              <a:extLst>
                <a:ext uri="{FF2B5EF4-FFF2-40B4-BE49-F238E27FC236}">
                  <a16:creationId xmlns:a16="http://schemas.microsoft.com/office/drawing/2014/main" id="{EB0AF73A-B010-2A7C-6E7D-93E5FCAB22EF}"/>
                </a:ext>
              </a:extLst>
            </p:cNvPr>
            <p:cNvCxnSpPr>
              <a:cxnSpLocks/>
            </p:cNvCxnSpPr>
            <p:nvPr/>
          </p:nvCxnSpPr>
          <p:spPr>
            <a:xfrm flipH="1">
              <a:off x="6222051" y="5961556"/>
              <a:ext cx="553995" cy="494465"/>
            </a:xfrm>
            <a:prstGeom prst="line">
              <a:avLst/>
            </a:prstGeom>
            <a:ln w="31750">
              <a:solidFill>
                <a:schemeClr val="bg1">
                  <a:lumMod val="65000"/>
                </a:schemeClr>
              </a:solidFill>
              <a:prstDash val="sysDot"/>
            </a:ln>
          </p:spPr>
          <p:style>
            <a:lnRef idx="1">
              <a:schemeClr val="dk1"/>
            </a:lnRef>
            <a:fillRef idx="0">
              <a:schemeClr val="dk1"/>
            </a:fillRef>
            <a:effectRef idx="0">
              <a:schemeClr val="dk1"/>
            </a:effectRef>
            <a:fontRef idx="minor">
              <a:schemeClr val="tx1"/>
            </a:fontRef>
          </p:style>
        </p:cxnSp>
        <p:sp>
          <p:nvSpPr>
            <p:cNvPr id="18" name="テキスト ボックス 17">
              <a:extLst>
                <a:ext uri="{FF2B5EF4-FFF2-40B4-BE49-F238E27FC236}">
                  <a16:creationId xmlns:a16="http://schemas.microsoft.com/office/drawing/2014/main" id="{725777AE-B6EC-DE64-F64D-6F6329598D5D}"/>
                </a:ext>
              </a:extLst>
            </p:cNvPr>
            <p:cNvSpPr txBox="1"/>
            <p:nvPr/>
          </p:nvSpPr>
          <p:spPr>
            <a:xfrm>
              <a:off x="407443" y="4214533"/>
              <a:ext cx="1087157" cy="307777"/>
            </a:xfrm>
            <a:prstGeom prst="rect">
              <a:avLst/>
            </a:prstGeom>
            <a:solidFill>
              <a:schemeClr val="accent4">
                <a:lumMod val="40000"/>
                <a:lumOff val="60000"/>
              </a:schemeClr>
            </a:solidFill>
          </p:spPr>
          <p:txBody>
            <a:bodyPr wrap="none" rtlCol="0">
              <a:spAutoFit/>
            </a:bodyPr>
            <a:lstStyle/>
            <a:p>
              <a:r>
                <a:rPr kumimoji="1" lang="en-US" altLang="ja-JP" sz="1400" dirty="0"/>
                <a:t>TGC</a:t>
              </a:r>
              <a:r>
                <a:rPr kumimoji="1" lang="ja-JP" altLang="en-US" sz="1400"/>
                <a:t>検出器</a:t>
              </a:r>
            </a:p>
          </p:txBody>
        </p:sp>
        <p:cxnSp>
          <p:nvCxnSpPr>
            <p:cNvPr id="19" name="直線矢印コネクタ 18">
              <a:extLst>
                <a:ext uri="{FF2B5EF4-FFF2-40B4-BE49-F238E27FC236}">
                  <a16:creationId xmlns:a16="http://schemas.microsoft.com/office/drawing/2014/main" id="{77E20BBB-33E9-7B7C-90EA-E3B311F03DAD}"/>
                </a:ext>
              </a:extLst>
            </p:cNvPr>
            <p:cNvCxnSpPr>
              <a:cxnSpLocks/>
            </p:cNvCxnSpPr>
            <p:nvPr/>
          </p:nvCxnSpPr>
          <p:spPr>
            <a:xfrm>
              <a:off x="4294378" y="4831375"/>
              <a:ext cx="731414" cy="0"/>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3410DC9A-5540-D5A3-BF5C-1C7F98534473}"/>
                </a:ext>
              </a:extLst>
            </p:cNvPr>
            <p:cNvSpPr txBox="1"/>
            <p:nvPr/>
          </p:nvSpPr>
          <p:spPr>
            <a:xfrm>
              <a:off x="3342464" y="4210575"/>
              <a:ext cx="1123293" cy="276999"/>
            </a:xfrm>
            <a:prstGeom prst="rect">
              <a:avLst/>
            </a:prstGeom>
            <a:solidFill>
              <a:schemeClr val="accent2">
                <a:lumMod val="40000"/>
                <a:lumOff val="60000"/>
              </a:schemeClr>
            </a:solidFill>
          </p:spPr>
          <p:txBody>
            <a:bodyPr wrap="square" rtlCol="0">
              <a:spAutoFit/>
            </a:bodyPr>
            <a:lstStyle/>
            <a:p>
              <a:pPr algn="ctr"/>
              <a:r>
                <a:rPr kumimoji="1" lang="en-US" altLang="ja-JP" sz="1200" dirty="0"/>
                <a:t>ASD</a:t>
              </a:r>
              <a:endParaRPr lang="en-US" altLang="ja-JP" sz="900" dirty="0"/>
            </a:p>
          </p:txBody>
        </p:sp>
        <p:pic>
          <p:nvPicPr>
            <p:cNvPr id="21" name="図 20" descr="電子機器, 回路 が含まれている画像&#10;&#10;自動的に生成された説明">
              <a:extLst>
                <a:ext uri="{FF2B5EF4-FFF2-40B4-BE49-F238E27FC236}">
                  <a16:creationId xmlns:a16="http://schemas.microsoft.com/office/drawing/2014/main" id="{EFEC8E64-3080-7D02-6ABF-315430F17E16}"/>
                </a:ext>
              </a:extLst>
            </p:cNvPr>
            <p:cNvPicPr>
              <a:picLocks noChangeAspect="1"/>
            </p:cNvPicPr>
            <p:nvPr/>
          </p:nvPicPr>
          <p:blipFill>
            <a:blip r:embed="rId5"/>
            <a:stretch>
              <a:fillRect/>
            </a:stretch>
          </p:blipFill>
          <p:spPr>
            <a:xfrm>
              <a:off x="3306234" y="4547911"/>
              <a:ext cx="1201868" cy="782826"/>
            </a:xfrm>
            <a:prstGeom prst="rect">
              <a:avLst/>
            </a:prstGeom>
          </p:spPr>
        </p:pic>
        <p:sp>
          <p:nvSpPr>
            <p:cNvPr id="22" name="テキスト ボックス 21">
              <a:extLst>
                <a:ext uri="{FF2B5EF4-FFF2-40B4-BE49-F238E27FC236}">
                  <a16:creationId xmlns:a16="http://schemas.microsoft.com/office/drawing/2014/main" id="{498F4D44-831B-38F1-91F6-7F9254C4C0BB}"/>
                </a:ext>
              </a:extLst>
            </p:cNvPr>
            <p:cNvSpPr txBox="1"/>
            <p:nvPr/>
          </p:nvSpPr>
          <p:spPr>
            <a:xfrm>
              <a:off x="6586248" y="4192834"/>
              <a:ext cx="1005403" cy="307777"/>
            </a:xfrm>
            <a:prstGeom prst="rect">
              <a:avLst/>
            </a:prstGeom>
            <a:solidFill>
              <a:schemeClr val="accent6">
                <a:lumMod val="40000"/>
                <a:lumOff val="60000"/>
              </a:schemeClr>
            </a:solidFill>
          </p:spPr>
          <p:txBody>
            <a:bodyPr wrap="none" rtlCol="0">
              <a:spAutoFit/>
            </a:bodyPr>
            <a:lstStyle/>
            <a:p>
              <a:r>
                <a:rPr kumimoji="1" lang="en-US" altLang="ja-JP" sz="1400" dirty="0"/>
                <a:t>PS </a:t>
              </a:r>
              <a:r>
                <a:rPr kumimoji="1" lang="ja-JP" altLang="en-US" sz="1400"/>
                <a:t>ボード</a:t>
              </a:r>
            </a:p>
          </p:txBody>
        </p:sp>
        <p:sp>
          <p:nvSpPr>
            <p:cNvPr id="23" name="テキスト ボックス 22">
              <a:extLst>
                <a:ext uri="{FF2B5EF4-FFF2-40B4-BE49-F238E27FC236}">
                  <a16:creationId xmlns:a16="http://schemas.microsoft.com/office/drawing/2014/main" id="{EBA6CFF6-4F60-54F7-28E1-2EE4A61CAB52}"/>
                </a:ext>
              </a:extLst>
            </p:cNvPr>
            <p:cNvSpPr txBox="1"/>
            <p:nvPr/>
          </p:nvSpPr>
          <p:spPr>
            <a:xfrm>
              <a:off x="3143951" y="5322211"/>
              <a:ext cx="1579278" cy="430887"/>
            </a:xfrm>
            <a:prstGeom prst="rect">
              <a:avLst/>
            </a:prstGeom>
            <a:noFill/>
          </p:spPr>
          <p:txBody>
            <a:bodyPr wrap="none" rtlCol="0">
              <a:spAutoFit/>
            </a:bodyPr>
            <a:lstStyle/>
            <a:p>
              <a:pPr algn="ctr"/>
              <a:r>
                <a:rPr kumimoji="1" lang="en-US" altLang="ja-JP" sz="1100" dirty="0"/>
                <a:t>23k </a:t>
              </a:r>
              <a:r>
                <a:rPr lang="ja-JP" altLang="en-US" sz="1100"/>
                <a:t>ボード</a:t>
              </a:r>
              <a:endParaRPr kumimoji="1" lang="en-US" altLang="ja-JP" sz="1100" dirty="0"/>
            </a:p>
            <a:p>
              <a:pPr algn="ctr"/>
              <a:r>
                <a:rPr kumimoji="1" lang="en-US" altLang="ja-JP" sz="1100" dirty="0"/>
                <a:t>16 </a:t>
              </a:r>
              <a:r>
                <a:rPr kumimoji="1" lang="ja-JP" altLang="en-US" sz="1100"/>
                <a:t>チャンネル</a:t>
              </a:r>
              <a:r>
                <a:rPr kumimoji="1" lang="en-US" altLang="ja-JP" sz="1100" dirty="0"/>
                <a:t>/</a:t>
              </a:r>
              <a:r>
                <a:rPr kumimoji="1" lang="ja-JP" altLang="en-US" sz="1100"/>
                <a:t>ボード</a:t>
              </a:r>
            </a:p>
          </p:txBody>
        </p:sp>
        <p:sp>
          <p:nvSpPr>
            <p:cNvPr id="24" name="テキスト ボックス 23">
              <a:extLst>
                <a:ext uri="{FF2B5EF4-FFF2-40B4-BE49-F238E27FC236}">
                  <a16:creationId xmlns:a16="http://schemas.microsoft.com/office/drawing/2014/main" id="{2E55E807-EFB9-43BD-0368-F6FB8BEEA54E}"/>
                </a:ext>
              </a:extLst>
            </p:cNvPr>
            <p:cNvSpPr txBox="1"/>
            <p:nvPr/>
          </p:nvSpPr>
          <p:spPr>
            <a:xfrm>
              <a:off x="11084101" y="4396087"/>
              <a:ext cx="805029" cy="261610"/>
            </a:xfrm>
            <a:prstGeom prst="rect">
              <a:avLst/>
            </a:prstGeom>
            <a:noFill/>
          </p:spPr>
          <p:txBody>
            <a:bodyPr wrap="none" rtlCol="0">
              <a:spAutoFit/>
            </a:bodyPr>
            <a:lstStyle/>
            <a:p>
              <a:r>
                <a:rPr lang="en-US" altLang="ja-JP" sz="1100" dirty="0"/>
                <a:t>48</a:t>
              </a:r>
              <a:r>
                <a:rPr kumimoji="1" lang="en-US" altLang="ja-JP" sz="1100" dirty="0"/>
                <a:t> </a:t>
              </a:r>
              <a:r>
                <a:rPr kumimoji="1" lang="ja-JP" altLang="en-US" sz="1100"/>
                <a:t>ボード</a:t>
              </a:r>
            </a:p>
          </p:txBody>
        </p:sp>
        <p:pic>
          <p:nvPicPr>
            <p:cNvPr id="25" name="図 24">
              <a:extLst>
                <a:ext uri="{FF2B5EF4-FFF2-40B4-BE49-F238E27FC236}">
                  <a16:creationId xmlns:a16="http://schemas.microsoft.com/office/drawing/2014/main" id="{944DBAB7-6169-C002-CD6E-F5C08ED67321}"/>
                </a:ext>
              </a:extLst>
            </p:cNvPr>
            <p:cNvPicPr>
              <a:picLocks noChangeAspect="1"/>
            </p:cNvPicPr>
            <p:nvPr/>
          </p:nvPicPr>
          <p:blipFill>
            <a:blip r:embed="rId6"/>
            <a:stretch>
              <a:fillRect/>
            </a:stretch>
          </p:blipFill>
          <p:spPr>
            <a:xfrm rot="5400000">
              <a:off x="6252049" y="4860491"/>
              <a:ext cx="2069960" cy="1401561"/>
            </a:xfrm>
            <a:prstGeom prst="rect">
              <a:avLst/>
            </a:prstGeom>
          </p:spPr>
        </p:pic>
        <p:pic>
          <p:nvPicPr>
            <p:cNvPr id="26" name="Picture 4">
              <a:extLst>
                <a:ext uri="{FF2B5EF4-FFF2-40B4-BE49-F238E27FC236}">
                  <a16:creationId xmlns:a16="http://schemas.microsoft.com/office/drawing/2014/main" id="{6241129C-578E-9153-2AE9-B18287EFACD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7443" y="4546835"/>
              <a:ext cx="2227478" cy="1414721"/>
            </a:xfrm>
            <a:prstGeom prst="rect">
              <a:avLst/>
            </a:prstGeom>
            <a:noFill/>
            <a:extLst>
              <a:ext uri="{909E8E84-426E-40DD-AFC4-6F175D3DCCD1}">
                <a14:hiddenFill xmlns:a14="http://schemas.microsoft.com/office/drawing/2010/main">
                  <a:solidFill>
                    <a:srgbClr val="FFFFFF"/>
                  </a:solidFill>
                </a14:hiddenFill>
              </a:ext>
            </a:extLst>
          </p:spPr>
        </p:pic>
        <p:sp>
          <p:nvSpPr>
            <p:cNvPr id="27" name="テキスト ボックス 26">
              <a:extLst>
                <a:ext uri="{FF2B5EF4-FFF2-40B4-BE49-F238E27FC236}">
                  <a16:creationId xmlns:a16="http://schemas.microsoft.com/office/drawing/2014/main" id="{F75D4C56-209A-4E46-E2FE-7B61F9FDCFA1}"/>
                </a:ext>
              </a:extLst>
            </p:cNvPr>
            <p:cNvSpPr txBox="1"/>
            <p:nvPr/>
          </p:nvSpPr>
          <p:spPr>
            <a:xfrm>
              <a:off x="8116081" y="5296188"/>
              <a:ext cx="1585165" cy="523220"/>
            </a:xfrm>
            <a:prstGeom prst="rect">
              <a:avLst/>
            </a:prstGeom>
            <a:noFill/>
          </p:spPr>
          <p:txBody>
            <a:bodyPr wrap="square">
              <a:spAutoFit/>
            </a:bodyPr>
            <a:lstStyle/>
            <a:p>
              <a:pPr algn="ctr"/>
              <a:r>
                <a:rPr lang="ja-JP" altLang="en-US" sz="1400"/>
                <a:t>光ファイバー</a:t>
              </a:r>
              <a:endParaRPr lang="en-US" altLang="ja-JP" sz="1400" dirty="0"/>
            </a:p>
            <a:p>
              <a:pPr algn="ctr"/>
              <a:r>
                <a:rPr kumimoji="1" lang="en-US" altLang="ja-JP" sz="1400" dirty="0"/>
                <a:t>128 bit × 58 link</a:t>
              </a:r>
            </a:p>
          </p:txBody>
        </p:sp>
        <p:sp>
          <p:nvSpPr>
            <p:cNvPr id="28" name="テキスト ボックス 27">
              <a:extLst>
                <a:ext uri="{FF2B5EF4-FFF2-40B4-BE49-F238E27FC236}">
                  <a16:creationId xmlns:a16="http://schemas.microsoft.com/office/drawing/2014/main" id="{D18716D3-C5D8-922A-5B0F-2CDC81C178B4}"/>
                </a:ext>
              </a:extLst>
            </p:cNvPr>
            <p:cNvSpPr txBox="1"/>
            <p:nvPr/>
          </p:nvSpPr>
          <p:spPr>
            <a:xfrm>
              <a:off x="9885149" y="4304815"/>
              <a:ext cx="1217000" cy="307777"/>
            </a:xfrm>
            <a:prstGeom prst="rect">
              <a:avLst/>
            </a:prstGeom>
            <a:solidFill>
              <a:schemeClr val="accent5">
                <a:lumMod val="40000"/>
                <a:lumOff val="60000"/>
              </a:schemeClr>
            </a:solidFill>
            <a:ln>
              <a:noFill/>
            </a:ln>
          </p:spPr>
          <p:txBody>
            <a:bodyPr wrap="none" rtlCol="0">
              <a:spAutoFit/>
            </a:bodyPr>
            <a:lstStyle/>
            <a:p>
              <a:r>
                <a:rPr kumimoji="1" lang="en-US" altLang="ja-JP" sz="1400" dirty="0"/>
                <a:t>Sector Logic</a:t>
              </a:r>
              <a:endParaRPr kumimoji="1" lang="ja-JP" altLang="en-US" sz="1400"/>
            </a:p>
          </p:txBody>
        </p:sp>
        <p:cxnSp>
          <p:nvCxnSpPr>
            <p:cNvPr id="29" name="直線矢印コネクタ 28">
              <a:extLst>
                <a:ext uri="{FF2B5EF4-FFF2-40B4-BE49-F238E27FC236}">
                  <a16:creationId xmlns:a16="http://schemas.microsoft.com/office/drawing/2014/main" id="{ED31DF3A-A85E-BEE1-CDDA-42B9C5A73EBB}"/>
                </a:ext>
              </a:extLst>
            </p:cNvPr>
            <p:cNvCxnSpPr>
              <a:cxnSpLocks/>
            </p:cNvCxnSpPr>
            <p:nvPr/>
          </p:nvCxnSpPr>
          <p:spPr>
            <a:xfrm>
              <a:off x="8031318" y="5117434"/>
              <a:ext cx="1716066" cy="0"/>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CEEF4CC2-8A13-FDE2-5442-91055897FC96}"/>
                </a:ext>
              </a:extLst>
            </p:cNvPr>
            <p:cNvCxnSpPr>
              <a:cxnSpLocks/>
            </p:cNvCxnSpPr>
            <p:nvPr/>
          </p:nvCxnSpPr>
          <p:spPr>
            <a:xfrm>
              <a:off x="8029480" y="5203732"/>
              <a:ext cx="1716066" cy="0"/>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0A7B9E58-844E-8E36-E58D-5B8B5B8BEB37}"/>
                </a:ext>
              </a:extLst>
            </p:cNvPr>
            <p:cNvSpPr txBox="1"/>
            <p:nvPr/>
          </p:nvSpPr>
          <p:spPr>
            <a:xfrm>
              <a:off x="2166521" y="5987373"/>
              <a:ext cx="577402" cy="307777"/>
            </a:xfrm>
            <a:prstGeom prst="rect">
              <a:avLst/>
            </a:prstGeom>
            <a:noFill/>
          </p:spPr>
          <p:txBody>
            <a:bodyPr wrap="none" rtlCol="0">
              <a:spAutoFit/>
            </a:bodyPr>
            <a:lstStyle/>
            <a:p>
              <a:r>
                <a:rPr lang="en-US" altLang="ja-JP" sz="1400" dirty="0"/>
                <a:t>320k</a:t>
              </a:r>
              <a:endParaRPr kumimoji="1" lang="ja-JP" altLang="en-US" sz="1400"/>
            </a:p>
          </p:txBody>
        </p:sp>
        <p:sp>
          <p:nvSpPr>
            <p:cNvPr id="33" name="テキスト ボックス 32">
              <a:extLst>
                <a:ext uri="{FF2B5EF4-FFF2-40B4-BE49-F238E27FC236}">
                  <a16:creationId xmlns:a16="http://schemas.microsoft.com/office/drawing/2014/main" id="{43086344-44E8-9A33-8E68-0024CB2508C4}"/>
                </a:ext>
              </a:extLst>
            </p:cNvPr>
            <p:cNvSpPr txBox="1"/>
            <p:nvPr/>
          </p:nvSpPr>
          <p:spPr>
            <a:xfrm>
              <a:off x="7504564" y="4296074"/>
              <a:ext cx="962123" cy="261610"/>
            </a:xfrm>
            <a:prstGeom prst="rect">
              <a:avLst/>
            </a:prstGeom>
            <a:noFill/>
          </p:spPr>
          <p:txBody>
            <a:bodyPr wrap="none" rtlCol="0">
              <a:spAutoFit/>
            </a:bodyPr>
            <a:lstStyle/>
            <a:p>
              <a:r>
                <a:rPr lang="en-US" altLang="ja-JP" sz="1100" dirty="0"/>
                <a:t>1434</a:t>
              </a:r>
              <a:r>
                <a:rPr kumimoji="1" lang="en-US" altLang="ja-JP" sz="1100" dirty="0"/>
                <a:t> </a:t>
              </a:r>
              <a:r>
                <a:rPr kumimoji="1" lang="ja-JP" altLang="en-US" sz="1100"/>
                <a:t>ボード</a:t>
              </a:r>
            </a:p>
          </p:txBody>
        </p:sp>
        <p:cxnSp>
          <p:nvCxnSpPr>
            <p:cNvPr id="34" name="直線矢印コネクタ 33">
              <a:extLst>
                <a:ext uri="{FF2B5EF4-FFF2-40B4-BE49-F238E27FC236}">
                  <a16:creationId xmlns:a16="http://schemas.microsoft.com/office/drawing/2014/main" id="{5874B671-799D-3CC0-08E3-46BBB0F6D784}"/>
                </a:ext>
              </a:extLst>
            </p:cNvPr>
            <p:cNvCxnSpPr>
              <a:cxnSpLocks/>
              <a:endCxn id="21" idx="1"/>
            </p:cNvCxnSpPr>
            <p:nvPr/>
          </p:nvCxnSpPr>
          <p:spPr>
            <a:xfrm flipV="1">
              <a:off x="1987955" y="4939324"/>
              <a:ext cx="1318279" cy="510889"/>
            </a:xfrm>
            <a:prstGeom prst="straightConnector1">
              <a:avLst/>
            </a:prstGeom>
            <a:ln w="38100">
              <a:solidFill>
                <a:srgbClr val="FF8C00"/>
              </a:solidFill>
              <a:tailEnd type="triangle"/>
            </a:ln>
          </p:spPr>
          <p:style>
            <a:lnRef idx="1">
              <a:schemeClr val="accent1"/>
            </a:lnRef>
            <a:fillRef idx="0">
              <a:schemeClr val="accent1"/>
            </a:fillRef>
            <a:effectRef idx="0">
              <a:schemeClr val="accent1"/>
            </a:effectRef>
            <a:fontRef idx="minor">
              <a:schemeClr val="tx1"/>
            </a:fontRef>
          </p:style>
        </p:cxnSp>
      </p:grpSp>
      <p:sp>
        <p:nvSpPr>
          <p:cNvPr id="62" name="正方形/長方形 61">
            <a:extLst>
              <a:ext uri="{FF2B5EF4-FFF2-40B4-BE49-F238E27FC236}">
                <a16:creationId xmlns:a16="http://schemas.microsoft.com/office/drawing/2014/main" id="{AAF59D88-BF6E-A8C3-0FED-E6D915D6A972}"/>
              </a:ext>
            </a:extLst>
          </p:cNvPr>
          <p:cNvSpPr/>
          <p:nvPr/>
        </p:nvSpPr>
        <p:spPr>
          <a:xfrm>
            <a:off x="9745546" y="4192834"/>
            <a:ext cx="2299769" cy="238014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8286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445333-CF71-EF90-E1B6-CCE0DF061CC6}"/>
              </a:ext>
            </a:extLst>
          </p:cNvPr>
          <p:cNvSpPr>
            <a:spLocks noGrp="1"/>
          </p:cNvSpPr>
          <p:nvPr>
            <p:ph type="title"/>
          </p:nvPr>
        </p:nvSpPr>
        <p:spPr/>
        <p:txBody>
          <a:bodyPr/>
          <a:lstStyle/>
          <a:p>
            <a:r>
              <a:rPr kumimoji="1" lang="en-US" altLang="ja-JP" dirty="0"/>
              <a:t>SL</a:t>
            </a:r>
            <a:r>
              <a:rPr kumimoji="1" lang="ja-JP" altLang="en-US"/>
              <a:t>検証機構の全体設計</a:t>
            </a:r>
          </a:p>
        </p:txBody>
      </p:sp>
      <p:sp>
        <p:nvSpPr>
          <p:cNvPr id="3" name="コンテンツ プレースホルダー 2">
            <a:extLst>
              <a:ext uri="{FF2B5EF4-FFF2-40B4-BE49-F238E27FC236}">
                <a16:creationId xmlns:a16="http://schemas.microsoft.com/office/drawing/2014/main" id="{A1C01666-0DED-6F7F-1094-9FA162A6F240}"/>
              </a:ext>
            </a:extLst>
          </p:cNvPr>
          <p:cNvSpPr>
            <a:spLocks noGrp="1"/>
          </p:cNvSpPr>
          <p:nvPr>
            <p:ph idx="1"/>
          </p:nvPr>
        </p:nvSpPr>
        <p:spPr>
          <a:xfrm>
            <a:off x="5149832" y="844553"/>
            <a:ext cx="7059901" cy="5694360"/>
          </a:xfrm>
        </p:spPr>
        <p:txBody>
          <a:bodyPr>
            <a:normAutofit fontScale="62500" lnSpcReduction="20000"/>
          </a:bodyPr>
          <a:lstStyle/>
          <a:p>
            <a:pPr marL="0" indent="0">
              <a:buNone/>
            </a:pPr>
            <a:r>
              <a:rPr lang="ja-JP" altLang="en-US"/>
              <a:t>開発段階</a:t>
            </a:r>
            <a:r>
              <a:rPr lang="en-US" altLang="ja-JP" dirty="0"/>
              <a:t>(</a:t>
            </a:r>
            <a:r>
              <a:rPr lang="ja-JP" altLang="en-US"/>
              <a:t>現在</a:t>
            </a:r>
            <a:r>
              <a:rPr lang="en-US" altLang="ja-JP" dirty="0"/>
              <a:t>)〜SL</a:t>
            </a:r>
            <a:r>
              <a:rPr lang="ja-JP" altLang="en-US"/>
              <a:t>運用時までを見据えて、</a:t>
            </a:r>
            <a:br>
              <a:rPr lang="en-US" altLang="ja-JP" dirty="0"/>
            </a:br>
            <a:r>
              <a:rPr lang="en-US" altLang="ja-JP" dirty="0"/>
              <a:t>Phase2</a:t>
            </a:r>
            <a:r>
              <a:rPr lang="ja-JP" altLang="en-US"/>
              <a:t>アップグレードのインフラストラクチャとして</a:t>
            </a:r>
            <a:r>
              <a:rPr kumimoji="1" lang="en-US" altLang="ja-JP" dirty="0"/>
              <a:t>SL</a:t>
            </a:r>
            <a:r>
              <a:rPr kumimoji="1" lang="ja-JP" altLang="en-US"/>
              <a:t>検証機構の全体設計と構成要素の開発を行なった</a:t>
            </a:r>
            <a:endParaRPr kumimoji="1" lang="en-US" altLang="ja-JP" dirty="0"/>
          </a:p>
          <a:p>
            <a:r>
              <a:rPr kumimoji="1" lang="ja-JP" altLang="en-US" u="sng">
                <a:solidFill>
                  <a:srgbClr val="FF0000"/>
                </a:solidFill>
              </a:rPr>
              <a:t>ソフトウェアとハードウェアの相互検証</a:t>
            </a:r>
            <a:r>
              <a:rPr lang="ja-JP" altLang="en-US"/>
              <a:t>による</a:t>
            </a:r>
            <a:r>
              <a:rPr kumimoji="1" lang="ja-JP" altLang="en-US"/>
              <a:t>堅固な検証機構を設計した</a:t>
            </a:r>
            <a:endParaRPr kumimoji="1" lang="en-US" altLang="ja-JP" dirty="0"/>
          </a:p>
          <a:p>
            <a:pPr lvl="1"/>
            <a:r>
              <a:rPr lang="ja-JP" altLang="en-US"/>
              <a:t>共通のテストパルスパターンファイルを入力として、</a:t>
            </a:r>
            <a:br>
              <a:rPr lang="en-US" altLang="ja-JP" dirty="0"/>
            </a:br>
            <a:r>
              <a:rPr lang="ja-JP" altLang="en-US">
                <a:solidFill>
                  <a:schemeClr val="accent1"/>
                </a:solidFill>
              </a:rPr>
              <a:t>ソフトウェアシミュレーション</a:t>
            </a:r>
            <a:r>
              <a:rPr lang="ja-JP" altLang="en-US"/>
              <a:t>も、</a:t>
            </a:r>
            <a:br>
              <a:rPr lang="en-US" altLang="ja-JP" dirty="0"/>
            </a:br>
            <a:r>
              <a:rPr lang="pt-PT" altLang="ja-JP" dirty="0">
                <a:solidFill>
                  <a:schemeClr val="accent1"/>
                </a:solidFill>
              </a:rPr>
              <a:t>FPGA</a:t>
            </a:r>
            <a:r>
              <a:rPr lang="ja-JP" altLang="en-US">
                <a:solidFill>
                  <a:schemeClr val="accent1"/>
                </a:solidFill>
              </a:rPr>
              <a:t>論理回路の</a:t>
            </a:r>
            <a:r>
              <a:rPr lang="pt-PT" altLang="ja-JP" dirty="0">
                <a:solidFill>
                  <a:schemeClr val="accent1"/>
                </a:solidFill>
              </a:rPr>
              <a:t>Simulator(Vivado)</a:t>
            </a:r>
            <a:r>
              <a:rPr lang="ja-JP" altLang="en-US"/>
              <a:t>も、</a:t>
            </a:r>
            <a:br>
              <a:rPr lang="en-US" altLang="ja-JP" dirty="0"/>
            </a:br>
            <a:r>
              <a:rPr lang="pt-PT" altLang="ja-JP" dirty="0">
                <a:solidFill>
                  <a:schemeClr val="accent1"/>
                </a:solidFill>
              </a:rPr>
              <a:t>Sector </a:t>
            </a:r>
            <a:r>
              <a:rPr lang="pt-PT" altLang="ja-JP" dirty="0" err="1">
                <a:solidFill>
                  <a:schemeClr val="accent1"/>
                </a:solidFill>
              </a:rPr>
              <a:t>Logic</a:t>
            </a:r>
            <a:r>
              <a:rPr lang="ja-JP" altLang="en-US">
                <a:solidFill>
                  <a:schemeClr val="accent1"/>
                </a:solidFill>
              </a:rPr>
              <a:t>ボードの実機試験</a:t>
            </a:r>
            <a:r>
              <a:rPr lang="ja-JP" altLang="en-US"/>
              <a:t>もできるようにし、</a:t>
            </a:r>
            <a:br>
              <a:rPr lang="en-US" altLang="ja-JP" dirty="0"/>
            </a:br>
            <a:r>
              <a:rPr lang="ja-JP" altLang="en-US"/>
              <a:t>相互検証が自由自在に行える全体設計を作った</a:t>
            </a:r>
            <a:endParaRPr lang="en-US" altLang="ja-JP" dirty="0"/>
          </a:p>
          <a:p>
            <a:pPr marL="0" indent="0">
              <a:buNone/>
            </a:pPr>
            <a:r>
              <a:rPr kumimoji="1" lang="ja-JP" altLang="en-US"/>
              <a:t>検証機構の要素として、以下の開発を行った</a:t>
            </a:r>
            <a:endParaRPr kumimoji="1" lang="en-US" altLang="ja-JP" dirty="0"/>
          </a:p>
          <a:p>
            <a:pPr marL="514350" indent="-514350">
              <a:buFont typeface="+mj-lt"/>
              <a:buAutoNum type="arabicPeriod"/>
            </a:pPr>
            <a:r>
              <a:rPr kumimoji="1" lang="en-US" altLang="ja-JP" b="1" u="sng" dirty="0">
                <a:solidFill>
                  <a:schemeClr val="accent1"/>
                </a:solidFill>
              </a:rPr>
              <a:t>Bit-wise </a:t>
            </a:r>
            <a:r>
              <a:rPr lang="en-US" altLang="ja-JP" b="1" u="sng" dirty="0">
                <a:solidFill>
                  <a:schemeClr val="accent1"/>
                </a:solidFill>
              </a:rPr>
              <a:t>simulator</a:t>
            </a:r>
          </a:p>
          <a:p>
            <a:pPr lvl="1"/>
            <a:r>
              <a:rPr lang="en-US" altLang="ja-JP" dirty="0"/>
              <a:t>SL</a:t>
            </a:r>
            <a:r>
              <a:rPr lang="ja-JP" altLang="en-US"/>
              <a:t>トリガー系のファームウェアと完全に同一のロジック・入出力</a:t>
            </a:r>
            <a:endParaRPr lang="en-US" altLang="ja-JP" dirty="0"/>
          </a:p>
          <a:p>
            <a:pPr lvl="1"/>
            <a:r>
              <a:rPr lang="en-US" altLang="ja-JP" dirty="0"/>
              <a:t>C++</a:t>
            </a:r>
            <a:r>
              <a:rPr lang="ja-JP" altLang="en-US"/>
              <a:t>で記述され、イベント毎の計算がファームウェアシミュレータよりも早い</a:t>
            </a:r>
            <a:endParaRPr lang="en-US" altLang="ja-JP" dirty="0"/>
          </a:p>
          <a:p>
            <a:pPr marL="514350" indent="-514350">
              <a:buFont typeface="+mj-lt"/>
              <a:buAutoNum type="arabicPeriod"/>
            </a:pPr>
            <a:r>
              <a:rPr kumimoji="1" lang="ja-JP" altLang="en-US" b="1" u="sng">
                <a:solidFill>
                  <a:srgbClr val="7030A0"/>
                </a:solidFill>
              </a:rPr>
              <a:t>テストパターン生成システム</a:t>
            </a:r>
            <a:endParaRPr kumimoji="1" lang="en-US" altLang="ja-JP" b="1" u="sng" dirty="0">
              <a:solidFill>
                <a:srgbClr val="7030A0"/>
              </a:solidFill>
            </a:endParaRPr>
          </a:p>
          <a:p>
            <a:pPr lvl="1"/>
            <a:r>
              <a:rPr lang="ja-JP" altLang="en-US"/>
              <a:t>無限運動量飛跡や</a:t>
            </a:r>
            <a:r>
              <a:rPr lang="en-US" altLang="ja-JP" dirty="0"/>
              <a:t>MC</a:t>
            </a:r>
            <a:r>
              <a:rPr lang="ja-JP" altLang="en-US"/>
              <a:t>データを利用した現実的な飛跡など、さまざまなテストパターンを作成可能</a:t>
            </a:r>
            <a:endParaRPr lang="en-US" altLang="ja-JP" dirty="0"/>
          </a:p>
          <a:p>
            <a:pPr marL="514350" indent="-514350">
              <a:buFont typeface="+mj-lt"/>
              <a:buAutoNum type="arabicPeriod"/>
            </a:pPr>
            <a:r>
              <a:rPr kumimoji="1" lang="ja-JP" altLang="en-US">
                <a:solidFill>
                  <a:srgbClr val="00B050"/>
                </a:solidFill>
              </a:rPr>
              <a:t>リレーショナル・データベース</a:t>
            </a:r>
            <a:endParaRPr kumimoji="1" lang="en-US" altLang="ja-JP" dirty="0">
              <a:solidFill>
                <a:srgbClr val="00B050"/>
              </a:solidFill>
            </a:endParaRPr>
          </a:p>
          <a:p>
            <a:pPr lvl="1"/>
            <a:r>
              <a:rPr kumimoji="1" lang="ja-JP" altLang="en-US"/>
              <a:t>コンポーネント間のケーブリング情報などを一元管理する</a:t>
            </a:r>
            <a:endParaRPr kumimoji="1" lang="en-US" altLang="ja-JP" dirty="0"/>
          </a:p>
          <a:p>
            <a:pPr marL="0" indent="0">
              <a:buNone/>
            </a:pPr>
            <a:r>
              <a:rPr lang="ja-JP" altLang="en-US"/>
              <a:t>シミュレーションから実機試験までを系統的に動作検証を行うことができる研究基盤を構築し、実際に運用している</a:t>
            </a:r>
          </a:p>
          <a:p>
            <a:pPr marL="0" indent="0">
              <a:buNone/>
            </a:pPr>
            <a:endParaRPr kumimoji="1" lang="ja-JP" altLang="en-US"/>
          </a:p>
        </p:txBody>
      </p:sp>
      <p:sp>
        <p:nvSpPr>
          <p:cNvPr id="4" name="日付プレースホルダー 3">
            <a:extLst>
              <a:ext uri="{FF2B5EF4-FFF2-40B4-BE49-F238E27FC236}">
                <a16:creationId xmlns:a16="http://schemas.microsoft.com/office/drawing/2014/main" id="{52F1E22F-1FDB-BCC1-1F25-23C9A642FC74}"/>
              </a:ext>
            </a:extLst>
          </p:cNvPr>
          <p:cNvSpPr>
            <a:spLocks noGrp="1"/>
          </p:cNvSpPr>
          <p:nvPr>
            <p:ph type="dt" sz="half" idx="10"/>
          </p:nvPr>
        </p:nvSpPr>
        <p:spPr/>
        <p:txBody>
          <a:bodyPr/>
          <a:lstStyle/>
          <a:p>
            <a:fld id="{31FEA56E-50B8-E24C-905B-532539DE4ED6}" type="datetime1">
              <a:rPr kumimoji="1" lang="ja-JP" altLang="en-US" smtClean="0"/>
              <a:t>2023/2/19</a:t>
            </a:fld>
            <a:endParaRPr kumimoji="1" lang="ja-JP" altLang="en-US"/>
          </a:p>
        </p:txBody>
      </p:sp>
      <p:sp>
        <p:nvSpPr>
          <p:cNvPr id="5" name="フッター プレースホルダー 4">
            <a:extLst>
              <a:ext uri="{FF2B5EF4-FFF2-40B4-BE49-F238E27FC236}">
                <a16:creationId xmlns:a16="http://schemas.microsoft.com/office/drawing/2014/main" id="{ABEC27D4-C790-AD0C-354B-4D40A5506529}"/>
              </a:ext>
            </a:extLst>
          </p:cNvPr>
          <p:cNvSpPr>
            <a:spLocks noGrp="1"/>
          </p:cNvSpPr>
          <p:nvPr>
            <p:ph type="ftr" sz="quarter" idx="11"/>
          </p:nvPr>
        </p:nvSpPr>
        <p:spPr/>
        <p:txBody>
          <a:bodyPr/>
          <a:lstStyle/>
          <a:p>
            <a:r>
              <a:rPr kumimoji="1" lang="en-US" altLang="ja-JP"/>
              <a:t>2022</a:t>
            </a:r>
            <a:r>
              <a:rPr kumimoji="1" lang="ja-JP" altLang="en-US"/>
              <a:t>年度　</a:t>
            </a:r>
            <a:r>
              <a:rPr kumimoji="1" lang="en-US" altLang="ja-JP"/>
              <a:t>ICEPP</a:t>
            </a:r>
            <a:r>
              <a:rPr kumimoji="1" lang="ja-JP" altLang="en-US"/>
              <a:t>シンポジウム</a:t>
            </a:r>
          </a:p>
        </p:txBody>
      </p:sp>
      <p:sp>
        <p:nvSpPr>
          <p:cNvPr id="6" name="スライド番号プレースホルダー 5">
            <a:extLst>
              <a:ext uri="{FF2B5EF4-FFF2-40B4-BE49-F238E27FC236}">
                <a16:creationId xmlns:a16="http://schemas.microsoft.com/office/drawing/2014/main" id="{0021B5C9-710E-248B-CBD5-1CBC02C690AA}"/>
              </a:ext>
            </a:extLst>
          </p:cNvPr>
          <p:cNvSpPr>
            <a:spLocks noGrp="1"/>
          </p:cNvSpPr>
          <p:nvPr>
            <p:ph type="sldNum" sz="quarter" idx="12"/>
          </p:nvPr>
        </p:nvSpPr>
        <p:spPr/>
        <p:txBody>
          <a:bodyPr/>
          <a:lstStyle/>
          <a:p>
            <a:fld id="{B1A13AED-BBC1-DB48-95E1-36D836C4ECBB}" type="slidenum">
              <a:rPr kumimoji="1" lang="ja-JP" altLang="en-US" smtClean="0"/>
              <a:t>9</a:t>
            </a:fld>
            <a:endParaRPr kumimoji="1" lang="ja-JP" altLang="en-US"/>
          </a:p>
        </p:txBody>
      </p:sp>
      <p:sp>
        <p:nvSpPr>
          <p:cNvPr id="77" name="正方形/長方形 76">
            <a:extLst>
              <a:ext uri="{FF2B5EF4-FFF2-40B4-BE49-F238E27FC236}">
                <a16:creationId xmlns:a16="http://schemas.microsoft.com/office/drawing/2014/main" id="{45F145F1-3B31-AE57-F17B-170615051545}"/>
              </a:ext>
            </a:extLst>
          </p:cNvPr>
          <p:cNvSpPr/>
          <p:nvPr/>
        </p:nvSpPr>
        <p:spPr>
          <a:xfrm>
            <a:off x="93134" y="3795057"/>
            <a:ext cx="4963564" cy="1879214"/>
          </a:xfrm>
          <a:prstGeom prst="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337466AA-7D45-A4E3-6414-C38716736907}"/>
              </a:ext>
            </a:extLst>
          </p:cNvPr>
          <p:cNvSpPr/>
          <p:nvPr/>
        </p:nvSpPr>
        <p:spPr>
          <a:xfrm>
            <a:off x="235541" y="1292024"/>
            <a:ext cx="4801405" cy="1732796"/>
          </a:xfrm>
          <a:prstGeom prst="rect">
            <a:avLst/>
          </a:prstGeom>
          <a:noFill/>
          <a:ln w="381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下矢印 48">
            <a:extLst>
              <a:ext uri="{FF2B5EF4-FFF2-40B4-BE49-F238E27FC236}">
                <a16:creationId xmlns:a16="http://schemas.microsoft.com/office/drawing/2014/main" id="{FAD74D08-34A9-3991-426A-99787A90260F}"/>
              </a:ext>
            </a:extLst>
          </p:cNvPr>
          <p:cNvSpPr/>
          <p:nvPr/>
        </p:nvSpPr>
        <p:spPr>
          <a:xfrm>
            <a:off x="2170742" y="1858199"/>
            <a:ext cx="221995" cy="660584"/>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sp>
        <p:nvSpPr>
          <p:cNvPr id="60" name="下矢印 59">
            <a:extLst>
              <a:ext uri="{FF2B5EF4-FFF2-40B4-BE49-F238E27FC236}">
                <a16:creationId xmlns:a16="http://schemas.microsoft.com/office/drawing/2014/main" id="{2D73DE95-BEB5-68C5-A2A6-D43B4EBADC24}"/>
              </a:ext>
            </a:extLst>
          </p:cNvPr>
          <p:cNvSpPr/>
          <p:nvPr/>
        </p:nvSpPr>
        <p:spPr>
          <a:xfrm>
            <a:off x="1254564" y="1868444"/>
            <a:ext cx="221995" cy="660583"/>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sp>
        <p:nvSpPr>
          <p:cNvPr id="62" name="正方形/長方形 61">
            <a:extLst>
              <a:ext uri="{FF2B5EF4-FFF2-40B4-BE49-F238E27FC236}">
                <a16:creationId xmlns:a16="http://schemas.microsoft.com/office/drawing/2014/main" id="{01A80F7A-84FB-3C2F-E8DA-03FC53AFCEF5}"/>
              </a:ext>
            </a:extLst>
          </p:cNvPr>
          <p:cNvSpPr/>
          <p:nvPr/>
        </p:nvSpPr>
        <p:spPr>
          <a:xfrm>
            <a:off x="235542" y="3997431"/>
            <a:ext cx="1627551" cy="52954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600" b="1">
                <a:solidFill>
                  <a:schemeClr val="bg1"/>
                </a:solidFill>
                <a:latin typeface="Times New Roman" panose="02020603050405020304" pitchFamily="18" charset="0"/>
                <a:cs typeface="Times New Roman" panose="02020603050405020304" pitchFamily="18" charset="0"/>
              </a:rPr>
              <a:t>①</a:t>
            </a:r>
            <a:r>
              <a:rPr lang="en-US" altLang="ja-JP" sz="1600" b="1" dirty="0">
                <a:solidFill>
                  <a:schemeClr val="bg1"/>
                </a:solidFill>
                <a:latin typeface="Times New Roman" panose="02020603050405020304" pitchFamily="18" charset="0"/>
                <a:cs typeface="Times New Roman" panose="02020603050405020304" pitchFamily="18" charset="0"/>
              </a:rPr>
              <a:t>Bit-wise Simulator(C++)</a:t>
            </a:r>
            <a:endParaRPr lang="ja-JP" altLang="en-US" sz="1600" b="1">
              <a:solidFill>
                <a:schemeClr val="bg1"/>
              </a:solidFill>
              <a:latin typeface="Times New Roman" panose="02020603050405020304" pitchFamily="18" charset="0"/>
              <a:cs typeface="Times New Roman" panose="02020603050405020304" pitchFamily="18" charset="0"/>
            </a:endParaRPr>
          </a:p>
        </p:txBody>
      </p:sp>
      <p:sp>
        <p:nvSpPr>
          <p:cNvPr id="63" name="正方形/長方形 62">
            <a:extLst>
              <a:ext uri="{FF2B5EF4-FFF2-40B4-BE49-F238E27FC236}">
                <a16:creationId xmlns:a16="http://schemas.microsoft.com/office/drawing/2014/main" id="{E65C9D4A-DECF-968B-B67C-2A5DE71BA55D}"/>
              </a:ext>
            </a:extLst>
          </p:cNvPr>
          <p:cNvSpPr/>
          <p:nvPr/>
        </p:nvSpPr>
        <p:spPr>
          <a:xfrm>
            <a:off x="1937104" y="3997432"/>
            <a:ext cx="1297321" cy="529544"/>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Xilinx </a:t>
            </a:r>
            <a:r>
              <a:rPr lang="en-US" altLang="ja-JP" sz="1200" dirty="0" err="1">
                <a:solidFill>
                  <a:schemeClr val="tx1"/>
                </a:solidFill>
                <a:latin typeface="Times New Roman" panose="02020603050405020304" pitchFamily="18" charset="0"/>
                <a:cs typeface="Times New Roman" panose="02020603050405020304" pitchFamily="18" charset="0"/>
              </a:rPr>
              <a:t>Vivado</a:t>
            </a:r>
            <a:r>
              <a:rPr lang="en-US" altLang="ja-JP" sz="1200" dirty="0">
                <a:solidFill>
                  <a:schemeClr val="tx1"/>
                </a:solidFill>
                <a:latin typeface="Times New Roman" panose="02020603050405020304" pitchFamily="18" charset="0"/>
                <a:cs typeface="Times New Roman" panose="02020603050405020304" pitchFamily="18" charset="0"/>
              </a:rPr>
              <a:t> Simulator</a:t>
            </a:r>
          </a:p>
        </p:txBody>
      </p:sp>
      <p:sp>
        <p:nvSpPr>
          <p:cNvPr id="64" name="正方形/長方形 63">
            <a:extLst>
              <a:ext uri="{FF2B5EF4-FFF2-40B4-BE49-F238E27FC236}">
                <a16:creationId xmlns:a16="http://schemas.microsoft.com/office/drawing/2014/main" id="{9532E09E-FB07-B608-F518-211C7BD66140}"/>
              </a:ext>
            </a:extLst>
          </p:cNvPr>
          <p:cNvSpPr/>
          <p:nvPr/>
        </p:nvSpPr>
        <p:spPr>
          <a:xfrm>
            <a:off x="3316560" y="3997431"/>
            <a:ext cx="1453615" cy="529544"/>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Sector Logic </a:t>
            </a:r>
          </a:p>
          <a:p>
            <a:pPr algn="ctr"/>
            <a:r>
              <a:rPr lang="ja-JP" altLang="en-US" sz="1200">
                <a:solidFill>
                  <a:schemeClr val="tx1"/>
                </a:solidFill>
                <a:latin typeface="Times New Roman" panose="02020603050405020304" pitchFamily="18" charset="0"/>
                <a:cs typeface="Times New Roman" panose="02020603050405020304" pitchFamily="18" charset="0"/>
              </a:rPr>
              <a:t>実機試験</a:t>
            </a:r>
            <a:endParaRPr lang="en-US" altLang="ja-JP" sz="1200" dirty="0">
              <a:solidFill>
                <a:schemeClr val="tx1"/>
              </a:solidFill>
              <a:latin typeface="Times New Roman" panose="02020603050405020304" pitchFamily="18" charset="0"/>
              <a:cs typeface="Times New Roman" panose="02020603050405020304" pitchFamily="18" charset="0"/>
            </a:endParaRPr>
          </a:p>
          <a:p>
            <a:pPr algn="ctr"/>
            <a:r>
              <a:rPr lang="ja-JP" altLang="en-US" sz="1200">
                <a:solidFill>
                  <a:schemeClr val="tx1"/>
                </a:solidFill>
                <a:latin typeface="Times New Roman" panose="02020603050405020304" pitchFamily="18" charset="0"/>
                <a:cs typeface="Times New Roman" panose="02020603050405020304" pitchFamily="18" charset="0"/>
              </a:rPr>
              <a:t> </a:t>
            </a:r>
            <a:r>
              <a:rPr lang="en-US" altLang="ja-JP" sz="1200" dirty="0">
                <a:solidFill>
                  <a:schemeClr val="tx1"/>
                </a:solidFill>
                <a:latin typeface="Times New Roman" panose="02020603050405020304" pitchFamily="18" charset="0"/>
                <a:cs typeface="Times New Roman" panose="02020603050405020304" pitchFamily="18" charset="0"/>
              </a:rPr>
              <a:t>(board-level</a:t>
            </a:r>
            <a:r>
              <a:rPr lang="ja-JP" altLang="en-US" sz="1200">
                <a:solidFill>
                  <a:schemeClr val="tx1"/>
                </a:solidFill>
                <a:latin typeface="Times New Roman" panose="02020603050405020304" pitchFamily="18" charset="0"/>
                <a:cs typeface="Times New Roman" panose="02020603050405020304" pitchFamily="18" charset="0"/>
              </a:rPr>
              <a:t>試験</a:t>
            </a:r>
            <a:r>
              <a:rPr lang="en-US" altLang="ja-JP" sz="1200" dirty="0">
                <a:solidFill>
                  <a:schemeClr val="tx1"/>
                </a:solidFill>
                <a:latin typeface="Times New Roman" panose="02020603050405020304" pitchFamily="18" charset="0"/>
                <a:cs typeface="Times New Roman" panose="02020603050405020304" pitchFamily="18" charset="0"/>
              </a:rPr>
              <a:t>)</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66" name="正方形/長方形 65">
            <a:extLst>
              <a:ext uri="{FF2B5EF4-FFF2-40B4-BE49-F238E27FC236}">
                <a16:creationId xmlns:a16="http://schemas.microsoft.com/office/drawing/2014/main" id="{8B6F1CF1-014D-F395-444A-74D6B0049905}"/>
              </a:ext>
            </a:extLst>
          </p:cNvPr>
          <p:cNvSpPr/>
          <p:nvPr/>
        </p:nvSpPr>
        <p:spPr>
          <a:xfrm>
            <a:off x="537643" y="4891377"/>
            <a:ext cx="1285213" cy="345065"/>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1</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67" name="正方形/長方形 66">
            <a:extLst>
              <a:ext uri="{FF2B5EF4-FFF2-40B4-BE49-F238E27FC236}">
                <a16:creationId xmlns:a16="http://schemas.microsoft.com/office/drawing/2014/main" id="{29A083AB-9000-F114-48A3-0F70AF183BF8}"/>
              </a:ext>
            </a:extLst>
          </p:cNvPr>
          <p:cNvSpPr/>
          <p:nvPr/>
        </p:nvSpPr>
        <p:spPr>
          <a:xfrm>
            <a:off x="1911539" y="4891377"/>
            <a:ext cx="1285213" cy="345065"/>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2</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68" name="正方形/長方形 67">
            <a:extLst>
              <a:ext uri="{FF2B5EF4-FFF2-40B4-BE49-F238E27FC236}">
                <a16:creationId xmlns:a16="http://schemas.microsoft.com/office/drawing/2014/main" id="{77A3DE67-213A-839B-9228-5F4103D3D6CB}"/>
              </a:ext>
            </a:extLst>
          </p:cNvPr>
          <p:cNvSpPr/>
          <p:nvPr/>
        </p:nvSpPr>
        <p:spPr>
          <a:xfrm>
            <a:off x="3406125" y="4891377"/>
            <a:ext cx="1285214" cy="345065"/>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200" dirty="0">
                <a:solidFill>
                  <a:schemeClr val="tx1"/>
                </a:solidFill>
                <a:latin typeface="Times New Roman" panose="02020603050405020304" pitchFamily="18" charset="0"/>
                <a:cs typeface="Times New Roman" panose="02020603050405020304" pitchFamily="18" charset="0"/>
              </a:rPr>
              <a:t>Output 3</a:t>
            </a:r>
            <a:endParaRPr lang="ja-JP" altLang="en-US" sz="1200">
              <a:solidFill>
                <a:schemeClr val="tx1"/>
              </a:solidFill>
              <a:latin typeface="Times New Roman" panose="02020603050405020304" pitchFamily="18" charset="0"/>
              <a:cs typeface="Times New Roman" panose="02020603050405020304" pitchFamily="18" charset="0"/>
            </a:endParaRPr>
          </a:p>
        </p:txBody>
      </p:sp>
      <p:sp>
        <p:nvSpPr>
          <p:cNvPr id="69" name="下矢印 68">
            <a:extLst>
              <a:ext uri="{FF2B5EF4-FFF2-40B4-BE49-F238E27FC236}">
                <a16:creationId xmlns:a16="http://schemas.microsoft.com/office/drawing/2014/main" id="{DB183251-023D-F4AB-1B48-0B28C5595393}"/>
              </a:ext>
            </a:extLst>
          </p:cNvPr>
          <p:cNvSpPr/>
          <p:nvPr/>
        </p:nvSpPr>
        <p:spPr>
          <a:xfrm>
            <a:off x="1007451" y="4556455"/>
            <a:ext cx="257662" cy="31195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70" name="下矢印 69">
            <a:extLst>
              <a:ext uri="{FF2B5EF4-FFF2-40B4-BE49-F238E27FC236}">
                <a16:creationId xmlns:a16="http://schemas.microsoft.com/office/drawing/2014/main" id="{7CE01813-F4AD-0E19-477D-47C8ACEE6ACB}"/>
              </a:ext>
            </a:extLst>
          </p:cNvPr>
          <p:cNvSpPr/>
          <p:nvPr/>
        </p:nvSpPr>
        <p:spPr>
          <a:xfrm>
            <a:off x="2444867" y="4556290"/>
            <a:ext cx="257662" cy="31026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71" name="下矢印 70">
            <a:extLst>
              <a:ext uri="{FF2B5EF4-FFF2-40B4-BE49-F238E27FC236}">
                <a16:creationId xmlns:a16="http://schemas.microsoft.com/office/drawing/2014/main" id="{34EC8023-4DFC-7C18-208B-112DC551C9F6}"/>
              </a:ext>
            </a:extLst>
          </p:cNvPr>
          <p:cNvSpPr/>
          <p:nvPr/>
        </p:nvSpPr>
        <p:spPr>
          <a:xfrm>
            <a:off x="3937927" y="4541821"/>
            <a:ext cx="257661" cy="34506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72" name="左右矢印 71">
            <a:extLst>
              <a:ext uri="{FF2B5EF4-FFF2-40B4-BE49-F238E27FC236}">
                <a16:creationId xmlns:a16="http://schemas.microsoft.com/office/drawing/2014/main" id="{9FC73D87-CCE2-86EB-C820-E47694AA354F}"/>
              </a:ext>
            </a:extLst>
          </p:cNvPr>
          <p:cNvSpPr/>
          <p:nvPr/>
        </p:nvSpPr>
        <p:spPr>
          <a:xfrm>
            <a:off x="921644" y="5297213"/>
            <a:ext cx="3399683" cy="234031"/>
          </a:xfrm>
          <a:prstGeom prst="leftRightArrow">
            <a:avLst/>
          </a:prstGeom>
          <a:solidFill>
            <a:schemeClr val="accent6">
              <a:lumMod val="20000"/>
              <a:lumOff val="8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050">
              <a:latin typeface="Times New Roman" panose="02020603050405020304" pitchFamily="18" charset="0"/>
              <a:cs typeface="Times New Roman" panose="02020603050405020304" pitchFamily="18" charset="0"/>
            </a:endParaRPr>
          </a:p>
        </p:txBody>
      </p:sp>
      <p:sp>
        <p:nvSpPr>
          <p:cNvPr id="73" name="正方形/長方形 72">
            <a:extLst>
              <a:ext uri="{FF2B5EF4-FFF2-40B4-BE49-F238E27FC236}">
                <a16:creationId xmlns:a16="http://schemas.microsoft.com/office/drawing/2014/main" id="{F0417FB6-8372-74F0-BE3C-997152D25274}"/>
              </a:ext>
            </a:extLst>
          </p:cNvPr>
          <p:cNvSpPr/>
          <p:nvPr/>
        </p:nvSpPr>
        <p:spPr>
          <a:xfrm>
            <a:off x="1922872" y="5295358"/>
            <a:ext cx="1194251" cy="234031"/>
          </a:xfrm>
          <a:prstGeom prst="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050" b="1">
                <a:solidFill>
                  <a:schemeClr val="accent6">
                    <a:lumMod val="50000"/>
                  </a:schemeClr>
                </a:solidFill>
                <a:latin typeface="Times New Roman" panose="02020603050405020304" pitchFamily="18" charset="0"/>
                <a:cs typeface="Times New Roman" panose="02020603050405020304" pitchFamily="18" charset="0"/>
              </a:rPr>
              <a:t>出力同士の照合</a:t>
            </a:r>
          </a:p>
        </p:txBody>
      </p:sp>
      <p:sp>
        <p:nvSpPr>
          <p:cNvPr id="75" name="正方形/長方形 74">
            <a:extLst>
              <a:ext uri="{FF2B5EF4-FFF2-40B4-BE49-F238E27FC236}">
                <a16:creationId xmlns:a16="http://schemas.microsoft.com/office/drawing/2014/main" id="{50ACC156-E739-554B-2FD6-AB7E077B17D9}"/>
              </a:ext>
            </a:extLst>
          </p:cNvPr>
          <p:cNvSpPr/>
          <p:nvPr/>
        </p:nvSpPr>
        <p:spPr>
          <a:xfrm>
            <a:off x="530936" y="1676398"/>
            <a:ext cx="1460430" cy="53680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400" b="1">
                <a:solidFill>
                  <a:schemeClr val="bg1"/>
                </a:solidFill>
                <a:latin typeface="Times New Roman" panose="02020603050405020304" pitchFamily="18" charset="0"/>
                <a:cs typeface="Times New Roman" panose="02020603050405020304" pitchFamily="18" charset="0"/>
              </a:rPr>
              <a:t>現実的な飛跡</a:t>
            </a:r>
            <a:endParaRPr lang="en-US" altLang="ja-JP" sz="1400" b="1" dirty="0">
              <a:solidFill>
                <a:schemeClr val="bg1"/>
              </a:solidFill>
              <a:latin typeface="Times New Roman" panose="02020603050405020304" pitchFamily="18" charset="0"/>
              <a:cs typeface="Times New Roman" panose="02020603050405020304" pitchFamily="18" charset="0"/>
            </a:endParaRPr>
          </a:p>
          <a:p>
            <a:pPr algn="ctr"/>
            <a:r>
              <a:rPr lang="en-US" altLang="ja-JP" sz="1400" b="1" dirty="0">
                <a:solidFill>
                  <a:schemeClr val="bg1"/>
                </a:solidFill>
                <a:latin typeface="Times New Roman" panose="02020603050405020304" pitchFamily="18" charset="0"/>
                <a:cs typeface="Times New Roman" panose="02020603050405020304" pitchFamily="18" charset="0"/>
              </a:rPr>
              <a:t>(MC/</a:t>
            </a:r>
            <a:r>
              <a:rPr lang="ja-JP" altLang="en-US" sz="1400" b="1">
                <a:solidFill>
                  <a:schemeClr val="bg1"/>
                </a:solidFill>
                <a:latin typeface="Times New Roman" panose="02020603050405020304" pitchFamily="18" charset="0"/>
                <a:cs typeface="Times New Roman" panose="02020603050405020304" pitchFamily="18" charset="0"/>
              </a:rPr>
              <a:t>実データ</a:t>
            </a:r>
            <a:r>
              <a:rPr lang="en-US" altLang="ja-JP" sz="1400" b="1" dirty="0">
                <a:solidFill>
                  <a:schemeClr val="bg1"/>
                </a:solidFill>
                <a:latin typeface="Times New Roman" panose="02020603050405020304" pitchFamily="18" charset="0"/>
                <a:cs typeface="Times New Roman" panose="02020603050405020304" pitchFamily="18" charset="0"/>
              </a:rPr>
              <a:t>)</a:t>
            </a:r>
            <a:endParaRPr lang="ja-JP" altLang="en-US" sz="1400" b="1">
              <a:solidFill>
                <a:schemeClr val="bg1"/>
              </a:solidFill>
              <a:latin typeface="Times New Roman" panose="02020603050405020304" pitchFamily="18" charset="0"/>
              <a:cs typeface="Times New Roman" panose="02020603050405020304" pitchFamily="18" charset="0"/>
            </a:endParaRPr>
          </a:p>
        </p:txBody>
      </p:sp>
      <p:sp>
        <p:nvSpPr>
          <p:cNvPr id="76" name="正方形/長方形 75">
            <a:extLst>
              <a:ext uri="{FF2B5EF4-FFF2-40B4-BE49-F238E27FC236}">
                <a16:creationId xmlns:a16="http://schemas.microsoft.com/office/drawing/2014/main" id="{528D9B06-47FD-4C38-2A69-BC6E8951935B}"/>
              </a:ext>
            </a:extLst>
          </p:cNvPr>
          <p:cNvSpPr/>
          <p:nvPr/>
        </p:nvSpPr>
        <p:spPr>
          <a:xfrm>
            <a:off x="331541" y="3318598"/>
            <a:ext cx="3343205" cy="345066"/>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500" b="1" dirty="0">
                <a:solidFill>
                  <a:schemeClr val="tx1"/>
                </a:solidFill>
                <a:latin typeface="Times New Roman" panose="02020603050405020304" pitchFamily="18" charset="0"/>
                <a:cs typeface="Times New Roman" panose="02020603050405020304" pitchFamily="18" charset="0"/>
              </a:rPr>
              <a:t>Test Pulse Pattern</a:t>
            </a:r>
            <a:r>
              <a:rPr lang="ja-JP" altLang="en-US" sz="1500" b="1">
                <a:solidFill>
                  <a:schemeClr val="tx1"/>
                </a:solidFill>
                <a:latin typeface="Times New Roman" panose="02020603050405020304" pitchFamily="18" charset="0"/>
                <a:cs typeface="Times New Roman" panose="02020603050405020304" pitchFamily="18" charset="0"/>
              </a:rPr>
              <a:t>ファイル</a:t>
            </a:r>
          </a:p>
        </p:txBody>
      </p:sp>
      <p:sp>
        <p:nvSpPr>
          <p:cNvPr id="55" name="下矢印 54">
            <a:extLst>
              <a:ext uri="{FF2B5EF4-FFF2-40B4-BE49-F238E27FC236}">
                <a16:creationId xmlns:a16="http://schemas.microsoft.com/office/drawing/2014/main" id="{AAA9A8C5-305C-742E-4F3F-4C23B40C12DB}"/>
              </a:ext>
            </a:extLst>
          </p:cNvPr>
          <p:cNvSpPr/>
          <p:nvPr/>
        </p:nvSpPr>
        <p:spPr>
          <a:xfrm>
            <a:off x="1036197" y="3726511"/>
            <a:ext cx="257662" cy="25312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56" name="下矢印 55">
            <a:extLst>
              <a:ext uri="{FF2B5EF4-FFF2-40B4-BE49-F238E27FC236}">
                <a16:creationId xmlns:a16="http://schemas.microsoft.com/office/drawing/2014/main" id="{72283A46-6C63-2E82-2D6E-88506AF8CB76}"/>
              </a:ext>
            </a:extLst>
          </p:cNvPr>
          <p:cNvSpPr/>
          <p:nvPr/>
        </p:nvSpPr>
        <p:spPr>
          <a:xfrm>
            <a:off x="2425316" y="3727985"/>
            <a:ext cx="257662" cy="25312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57" name="下矢印 56">
            <a:extLst>
              <a:ext uri="{FF2B5EF4-FFF2-40B4-BE49-F238E27FC236}">
                <a16:creationId xmlns:a16="http://schemas.microsoft.com/office/drawing/2014/main" id="{37875F72-E116-B79D-A1A0-E2DD9959F353}"/>
              </a:ext>
            </a:extLst>
          </p:cNvPr>
          <p:cNvSpPr/>
          <p:nvPr/>
        </p:nvSpPr>
        <p:spPr>
          <a:xfrm>
            <a:off x="3406125" y="3728969"/>
            <a:ext cx="257661" cy="25312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58" name="四角形吹き出し 57">
            <a:extLst>
              <a:ext uri="{FF2B5EF4-FFF2-40B4-BE49-F238E27FC236}">
                <a16:creationId xmlns:a16="http://schemas.microsoft.com/office/drawing/2014/main" id="{AF8E288C-1B4F-9853-FB23-12C4A38DFDA9}"/>
              </a:ext>
            </a:extLst>
          </p:cNvPr>
          <p:cNvSpPr/>
          <p:nvPr/>
        </p:nvSpPr>
        <p:spPr>
          <a:xfrm>
            <a:off x="3858066" y="3282694"/>
            <a:ext cx="1198632" cy="345066"/>
          </a:xfrm>
          <a:prstGeom prst="wedgeRectCallout">
            <a:avLst>
              <a:gd name="adj1" fmla="val -63927"/>
              <a:gd name="adj2" fmla="val 6261"/>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r>
              <a:rPr lang="ja-JP" altLang="en-US" sz="1000" b="1">
                <a:solidFill>
                  <a:schemeClr val="accent2"/>
                </a:solidFill>
                <a:latin typeface="Times New Roman" panose="02020603050405020304" pitchFamily="18" charset="0"/>
                <a:cs typeface="Times New Roman" panose="02020603050405020304" pitchFamily="18" charset="0"/>
              </a:rPr>
              <a:t>光ファイバ</a:t>
            </a:r>
            <a:r>
              <a:rPr lang="ja-JP" altLang="en-US" sz="1000" b="1">
                <a:latin typeface="Times New Roman" panose="02020603050405020304" pitchFamily="18" charset="0"/>
                <a:cs typeface="Times New Roman" panose="02020603050405020304" pitchFamily="18" charset="0"/>
              </a:rPr>
              <a:t>ー</a:t>
            </a:r>
            <a:endParaRPr lang="en-US" altLang="ja-JP" sz="1000" b="1" dirty="0">
              <a:latin typeface="Times New Roman" panose="02020603050405020304" pitchFamily="18" charset="0"/>
              <a:cs typeface="Times New Roman" panose="02020603050405020304" pitchFamily="18" charset="0"/>
            </a:endParaRPr>
          </a:p>
          <a:p>
            <a:pPr algn="ctr"/>
            <a:r>
              <a:rPr lang="en-US" altLang="ja-JP" sz="1000" b="1" dirty="0">
                <a:solidFill>
                  <a:schemeClr val="accent2"/>
                </a:solidFill>
                <a:latin typeface="Times New Roman" panose="02020603050405020304" pitchFamily="18" charset="0"/>
                <a:cs typeface="Times New Roman" panose="02020603050405020304" pitchFamily="18" charset="0"/>
              </a:rPr>
              <a:t>128 bit × 58 link</a:t>
            </a:r>
          </a:p>
        </p:txBody>
      </p:sp>
      <p:sp>
        <p:nvSpPr>
          <p:cNvPr id="59" name="正方形/長方形 58">
            <a:extLst>
              <a:ext uri="{FF2B5EF4-FFF2-40B4-BE49-F238E27FC236}">
                <a16:creationId xmlns:a16="http://schemas.microsoft.com/office/drawing/2014/main" id="{066369B6-2037-7E98-3B04-590549075466}"/>
              </a:ext>
            </a:extLst>
          </p:cNvPr>
          <p:cNvSpPr/>
          <p:nvPr/>
        </p:nvSpPr>
        <p:spPr>
          <a:xfrm>
            <a:off x="2073831" y="1671017"/>
            <a:ext cx="2001149" cy="54627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b="1">
                <a:latin typeface="Times New Roman" panose="02020603050405020304" pitchFamily="18" charset="0"/>
                <a:cs typeface="Times New Roman" panose="02020603050405020304" pitchFamily="18" charset="0"/>
              </a:rPr>
              <a:t>無限運動量飛跡</a:t>
            </a:r>
            <a:endParaRPr kumimoji="1" lang="en-US" altLang="ja-JP" b="1"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BD79488B-7D6A-260D-B01B-A5CE275FB0BE}"/>
              </a:ext>
            </a:extLst>
          </p:cNvPr>
          <p:cNvSpPr txBox="1"/>
          <p:nvPr/>
        </p:nvSpPr>
        <p:spPr>
          <a:xfrm>
            <a:off x="1603820" y="1269788"/>
            <a:ext cx="3452877" cy="369332"/>
          </a:xfrm>
          <a:prstGeom prst="rect">
            <a:avLst/>
          </a:prstGeom>
          <a:solidFill>
            <a:srgbClr val="7030A0"/>
          </a:solidFill>
        </p:spPr>
        <p:txBody>
          <a:bodyPr wrap="square" rtlCol="0">
            <a:spAutoFit/>
          </a:bodyPr>
          <a:lstStyle/>
          <a:p>
            <a:r>
              <a:rPr kumimoji="1" lang="ja-JP" altLang="en-US" b="1">
                <a:solidFill>
                  <a:schemeClr val="bg1"/>
                </a:solidFill>
              </a:rPr>
              <a:t>②テストパターン生成システム</a:t>
            </a:r>
          </a:p>
        </p:txBody>
      </p:sp>
      <p:sp>
        <p:nvSpPr>
          <p:cNvPr id="7" name="下矢印 6">
            <a:extLst>
              <a:ext uri="{FF2B5EF4-FFF2-40B4-BE49-F238E27FC236}">
                <a16:creationId xmlns:a16="http://schemas.microsoft.com/office/drawing/2014/main" id="{DC966788-566C-14BC-D5E4-E94E8EFB9D45}"/>
              </a:ext>
            </a:extLst>
          </p:cNvPr>
          <p:cNvSpPr/>
          <p:nvPr/>
        </p:nvSpPr>
        <p:spPr>
          <a:xfrm rot="5400000">
            <a:off x="2748875" y="2496136"/>
            <a:ext cx="244638" cy="542763"/>
          </a:xfrm>
          <a:prstGeom prst="downArrow">
            <a:avLst>
              <a:gd name="adj1" fmla="val 43014"/>
              <a:gd name="adj2"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125">
              <a:latin typeface="Times New Roman" panose="02020603050405020304" pitchFamily="18" charset="0"/>
              <a:cs typeface="Times New Roman" panose="02020603050405020304" pitchFamily="18" charset="0"/>
            </a:endParaRPr>
          </a:p>
        </p:txBody>
      </p:sp>
      <p:sp>
        <p:nvSpPr>
          <p:cNvPr id="8" name="下矢印 7">
            <a:extLst>
              <a:ext uri="{FF2B5EF4-FFF2-40B4-BE49-F238E27FC236}">
                <a16:creationId xmlns:a16="http://schemas.microsoft.com/office/drawing/2014/main" id="{8D12778D-3AAF-13AD-D47F-6B707DC20839}"/>
              </a:ext>
            </a:extLst>
          </p:cNvPr>
          <p:cNvSpPr/>
          <p:nvPr/>
        </p:nvSpPr>
        <p:spPr>
          <a:xfrm>
            <a:off x="1804243" y="2964416"/>
            <a:ext cx="283942" cy="298445"/>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A8138B87-CD73-1324-134E-813C5CEB5FBD}"/>
              </a:ext>
            </a:extLst>
          </p:cNvPr>
          <p:cNvSpPr/>
          <p:nvPr/>
        </p:nvSpPr>
        <p:spPr>
          <a:xfrm>
            <a:off x="1035753" y="2545486"/>
            <a:ext cx="1544518" cy="342097"/>
          </a:xfrm>
          <a:prstGeom prst="rect">
            <a:avLst/>
          </a:prstGeom>
          <a:solidFill>
            <a:schemeClr val="accent4">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Python</a:t>
            </a:r>
            <a:endParaRPr lang="ja-JP" altLang="en-US" sz="2000" b="1">
              <a:solidFill>
                <a:schemeClr val="tx1"/>
              </a:solidFill>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42C89733-F549-1DC9-969F-5291A78EEBA3}"/>
              </a:ext>
            </a:extLst>
          </p:cNvPr>
          <p:cNvSpPr/>
          <p:nvPr/>
        </p:nvSpPr>
        <p:spPr>
          <a:xfrm>
            <a:off x="2909339" y="2341978"/>
            <a:ext cx="2018056" cy="5513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600" b="1">
                <a:solidFill>
                  <a:schemeClr val="bg1"/>
                </a:solidFill>
                <a:latin typeface="Times New Roman" panose="02020603050405020304" pitchFamily="18" charset="0"/>
                <a:cs typeface="Times New Roman" panose="02020603050405020304" pitchFamily="18" charset="0"/>
              </a:rPr>
              <a:t>③リレーショナル</a:t>
            </a:r>
            <a:r>
              <a:rPr lang="en-US" altLang="ja-JP" sz="1600" b="1" dirty="0">
                <a:solidFill>
                  <a:schemeClr val="bg1"/>
                </a:solidFill>
                <a:latin typeface="Times New Roman" panose="02020603050405020304" pitchFamily="18" charset="0"/>
                <a:cs typeface="Times New Roman" panose="02020603050405020304" pitchFamily="18" charset="0"/>
              </a:rPr>
              <a:t> </a:t>
            </a:r>
          </a:p>
          <a:p>
            <a:pPr algn="ctr"/>
            <a:r>
              <a:rPr lang="ja-JP" altLang="en-US" sz="1600" b="1">
                <a:solidFill>
                  <a:schemeClr val="bg1"/>
                </a:solidFill>
                <a:latin typeface="Times New Roman" panose="02020603050405020304" pitchFamily="18" charset="0"/>
                <a:cs typeface="Times New Roman" panose="02020603050405020304" pitchFamily="18" charset="0"/>
              </a:rPr>
              <a:t>データベース</a:t>
            </a:r>
          </a:p>
        </p:txBody>
      </p:sp>
    </p:spTree>
    <p:extLst>
      <p:ext uri="{BB962C8B-B14F-4D97-AF65-F5344CB8AC3E}">
        <p14:creationId xmlns:p14="http://schemas.microsoft.com/office/powerpoint/2010/main" val="316995628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ンプレート2021_2" id="{90BCBBC6-6C04-4E4E-AA35-3E49800B5F14}" vid="{685069D2-7584-1446-9586-045753E001A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テーマ</Template>
  <TotalTime>14844</TotalTime>
  <Words>7542</Words>
  <Application>Microsoft Macintosh PowerPoint</Application>
  <PresentationFormat>ワイド画面</PresentationFormat>
  <Paragraphs>1417</Paragraphs>
  <Slides>47</Slides>
  <Notes>17</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47</vt:i4>
      </vt:variant>
    </vt:vector>
  </HeadingPairs>
  <TitlesOfParts>
    <vt:vector size="54" baseType="lpstr">
      <vt:lpstr>Hiragino Sans W3</vt:lpstr>
      <vt:lpstr>Hiragino Sans W7</vt:lpstr>
      <vt:lpstr>游ゴシック</vt:lpstr>
      <vt:lpstr>Arial</vt:lpstr>
      <vt:lpstr>Cambria Math</vt:lpstr>
      <vt:lpstr>Times New Roman</vt:lpstr>
      <vt:lpstr>Office テーマ</vt:lpstr>
      <vt:lpstr>HL-LHC ATLASミューオントリガー シミュレータの開発及び、 それを用いた性能評価と実機の検証</vt:lpstr>
      <vt:lpstr>LHC-ATLAS実験</vt:lpstr>
      <vt:lpstr>LHC-ATLAS実験</vt:lpstr>
      <vt:lpstr>LHC-ATLAS実験のトリガーシステム</vt:lpstr>
      <vt:lpstr>TGC検出器とトリガー</vt:lpstr>
      <vt:lpstr>TGC検出器とトリガー</vt:lpstr>
      <vt:lpstr>高輝度 LHC-ATLAS 実験に向けたPhase2 Upgrade</vt:lpstr>
      <vt:lpstr>高輝度 LHC-ATLAS 実験に向けたPhase2 Upgrade</vt:lpstr>
      <vt:lpstr>SL検証機構の全体設計</vt:lpstr>
      <vt:lpstr>セクターロジックトリガー系のビットワイズシミュレータの開発</vt:lpstr>
      <vt:lpstr>SLのトリガー系の7層コインシデンスの計算</vt:lpstr>
      <vt:lpstr>SLのトリガー系の7層コインシデンスの計算</vt:lpstr>
      <vt:lpstr>SLのトリガー系の7層コインシデンスの計算</vt:lpstr>
      <vt:lpstr>ビットワイズシミュレータの作成</vt:lpstr>
      <vt:lpstr>シミュレータ実装の現状</vt:lpstr>
      <vt:lpstr>検証のためのテスト入力パターンの生成機構の開発</vt:lpstr>
      <vt:lpstr>テストベクターの生成機構</vt:lpstr>
      <vt:lpstr>シミュレータとテストベクターを 利用した検証</vt:lpstr>
      <vt:lpstr>検証機構の実用</vt:lpstr>
      <vt:lpstr>1-a：無限運動量飛跡63イベントによる出力照合試験</vt:lpstr>
      <vt:lpstr>1-a：無限運動量飛跡63イベントによる出力照合試験</vt:lpstr>
      <vt:lpstr>1-b：無限運動量飛跡によるFWのLUT検証試験</vt:lpstr>
      <vt:lpstr>2：MCデータによるefficiencyの検証試験</vt:lpstr>
      <vt:lpstr>2：MCデータによるefficiencyの検証試験</vt:lpstr>
      <vt:lpstr>イベントの解析：Wire-Strip コインシデンス</vt:lpstr>
      <vt:lpstr>3：実機試験への活用</vt:lpstr>
      <vt:lpstr>まとめ</vt:lpstr>
      <vt:lpstr>バックアップ</vt:lpstr>
      <vt:lpstr>イベントの解析：ステーション間コインシデンス(Wire)</vt:lpstr>
      <vt:lpstr>Channel Mapping</vt:lpstr>
      <vt:lpstr>Wired ORを考慮したレイヤー毎のチャンネル番号</vt:lpstr>
      <vt:lpstr>ストリップのトリガー系入力チャンネル</vt:lpstr>
      <vt:lpstr>テストベクターの生成機構</vt:lpstr>
      <vt:lpstr>テストベクターの生成機構</vt:lpstr>
      <vt:lpstr>スタッガードチャンネル</vt:lpstr>
      <vt:lpstr>Segment Reconstruction</vt:lpstr>
      <vt:lpstr>Segment Reconstruction ~ WS coincidence </vt:lpstr>
      <vt:lpstr>Segment Reconstruction</vt:lpstr>
      <vt:lpstr>Wire-Strip Coincidence</vt:lpstr>
      <vt:lpstr>FWチャンネル</vt:lpstr>
      <vt:lpstr>PowerPoint プレゼンテーション</vt:lpstr>
      <vt:lpstr>TGCを構成するチャンネル数・コンポーネント数の規模</vt:lpstr>
      <vt:lpstr>タイムスケジュール</vt:lpstr>
      <vt:lpstr>PowerPoint プレゼンテーション</vt:lpstr>
      <vt:lpstr>PowerPoint プレゼンテーション</vt:lpstr>
      <vt:lpstr>PowerPoint プレゼンテーション</vt:lpstr>
      <vt:lpstr>シミュレータ実装の現状</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修士論文</dc:title>
  <dc:creator>山下　恵理香</dc:creator>
  <cp:lastModifiedBy>山下　恵理香</cp:lastModifiedBy>
  <cp:revision>1066</cp:revision>
  <dcterms:created xsi:type="dcterms:W3CDTF">2023-01-16T06:22:01Z</dcterms:created>
  <dcterms:modified xsi:type="dcterms:W3CDTF">2023-02-20T05:59:37Z</dcterms:modified>
</cp:coreProperties>
</file>