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1"/>
  </p:notesMasterIdLst>
  <p:sldIdLst>
    <p:sldId id="257" r:id="rId2"/>
    <p:sldId id="664" r:id="rId3"/>
    <p:sldId id="665" r:id="rId4"/>
    <p:sldId id="666" r:id="rId5"/>
    <p:sldId id="667" r:id="rId6"/>
    <p:sldId id="672" r:id="rId7"/>
    <p:sldId id="520" r:id="rId8"/>
    <p:sldId id="702" r:id="rId9"/>
    <p:sldId id="611" r:id="rId10"/>
    <p:sldId id="657" r:id="rId11"/>
    <p:sldId id="704" r:id="rId12"/>
    <p:sldId id="575" r:id="rId13"/>
    <p:sldId id="620" r:id="rId14"/>
    <p:sldId id="690" r:id="rId15"/>
    <p:sldId id="708" r:id="rId16"/>
    <p:sldId id="663" r:id="rId17"/>
    <p:sldId id="711" r:id="rId18"/>
    <p:sldId id="706" r:id="rId19"/>
    <p:sldId id="707" r:id="rId20"/>
    <p:sldId id="686" r:id="rId21"/>
    <p:sldId id="705" r:id="rId22"/>
    <p:sldId id="712" r:id="rId23"/>
    <p:sldId id="716" r:id="rId24"/>
    <p:sldId id="630" r:id="rId25"/>
    <p:sldId id="660" r:id="rId26"/>
    <p:sldId id="629" r:id="rId27"/>
    <p:sldId id="713" r:id="rId28"/>
    <p:sldId id="714" r:id="rId29"/>
    <p:sldId id="715" r:id="rId3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E6E6"/>
    <a:srgbClr val="FA0E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89" autoAdjust="0"/>
    <p:restoredTop sz="78372" autoAdjust="0"/>
  </p:normalViewPr>
  <p:slideViewPr>
    <p:cSldViewPr snapToGrid="0">
      <p:cViewPr varScale="1">
        <p:scale>
          <a:sx n="61" d="100"/>
          <a:sy n="61" d="100"/>
        </p:scale>
        <p:origin x="80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87A5D0-8915-4CA4-A15C-1E648C5F2899}" type="datetimeFigureOut">
              <a:rPr kumimoji="1" lang="ja-JP" altLang="en-US" smtClean="0"/>
              <a:t>2023/2/18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41A5DF-E48A-4197-8144-37F0382622D3}" type="slidenum">
              <a:rPr kumimoji="1" lang="ja-JP" altLang="en-US" smtClean="0"/>
              <a:t>‹#›</a:t>
            </a:fld>
            <a:endParaRPr kumimoji="1" lang="ja-JP" altLang="en-US"/>
          </a:p>
        </p:txBody>
      </p:sp>
    </p:spTree>
    <p:extLst>
      <p:ext uri="{BB962C8B-B14F-4D97-AF65-F5344CB8AC3E}">
        <p14:creationId xmlns:p14="http://schemas.microsoft.com/office/powerpoint/2010/main" val="1299180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0CB43D65-FC1B-49D6-A2C3-9780E67DFA5C}" type="slidenum">
              <a:rPr kumimoji="1" lang="ja-JP" altLang="en-US" smtClean="0"/>
              <a:t>1</a:t>
            </a:fld>
            <a:endParaRPr kumimoji="1" lang="ja-JP" altLang="en-US"/>
          </a:p>
        </p:txBody>
      </p:sp>
    </p:spTree>
    <p:extLst>
      <p:ext uri="{BB962C8B-B14F-4D97-AF65-F5344CB8AC3E}">
        <p14:creationId xmlns:p14="http://schemas.microsoft.com/office/powerpoint/2010/main" val="9779079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err="1"/>
              <a:t>ToF</a:t>
            </a:r>
            <a:r>
              <a:rPr kumimoji="1" lang="ja-JP" altLang="en-US" dirty="0"/>
              <a:t>二層の</a:t>
            </a:r>
            <a:r>
              <a:rPr kumimoji="1" lang="en-US" altLang="ja-JP" dirty="0"/>
              <a:t>first step</a:t>
            </a:r>
            <a:r>
              <a:rPr kumimoji="1" lang="ja-JP" altLang="en-US" dirty="0"/>
              <a:t>としまして、トラッキング試験を行いました。　</a:t>
            </a:r>
            <a:endParaRPr kumimoji="1" lang="en-US" altLang="ja-JP" dirty="0"/>
          </a:p>
          <a:p>
            <a:r>
              <a:rPr kumimoji="1" lang="en-US" altLang="ja-JP" dirty="0"/>
              <a:t>Belle</a:t>
            </a:r>
            <a:r>
              <a:rPr kumimoji="1" lang="ja-JP" altLang="en-US" dirty="0"/>
              <a:t> </a:t>
            </a:r>
            <a:r>
              <a:rPr kumimoji="1" lang="en-US" altLang="ja-JP" dirty="0" err="1"/>
              <a:t>ToF</a:t>
            </a:r>
            <a:r>
              <a:rPr kumimoji="1" lang="ja-JP" altLang="en-US" dirty="0"/>
              <a:t>を今回</a:t>
            </a:r>
            <a:r>
              <a:rPr kumimoji="1" lang="en-US" altLang="ja-JP" dirty="0"/>
              <a:t>10</a:t>
            </a:r>
            <a:r>
              <a:rPr kumimoji="1" lang="ja-JP" altLang="en-US" dirty="0"/>
              <a:t>本使用して写真のように二層に配置しました。</a:t>
            </a:r>
            <a:endParaRPr kumimoji="1" lang="en-US" altLang="ja-JP" dirty="0"/>
          </a:p>
          <a:p>
            <a:endParaRPr kumimoji="1" lang="en-US" altLang="ja-JP" dirty="0"/>
          </a:p>
          <a:p>
            <a:r>
              <a:rPr kumimoji="1" lang="ja-JP" altLang="en-US" dirty="0"/>
              <a:t>また取り回しをよくするために</a:t>
            </a:r>
            <a:r>
              <a:rPr kumimoji="1" lang="en-US" altLang="ja-JP" dirty="0"/>
              <a:t>2.5m</a:t>
            </a:r>
            <a:r>
              <a:rPr kumimoji="1" lang="ja-JP" altLang="en-US" dirty="0"/>
              <a:t>の</a:t>
            </a:r>
            <a:r>
              <a:rPr kumimoji="1" lang="en-US" altLang="ja-JP" dirty="0" err="1"/>
              <a:t>ToF</a:t>
            </a:r>
            <a:r>
              <a:rPr kumimoji="1" lang="ja-JP" altLang="en-US" dirty="0"/>
              <a:t>を半分に短化して使用しました。</a:t>
            </a:r>
            <a:endParaRPr kumimoji="1" lang="en-US" altLang="ja-JP" dirty="0"/>
          </a:p>
          <a:p>
            <a:r>
              <a:rPr kumimoji="1" lang="ja-JP" altLang="en-US" dirty="0"/>
              <a:t>その下に液体シンチレータ、</a:t>
            </a:r>
            <a:r>
              <a:rPr kumimoji="1" lang="en-US" altLang="ja-JP" dirty="0"/>
              <a:t>veto</a:t>
            </a:r>
            <a:r>
              <a:rPr kumimoji="1" lang="ja-JP" altLang="en-US" dirty="0"/>
              <a:t>シンチレータを置いています。 </a:t>
            </a:r>
            <a:endParaRPr kumimoji="1" lang="en-US" altLang="ja-JP" dirty="0"/>
          </a:p>
          <a:p>
            <a:endParaRPr kumimoji="1" lang="en-US" altLang="ja-JP" dirty="0"/>
          </a:p>
          <a:p>
            <a:r>
              <a:rPr kumimoji="1" lang="en-US" altLang="ja-JP" dirty="0"/>
              <a:t>DT5740</a:t>
            </a:r>
            <a:r>
              <a:rPr kumimoji="1" lang="ja-JP" altLang="en-US" dirty="0"/>
              <a:t>という</a:t>
            </a:r>
            <a:r>
              <a:rPr kumimoji="1" lang="en-US" altLang="ja-JP" dirty="0" err="1"/>
              <a:t>caen</a:t>
            </a:r>
            <a:r>
              <a:rPr kumimoji="1" lang="ja-JP" altLang="en-US" dirty="0"/>
              <a:t>の波形読みだしで</a:t>
            </a:r>
            <a:r>
              <a:rPr kumimoji="1" lang="en-US" altLang="ja-JP" dirty="0" err="1"/>
              <a:t>ToF</a:t>
            </a:r>
            <a:r>
              <a:rPr kumimoji="1" lang="ja-JP" altLang="en-US" dirty="0"/>
              <a:t>二層を通過したイベントをトリガーにデータ取得を行いました。</a:t>
            </a:r>
            <a:endParaRPr kumimoji="1" lang="en-US" altLang="ja-JP" dirty="0"/>
          </a:p>
          <a:p>
            <a:endParaRPr kumimoji="1" lang="en-US" altLang="ja-JP" dirty="0"/>
          </a:p>
          <a:p>
            <a:r>
              <a:rPr kumimoji="1" lang="en-US" altLang="ja-JP" dirty="0"/>
              <a:t>(</a:t>
            </a:r>
            <a:r>
              <a:rPr kumimoji="1" lang="ja-JP" altLang="en-US" dirty="0"/>
              <a:t>右</a:t>
            </a:r>
            <a:r>
              <a:rPr kumimoji="1" lang="en-US" altLang="ja-JP" dirty="0"/>
              <a:t>)</a:t>
            </a:r>
            <a:r>
              <a:rPr kumimoji="1" lang="ja-JP" altLang="en-US" dirty="0"/>
              <a:t>こちらが観測した事象のイベントディスプレイになっていて、</a:t>
            </a:r>
            <a:endParaRPr kumimoji="1" lang="en-US" altLang="ja-JP" dirty="0"/>
          </a:p>
          <a:p>
            <a:r>
              <a:rPr kumimoji="1" lang="ja-JP" altLang="en-US" dirty="0"/>
              <a:t>写真を正面から見た場合の</a:t>
            </a:r>
            <a:r>
              <a:rPr kumimoji="1" lang="en-US" altLang="ja-JP" dirty="0" err="1"/>
              <a:t>ToF</a:t>
            </a:r>
            <a:r>
              <a:rPr kumimoji="1" lang="ja-JP" altLang="en-US" dirty="0"/>
              <a:t>のデータからの位置の特定、</a:t>
            </a:r>
            <a:endParaRPr kumimoji="1" lang="en-US" altLang="ja-JP" dirty="0"/>
          </a:p>
          <a:p>
            <a:r>
              <a:rPr kumimoji="1" lang="ja-JP" altLang="en-US" dirty="0"/>
              <a:t>横から見た場合の鳴ったモジュールから位置を行っています。</a:t>
            </a:r>
            <a:endParaRPr kumimoji="1" lang="en-US" altLang="ja-JP" dirty="0"/>
          </a:p>
          <a:p>
            <a:r>
              <a:rPr kumimoji="1" lang="ja-JP" altLang="en-US" dirty="0"/>
              <a:t>この</a:t>
            </a:r>
            <a:r>
              <a:rPr kumimoji="1" lang="en-US" altLang="ja-JP" dirty="0"/>
              <a:t>1</a:t>
            </a:r>
            <a:r>
              <a:rPr kumimoji="1" lang="ja-JP" altLang="en-US" dirty="0"/>
              <a:t>イベントの場合、液体シンチレータの光信号から、宇宙線</a:t>
            </a:r>
            <a:r>
              <a:rPr kumimoji="1" lang="en-US" altLang="ja-JP" dirty="0"/>
              <a:t>µ</a:t>
            </a:r>
            <a:r>
              <a:rPr kumimoji="1" lang="ja-JP" altLang="en-US" dirty="0"/>
              <a:t>粒子が崩壊して生成した</a:t>
            </a:r>
            <a:r>
              <a:rPr kumimoji="1" lang="en-US" altLang="ja-JP" dirty="0" err="1"/>
              <a:t>michel</a:t>
            </a:r>
            <a:r>
              <a:rPr kumimoji="1" lang="en-US" altLang="ja-JP" dirty="0"/>
              <a:t> electron</a:t>
            </a:r>
            <a:r>
              <a:rPr kumimoji="1" lang="ja-JP" altLang="en-US" dirty="0"/>
              <a:t>も見えています。</a:t>
            </a:r>
            <a:endParaRPr kumimoji="1" lang="en-US" altLang="ja-JP" dirty="0"/>
          </a:p>
          <a:p>
            <a:endParaRPr kumimoji="1" lang="en-US" altLang="ja-JP" dirty="0"/>
          </a:p>
          <a:p>
            <a:r>
              <a:rPr kumimoji="1" lang="ja-JP" altLang="en-US" dirty="0"/>
              <a:t>従って、液体シンチレータの光信号と</a:t>
            </a:r>
            <a:r>
              <a:rPr kumimoji="1" lang="en-US" altLang="ja-JP" dirty="0" err="1"/>
              <a:t>ToF</a:t>
            </a:r>
            <a:r>
              <a:rPr kumimoji="1" lang="ja-JP" altLang="en-US" dirty="0"/>
              <a:t>によるトラッキングを組み合わせることで、</a:t>
            </a:r>
            <a:endParaRPr kumimoji="1" lang="en-US" altLang="ja-JP" dirty="0"/>
          </a:p>
          <a:p>
            <a:r>
              <a:rPr kumimoji="1" lang="ja-JP" altLang="en-US" dirty="0"/>
              <a:t>宇宙線</a:t>
            </a:r>
            <a:r>
              <a:rPr kumimoji="1" lang="en-US" altLang="ja-JP" dirty="0"/>
              <a:t>µ</a:t>
            </a:r>
            <a:r>
              <a:rPr kumimoji="1" lang="ja-JP" altLang="en-US" dirty="0"/>
              <a:t>粒子が二層を通過して液体シンチレータ内で崩壊した事象を観測しました。</a:t>
            </a:r>
            <a:endParaRPr kumimoji="1" lang="en-US" altLang="ja-JP" dirty="0"/>
          </a:p>
          <a:p>
            <a:endParaRPr kumimoji="1" lang="en-US" altLang="ja-JP" dirty="0"/>
          </a:p>
          <a:p>
            <a:r>
              <a:rPr kumimoji="1" lang="en-US" altLang="ja-JP" dirty="0"/>
              <a:t>(75s)</a:t>
            </a:r>
          </a:p>
          <a:p>
            <a:endParaRPr kumimoji="1" lang="en-US" altLang="ja-JP" dirty="0"/>
          </a:p>
          <a:p>
            <a:endParaRPr kumimoji="1" lang="en-US" altLang="ja-JP" dirty="0"/>
          </a:p>
          <a:p>
            <a:endParaRPr kumimoji="1" lang="en-US" altLang="ja-JP" dirty="0"/>
          </a:p>
          <a:p>
            <a:r>
              <a:rPr kumimoji="1" lang="ja-JP" altLang="en-US" dirty="0"/>
              <a:t>アルミフレームサイズなど？</a:t>
            </a:r>
            <a:endParaRPr kumimoji="1" lang="en-US" altLang="ja-JP" dirty="0"/>
          </a:p>
          <a:p>
            <a:r>
              <a:rPr kumimoji="1" lang="ja-JP" altLang="en-US" dirty="0"/>
              <a:t>何ボルト印加とか？</a:t>
            </a:r>
            <a:endParaRPr kumimoji="1" lang="en-US" altLang="ja-JP" dirty="0"/>
          </a:p>
          <a:p>
            <a:r>
              <a:rPr kumimoji="1" lang="ja-JP" altLang="en-US" dirty="0"/>
              <a:t>読み出しなにかとか？</a:t>
            </a:r>
            <a:endParaRPr kumimoji="1" lang="en-US" altLang="ja-JP" dirty="0"/>
          </a:p>
          <a:p>
            <a:r>
              <a:rPr kumimoji="1" lang="en-US" altLang="ja-JP" dirty="0"/>
              <a:t>(259,71)</a:t>
            </a:r>
          </a:p>
          <a:p>
            <a:endParaRPr kumimoji="1" lang="en-US" altLang="ja-JP" dirty="0"/>
          </a:p>
          <a:p>
            <a:r>
              <a:rPr kumimoji="1" lang="ja-JP" altLang="en-US" dirty="0"/>
              <a:t>停止イベント</a:t>
            </a:r>
            <a:r>
              <a:rPr kumimoji="1" lang="en-US" altLang="ja-JP" dirty="0"/>
              <a:t>/not</a:t>
            </a:r>
            <a:r>
              <a:rPr kumimoji="1" lang="ja-JP" altLang="en-US" dirty="0"/>
              <a:t>停止イベントのイベントディスプレイと</a:t>
            </a:r>
            <a:r>
              <a:rPr kumimoji="1" lang="en-US" altLang="ja-JP" dirty="0"/>
              <a:t>LS data</a:t>
            </a:r>
          </a:p>
          <a:p>
            <a:r>
              <a:rPr kumimoji="1" lang="en-US" altLang="ja-JP" dirty="0"/>
              <a:t>(1012,169)</a:t>
            </a:r>
          </a:p>
          <a:p>
            <a:r>
              <a:rPr kumimoji="1" lang="en-US" altLang="ja-JP" dirty="0"/>
              <a:t>1091,170</a:t>
            </a:r>
            <a:endParaRPr kumimoji="1" lang="ja-JP" altLang="en-US" dirty="0"/>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10</a:t>
            </a:fld>
            <a:endParaRPr kumimoji="1" lang="ja-JP" altLang="en-US"/>
          </a:p>
        </p:txBody>
      </p:sp>
    </p:spTree>
    <p:extLst>
      <p:ext uri="{BB962C8B-B14F-4D97-AF65-F5344CB8AC3E}">
        <p14:creationId xmlns:p14="http://schemas.microsoft.com/office/powerpoint/2010/main" val="1296229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停止事象についてですが、</a:t>
            </a:r>
            <a:r>
              <a:rPr kumimoji="1" lang="en-US" altLang="ja-JP" dirty="0" err="1"/>
              <a:t>michel</a:t>
            </a:r>
            <a:r>
              <a:rPr kumimoji="1" lang="en-US" altLang="ja-JP" dirty="0"/>
              <a:t> electron</a:t>
            </a:r>
            <a:r>
              <a:rPr kumimoji="1" lang="ja-JP" altLang="en-US" dirty="0"/>
              <a:t>が生成するこの崩壊事象の他に</a:t>
            </a:r>
            <a:endParaRPr kumimoji="1" lang="en-US" altLang="ja-JP" dirty="0"/>
          </a:p>
          <a:p>
            <a:r>
              <a:rPr kumimoji="1" lang="en-US" altLang="ja-JP" dirty="0"/>
              <a:t>µ-</a:t>
            </a:r>
            <a:r>
              <a:rPr kumimoji="1" lang="ja-JP" altLang="en-US" dirty="0"/>
              <a:t>においては、</a:t>
            </a:r>
            <a:endParaRPr kumimoji="1" lang="en-US" altLang="ja-JP" dirty="0"/>
          </a:p>
          <a:p>
            <a:r>
              <a:rPr kumimoji="1" lang="en-US" altLang="ja-JP" dirty="0"/>
              <a:t>(</a:t>
            </a:r>
            <a:r>
              <a:rPr kumimoji="1" lang="ja-JP" altLang="en-US" dirty="0"/>
              <a:t>右図</a:t>
            </a:r>
            <a:r>
              <a:rPr kumimoji="1" lang="en-US" altLang="ja-JP" dirty="0"/>
              <a:t>)</a:t>
            </a:r>
            <a:r>
              <a:rPr kumimoji="1" lang="ja-JP" altLang="en-US" dirty="0"/>
              <a:t>このように</a:t>
            </a:r>
            <a:r>
              <a:rPr kumimoji="1" lang="en-US" altLang="ja-JP" dirty="0" err="1"/>
              <a:t>Ar</a:t>
            </a:r>
            <a:r>
              <a:rPr kumimoji="1" lang="ja-JP" altLang="en-US" dirty="0"/>
              <a:t>原子核に捕獲されて脱励起しミューオニック原子を生成する事象も起こります。</a:t>
            </a:r>
            <a:endParaRPr kumimoji="1" lang="en-US" altLang="ja-JP" dirty="0"/>
          </a:p>
          <a:p>
            <a:r>
              <a:rPr kumimoji="1" lang="ja-JP" altLang="en-US" dirty="0"/>
              <a:t>捕獲された</a:t>
            </a:r>
            <a:r>
              <a:rPr kumimoji="1" lang="en-US" altLang="ja-JP" dirty="0"/>
              <a:t>µ-</a:t>
            </a:r>
            <a:r>
              <a:rPr kumimoji="1" lang="ja-JP" altLang="en-US" dirty="0"/>
              <a:t>は</a:t>
            </a:r>
            <a:r>
              <a:rPr kumimoji="1" lang="en-US" altLang="ja-JP" dirty="0" err="1"/>
              <a:t>Ar</a:t>
            </a:r>
            <a:r>
              <a:rPr kumimoji="1" lang="ja-JP" altLang="en-US" dirty="0"/>
              <a:t>原子核中の陽子と相互作用して中性子に変わりニュートリノを放出します。</a:t>
            </a:r>
            <a:endParaRPr kumimoji="1" lang="en-US" altLang="ja-JP" dirty="0"/>
          </a:p>
          <a:p>
            <a:r>
              <a:rPr kumimoji="1" lang="en-US" altLang="ja-JP" dirty="0"/>
              <a:t>//</a:t>
            </a:r>
            <a:r>
              <a:rPr kumimoji="1" lang="ja-JP" altLang="en-US" dirty="0"/>
              <a:t>放出するニュートリノのエネルギーによっては核子に余分にエネルギーが残るので、稀に中性子や陽子がでてくることもあります。</a:t>
            </a:r>
            <a:endParaRPr kumimoji="1" lang="en-US" altLang="ja-JP" dirty="0"/>
          </a:p>
          <a:p>
            <a:r>
              <a:rPr kumimoji="1" lang="en-US" altLang="ja-JP" dirty="0"/>
              <a:t>//(</a:t>
            </a:r>
            <a:r>
              <a:rPr kumimoji="1" lang="ja-JP" altLang="en-US" dirty="0"/>
              <a:t>左図</a:t>
            </a:r>
            <a:r>
              <a:rPr kumimoji="1" lang="en-US" altLang="ja-JP" dirty="0"/>
              <a:t>)</a:t>
            </a:r>
            <a:r>
              <a:rPr kumimoji="1" lang="en-US" altLang="ja-JP" dirty="0" err="1"/>
              <a:t>LArTPC</a:t>
            </a:r>
            <a:r>
              <a:rPr kumimoji="1" lang="ja-JP" altLang="en-US" dirty="0"/>
              <a:t>内では、稀に陽子が見えるような事象になります。</a:t>
            </a:r>
            <a:endParaRPr kumimoji="1" lang="en-US" altLang="ja-JP" dirty="0"/>
          </a:p>
          <a:p>
            <a:endParaRPr kumimoji="1" lang="en-US" altLang="ja-JP" dirty="0"/>
          </a:p>
          <a:p>
            <a:r>
              <a:rPr kumimoji="1" lang="ja-JP" altLang="en-US" dirty="0"/>
              <a:t>したがって、</a:t>
            </a:r>
            <a:endParaRPr kumimoji="1" lang="en-US" altLang="ja-JP" dirty="0"/>
          </a:p>
          <a:p>
            <a:r>
              <a:rPr kumimoji="1" lang="ja-JP" altLang="en-US" dirty="0"/>
              <a:t>液体</a:t>
            </a:r>
            <a:r>
              <a:rPr kumimoji="1" lang="en-US" altLang="ja-JP" dirty="0" err="1"/>
              <a:t>ArTPC</a:t>
            </a:r>
            <a:r>
              <a:rPr kumimoji="1" lang="ja-JP" altLang="en-US" dirty="0"/>
              <a:t>の三次元飛跡では、</a:t>
            </a:r>
            <a:r>
              <a:rPr kumimoji="1" lang="en-US" altLang="ja-JP" dirty="0" err="1"/>
              <a:t>michel</a:t>
            </a:r>
            <a:r>
              <a:rPr kumimoji="1" lang="en-US" altLang="ja-JP" dirty="0"/>
              <a:t> electron</a:t>
            </a:r>
            <a:r>
              <a:rPr kumimoji="1" lang="ja-JP" altLang="en-US" dirty="0"/>
              <a:t>の有無で</a:t>
            </a:r>
            <a:endParaRPr kumimoji="1" lang="en-US" altLang="ja-JP" dirty="0"/>
          </a:p>
          <a:p>
            <a:r>
              <a:rPr kumimoji="1" lang="ja-JP" altLang="en-US" dirty="0"/>
              <a:t>停止したミューオンが崩壊したのか、</a:t>
            </a:r>
            <a:r>
              <a:rPr kumimoji="1" lang="en-US" altLang="ja-JP" dirty="0" err="1"/>
              <a:t>Ar</a:t>
            </a:r>
            <a:r>
              <a:rPr kumimoji="1" lang="ja-JP" altLang="en-US" dirty="0"/>
              <a:t>原子核捕獲したのかを見ることができます。</a:t>
            </a:r>
            <a:endParaRPr kumimoji="1" lang="en-US" altLang="ja-JP" dirty="0"/>
          </a:p>
          <a:p>
            <a:endParaRPr kumimoji="1" lang="en-US" altLang="ja-JP" dirty="0"/>
          </a:p>
          <a:p>
            <a:r>
              <a:rPr kumimoji="1" lang="en-US" altLang="ja-JP" dirty="0"/>
              <a:t>//</a:t>
            </a:r>
            <a:r>
              <a:rPr kumimoji="1" lang="ja-JP" altLang="en-US" dirty="0"/>
              <a:t>また、停止点から粒子がでるのは反陽子や反重陽子が止まった際と似たようなイベントになります</a:t>
            </a:r>
            <a:endParaRPr kumimoji="1" lang="en-US" altLang="ja-JP" dirty="0"/>
          </a:p>
          <a:p>
            <a:r>
              <a:rPr kumimoji="1" lang="en-US" altLang="ja-JP" dirty="0"/>
              <a:t>GRAMS</a:t>
            </a:r>
            <a:r>
              <a:rPr kumimoji="1" lang="ja-JP" altLang="en-US" dirty="0"/>
              <a:t>実験においては</a:t>
            </a:r>
            <a:r>
              <a:rPr kumimoji="1" lang="en-US" altLang="ja-JP" dirty="0" err="1"/>
              <a:t>Ar</a:t>
            </a:r>
            <a:r>
              <a:rPr kumimoji="1" lang="ja-JP" altLang="en-US" dirty="0"/>
              <a:t>原子捕獲の有無で反粒子識別が可能となるので、反粒子同定手法の検証試験の第一歩と考えています。</a:t>
            </a:r>
            <a:endParaRPr kumimoji="1" lang="en-US" altLang="ja-JP" dirty="0"/>
          </a:p>
          <a:p>
            <a:r>
              <a:rPr kumimoji="1" lang="en-US" altLang="ja-JP" dirty="0"/>
              <a:t>(60s)</a:t>
            </a:r>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11</a:t>
            </a:fld>
            <a:endParaRPr kumimoji="1" lang="ja-JP" altLang="en-US"/>
          </a:p>
        </p:txBody>
      </p:sp>
    </p:spTree>
    <p:extLst>
      <p:ext uri="{BB962C8B-B14F-4D97-AF65-F5344CB8AC3E}">
        <p14:creationId xmlns:p14="http://schemas.microsoft.com/office/powerpoint/2010/main" val="8930662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液体アルゴン</a:t>
            </a:r>
            <a:r>
              <a:rPr kumimoji="1" lang="en-US" altLang="ja-JP" dirty="0"/>
              <a:t>TPC</a:t>
            </a:r>
            <a:r>
              <a:rPr kumimoji="1" lang="ja-JP" altLang="en-US" dirty="0"/>
              <a:t>について設計・作成から行いました。</a:t>
            </a:r>
            <a:endParaRPr kumimoji="1" lang="en-US" altLang="ja-JP" dirty="0"/>
          </a:p>
          <a:p>
            <a:r>
              <a:rPr kumimoji="1" lang="ja-JP" altLang="en-US" dirty="0"/>
              <a:t>設計開始は月</a:t>
            </a:r>
            <a:endParaRPr kumimoji="1" lang="en-US" altLang="ja-JP" dirty="0"/>
          </a:p>
          <a:p>
            <a:r>
              <a:rPr kumimoji="1" lang="en-US" altLang="ja-JP" dirty="0"/>
              <a:t>2010</a:t>
            </a:r>
            <a:r>
              <a:rPr kumimoji="1" lang="ja-JP" altLang="en-US" dirty="0"/>
              <a:t>年の</a:t>
            </a:r>
            <a:r>
              <a:rPr kumimoji="1" lang="en-US" altLang="ja-JP" dirty="0"/>
              <a:t>J-PARC</a:t>
            </a:r>
            <a:r>
              <a:rPr kumimoji="1" lang="ja-JP" altLang="en-US" dirty="0"/>
              <a:t>のビームテストの</a:t>
            </a:r>
            <a:r>
              <a:rPr kumimoji="1" lang="en-US" altLang="ja-JP" dirty="0"/>
              <a:t>TPC</a:t>
            </a:r>
            <a:r>
              <a:rPr kumimoji="1" lang="ja-JP" altLang="en-US" dirty="0"/>
              <a:t>が動作実証済みであり、</a:t>
            </a:r>
            <a:r>
              <a:rPr kumimoji="1" lang="en-US" altLang="ja-JP" dirty="0"/>
              <a:t>(</a:t>
            </a:r>
            <a:r>
              <a:rPr kumimoji="1" lang="ja-JP" altLang="en-US" dirty="0"/>
              <a:t>サイズ</a:t>
            </a:r>
            <a:r>
              <a:rPr kumimoji="1" lang="en-US" altLang="ja-JP" dirty="0"/>
              <a:t>30 30 60?)</a:t>
            </a:r>
          </a:p>
          <a:p>
            <a:r>
              <a:rPr kumimoji="1" lang="ja-JP" altLang="en-US" dirty="0"/>
              <a:t>基本的にはその検出器構造を踏襲したものになります。</a:t>
            </a:r>
            <a:endParaRPr kumimoji="1" lang="en-US" altLang="ja-JP" dirty="0"/>
          </a:p>
          <a:p>
            <a:endParaRPr kumimoji="1" lang="en-US" altLang="ja-JP" dirty="0"/>
          </a:p>
          <a:p>
            <a:r>
              <a:rPr kumimoji="1" lang="ja-JP" altLang="en-US" dirty="0"/>
              <a:t>まず、電場形成について、</a:t>
            </a:r>
            <a:endParaRPr kumimoji="1" lang="en-US" altLang="ja-JP" dirty="0"/>
          </a:p>
          <a:p>
            <a:r>
              <a:rPr kumimoji="1" lang="en-US" altLang="ja-JP" dirty="0"/>
              <a:t>Grid, Cathode</a:t>
            </a:r>
            <a:r>
              <a:rPr kumimoji="1" lang="ja-JP" altLang="en-US" dirty="0"/>
              <a:t>に電圧を印加し、</a:t>
            </a:r>
            <a:r>
              <a:rPr kumimoji="1" lang="en-US" altLang="ja-JP" dirty="0"/>
              <a:t>Side Plate</a:t>
            </a:r>
            <a:r>
              <a:rPr kumimoji="1" lang="ja-JP" altLang="en-US" dirty="0"/>
              <a:t>で一様な電場を形成しています。</a:t>
            </a:r>
            <a:endParaRPr kumimoji="1" lang="en-US" altLang="ja-JP" dirty="0"/>
          </a:p>
          <a:p>
            <a:r>
              <a:rPr kumimoji="1" lang="en-US" altLang="ja-JP" dirty="0"/>
              <a:t>Grid</a:t>
            </a:r>
            <a:r>
              <a:rPr kumimoji="1" lang="ja-JP" altLang="en-US" dirty="0"/>
              <a:t>は</a:t>
            </a:r>
            <a:endParaRPr kumimoji="1" lang="en-US" altLang="ja-JP" dirty="0"/>
          </a:p>
          <a:p>
            <a:r>
              <a:rPr kumimoji="1" lang="ja-JP" altLang="en-US" dirty="0"/>
              <a:t>内側に</a:t>
            </a:r>
            <a:r>
              <a:rPr kumimoji="1" lang="en-US" altLang="ja-JP" dirty="0"/>
              <a:t>5mm </a:t>
            </a:r>
            <a:r>
              <a:rPr kumimoji="1" lang="ja-JP" altLang="en-US" dirty="0"/>
              <a:t>間隔でステンレスワイヤーが</a:t>
            </a:r>
            <a:r>
              <a:rPr kumimoji="1" lang="en-US" altLang="ja-JP" dirty="0"/>
              <a:t>2 </a:t>
            </a:r>
            <a:r>
              <a:rPr kumimoji="1" lang="ja-JP" altLang="en-US" dirty="0"/>
              <a:t>次元で張られている</a:t>
            </a:r>
            <a:endParaRPr kumimoji="1" lang="en-US" altLang="ja-JP" dirty="0"/>
          </a:p>
          <a:p>
            <a:endParaRPr kumimoji="1" lang="en-US" altLang="ja-JP" dirty="0"/>
          </a:p>
          <a:p>
            <a:r>
              <a:rPr kumimoji="1" lang="en-US" altLang="ja-JP" dirty="0"/>
              <a:t>Side  Plate</a:t>
            </a:r>
            <a:r>
              <a:rPr kumimoji="1" lang="ja-JP" altLang="en-US" dirty="0"/>
              <a:t>は内側が </a:t>
            </a:r>
            <a:r>
              <a:rPr kumimoji="1" lang="en-US" altLang="ja-JP" dirty="0"/>
              <a:t>1cm</a:t>
            </a:r>
            <a:r>
              <a:rPr kumimoji="1" lang="ja-JP" altLang="en-US" dirty="0"/>
              <a:t>間隔で</a:t>
            </a:r>
            <a:r>
              <a:rPr kumimoji="1" lang="en-US" altLang="ja-JP" dirty="0"/>
              <a:t>8mm </a:t>
            </a:r>
            <a:r>
              <a:rPr kumimoji="1" lang="ja-JP" altLang="en-US" dirty="0"/>
              <a:t>幅の電極 で構成されていて、</a:t>
            </a:r>
            <a:endParaRPr kumimoji="1" lang="en-US" altLang="ja-JP" dirty="0"/>
          </a:p>
          <a:p>
            <a:r>
              <a:rPr kumimoji="1" lang="ja-JP" altLang="en-US" dirty="0"/>
              <a:t>この電極を抵抗チップを用 いることで抵抗分割しています。</a:t>
            </a:r>
            <a:endParaRPr kumimoji="1" lang="en-US" altLang="ja-JP" dirty="0"/>
          </a:p>
          <a:p>
            <a:r>
              <a:rPr kumimoji="1" lang="ja-JP" altLang="en-US" dirty="0"/>
              <a:t>計</a:t>
            </a:r>
            <a:r>
              <a:rPr kumimoji="1" lang="en-US" altLang="ja-JP" dirty="0"/>
              <a:t>4 </a:t>
            </a:r>
            <a:r>
              <a:rPr kumimoji="1" lang="ja-JP" altLang="en-US" dirty="0"/>
              <a:t>枚のうち</a:t>
            </a:r>
            <a:r>
              <a:rPr kumimoji="1" lang="en-US" altLang="ja-JP" dirty="0"/>
              <a:t>1 </a:t>
            </a:r>
            <a:r>
              <a:rPr kumimoji="1" lang="ja-JP" altLang="en-US" dirty="0"/>
              <a:t>枚に </a:t>
            </a:r>
            <a:r>
              <a:rPr kumimoji="1" lang="en-US" altLang="ja-JP" dirty="0"/>
              <a:t>100M Ω</a:t>
            </a:r>
            <a:r>
              <a:rPr kumimoji="1" lang="ja-JP" altLang="en-US" dirty="0"/>
              <a:t>の抵抗チップを </a:t>
            </a:r>
            <a:r>
              <a:rPr kumimoji="1" lang="en-US" altLang="ja-JP" dirty="0"/>
              <a:t>30 </a:t>
            </a:r>
            <a:r>
              <a:rPr kumimoji="1" lang="ja-JP" altLang="en-US" dirty="0"/>
              <a:t>個はんだ付けしています。</a:t>
            </a:r>
            <a:endParaRPr kumimoji="1" lang="en-US" altLang="ja-JP" dirty="0"/>
          </a:p>
          <a:p>
            <a:endParaRPr kumimoji="1" lang="en-US" altLang="ja-JP" dirty="0"/>
          </a:p>
          <a:p>
            <a:r>
              <a:rPr kumimoji="1" lang="en-US" altLang="ja-JP" dirty="0"/>
              <a:t>Cathode </a:t>
            </a:r>
            <a:r>
              <a:rPr kumimoji="1" lang="ja-JP" altLang="en-US" dirty="0"/>
              <a:t>は外枠</a:t>
            </a:r>
            <a:r>
              <a:rPr kumimoji="1" lang="en-US" altLang="ja-JP" dirty="0"/>
              <a:t>PCB </a:t>
            </a:r>
            <a:r>
              <a:rPr kumimoji="1" lang="ja-JP" altLang="en-US" dirty="0"/>
              <a:t>基板を使用していて、</a:t>
            </a:r>
            <a:endParaRPr kumimoji="1" lang="en-US" altLang="ja-JP" dirty="0"/>
          </a:p>
          <a:p>
            <a:r>
              <a:rPr kumimoji="1" lang="ja-JP" altLang="en-US" dirty="0"/>
              <a:t>今回は</a:t>
            </a:r>
            <a:r>
              <a:rPr kumimoji="1" lang="en-US" altLang="ja-JP" dirty="0"/>
              <a:t>1cm </a:t>
            </a:r>
            <a:r>
              <a:rPr kumimoji="1" lang="ja-JP" altLang="en-US" dirty="0"/>
              <a:t>間隔で直径</a:t>
            </a:r>
            <a:r>
              <a:rPr kumimoji="1" lang="en-US" altLang="ja-JP" dirty="0"/>
              <a:t>100um </a:t>
            </a:r>
            <a:r>
              <a:rPr kumimoji="1" lang="ja-JP" altLang="en-US" dirty="0"/>
              <a:t>のステ ンレスワイヤーを</a:t>
            </a:r>
            <a:r>
              <a:rPr kumimoji="1" lang="en-US" altLang="ja-JP" dirty="0"/>
              <a:t>2 </a:t>
            </a:r>
            <a:r>
              <a:rPr kumimoji="1" lang="ja-JP" altLang="en-US" dirty="0"/>
              <a:t>次元にはんだ付けしました。</a:t>
            </a:r>
            <a:endParaRPr kumimoji="1" lang="en-US" altLang="ja-JP" dirty="0"/>
          </a:p>
          <a:p>
            <a:endParaRPr kumimoji="1" lang="en-US" altLang="ja-JP" dirty="0"/>
          </a:p>
          <a:p>
            <a:r>
              <a:rPr kumimoji="1" lang="ja-JP" altLang="en-US" dirty="0"/>
              <a:t>信号読み出しについて</a:t>
            </a:r>
            <a:r>
              <a:rPr kumimoji="1" lang="en-US" altLang="ja-JP" dirty="0"/>
              <a:t>Anode</a:t>
            </a:r>
            <a:r>
              <a:rPr kumimoji="1" lang="ja-JP" altLang="en-US" dirty="0"/>
              <a:t>で行っていて、</a:t>
            </a:r>
            <a:endParaRPr kumimoji="1" lang="en-US" altLang="ja-JP" dirty="0"/>
          </a:p>
          <a:p>
            <a:r>
              <a:rPr kumimoji="1" lang="en-US" altLang="ja-JP" dirty="0"/>
              <a:t>5mm </a:t>
            </a:r>
            <a:r>
              <a:rPr kumimoji="1" lang="ja-JP" altLang="en-US" dirty="0"/>
              <a:t>角のパットが</a:t>
            </a:r>
            <a:r>
              <a:rPr kumimoji="1" lang="en-US" altLang="ja-JP" dirty="0"/>
              <a:t>60 </a:t>
            </a:r>
            <a:r>
              <a:rPr kumimoji="1" lang="ja-JP" altLang="en-US" dirty="0"/>
              <a:t>個ず縦横につあり、</a:t>
            </a:r>
            <a:endParaRPr kumimoji="1" lang="en-US" altLang="ja-JP" dirty="0"/>
          </a:p>
          <a:p>
            <a:r>
              <a:rPr kumimoji="1" lang="ja-JP" altLang="en-US" dirty="0"/>
              <a:t>これらのパットを </a:t>
            </a:r>
            <a:r>
              <a:rPr kumimoji="1" lang="en-US" altLang="ja-JP" dirty="0"/>
              <a:t>PCB </a:t>
            </a:r>
            <a:r>
              <a:rPr kumimoji="1" lang="ja-JP" altLang="en-US" dirty="0"/>
              <a:t>基板の裏表でジグザクに配線 することで</a:t>
            </a:r>
            <a:endParaRPr kumimoji="1" lang="en-US" altLang="ja-JP" dirty="0"/>
          </a:p>
          <a:p>
            <a:r>
              <a:rPr kumimoji="1" lang="en-US" altLang="ja-JP" dirty="0"/>
              <a:t>X </a:t>
            </a:r>
            <a:r>
              <a:rPr kumimoji="1" lang="ja-JP" altLang="en-US" dirty="0"/>
              <a:t>軸に</a:t>
            </a:r>
            <a:r>
              <a:rPr kumimoji="1" lang="en-US" altLang="ja-JP" dirty="0"/>
              <a:t>30ch</a:t>
            </a:r>
            <a:r>
              <a:rPr kumimoji="1" lang="ja-JP" altLang="en-US" dirty="0"/>
              <a:t>、</a:t>
            </a:r>
            <a:r>
              <a:rPr kumimoji="1" lang="en-US" altLang="ja-JP" dirty="0"/>
              <a:t>Y </a:t>
            </a:r>
            <a:r>
              <a:rPr kumimoji="1" lang="ja-JP" altLang="en-US" dirty="0"/>
              <a:t>軸に</a:t>
            </a:r>
            <a:r>
              <a:rPr kumimoji="1" lang="en-US" altLang="ja-JP" dirty="0"/>
              <a:t>30ch </a:t>
            </a:r>
            <a:r>
              <a:rPr kumimoji="1" lang="ja-JP" altLang="en-US" dirty="0"/>
              <a:t>の計</a:t>
            </a:r>
            <a:r>
              <a:rPr kumimoji="1" lang="en-US" altLang="ja-JP" dirty="0"/>
              <a:t>60ch </a:t>
            </a:r>
            <a:r>
              <a:rPr kumimoji="1" lang="ja-JP" altLang="en-US" dirty="0"/>
              <a:t>で信号を読み出した。</a:t>
            </a:r>
            <a:endParaRPr kumimoji="1" lang="en-US" altLang="ja-JP" dirty="0"/>
          </a:p>
          <a:p>
            <a:endParaRPr kumimoji="1" lang="en-US" altLang="ja-JP" dirty="0"/>
          </a:p>
          <a:p>
            <a:r>
              <a:rPr kumimoji="1" lang="en-US" altLang="ja-JP" dirty="0"/>
              <a:t>(90s)</a:t>
            </a:r>
          </a:p>
          <a:p>
            <a:endParaRPr kumimoji="1" lang="en-US" altLang="ja-JP" dirty="0"/>
          </a:p>
          <a:p>
            <a:endParaRPr kumimoji="1" lang="en-US" altLang="ja-JP" dirty="0"/>
          </a:p>
          <a:p>
            <a:r>
              <a:rPr kumimoji="1" lang="en-US" altLang="ja-JP" dirty="0"/>
              <a:t>[</a:t>
            </a:r>
            <a:r>
              <a:rPr kumimoji="1" lang="ja-JP" altLang="en-US" dirty="0"/>
              <a:t>未理解</a:t>
            </a:r>
            <a:r>
              <a:rPr kumimoji="1" lang="en-US" altLang="ja-JP" dirty="0"/>
              <a:t>]</a:t>
            </a:r>
          </a:p>
          <a:p>
            <a:r>
              <a:rPr kumimoji="1" lang="ja-JP" altLang="en-US" dirty="0"/>
              <a:t>ジグザグに配線した理由</a:t>
            </a:r>
            <a:endParaRPr kumimoji="1" lang="en-US" altLang="ja-JP" dirty="0"/>
          </a:p>
          <a:p>
            <a:r>
              <a:rPr kumimoji="1" lang="ja-JP" altLang="en-US" dirty="0"/>
              <a:t>裏表</a:t>
            </a:r>
            <a:r>
              <a:rPr kumimoji="1" lang="en-US" altLang="ja-JP" dirty="0" err="1"/>
              <a:t>xy</a:t>
            </a:r>
            <a:endParaRPr kumimoji="1" lang="en-US" altLang="ja-JP" dirty="0"/>
          </a:p>
          <a:p>
            <a:r>
              <a:rPr kumimoji="1" lang="en-US" altLang="ja-JP" dirty="0"/>
              <a:t>100MΩ</a:t>
            </a:r>
            <a:r>
              <a:rPr kumimoji="1" lang="ja-JP" altLang="en-US" dirty="0"/>
              <a:t>の理由</a:t>
            </a:r>
            <a:endParaRPr kumimoji="1" lang="en-US" altLang="ja-JP" dirty="0"/>
          </a:p>
          <a:p>
            <a:r>
              <a:rPr kumimoji="1" lang="en-US" altLang="ja-JP" dirty="0"/>
              <a:t>1cm</a:t>
            </a:r>
            <a:r>
              <a:rPr kumimoji="1" lang="ja-JP" altLang="en-US" dirty="0"/>
              <a:t>ストリップ→</a:t>
            </a:r>
            <a:r>
              <a:rPr kumimoji="1" lang="en-US" altLang="ja-JP" dirty="0"/>
              <a:t>2ch</a:t>
            </a:r>
            <a:r>
              <a:rPr kumimoji="1" lang="ja-JP" altLang="en-US" dirty="0"/>
              <a:t>分たすってこと</a:t>
            </a:r>
            <a:endParaRPr kumimoji="1" lang="en-US" altLang="ja-JP" dirty="0"/>
          </a:p>
          <a:p>
            <a:r>
              <a:rPr kumimoji="1" lang="en-US" altLang="ja-JP" dirty="0"/>
              <a:t>PCB</a:t>
            </a:r>
            <a:r>
              <a:rPr kumimoji="1" lang="ja-JP" altLang="en-US" dirty="0"/>
              <a:t>基板</a:t>
            </a:r>
            <a:endParaRPr kumimoji="1" lang="en-US" altLang="ja-JP" dirty="0"/>
          </a:p>
          <a:p>
            <a:endParaRPr kumimoji="1" lang="en-US" altLang="ja-JP" dirty="0"/>
          </a:p>
          <a:p>
            <a:r>
              <a:rPr kumimoji="1" lang="ja-JP" altLang="en-US" dirty="0"/>
              <a:t>今回の実験で使用した液体</a:t>
            </a:r>
            <a:r>
              <a:rPr kumimoji="1" lang="en-US" altLang="ja-JP" dirty="0" err="1"/>
              <a:t>ArTPC</a:t>
            </a:r>
            <a:r>
              <a:rPr kumimoji="1" lang="en-US" altLang="ja-JP" dirty="0"/>
              <a:t> </a:t>
            </a:r>
            <a:r>
              <a:rPr kumimoji="1" lang="ja-JP" altLang="en-US" dirty="0"/>
              <a:t>は</a:t>
            </a:r>
            <a:r>
              <a:rPr kumimoji="1" lang="en-US" altLang="ja-JP" dirty="0"/>
              <a:t>1.6mm </a:t>
            </a:r>
            <a:r>
              <a:rPr kumimoji="1" lang="ja-JP" altLang="en-US" dirty="0"/>
              <a:t>厚の</a:t>
            </a:r>
            <a:r>
              <a:rPr kumimoji="1" lang="en-US" altLang="ja-JP" dirty="0"/>
              <a:t>PCB </a:t>
            </a:r>
            <a:r>
              <a:rPr kumimoji="1" lang="ja-JP" altLang="en-US" dirty="0"/>
              <a:t>基板で構成されていて、大きさは</a:t>
            </a:r>
            <a:r>
              <a:rPr kumimoji="1" lang="en-US" altLang="ja-JP" dirty="0"/>
              <a:t>32.6cm × </a:t>
            </a:r>
          </a:p>
          <a:p>
            <a:r>
              <a:rPr kumimoji="1" lang="en-US" altLang="ja-JP" dirty="0"/>
              <a:t>32.6cm × 31.7cm</a:t>
            </a:r>
            <a:r>
              <a:rPr kumimoji="1" lang="ja-JP" altLang="en-US" dirty="0"/>
              <a:t>、有感領域は</a:t>
            </a:r>
            <a:r>
              <a:rPr kumimoji="1" lang="en-US" altLang="ja-JP" dirty="0"/>
              <a:t>29.84cm × 29.84cm × 29.84cm </a:t>
            </a:r>
            <a:r>
              <a:rPr kumimoji="1" lang="ja-JP" altLang="en-US" dirty="0"/>
              <a:t>である。大きさは液体アルゴン試験で </a:t>
            </a:r>
          </a:p>
          <a:p>
            <a:r>
              <a:rPr kumimoji="1" lang="ja-JP" altLang="en-US" dirty="0"/>
              <a:t>使用した</a:t>
            </a:r>
            <a:r>
              <a:rPr kumimoji="1" lang="en-US" altLang="ja-JP" dirty="0"/>
              <a:t>φ50cm </a:t>
            </a:r>
            <a:r>
              <a:rPr kumimoji="1" lang="ja-JP" altLang="en-US" dirty="0"/>
              <a:t>の容器に入る最大の大きさで決定した。</a:t>
            </a:r>
            <a:r>
              <a:rPr kumimoji="1" lang="en-US" altLang="ja-JP" dirty="0"/>
              <a:t>PCB </a:t>
            </a:r>
            <a:r>
              <a:rPr kumimoji="1" lang="ja-JP" altLang="en-US" dirty="0"/>
              <a:t>基板は素材が</a:t>
            </a:r>
            <a:r>
              <a:rPr kumimoji="1" lang="en-US" altLang="ja-JP" dirty="0"/>
              <a:t>FR4</a:t>
            </a:r>
            <a:r>
              <a:rPr kumimoji="1" lang="ja-JP" altLang="en-US" dirty="0"/>
              <a:t>、電極が</a:t>
            </a:r>
            <a:r>
              <a:rPr kumimoji="1" lang="en-US" altLang="ja-JP" dirty="0"/>
              <a:t>0.035um </a:t>
            </a:r>
          </a:p>
          <a:p>
            <a:r>
              <a:rPr kumimoji="1" lang="ja-JP" altLang="en-US" dirty="0"/>
              <a:t>の銅層で，液体アルゴン中での不純物の影響を軽減するため表面は金メッキされたものを使用してい </a:t>
            </a:r>
          </a:p>
          <a:p>
            <a:r>
              <a:rPr kumimoji="1" lang="ja-JP" altLang="en-US" dirty="0"/>
              <a:t>てる。</a:t>
            </a:r>
            <a:r>
              <a:rPr kumimoji="1" lang="en-US" altLang="ja-JP" dirty="0" err="1"/>
              <a:t>LArTPC</a:t>
            </a:r>
            <a:r>
              <a:rPr kumimoji="1" lang="en-US" altLang="ja-JP" dirty="0"/>
              <a:t> </a:t>
            </a:r>
            <a:r>
              <a:rPr kumimoji="1" lang="ja-JP" altLang="en-US" dirty="0"/>
              <a:t>は</a:t>
            </a:r>
            <a:r>
              <a:rPr kumimoji="1" lang="en-US" altLang="ja-JP" dirty="0"/>
              <a:t>Cathode</a:t>
            </a:r>
            <a:r>
              <a:rPr kumimoji="1" lang="ja-JP" altLang="en-US" dirty="0"/>
              <a:t>，</a:t>
            </a:r>
            <a:r>
              <a:rPr kumimoji="1" lang="en-US" altLang="ja-JP" dirty="0"/>
              <a:t>Side Plate</a:t>
            </a:r>
            <a:r>
              <a:rPr kumimoji="1" lang="ja-JP" altLang="en-US" dirty="0"/>
              <a:t>，</a:t>
            </a:r>
            <a:r>
              <a:rPr kumimoji="1" lang="en-US" altLang="ja-JP" dirty="0"/>
              <a:t>Anode </a:t>
            </a:r>
            <a:r>
              <a:rPr kumimoji="1" lang="ja-JP" altLang="en-US" dirty="0"/>
              <a:t>の</a:t>
            </a:r>
            <a:r>
              <a:rPr kumimoji="1" lang="en-US" altLang="ja-JP" dirty="0"/>
              <a:t>3 </a:t>
            </a:r>
            <a:r>
              <a:rPr kumimoji="1" lang="ja-JP" altLang="en-US" dirty="0"/>
              <a:t>種類の</a:t>
            </a:r>
            <a:r>
              <a:rPr kumimoji="1" lang="en-US" altLang="ja-JP" dirty="0"/>
              <a:t>PCB Plate</a:t>
            </a:r>
            <a:r>
              <a:rPr kumimoji="1" lang="ja-JP" altLang="en-US" dirty="0"/>
              <a:t>，</a:t>
            </a:r>
            <a:r>
              <a:rPr kumimoji="1" lang="en-US" altLang="ja-JP" dirty="0"/>
              <a:t>Grid</a:t>
            </a:r>
            <a:r>
              <a:rPr kumimoji="1" lang="ja-JP" altLang="en-US" dirty="0"/>
              <a:t>，補強用のガラスエ </a:t>
            </a:r>
          </a:p>
          <a:p>
            <a:r>
              <a:rPr kumimoji="1" lang="ja-JP" altLang="en-US" dirty="0"/>
              <a:t>ポキシパーツで構成されている。</a:t>
            </a:r>
            <a:endParaRPr kumimoji="1" lang="en-US" altLang="ja-JP" dirty="0"/>
          </a:p>
          <a:p>
            <a:endParaRPr kumimoji="1" lang="en-US" altLang="ja-JP" dirty="0"/>
          </a:p>
          <a:p>
            <a:r>
              <a:rPr kumimoji="1" lang="en-US" altLang="ja-JP" dirty="0"/>
              <a:t>•</a:t>
            </a:r>
            <a:r>
              <a:rPr kumimoji="1" lang="ja-JP" altLang="en-US" dirty="0"/>
              <a:t>補強用のガラスエポキシパーツ</a:t>
            </a:r>
          </a:p>
          <a:p>
            <a:r>
              <a:rPr kumimoji="1" lang="ja-JP" altLang="en-US" dirty="0"/>
              <a:t>液体 </a:t>
            </a:r>
            <a:r>
              <a:rPr kumimoji="1" lang="en-US" altLang="ja-JP" dirty="0" err="1"/>
              <a:t>ArTPC</a:t>
            </a:r>
            <a:r>
              <a:rPr kumimoji="1" lang="en-US" altLang="ja-JP" dirty="0"/>
              <a:t> </a:t>
            </a:r>
            <a:r>
              <a:rPr kumimoji="1" lang="ja-JP" altLang="en-US" dirty="0"/>
              <a:t>を構成している </a:t>
            </a:r>
            <a:r>
              <a:rPr kumimoji="1" lang="en-US" altLang="ja-JP" dirty="0"/>
              <a:t>PCB </a:t>
            </a:r>
            <a:r>
              <a:rPr kumimoji="1" lang="ja-JP" altLang="en-US" dirty="0"/>
              <a:t>プレートは厚さが </a:t>
            </a:r>
            <a:r>
              <a:rPr kumimoji="1" lang="en-US" altLang="ja-JP" dirty="0"/>
              <a:t>1.6mm </a:t>
            </a:r>
            <a:r>
              <a:rPr kumimoji="1" lang="ja-JP" altLang="en-US" dirty="0"/>
              <a:t>と薄いため，構造を維持するた </a:t>
            </a:r>
          </a:p>
          <a:p>
            <a:r>
              <a:rPr kumimoji="1" lang="ja-JP" altLang="en-US" dirty="0"/>
              <a:t>めに補強パーツを使用した。液体 </a:t>
            </a:r>
            <a:r>
              <a:rPr kumimoji="1" lang="en-US" altLang="ja-JP" dirty="0" err="1"/>
              <a:t>Ar</a:t>
            </a:r>
            <a:r>
              <a:rPr kumimoji="1" lang="en-US" altLang="ja-JP" dirty="0"/>
              <a:t> </a:t>
            </a:r>
            <a:r>
              <a:rPr kumimoji="1" lang="ja-JP" altLang="en-US" dirty="0"/>
              <a:t>は</a:t>
            </a:r>
            <a:r>
              <a:rPr kumimoji="1" lang="en-US" altLang="ja-JP" dirty="0"/>
              <a:t>-187 ℃</a:t>
            </a:r>
            <a:r>
              <a:rPr kumimoji="1" lang="ja-JP" altLang="en-US" dirty="0"/>
              <a:t>の極低温で運用するため，検出器を液体 </a:t>
            </a:r>
            <a:r>
              <a:rPr kumimoji="1" lang="en-US" altLang="ja-JP" dirty="0" err="1"/>
              <a:t>Ar</a:t>
            </a:r>
            <a:r>
              <a:rPr kumimoji="1" lang="en-US" altLang="ja-JP" dirty="0"/>
              <a:t> </a:t>
            </a:r>
            <a:r>
              <a:rPr kumimoji="1" lang="ja-JP" altLang="en-US" dirty="0"/>
              <a:t>中 </a:t>
            </a:r>
          </a:p>
          <a:p>
            <a:r>
              <a:rPr kumimoji="1" lang="ja-JP" altLang="en-US" dirty="0"/>
              <a:t>に入れる際には熱収縮率が問題になる。熱収縮率が異なる素材を使用すると極低温下では検出 </a:t>
            </a:r>
          </a:p>
          <a:p>
            <a:r>
              <a:rPr kumimoji="1" lang="ja-JP" altLang="en-US" dirty="0"/>
              <a:t>器が破損する恐れがある。そのため，</a:t>
            </a:r>
            <a:r>
              <a:rPr kumimoji="1" lang="en-US" altLang="ja-JP" dirty="0"/>
              <a:t>PCB </a:t>
            </a:r>
            <a:r>
              <a:rPr kumimoji="1" lang="ja-JP" altLang="en-US" dirty="0"/>
              <a:t>プレートが主に </a:t>
            </a:r>
            <a:r>
              <a:rPr kumimoji="1" lang="en-US" altLang="ja-JP" dirty="0"/>
              <a:t>FR4(</a:t>
            </a:r>
            <a:r>
              <a:rPr kumimoji="1" lang="ja-JP" altLang="en-US" dirty="0"/>
              <a:t>ガラスエポキシ</a:t>
            </a:r>
            <a:r>
              <a:rPr kumimoji="1" lang="en-US" altLang="ja-JP" dirty="0"/>
              <a:t>) </a:t>
            </a:r>
            <a:r>
              <a:rPr kumimoji="1" lang="ja-JP" altLang="en-US" dirty="0"/>
              <a:t>で出来てい </a:t>
            </a:r>
          </a:p>
          <a:p>
            <a:r>
              <a:rPr kumimoji="1" lang="ja-JP" altLang="en-US" dirty="0"/>
              <a:t>るので，同じ素材の補強パーツを使用することで熱収縮にも耐えうるようにしている。今回は </a:t>
            </a:r>
          </a:p>
          <a:p>
            <a:r>
              <a:rPr kumimoji="1" lang="en-US" altLang="ja-JP" dirty="0"/>
              <a:t>Anode, Cathode </a:t>
            </a:r>
            <a:r>
              <a:rPr kumimoji="1" lang="ja-JP" altLang="en-US" dirty="0"/>
              <a:t>を補強するパーツ，</a:t>
            </a:r>
            <a:r>
              <a:rPr kumimoji="1" lang="en-US" altLang="ja-JP" dirty="0"/>
              <a:t>Side Plate </a:t>
            </a:r>
            <a:r>
              <a:rPr kumimoji="1" lang="ja-JP" altLang="en-US" dirty="0"/>
              <a:t>の補強のための斜めと横のパーツを厚さ</a:t>
            </a:r>
            <a:r>
              <a:rPr kumimoji="1" lang="en-US" altLang="ja-JP" dirty="0"/>
              <a:t>8mm </a:t>
            </a:r>
          </a:p>
          <a:p>
            <a:r>
              <a:rPr kumimoji="1" lang="ja-JP" altLang="en-US" dirty="0"/>
              <a:t>で作成し，検出器組み立ての際の </a:t>
            </a:r>
            <a:r>
              <a:rPr kumimoji="1" lang="en-US" altLang="ja-JP" dirty="0"/>
              <a:t>L </a:t>
            </a:r>
            <a:r>
              <a:rPr kumimoji="1" lang="ja-JP" altLang="en-US" dirty="0"/>
              <a:t>字のパーツを厚さ</a:t>
            </a:r>
            <a:r>
              <a:rPr kumimoji="1" lang="en-US" altLang="ja-JP" dirty="0"/>
              <a:t>2mm </a:t>
            </a:r>
            <a:r>
              <a:rPr kumimoji="1" lang="ja-JP" altLang="en-US" dirty="0"/>
              <a:t>で作成した。</a:t>
            </a:r>
          </a:p>
          <a:p>
            <a:r>
              <a:rPr kumimoji="1" lang="en-US" altLang="ja-JP" dirty="0"/>
              <a:t>• Cathode</a:t>
            </a:r>
          </a:p>
          <a:p>
            <a:r>
              <a:rPr kumimoji="1" lang="en-US" altLang="ja-JP" dirty="0"/>
              <a:t>Cathode </a:t>
            </a:r>
            <a:r>
              <a:rPr kumimoji="1" lang="ja-JP" altLang="en-US" dirty="0"/>
              <a:t>は</a:t>
            </a:r>
            <a:r>
              <a:rPr kumimoji="1" lang="en-US" altLang="ja-JP" dirty="0"/>
              <a:t>326mm×326mm </a:t>
            </a:r>
            <a:r>
              <a:rPr kumimoji="1" lang="ja-JP" altLang="en-US" dirty="0"/>
              <a:t>の基板に</a:t>
            </a:r>
            <a:r>
              <a:rPr kumimoji="1" lang="en-US" altLang="ja-JP" dirty="0"/>
              <a:t>300mm×300mm </a:t>
            </a:r>
            <a:r>
              <a:rPr kumimoji="1" lang="ja-JP" altLang="en-US" dirty="0"/>
              <a:t>の大きさの電極があり、</a:t>
            </a:r>
            <a:r>
              <a:rPr kumimoji="1" lang="en-US" altLang="ja-JP" dirty="0"/>
              <a:t>260mm×260mm </a:t>
            </a:r>
          </a:p>
          <a:p>
            <a:r>
              <a:rPr kumimoji="1" lang="ja-JP" altLang="en-US" dirty="0"/>
              <a:t>の正方形で真ん中をくりぬいた </a:t>
            </a:r>
            <a:r>
              <a:rPr kumimoji="1" lang="en-US" altLang="ja-JP" dirty="0"/>
              <a:t>PCB </a:t>
            </a:r>
            <a:r>
              <a:rPr kumimoji="1" lang="ja-JP" altLang="en-US" dirty="0"/>
              <a:t>基板を使用している。電極にはステンレスワイヤーとは </a:t>
            </a:r>
          </a:p>
          <a:p>
            <a:r>
              <a:rPr kumimoji="1" lang="ja-JP" altLang="en-US" dirty="0"/>
              <a:t>んだ付けするための境界が</a:t>
            </a:r>
            <a:r>
              <a:rPr kumimoji="1" lang="en-US" altLang="ja-JP" dirty="0"/>
              <a:t>1cm </a:t>
            </a:r>
            <a:r>
              <a:rPr kumimoji="1" lang="ja-JP" altLang="en-US" dirty="0"/>
              <a:t>ごとに加えられており，今回は</a:t>
            </a:r>
            <a:r>
              <a:rPr kumimoji="1" lang="en-US" altLang="ja-JP" dirty="0"/>
              <a:t>1cm </a:t>
            </a:r>
            <a:r>
              <a:rPr kumimoji="1" lang="ja-JP" altLang="en-US" dirty="0"/>
              <a:t>間隔で直径</a:t>
            </a:r>
            <a:r>
              <a:rPr kumimoji="1" lang="en-US" altLang="ja-JP" dirty="0"/>
              <a:t>100um </a:t>
            </a:r>
            <a:r>
              <a:rPr kumimoji="1" lang="ja-JP" altLang="en-US" dirty="0"/>
              <a:t>のステ </a:t>
            </a:r>
          </a:p>
          <a:p>
            <a:r>
              <a:rPr kumimoji="1" lang="ja-JP" altLang="en-US" dirty="0"/>
              <a:t>ンレスワイヤーを</a:t>
            </a:r>
            <a:r>
              <a:rPr kumimoji="1" lang="en-US" altLang="ja-JP" dirty="0"/>
              <a:t>2 </a:t>
            </a:r>
            <a:r>
              <a:rPr kumimoji="1" lang="ja-JP" altLang="en-US" dirty="0"/>
              <a:t>次元にはんだ付けした。ワイヤーをはんだ付けする際はワイヤーが弛まな </a:t>
            </a:r>
          </a:p>
          <a:p>
            <a:r>
              <a:rPr kumimoji="1" lang="ja-JP" altLang="en-US" dirty="0"/>
              <a:t>いように一定の力で張りながらはんだ付けする必要がある。そこでまず </a:t>
            </a:r>
            <a:r>
              <a:rPr kumimoji="1" lang="en-US" altLang="ja-JP" dirty="0"/>
              <a:t>Cathode </a:t>
            </a:r>
            <a:r>
              <a:rPr kumimoji="1" lang="ja-JP" altLang="en-US" dirty="0"/>
              <a:t>が張力に耐 </a:t>
            </a:r>
          </a:p>
          <a:p>
            <a:r>
              <a:rPr kumimoji="1" lang="ja-JP" altLang="en-US" dirty="0"/>
              <a:t>えられるように </a:t>
            </a:r>
            <a:r>
              <a:rPr kumimoji="1" lang="en-US" altLang="ja-JP" dirty="0"/>
              <a:t>8mm </a:t>
            </a:r>
            <a:r>
              <a:rPr kumimoji="1" lang="ja-JP" altLang="en-US" dirty="0"/>
              <a:t>厚の補強パーツを </a:t>
            </a:r>
            <a:r>
              <a:rPr kumimoji="1" lang="en-US" altLang="ja-JP" dirty="0"/>
              <a:t>PEEK(Poly Ether </a:t>
            </a:r>
            <a:r>
              <a:rPr kumimoji="1" lang="en-US" altLang="ja-JP" dirty="0" err="1"/>
              <a:t>Ether</a:t>
            </a:r>
            <a:r>
              <a:rPr kumimoji="1" lang="en-US" altLang="ja-JP" dirty="0"/>
              <a:t> Ketone) </a:t>
            </a:r>
            <a:r>
              <a:rPr kumimoji="1" lang="ja-JP" altLang="en-US" dirty="0"/>
              <a:t>のねじで </a:t>
            </a:r>
            <a:r>
              <a:rPr kumimoji="1" lang="en-US" altLang="ja-JP" dirty="0"/>
              <a:t>Cathode</a:t>
            </a:r>
          </a:p>
          <a:p>
            <a:r>
              <a:rPr kumimoji="1" lang="en-US" altLang="ja-JP" dirty="0"/>
              <a:t>Plate  </a:t>
            </a:r>
            <a:r>
              <a:rPr kumimoji="1" lang="ja-JP" altLang="en-US" dirty="0"/>
              <a:t>に固定した。その後 </a:t>
            </a:r>
            <a:r>
              <a:rPr kumimoji="1" lang="en-US" altLang="ja-JP" dirty="0"/>
              <a:t>200g  </a:t>
            </a:r>
            <a:r>
              <a:rPr kumimoji="1" lang="ja-JP" altLang="en-US" dirty="0"/>
              <a:t>の重りを使用してワイヤーを </a:t>
            </a:r>
            <a:r>
              <a:rPr kumimoji="1" lang="en-US" altLang="ja-JP" dirty="0"/>
              <a:t>2N  </a:t>
            </a:r>
            <a:r>
              <a:rPr kumimoji="1" lang="ja-JP" altLang="en-US" dirty="0"/>
              <a:t>の張力で張った状態で計 </a:t>
            </a:r>
            <a:r>
              <a:rPr kumimoji="1" lang="en-US" altLang="ja-JP" dirty="0"/>
              <a:t>50 </a:t>
            </a:r>
          </a:p>
          <a:p>
            <a:r>
              <a:rPr kumimoji="1" lang="ja-JP" altLang="en-US" dirty="0"/>
              <a:t>本のワイヤーのはんだ付けを行った。</a:t>
            </a:r>
            <a:endParaRPr kumimoji="1" lang="en-US" altLang="ja-JP" dirty="0"/>
          </a:p>
          <a:p>
            <a:endParaRPr kumimoji="1" lang="en-US" altLang="ja-JP" dirty="0"/>
          </a:p>
          <a:p>
            <a:r>
              <a:rPr kumimoji="1" lang="en-US" altLang="ja-JP" dirty="0"/>
              <a:t>• Side  Plate</a:t>
            </a:r>
          </a:p>
          <a:p>
            <a:r>
              <a:rPr kumimoji="1" lang="en-US" altLang="ja-JP" dirty="0"/>
              <a:t>TPC </a:t>
            </a:r>
            <a:r>
              <a:rPr kumimoji="1" lang="ja-JP" altLang="en-US" dirty="0"/>
              <a:t>側面の基盤は内側が </a:t>
            </a:r>
            <a:r>
              <a:rPr kumimoji="1" lang="en-US" altLang="ja-JP" dirty="0"/>
              <a:t>8mm </a:t>
            </a:r>
            <a:r>
              <a:rPr kumimoji="1" lang="ja-JP" altLang="en-US" dirty="0"/>
              <a:t>幅の電極 </a:t>
            </a:r>
            <a:r>
              <a:rPr kumimoji="1" lang="en-US" altLang="ja-JP" dirty="0"/>
              <a:t>31 </a:t>
            </a:r>
            <a:r>
              <a:rPr kumimoji="1" lang="ja-JP" altLang="en-US" dirty="0"/>
              <a:t>個で構成されていて、この電極を抵抗チップを用 </a:t>
            </a:r>
          </a:p>
          <a:p>
            <a:r>
              <a:rPr kumimoji="1" lang="ja-JP" altLang="en-US" dirty="0"/>
              <a:t>いて抵抗分割することで一様な電場を構成している。</a:t>
            </a:r>
            <a:r>
              <a:rPr kumimoji="1" lang="en-US" altLang="ja-JP" dirty="0"/>
              <a:t>Side </a:t>
            </a:r>
            <a:r>
              <a:rPr kumimoji="1" lang="en-US" altLang="ja-JP" dirty="0" err="1"/>
              <a:t>Plete</a:t>
            </a:r>
            <a:r>
              <a:rPr kumimoji="1" lang="en-US" altLang="ja-JP" dirty="0"/>
              <a:t> </a:t>
            </a:r>
            <a:r>
              <a:rPr kumimoji="1" lang="ja-JP" altLang="en-US" dirty="0"/>
              <a:t>は計</a:t>
            </a:r>
            <a:r>
              <a:rPr kumimoji="1" lang="en-US" altLang="ja-JP" dirty="0"/>
              <a:t>4 </a:t>
            </a:r>
            <a:r>
              <a:rPr kumimoji="1" lang="ja-JP" altLang="en-US" dirty="0"/>
              <a:t>枚あり，そのうち</a:t>
            </a:r>
            <a:r>
              <a:rPr kumimoji="1" lang="en-US" altLang="ja-JP" dirty="0"/>
              <a:t>1 </a:t>
            </a:r>
            <a:r>
              <a:rPr kumimoji="1" lang="ja-JP" altLang="en-US" dirty="0"/>
              <a:t>枚 </a:t>
            </a:r>
          </a:p>
          <a:p>
            <a:r>
              <a:rPr kumimoji="1" lang="ja-JP" altLang="en-US" dirty="0"/>
              <a:t>の外側に </a:t>
            </a:r>
            <a:r>
              <a:rPr kumimoji="1" lang="en-US" altLang="ja-JP" dirty="0"/>
              <a:t>100M Ω</a:t>
            </a:r>
            <a:r>
              <a:rPr kumimoji="1" lang="ja-JP" altLang="en-US" dirty="0"/>
              <a:t>の抵抗チップを </a:t>
            </a:r>
            <a:r>
              <a:rPr kumimoji="1" lang="en-US" altLang="ja-JP" dirty="0"/>
              <a:t>30 </a:t>
            </a:r>
            <a:r>
              <a:rPr kumimoji="1" lang="ja-JP" altLang="en-US" dirty="0"/>
              <a:t>個はんだ付けしている。また，それぞれの </a:t>
            </a:r>
            <a:r>
              <a:rPr kumimoji="1" lang="en-US" altLang="ja-JP" dirty="0"/>
              <a:t>Side Plate </a:t>
            </a:r>
            <a:r>
              <a:rPr kumimoji="1" lang="ja-JP" altLang="en-US" dirty="0"/>
              <a:t>の </a:t>
            </a:r>
          </a:p>
          <a:p>
            <a:r>
              <a:rPr kumimoji="1" lang="ja-JP" altLang="en-US" dirty="0"/>
              <a:t>同じ位置の電極を導通させるためには各電極同士をはんだ付けする必要があるので，電極の端 </a:t>
            </a:r>
          </a:p>
          <a:p>
            <a:r>
              <a:rPr kumimoji="1" lang="ja-JP" altLang="en-US" dirty="0"/>
              <a:t>にははんだ付けを行うための境界として切れ込みを作成してある</a:t>
            </a:r>
            <a:endParaRPr kumimoji="1" lang="en-US" altLang="ja-JP" dirty="0"/>
          </a:p>
          <a:p>
            <a:endParaRPr kumimoji="1" lang="en-US" altLang="ja-JP" dirty="0"/>
          </a:p>
          <a:p>
            <a:r>
              <a:rPr kumimoji="1" lang="en-US" altLang="ja-JP" dirty="0"/>
              <a:t>• Grid</a:t>
            </a:r>
          </a:p>
          <a:p>
            <a:r>
              <a:rPr kumimoji="1" lang="en-US" altLang="ja-JP" dirty="0"/>
              <a:t>Grid  </a:t>
            </a:r>
            <a:r>
              <a:rPr kumimoji="1" lang="ja-JP" altLang="en-US" dirty="0"/>
              <a:t>は厚さ </a:t>
            </a:r>
            <a:r>
              <a:rPr kumimoji="1" lang="en-US" altLang="ja-JP" dirty="0"/>
              <a:t>1mm  </a:t>
            </a:r>
            <a:r>
              <a:rPr kumimoji="1" lang="ja-JP" altLang="en-US" dirty="0"/>
              <a:t>のステンレスで出来ていて、大きさは </a:t>
            </a:r>
            <a:r>
              <a:rPr kumimoji="1" lang="en-US" altLang="ja-JP" dirty="0"/>
              <a:t>326mm×326mm  </a:t>
            </a:r>
            <a:r>
              <a:rPr kumimoji="1" lang="ja-JP" altLang="en-US" dirty="0"/>
              <a:t>である。内側の </a:t>
            </a:r>
          </a:p>
          <a:p>
            <a:r>
              <a:rPr kumimoji="1" lang="en-US" altLang="ja-JP" dirty="0"/>
              <a:t>300mm×300mm </a:t>
            </a:r>
            <a:r>
              <a:rPr kumimoji="1" lang="ja-JP" altLang="en-US" dirty="0"/>
              <a:t>の部分に、</a:t>
            </a:r>
            <a:r>
              <a:rPr kumimoji="1" lang="en-US" altLang="ja-JP" dirty="0"/>
              <a:t>5mm </a:t>
            </a:r>
            <a:r>
              <a:rPr kumimoji="1" lang="ja-JP" altLang="en-US" dirty="0"/>
              <a:t>間隔でステンレスワイヤーが</a:t>
            </a:r>
            <a:r>
              <a:rPr kumimoji="1" lang="en-US" altLang="ja-JP" dirty="0"/>
              <a:t>2 </a:t>
            </a:r>
            <a:r>
              <a:rPr kumimoji="1" lang="ja-JP" altLang="en-US" dirty="0"/>
              <a:t>次元で張られている</a:t>
            </a:r>
            <a:endParaRPr kumimoji="1" lang="en-US" altLang="ja-JP" dirty="0"/>
          </a:p>
          <a:p>
            <a:endParaRPr kumimoji="1" lang="en-US" altLang="ja-JP" dirty="0"/>
          </a:p>
          <a:p>
            <a:r>
              <a:rPr kumimoji="1" lang="en-US" altLang="ja-JP" dirty="0"/>
              <a:t>• Anode</a:t>
            </a:r>
          </a:p>
          <a:p>
            <a:r>
              <a:rPr kumimoji="1" lang="en-US" altLang="ja-JP" dirty="0"/>
              <a:t>Anode </a:t>
            </a:r>
            <a:r>
              <a:rPr kumimoji="1" lang="ja-JP" altLang="en-US" dirty="0"/>
              <a:t>の内側には図 </a:t>
            </a:r>
            <a:r>
              <a:rPr kumimoji="1" lang="en-US" altLang="ja-JP" dirty="0"/>
              <a:t>3.5 </a:t>
            </a:r>
            <a:r>
              <a:rPr kumimoji="1" lang="ja-JP" altLang="en-US" dirty="0"/>
              <a:t>に示すように、</a:t>
            </a:r>
            <a:r>
              <a:rPr kumimoji="1" lang="en-US" altLang="ja-JP" dirty="0"/>
              <a:t>5mm </a:t>
            </a:r>
            <a:r>
              <a:rPr kumimoji="1" lang="ja-JP" altLang="en-US" dirty="0"/>
              <a:t>角のパットが横に </a:t>
            </a:r>
            <a:r>
              <a:rPr kumimoji="1" lang="en-US" altLang="ja-JP" dirty="0"/>
              <a:t>60 </a:t>
            </a:r>
            <a:r>
              <a:rPr kumimoji="1" lang="ja-JP" altLang="en-US" dirty="0"/>
              <a:t>個ずつ、縦に </a:t>
            </a:r>
            <a:r>
              <a:rPr kumimoji="1" lang="en-US" altLang="ja-JP" dirty="0"/>
              <a:t>60 </a:t>
            </a:r>
            <a:r>
              <a:rPr kumimoji="1" lang="ja-JP" altLang="en-US" dirty="0"/>
              <a:t>個ずつの </a:t>
            </a:r>
          </a:p>
          <a:p>
            <a:r>
              <a:rPr kumimoji="1" lang="ja-JP" altLang="en-US" dirty="0"/>
              <a:t>計 </a:t>
            </a:r>
            <a:r>
              <a:rPr kumimoji="1" lang="en-US" altLang="ja-JP" dirty="0"/>
              <a:t>3600 </a:t>
            </a:r>
            <a:r>
              <a:rPr kumimoji="1" lang="ja-JP" altLang="en-US" dirty="0"/>
              <a:t>個並べてあり、これらのパットを </a:t>
            </a:r>
            <a:r>
              <a:rPr kumimoji="1" lang="en-US" altLang="ja-JP" dirty="0"/>
              <a:t>PCB </a:t>
            </a:r>
            <a:r>
              <a:rPr kumimoji="1" lang="ja-JP" altLang="en-US" dirty="0"/>
              <a:t>基板の裏表でジグザクに配線 </a:t>
            </a:r>
            <a:r>
              <a:rPr kumimoji="1" lang="en-US" altLang="ja-JP" dirty="0"/>
              <a:t>(</a:t>
            </a:r>
            <a:r>
              <a:rPr kumimoji="1" lang="ja-JP" altLang="en-US" dirty="0"/>
              <a:t>千鳥読み出し</a:t>
            </a:r>
            <a:r>
              <a:rPr kumimoji="1" lang="en-US" altLang="ja-JP" dirty="0"/>
              <a:t>) </a:t>
            </a:r>
          </a:p>
          <a:p>
            <a:r>
              <a:rPr kumimoji="1" lang="ja-JP" altLang="en-US" dirty="0"/>
              <a:t>することで</a:t>
            </a:r>
            <a:r>
              <a:rPr kumimoji="1" lang="en-US" altLang="ja-JP" dirty="0"/>
              <a:t>1cm </a:t>
            </a:r>
            <a:r>
              <a:rPr kumimoji="1" lang="ja-JP" altLang="en-US" dirty="0"/>
              <a:t>ストリップの</a:t>
            </a:r>
            <a:r>
              <a:rPr kumimoji="1" lang="en-US" altLang="ja-JP" dirty="0"/>
              <a:t>2D </a:t>
            </a:r>
            <a:r>
              <a:rPr kumimoji="1" lang="ja-JP" altLang="en-US" dirty="0"/>
              <a:t>で信号を読み出す。</a:t>
            </a:r>
            <a:r>
              <a:rPr kumimoji="1" lang="en-US" altLang="ja-JP" dirty="0"/>
              <a:t>X </a:t>
            </a:r>
            <a:r>
              <a:rPr kumimoji="1" lang="ja-JP" altLang="en-US" dirty="0"/>
              <a:t>軸方向に</a:t>
            </a:r>
            <a:r>
              <a:rPr kumimoji="1" lang="en-US" altLang="ja-JP" dirty="0"/>
              <a:t>30ch</a:t>
            </a:r>
            <a:r>
              <a:rPr kumimoji="1" lang="ja-JP" altLang="en-US" dirty="0"/>
              <a:t>、</a:t>
            </a:r>
            <a:r>
              <a:rPr kumimoji="1" lang="en-US" altLang="ja-JP" dirty="0"/>
              <a:t>Y </a:t>
            </a:r>
            <a:r>
              <a:rPr kumimoji="1" lang="ja-JP" altLang="en-US" dirty="0"/>
              <a:t>軸方向に</a:t>
            </a:r>
            <a:r>
              <a:rPr kumimoji="1" lang="en-US" altLang="ja-JP" dirty="0"/>
              <a:t>30ch </a:t>
            </a:r>
            <a:r>
              <a:rPr kumimoji="1" lang="ja-JP" altLang="en-US" dirty="0"/>
              <a:t>の計 </a:t>
            </a:r>
          </a:p>
          <a:p>
            <a:r>
              <a:rPr kumimoji="1" lang="en-US" altLang="ja-JP" dirty="0"/>
              <a:t>60ch </a:t>
            </a:r>
            <a:r>
              <a:rPr kumimoji="1" lang="ja-JP" altLang="en-US" dirty="0"/>
              <a:t>で信号を読み出した。</a:t>
            </a:r>
            <a:r>
              <a:rPr kumimoji="1" lang="en-US" altLang="ja-JP" dirty="0"/>
              <a:t>Anode Plate </a:t>
            </a:r>
            <a:r>
              <a:rPr kumimoji="1" lang="ja-JP" altLang="en-US" dirty="0"/>
              <a:t>上の信号読み出しラインは </a:t>
            </a:r>
            <a:r>
              <a:rPr kumimoji="1" lang="en-US" altLang="ja-JP" dirty="0"/>
              <a:t>10ch </a:t>
            </a:r>
            <a:r>
              <a:rPr kumimoji="1" lang="ja-JP" altLang="en-US" dirty="0"/>
              <a:t>ごとに </a:t>
            </a:r>
            <a:r>
              <a:rPr kumimoji="1" lang="en-US" altLang="ja-JP" dirty="0"/>
              <a:t>10pin </a:t>
            </a:r>
            <a:r>
              <a:rPr kumimoji="1" lang="ja-JP" altLang="en-US" dirty="0"/>
              <a:t>コネク </a:t>
            </a:r>
          </a:p>
          <a:p>
            <a:r>
              <a:rPr kumimoji="1" lang="ja-JP" altLang="en-US" dirty="0"/>
              <a:t>タで読み出せるようになっていて，</a:t>
            </a:r>
            <a:r>
              <a:rPr kumimoji="1" lang="en-US" altLang="ja-JP" dirty="0"/>
              <a:t>X,Y </a:t>
            </a:r>
            <a:r>
              <a:rPr kumimoji="1" lang="ja-JP" altLang="en-US" dirty="0"/>
              <a:t>軸それぞれに</a:t>
            </a:r>
            <a:r>
              <a:rPr kumimoji="1" lang="en-US" altLang="ja-JP" dirty="0"/>
              <a:t>10pin×3 </a:t>
            </a:r>
            <a:r>
              <a:rPr kumimoji="1" lang="ja-JP" altLang="en-US" dirty="0"/>
              <a:t>個のコネクタがついている。た </a:t>
            </a:r>
          </a:p>
          <a:p>
            <a:r>
              <a:rPr kumimoji="1" lang="ja-JP" altLang="en-US" dirty="0"/>
              <a:t>だし読み出しの際はリボンケーブルを使用できるように、</a:t>
            </a:r>
            <a:r>
              <a:rPr kumimoji="1" lang="en-US" altLang="ja-JP" dirty="0"/>
              <a:t>10pin </a:t>
            </a:r>
            <a:r>
              <a:rPr kumimoji="1" lang="ja-JP" altLang="en-US" dirty="0"/>
              <a:t>コネクタ</a:t>
            </a:r>
            <a:r>
              <a:rPr kumimoji="1" lang="en-US" altLang="ja-JP" dirty="0"/>
              <a:t>×3 </a:t>
            </a:r>
            <a:r>
              <a:rPr kumimoji="1" lang="ja-JP" altLang="en-US" dirty="0"/>
              <a:t>つを</a:t>
            </a:r>
            <a:r>
              <a:rPr kumimoji="1" lang="en-US" altLang="ja-JP" dirty="0"/>
              <a:t>64ch </a:t>
            </a:r>
            <a:r>
              <a:rPr kumimoji="1" lang="ja-JP" altLang="en-US" dirty="0"/>
              <a:t>リボン </a:t>
            </a:r>
          </a:p>
          <a:p>
            <a:r>
              <a:rPr kumimoji="1" lang="ja-JP" altLang="en-US" dirty="0"/>
              <a:t>コネクタに変換できる変換基盤を使用している</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12</a:t>
            </a:fld>
            <a:endParaRPr kumimoji="1" lang="ja-JP" altLang="en-US"/>
          </a:p>
        </p:txBody>
      </p:sp>
    </p:spTree>
    <p:extLst>
      <p:ext uri="{BB962C8B-B14F-4D97-AF65-F5344CB8AC3E}">
        <p14:creationId xmlns:p14="http://schemas.microsoft.com/office/powerpoint/2010/main" val="1752011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検出器の制作についてですが、</a:t>
            </a:r>
            <a:endParaRPr kumimoji="1" lang="en-US" altLang="ja-JP" dirty="0"/>
          </a:p>
          <a:p>
            <a:r>
              <a:rPr kumimoji="1" lang="ja-JP" altLang="en-US" dirty="0"/>
              <a:t>制作開始は</a:t>
            </a:r>
            <a:endParaRPr kumimoji="1" lang="en-US" altLang="ja-JP" dirty="0"/>
          </a:p>
          <a:p>
            <a:r>
              <a:rPr kumimoji="1" lang="ja-JP" altLang="en-US" dirty="0"/>
              <a:t>まずはクリーンルームの設置から行いました。</a:t>
            </a:r>
            <a:endParaRPr kumimoji="1" lang="en-US" altLang="ja-JP" dirty="0"/>
          </a:p>
          <a:p>
            <a:endParaRPr kumimoji="1" lang="en-US" altLang="ja-JP" dirty="0"/>
          </a:p>
          <a:p>
            <a:r>
              <a:rPr kumimoji="1" lang="ja-JP" altLang="en-US" dirty="0"/>
              <a:t>こちらが組み立てた</a:t>
            </a:r>
            <a:r>
              <a:rPr kumimoji="1" lang="en-US" altLang="ja-JP" dirty="0"/>
              <a:t>TPC</a:t>
            </a:r>
            <a:r>
              <a:rPr kumimoji="1" lang="ja-JP" altLang="en-US" dirty="0"/>
              <a:t>で、</a:t>
            </a:r>
            <a:endParaRPr kumimoji="1" lang="en-US" altLang="ja-JP" dirty="0"/>
          </a:p>
          <a:p>
            <a:r>
              <a:rPr kumimoji="1" lang="ja-JP" altLang="en-US" dirty="0"/>
              <a:t>外側に補強用のガラスエ ポキシパーツを設置しています。</a:t>
            </a:r>
            <a:endParaRPr kumimoji="1" lang="en-US" altLang="ja-JP" dirty="0"/>
          </a:p>
          <a:p>
            <a:r>
              <a:rPr kumimoji="1" lang="ja-JP" altLang="en-US" dirty="0"/>
              <a:t>内側は側面に放出される光を効率良く収集するために、高反射率の反射材</a:t>
            </a:r>
            <a:r>
              <a:rPr kumimoji="1" lang="en-US" altLang="ja-JP" dirty="0"/>
              <a:t>ESR</a:t>
            </a:r>
            <a:r>
              <a:rPr kumimoji="1" lang="ja-JP" altLang="en-US" dirty="0"/>
              <a:t>を設置しました。</a:t>
            </a:r>
            <a:endParaRPr kumimoji="1" lang="en-US" altLang="ja-JP" dirty="0"/>
          </a:p>
          <a:p>
            <a:r>
              <a:rPr kumimoji="1" lang="ja-JP" altLang="en-US" dirty="0"/>
              <a:t>液体アルゴン蛍光は </a:t>
            </a:r>
            <a:r>
              <a:rPr kumimoji="1" lang="en-US" altLang="ja-JP" dirty="0"/>
              <a:t>128nm  </a:t>
            </a:r>
            <a:r>
              <a:rPr kumimoji="1" lang="ja-JP" altLang="en-US" dirty="0"/>
              <a:t>と短いため，</a:t>
            </a:r>
            <a:endParaRPr kumimoji="1" lang="en-US" altLang="ja-JP" dirty="0"/>
          </a:p>
          <a:p>
            <a:r>
              <a:rPr kumimoji="1" lang="en-US" altLang="ja-JP" dirty="0"/>
              <a:t>PMT</a:t>
            </a:r>
            <a:r>
              <a:rPr kumimoji="1" lang="ja-JP" altLang="en-US" dirty="0"/>
              <a:t>で観測する際には波長変換する必要があるため、波長変換材 </a:t>
            </a:r>
            <a:r>
              <a:rPr kumimoji="1" lang="en-US" altLang="ja-JP" dirty="0"/>
              <a:t>TPB  </a:t>
            </a:r>
            <a:r>
              <a:rPr kumimoji="1" lang="ja-JP" altLang="en-US" dirty="0"/>
              <a:t>を塗布しています。</a:t>
            </a:r>
            <a:endParaRPr kumimoji="1" lang="en-US" altLang="ja-JP" dirty="0"/>
          </a:p>
          <a:p>
            <a:endParaRPr kumimoji="1" lang="en-US" altLang="ja-JP" dirty="0"/>
          </a:p>
          <a:p>
            <a:r>
              <a:rPr kumimoji="1" lang="ja-JP" altLang="en-US" dirty="0"/>
              <a:t>容器のトップフランジにつるした時の様子がこの写真で、下に</a:t>
            </a:r>
            <a:r>
              <a:rPr kumimoji="1" lang="en-US" altLang="ja-JP" dirty="0"/>
              <a:t>PMT</a:t>
            </a:r>
            <a:r>
              <a:rPr kumimoji="1" lang="ja-JP" altLang="en-US" dirty="0"/>
              <a:t>も一つ設置しています。</a:t>
            </a:r>
            <a:endParaRPr kumimoji="1" lang="en-US" altLang="ja-JP" dirty="0"/>
          </a:p>
          <a:p>
            <a:endParaRPr kumimoji="1" lang="en-US" altLang="ja-JP" dirty="0"/>
          </a:p>
          <a:p>
            <a:endParaRPr kumimoji="1" lang="en-US" altLang="ja-JP" dirty="0"/>
          </a:p>
          <a:p>
            <a:r>
              <a:rPr kumimoji="1" lang="en-US" altLang="ja-JP" dirty="0"/>
              <a:t>[</a:t>
            </a:r>
            <a:r>
              <a:rPr kumimoji="1" lang="ja-JP" altLang="en-US" dirty="0"/>
              <a:t>未理解</a:t>
            </a:r>
            <a:r>
              <a:rPr kumimoji="1" lang="en-US" altLang="ja-JP" dirty="0"/>
              <a:t>]</a:t>
            </a:r>
          </a:p>
          <a:p>
            <a:r>
              <a:rPr kumimoji="1" lang="ja-JP" altLang="en-US" dirty="0"/>
              <a:t>熱収縮ってどのくらい？</a:t>
            </a:r>
            <a:endParaRPr kumimoji="1" lang="en-US" altLang="ja-JP" dirty="0"/>
          </a:p>
          <a:p>
            <a:endParaRPr kumimoji="1" lang="en-US" altLang="ja-JP" dirty="0"/>
          </a:p>
          <a:p>
            <a:r>
              <a:rPr kumimoji="1" lang="ja-JP" altLang="en-US" dirty="0"/>
              <a:t>窓面は</a:t>
            </a:r>
            <a:r>
              <a:rPr kumimoji="1" lang="en-US" altLang="ja-JP" dirty="0"/>
              <a:t>3 </a:t>
            </a:r>
            <a:r>
              <a:rPr kumimoji="1" lang="ja-JP" altLang="en-US" dirty="0"/>
              <a:t>インチで</a:t>
            </a:r>
            <a:r>
              <a:rPr kumimoji="1" lang="en-US" altLang="ja-JP" dirty="0"/>
              <a:t>QE </a:t>
            </a:r>
            <a:r>
              <a:rPr kumimoji="1" lang="ja-JP" altLang="en-US" dirty="0"/>
              <a:t>は</a:t>
            </a:r>
            <a:r>
              <a:rPr kumimoji="1" lang="en-US" altLang="ja-JP" dirty="0"/>
              <a:t>30%</a:t>
            </a:r>
            <a:r>
              <a:rPr kumimoji="1" lang="ja-JP" altLang="en-US" dirty="0"/>
              <a:t>以上，ゲインは</a:t>
            </a:r>
            <a:r>
              <a:rPr kumimoji="1" lang="en-US" altLang="ja-JP" dirty="0"/>
              <a:t>-1570V </a:t>
            </a:r>
            <a:r>
              <a:rPr kumimoji="1" lang="ja-JP" altLang="en-US" dirty="0"/>
              <a:t>で</a:t>
            </a:r>
            <a:r>
              <a:rPr kumimoji="1" lang="en-US" altLang="ja-JP" dirty="0"/>
              <a:t>5.0 × 106 </a:t>
            </a:r>
            <a:r>
              <a:rPr kumimoji="1" lang="ja-JP" altLang="en-US" dirty="0"/>
              <a:t>である</a:t>
            </a:r>
            <a:endParaRPr kumimoji="1" lang="en-US" altLang="ja-JP" dirty="0"/>
          </a:p>
          <a:p>
            <a:endParaRPr kumimoji="1" lang="en-US" altLang="ja-JP" dirty="0"/>
          </a:p>
          <a:p>
            <a:r>
              <a:rPr kumimoji="1" lang="en-US" altLang="ja-JP" dirty="0"/>
              <a:t>Cathode </a:t>
            </a:r>
            <a:r>
              <a:rPr kumimoji="1" lang="ja-JP" altLang="en-US" dirty="0"/>
              <a:t>にはワイヤーの張力に耐えうるように，絶縁性や低アウトガス性に優れており液体アルゴンを高純 </a:t>
            </a:r>
          </a:p>
          <a:p>
            <a:r>
              <a:rPr kumimoji="1" lang="ja-JP" altLang="en-US" dirty="0"/>
              <a:t>度・高電場下で運用する際に適した素材である </a:t>
            </a:r>
            <a:r>
              <a:rPr kumimoji="1" lang="en-US" altLang="ja-JP" dirty="0"/>
              <a:t>PEEK </a:t>
            </a:r>
            <a:r>
              <a:rPr kumimoji="1" lang="ja-JP" altLang="en-US" dirty="0"/>
              <a:t>のねじ </a:t>
            </a:r>
            <a:r>
              <a:rPr kumimoji="1" lang="en-US" altLang="ja-JP" dirty="0"/>
              <a:t>(M2,12mm)40 </a:t>
            </a:r>
            <a:r>
              <a:rPr kumimoji="1" lang="ja-JP" altLang="en-US" dirty="0"/>
              <a:t>本で補強パーツを固定 </a:t>
            </a:r>
          </a:p>
          <a:p>
            <a:r>
              <a:rPr kumimoji="1" lang="ja-JP" altLang="en-US" dirty="0"/>
              <a:t>している。また </a:t>
            </a:r>
            <a:r>
              <a:rPr kumimoji="1" lang="en-US" altLang="ja-JP" dirty="0" err="1"/>
              <a:t>LArTPC</a:t>
            </a:r>
            <a:r>
              <a:rPr kumimoji="1" lang="en-US" altLang="ja-JP" dirty="0"/>
              <a:t> </a:t>
            </a:r>
            <a:r>
              <a:rPr kumimoji="1" lang="ja-JP" altLang="en-US" dirty="0"/>
              <a:t>を設置後の信号確認のため，</a:t>
            </a:r>
            <a:r>
              <a:rPr kumimoji="1" lang="en-US" altLang="ja-JP" dirty="0"/>
              <a:t>Cathode </a:t>
            </a:r>
            <a:r>
              <a:rPr kumimoji="1" lang="ja-JP" altLang="en-US" dirty="0"/>
              <a:t>中央には</a:t>
            </a:r>
            <a:r>
              <a:rPr kumimoji="1" lang="en-US" altLang="ja-JP" dirty="0"/>
              <a:t>α</a:t>
            </a:r>
            <a:r>
              <a:rPr kumimoji="1" lang="ja-JP" altLang="en-US" dirty="0"/>
              <a:t>線源を設置している。</a:t>
            </a:r>
          </a:p>
          <a:p>
            <a:r>
              <a:rPr kumimoji="1" lang="en-US" altLang="ja-JP" dirty="0"/>
              <a:t>Side Plate </a:t>
            </a:r>
            <a:r>
              <a:rPr kumimoji="1" lang="ja-JP" altLang="en-US" dirty="0"/>
              <a:t>には低温でも使用可能なエポキシ系接着剤スタイキャストを使用し補強パーツを接着し </a:t>
            </a:r>
          </a:p>
          <a:p>
            <a:r>
              <a:rPr kumimoji="1" lang="ja-JP" altLang="en-US" dirty="0"/>
              <a:t>た。接着の際は接着剤が浸透しやすいように</a:t>
            </a:r>
            <a:r>
              <a:rPr kumimoji="1" lang="en-US" altLang="ja-JP" dirty="0"/>
              <a:t>120 </a:t>
            </a:r>
            <a:r>
              <a:rPr kumimoji="1" lang="ja-JP" altLang="en-US" dirty="0"/>
              <a:t>番の紙やすりを使用して接着面を削った。その後， </a:t>
            </a:r>
          </a:p>
          <a:p>
            <a:r>
              <a:rPr kumimoji="1" lang="ja-JP" altLang="en-US" dirty="0"/>
              <a:t>均等に接着剤を使用できるように、補強パーツを</a:t>
            </a:r>
            <a:r>
              <a:rPr kumimoji="1" lang="en-US" altLang="ja-JP" dirty="0"/>
              <a:t>PCB </a:t>
            </a:r>
            <a:r>
              <a:rPr kumimoji="1" lang="ja-JP" altLang="en-US" dirty="0"/>
              <a:t>基板に固定した状態で横から注射器で表面張 </a:t>
            </a:r>
          </a:p>
          <a:p>
            <a:r>
              <a:rPr kumimoji="1" lang="ja-JP" altLang="en-US" dirty="0"/>
              <a:t>力を利用して接着剤を流し込むことで接着した。補強パーツを接着した </a:t>
            </a:r>
            <a:r>
              <a:rPr kumimoji="1" lang="en-US" altLang="ja-JP" dirty="0"/>
              <a:t>Side Plate4 </a:t>
            </a:r>
            <a:r>
              <a:rPr kumimoji="1" lang="ja-JP" altLang="en-US" dirty="0"/>
              <a:t>枚は </a:t>
            </a:r>
            <a:r>
              <a:rPr kumimoji="1" lang="en-US" altLang="ja-JP" dirty="0"/>
              <a:t>L </a:t>
            </a:r>
            <a:r>
              <a:rPr kumimoji="1" lang="ja-JP" altLang="en-US" dirty="0"/>
              <a:t>字の補強パーツで組み合わせた後，</a:t>
            </a:r>
            <a:endParaRPr kumimoji="1" lang="en-US" altLang="ja-JP" dirty="0"/>
          </a:p>
          <a:p>
            <a:r>
              <a:rPr kumimoji="1" lang="en-US" altLang="ja-JP" dirty="0"/>
              <a:t>Side  Plate </a:t>
            </a:r>
            <a:r>
              <a:rPr kumimoji="1" lang="ja-JP" altLang="en-US" dirty="0"/>
              <a:t>の各電極をはんだ付けすることで導通させた。図</a:t>
            </a:r>
            <a:r>
              <a:rPr kumimoji="1" lang="en-US" altLang="ja-JP" dirty="0"/>
              <a:t>3.6 </a:t>
            </a:r>
            <a:r>
              <a:rPr kumimoji="1" lang="ja-JP" altLang="en-US" dirty="0"/>
              <a:t>に液体 </a:t>
            </a:r>
          </a:p>
          <a:p>
            <a:r>
              <a:rPr kumimoji="1" lang="en-US" altLang="ja-JP" dirty="0" err="1"/>
              <a:t>ArTPC</a:t>
            </a:r>
            <a:r>
              <a:rPr kumimoji="1" lang="en-US" altLang="ja-JP" dirty="0"/>
              <a:t> </a:t>
            </a:r>
            <a:r>
              <a:rPr kumimoji="1" lang="ja-JP" altLang="en-US" dirty="0"/>
              <a:t>の内部とはんだ付け部分の写真を示す。</a:t>
            </a:r>
            <a:endParaRPr kumimoji="1" lang="en-US" altLang="ja-JP" dirty="0"/>
          </a:p>
          <a:p>
            <a:endParaRPr kumimoji="1" lang="en-US" altLang="ja-JP" dirty="0"/>
          </a:p>
          <a:p>
            <a:r>
              <a:rPr kumimoji="1" lang="ja-JP" altLang="en-US" dirty="0"/>
              <a:t>また、検出器内部には側面に放出される光を効率良く収集するために、高反射率の反射材</a:t>
            </a:r>
            <a:r>
              <a:rPr kumimoji="1" lang="en-US" altLang="ja-JP" dirty="0"/>
              <a:t>ESR(Enhanced </a:t>
            </a:r>
          </a:p>
          <a:p>
            <a:r>
              <a:rPr kumimoji="1" lang="en-US" altLang="ja-JP" dirty="0"/>
              <a:t>Specular  Reﬂector)  </a:t>
            </a:r>
            <a:r>
              <a:rPr kumimoji="1" lang="ja-JP" altLang="en-US" dirty="0"/>
              <a:t>を設置した。</a:t>
            </a:r>
            <a:r>
              <a:rPr kumimoji="1" lang="en-US" altLang="ja-JP" dirty="0"/>
              <a:t>ESR </a:t>
            </a:r>
            <a:r>
              <a:rPr kumimoji="1" lang="ja-JP" altLang="en-US" dirty="0"/>
              <a:t>は非金属でできたカラーニュートラルな反射材で，可視光領 </a:t>
            </a:r>
          </a:p>
          <a:p>
            <a:r>
              <a:rPr kumimoji="1" lang="ja-JP" altLang="en-US" dirty="0"/>
              <a:t>域で</a:t>
            </a:r>
            <a:r>
              <a:rPr kumimoji="1" lang="en-US" altLang="ja-JP" dirty="0"/>
              <a:t>98%</a:t>
            </a:r>
            <a:r>
              <a:rPr kumimoji="1" lang="ja-JP" altLang="en-US" dirty="0"/>
              <a:t>以上の高い反射率を得ることができる。本実験では</a:t>
            </a:r>
            <a:r>
              <a:rPr kumimoji="1" lang="en-US" altLang="ja-JP" dirty="0"/>
              <a:t>80µm </a:t>
            </a:r>
            <a:r>
              <a:rPr kumimoji="1" lang="ja-JP" altLang="en-US" dirty="0"/>
              <a:t>のものを使用した。</a:t>
            </a:r>
            <a:r>
              <a:rPr kumimoji="1" lang="en-US" altLang="ja-JP" dirty="0"/>
              <a:t>2.2.2 </a:t>
            </a:r>
            <a:r>
              <a:rPr kumimoji="1" lang="ja-JP" altLang="en-US" dirty="0"/>
              <a:t>章でも </a:t>
            </a:r>
          </a:p>
          <a:p>
            <a:r>
              <a:rPr kumimoji="1" lang="ja-JP" altLang="en-US" dirty="0"/>
              <a:t>述べたように液体アルゴン蛍光は </a:t>
            </a:r>
            <a:r>
              <a:rPr kumimoji="1" lang="en-US" altLang="ja-JP" dirty="0"/>
              <a:t>128nm  </a:t>
            </a:r>
            <a:r>
              <a:rPr kumimoji="1" lang="ja-JP" altLang="en-US" dirty="0"/>
              <a:t>と短いため，</a:t>
            </a:r>
            <a:r>
              <a:rPr kumimoji="1" lang="en-US" altLang="ja-JP" dirty="0"/>
              <a:t>PMT  </a:t>
            </a:r>
            <a:r>
              <a:rPr kumimoji="1" lang="ja-JP" altLang="en-US" dirty="0"/>
              <a:t>で観測する際には波長変換する必要が </a:t>
            </a:r>
          </a:p>
          <a:p>
            <a:r>
              <a:rPr kumimoji="1" lang="ja-JP" altLang="en-US" dirty="0"/>
              <a:t>ある。そこでこの </a:t>
            </a:r>
            <a:r>
              <a:rPr kumimoji="1" lang="en-US" altLang="ja-JP" dirty="0"/>
              <a:t>ESR  </a:t>
            </a:r>
            <a:r>
              <a:rPr kumimoji="1" lang="ja-JP" altLang="en-US" dirty="0"/>
              <a:t>に波長変換材 </a:t>
            </a:r>
            <a:r>
              <a:rPr kumimoji="1" lang="en-US" altLang="ja-JP" dirty="0"/>
              <a:t>TPB  </a:t>
            </a:r>
            <a:r>
              <a:rPr kumimoji="1" lang="ja-JP" altLang="en-US" dirty="0"/>
              <a:t>を塗布するしたものを検出器側面に設置している </a:t>
            </a:r>
            <a:r>
              <a:rPr kumimoji="1" lang="en-US" altLang="ja-JP" dirty="0"/>
              <a:t>[27]</a:t>
            </a:r>
            <a:r>
              <a:rPr kumimoji="1" lang="ja-JP" altLang="en-US" dirty="0"/>
              <a:t>。 </a:t>
            </a:r>
          </a:p>
          <a:p>
            <a:r>
              <a:rPr kumimoji="1" lang="en-US" altLang="ja-JP" dirty="0"/>
              <a:t>ESR </a:t>
            </a:r>
            <a:r>
              <a:rPr kumimoji="1" lang="ja-JP" altLang="en-US" dirty="0"/>
              <a:t>を設置する際には </a:t>
            </a:r>
            <a:r>
              <a:rPr kumimoji="1" lang="en-US" altLang="ja-JP" dirty="0"/>
              <a:t>TPC </a:t>
            </a:r>
            <a:r>
              <a:rPr kumimoji="1" lang="ja-JP" altLang="en-US" dirty="0"/>
              <a:t>側面に固定するため、</a:t>
            </a:r>
            <a:r>
              <a:rPr kumimoji="1" lang="en-US" altLang="ja-JP" dirty="0"/>
              <a:t>ESR </a:t>
            </a:r>
            <a:r>
              <a:rPr kumimoji="1" lang="ja-JP" altLang="en-US" dirty="0"/>
              <a:t>にねじの大きさの穴をあけ、ねじを上から </a:t>
            </a:r>
          </a:p>
          <a:p>
            <a:r>
              <a:rPr kumimoji="1" lang="ja-JP" altLang="en-US" dirty="0"/>
              <a:t>締めることで固定した。また検出器外でも固定可能な耳を作成し，</a:t>
            </a:r>
            <a:r>
              <a:rPr kumimoji="1" lang="en-US" altLang="ja-JP" dirty="0"/>
              <a:t>Cathode,  Grid </a:t>
            </a:r>
            <a:r>
              <a:rPr kumimoji="1" lang="ja-JP" altLang="en-US" dirty="0"/>
              <a:t>に絶縁テープを使 </a:t>
            </a:r>
          </a:p>
          <a:p>
            <a:r>
              <a:rPr kumimoji="1" lang="ja-JP" altLang="en-US" dirty="0"/>
              <a:t>用しての固定も行った。</a:t>
            </a:r>
            <a:endParaRPr kumimoji="1" lang="en-US" altLang="ja-JP" dirty="0"/>
          </a:p>
          <a:p>
            <a:endParaRPr kumimoji="1" lang="en-US" altLang="ja-JP" dirty="0"/>
          </a:p>
          <a:p>
            <a:r>
              <a:rPr kumimoji="1" lang="ja-JP" altLang="en-US" dirty="0"/>
              <a:t>次に上部に</a:t>
            </a:r>
            <a:r>
              <a:rPr kumimoji="1" lang="en-US" altLang="ja-JP" dirty="0"/>
              <a:t>Grid</a:t>
            </a:r>
            <a:r>
              <a:rPr kumimoji="1" lang="ja-JP" altLang="en-US" dirty="0"/>
              <a:t>，</a:t>
            </a:r>
            <a:r>
              <a:rPr kumimoji="1" lang="en-US" altLang="ja-JP" dirty="0"/>
              <a:t>Anode </a:t>
            </a:r>
            <a:r>
              <a:rPr kumimoji="1" lang="ja-JP" altLang="en-US" dirty="0"/>
              <a:t>の補強パーツ，</a:t>
            </a:r>
            <a:r>
              <a:rPr kumimoji="1" lang="en-US" altLang="ja-JP" dirty="0"/>
              <a:t>Anode </a:t>
            </a:r>
            <a:r>
              <a:rPr kumimoji="1" lang="ja-JP" altLang="en-US" dirty="0"/>
              <a:t>の順に取り付けを行い，</a:t>
            </a:r>
            <a:r>
              <a:rPr kumimoji="1" lang="en-US" altLang="ja-JP" dirty="0"/>
              <a:t>L </a:t>
            </a:r>
            <a:r>
              <a:rPr kumimoji="1" lang="ja-JP" altLang="en-US" dirty="0"/>
              <a:t>字の補強パーツを使用 </a:t>
            </a:r>
          </a:p>
          <a:p>
            <a:r>
              <a:rPr kumimoji="1" lang="ja-JP" altLang="en-US" dirty="0"/>
              <a:t>して </a:t>
            </a:r>
            <a:r>
              <a:rPr kumimoji="1" lang="en-US" altLang="ja-JP" dirty="0"/>
              <a:t>PEEK </a:t>
            </a:r>
            <a:r>
              <a:rPr kumimoji="1" lang="ja-JP" altLang="en-US" dirty="0"/>
              <a:t>ねじで固定した。この際，液体 </a:t>
            </a:r>
            <a:r>
              <a:rPr kumimoji="1" lang="en-US" altLang="ja-JP" dirty="0" err="1"/>
              <a:t>ArTPC</a:t>
            </a:r>
            <a:r>
              <a:rPr kumimoji="1" lang="en-US" altLang="ja-JP" dirty="0"/>
              <a:t> </a:t>
            </a:r>
            <a:r>
              <a:rPr kumimoji="1" lang="ja-JP" altLang="en-US" dirty="0"/>
              <a:t>を容器内に入れて液体アルゴンを入れる際に液 </a:t>
            </a:r>
          </a:p>
          <a:p>
            <a:r>
              <a:rPr kumimoji="1" lang="ja-JP" altLang="en-US" dirty="0"/>
              <a:t>抜きをするための穴が必要なので，</a:t>
            </a:r>
            <a:r>
              <a:rPr kumimoji="1" lang="en-US" altLang="ja-JP" dirty="0" err="1"/>
              <a:t>Anoed</a:t>
            </a:r>
            <a:r>
              <a:rPr kumimoji="1" lang="en-US" altLang="ja-JP" dirty="0"/>
              <a:t> </a:t>
            </a:r>
            <a:r>
              <a:rPr kumimoji="1" lang="ja-JP" altLang="en-US" dirty="0"/>
              <a:t>を</a:t>
            </a:r>
            <a:r>
              <a:rPr kumimoji="1" lang="en-US" altLang="ja-JP" dirty="0"/>
              <a:t>Anode </a:t>
            </a:r>
            <a:r>
              <a:rPr kumimoji="1" lang="ja-JP" altLang="en-US" dirty="0"/>
              <a:t>の補強パーツの間に</a:t>
            </a:r>
            <a:r>
              <a:rPr kumimoji="1" lang="en-US" altLang="ja-JP" dirty="0"/>
              <a:t>PEEK </a:t>
            </a:r>
            <a:r>
              <a:rPr kumimoji="1" lang="ja-JP" altLang="en-US" dirty="0"/>
              <a:t>の</a:t>
            </a:r>
            <a:r>
              <a:rPr kumimoji="1" lang="en-US" altLang="ja-JP" dirty="0"/>
              <a:t>M2 </a:t>
            </a:r>
            <a:r>
              <a:rPr kumimoji="1" lang="ja-JP" altLang="en-US" dirty="0"/>
              <a:t>のワッシャー </a:t>
            </a:r>
          </a:p>
          <a:p>
            <a:r>
              <a:rPr kumimoji="1" lang="ja-JP" altLang="en-US" dirty="0"/>
              <a:t>を二枚はさむことで液抜きのための間を作った。また</a:t>
            </a:r>
            <a:r>
              <a:rPr kumimoji="1" lang="en-US" altLang="ja-JP" dirty="0" err="1"/>
              <a:t>LArTPC</a:t>
            </a:r>
            <a:r>
              <a:rPr kumimoji="1" lang="en-US" altLang="ja-JP" dirty="0"/>
              <a:t> </a:t>
            </a:r>
            <a:r>
              <a:rPr kumimoji="1" lang="ja-JP" altLang="en-US" dirty="0"/>
              <a:t>は容器のトップフランジから吊る </a:t>
            </a:r>
          </a:p>
          <a:p>
            <a:r>
              <a:rPr kumimoji="1" lang="ja-JP" altLang="en-US" dirty="0"/>
              <a:t>して設置するため，</a:t>
            </a:r>
            <a:r>
              <a:rPr kumimoji="1" lang="en-US" altLang="ja-JP" dirty="0" err="1"/>
              <a:t>LArTPC</a:t>
            </a:r>
            <a:r>
              <a:rPr kumimoji="1" lang="en-US" altLang="ja-JP" dirty="0"/>
              <a:t> </a:t>
            </a:r>
            <a:r>
              <a:rPr kumimoji="1" lang="ja-JP" altLang="en-US" dirty="0"/>
              <a:t>を吊るすためのパーツを</a:t>
            </a:r>
            <a:r>
              <a:rPr kumimoji="1" lang="en-US" altLang="ja-JP" dirty="0"/>
              <a:t>Anode </a:t>
            </a:r>
            <a:r>
              <a:rPr kumimoji="1" lang="ja-JP" altLang="en-US" dirty="0"/>
              <a:t>の補強パーツにほかの補強パーツと同 </a:t>
            </a:r>
          </a:p>
          <a:p>
            <a:r>
              <a:rPr kumimoji="1" lang="ja-JP" altLang="en-US" dirty="0"/>
              <a:t>様スタイキャストを使用して接着した。吊るすためのパーツは大きさが</a:t>
            </a:r>
            <a:r>
              <a:rPr kumimoji="1" lang="en-US" altLang="ja-JP" dirty="0"/>
              <a:t>12cm × 5cm </a:t>
            </a:r>
            <a:r>
              <a:rPr kumimoji="1" lang="ja-JP" altLang="en-US" dirty="0"/>
              <a:t>のものを計</a:t>
            </a:r>
            <a:r>
              <a:rPr kumimoji="1" lang="en-US" altLang="ja-JP" dirty="0"/>
              <a:t>4 </a:t>
            </a:r>
            <a:r>
              <a:rPr kumimoji="1" lang="ja-JP" altLang="en-US" dirty="0"/>
              <a:t>つ </a:t>
            </a:r>
          </a:p>
          <a:p>
            <a:r>
              <a:rPr kumimoji="1" lang="ja-JP" altLang="en-US" dirty="0"/>
              <a:t>使用していて，熱収縮を考慮してガラスエポキシで出来ている。</a:t>
            </a:r>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13</a:t>
            </a:fld>
            <a:endParaRPr kumimoji="1" lang="ja-JP" altLang="en-US"/>
          </a:p>
        </p:txBody>
      </p:sp>
    </p:spTree>
    <p:extLst>
      <p:ext uri="{BB962C8B-B14F-4D97-AF65-F5344CB8AC3E}">
        <p14:creationId xmlns:p14="http://schemas.microsoft.com/office/powerpoint/2010/main" val="21143816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制作した</a:t>
            </a:r>
            <a:r>
              <a:rPr kumimoji="1" lang="en-US" altLang="ja-JP" dirty="0"/>
              <a:t>TPC</a:t>
            </a:r>
            <a:r>
              <a:rPr kumimoji="1" lang="ja-JP" altLang="en-US" dirty="0"/>
              <a:t>を用いて試験を行いました。</a:t>
            </a:r>
            <a:endParaRPr kumimoji="1" lang="en-US" altLang="ja-JP" dirty="0"/>
          </a:p>
          <a:p>
            <a:r>
              <a:rPr kumimoji="1" lang="ja-JP" altLang="en-US" dirty="0"/>
              <a:t>まず、試験の概要についてですが、</a:t>
            </a:r>
            <a:endParaRPr kumimoji="1" lang="en-US" altLang="ja-JP" dirty="0"/>
          </a:p>
          <a:p>
            <a:r>
              <a:rPr kumimoji="1" lang="en-US" altLang="ja-JP" dirty="0"/>
              <a:t>µ</a:t>
            </a:r>
            <a:r>
              <a:rPr kumimoji="1" lang="ja-JP" altLang="en-US" dirty="0"/>
              <a:t>粒子の</a:t>
            </a:r>
            <a:r>
              <a:rPr kumimoji="1" lang="en-US" altLang="ja-JP" dirty="0"/>
              <a:t>Capture, Decay</a:t>
            </a:r>
            <a:r>
              <a:rPr kumimoji="1" lang="ja-JP" altLang="en-US" dirty="0"/>
              <a:t>を用いた飛跡による粒子反粒子識別の検証を目的とします。</a:t>
            </a:r>
            <a:endParaRPr kumimoji="1" lang="en-US" altLang="ja-JP" dirty="0"/>
          </a:p>
          <a:p>
            <a:endParaRPr kumimoji="1" lang="en-US" altLang="ja-JP" dirty="0"/>
          </a:p>
          <a:p>
            <a:r>
              <a:rPr kumimoji="1" lang="en-US" altLang="ja-JP" dirty="0"/>
              <a:t>(</a:t>
            </a:r>
            <a:r>
              <a:rPr kumimoji="1" lang="ja-JP" altLang="en-US" dirty="0"/>
              <a:t>左</a:t>
            </a:r>
            <a:r>
              <a:rPr kumimoji="1" lang="en-US" altLang="ja-JP" dirty="0"/>
              <a:t>)</a:t>
            </a:r>
            <a:r>
              <a:rPr kumimoji="1" lang="ja-JP" altLang="en-US" dirty="0"/>
              <a:t>こちらが検出器概略図になっていて、</a:t>
            </a:r>
            <a:endParaRPr kumimoji="1" lang="en-US" altLang="ja-JP" dirty="0"/>
          </a:p>
          <a:p>
            <a:r>
              <a:rPr kumimoji="1" lang="en-US" altLang="ja-JP" dirty="0"/>
              <a:t>10 </a:t>
            </a:r>
            <a:r>
              <a:rPr kumimoji="1" lang="ja-JP" altLang="en-US" dirty="0"/>
              <a:t>月 </a:t>
            </a:r>
            <a:r>
              <a:rPr kumimoji="1" lang="en-US" altLang="ja-JP" dirty="0"/>
              <a:t>4</a:t>
            </a:r>
            <a:r>
              <a:rPr kumimoji="1" lang="ja-JP" altLang="en-US" dirty="0"/>
              <a:t>日から </a:t>
            </a:r>
            <a:r>
              <a:rPr kumimoji="1" lang="en-US" altLang="ja-JP" dirty="0"/>
              <a:t>10 </a:t>
            </a:r>
            <a:r>
              <a:rPr kumimoji="1" lang="ja-JP" altLang="en-US" dirty="0"/>
              <a:t>月 </a:t>
            </a:r>
            <a:r>
              <a:rPr kumimoji="1" lang="en-US" altLang="ja-JP" dirty="0"/>
              <a:t>8 </a:t>
            </a:r>
            <a:r>
              <a:rPr kumimoji="1" lang="ja-JP" altLang="en-US" dirty="0"/>
              <a:t>日までの </a:t>
            </a:r>
            <a:r>
              <a:rPr kumimoji="1" lang="en-US" altLang="ja-JP" dirty="0"/>
              <a:t>5 </a:t>
            </a:r>
            <a:r>
              <a:rPr kumimoji="1" lang="ja-JP" altLang="en-US" dirty="0"/>
              <a:t>日間で実験を行い，</a:t>
            </a:r>
            <a:endParaRPr kumimoji="1" lang="en-US" altLang="ja-JP" dirty="0"/>
          </a:p>
          <a:p>
            <a:r>
              <a:rPr kumimoji="1" lang="ja-JP" altLang="en-US" dirty="0"/>
              <a:t>電場の大きさを変えながらデータ の取得を行いました。</a:t>
            </a:r>
            <a:endParaRPr kumimoji="1" lang="en-US" altLang="ja-JP" dirty="0"/>
          </a:p>
          <a:p>
            <a:endParaRPr kumimoji="1" lang="en-US" altLang="ja-JP" dirty="0"/>
          </a:p>
          <a:p>
            <a:r>
              <a:rPr kumimoji="1" lang="en-US" altLang="ja-JP" dirty="0"/>
              <a:t>PMT </a:t>
            </a:r>
            <a:r>
              <a:rPr kumimoji="1" lang="ja-JP" altLang="en-US" dirty="0"/>
              <a:t>信号の読み出しには </a:t>
            </a:r>
            <a:r>
              <a:rPr kumimoji="1" lang="en-US" altLang="ja-JP" dirty="0"/>
              <a:t>250Ms/s </a:t>
            </a:r>
            <a:r>
              <a:rPr kumimoji="1" lang="ja-JP" altLang="en-US" dirty="0"/>
              <a:t>の </a:t>
            </a:r>
            <a:r>
              <a:rPr kumimoji="1" lang="en-US" altLang="ja-JP" dirty="0"/>
              <a:t>FADC</a:t>
            </a:r>
            <a:r>
              <a:rPr kumimoji="1" lang="ja-JP" altLang="en-US" dirty="0"/>
              <a:t>を使用し、</a:t>
            </a:r>
            <a:endParaRPr kumimoji="1" lang="en-US" altLang="ja-JP" dirty="0"/>
          </a:p>
          <a:p>
            <a:r>
              <a:rPr kumimoji="1" lang="ja-JP" altLang="en-US" dirty="0"/>
              <a:t>電子信号は</a:t>
            </a:r>
            <a:r>
              <a:rPr kumimoji="1" lang="en-US" altLang="ja-JP" dirty="0"/>
              <a:t>KEK  </a:t>
            </a:r>
            <a:r>
              <a:rPr kumimoji="1" lang="ja-JP" altLang="en-US" dirty="0"/>
              <a:t>で開発されている液体アルゴン用 </a:t>
            </a:r>
            <a:r>
              <a:rPr kumimoji="1" lang="en-US" altLang="ja-JP" dirty="0"/>
              <a:t>ASIC</a:t>
            </a:r>
            <a:r>
              <a:rPr kumimoji="1" lang="ja-JP" altLang="en-US" dirty="0"/>
              <a:t>、</a:t>
            </a:r>
            <a:r>
              <a:rPr kumimoji="1" lang="en-US" altLang="ja-JP" dirty="0"/>
              <a:t>LTARS2014 </a:t>
            </a:r>
            <a:r>
              <a:rPr kumimoji="1" lang="ja-JP" altLang="en-US" dirty="0"/>
              <a:t>を使用しました。</a:t>
            </a:r>
            <a:endParaRPr kumimoji="1" lang="en-US" altLang="ja-JP" dirty="0"/>
          </a:p>
          <a:p>
            <a:r>
              <a:rPr kumimoji="1" lang="ja-JP" altLang="en-US" dirty="0"/>
              <a:t>こちらに関しては次の発表で話があります。</a:t>
            </a:r>
            <a:endParaRPr kumimoji="1" lang="en-US" altLang="ja-JP" dirty="0"/>
          </a:p>
          <a:p>
            <a:endParaRPr kumimoji="1" lang="en-US" altLang="ja-JP" dirty="0"/>
          </a:p>
          <a:p>
            <a:r>
              <a:rPr kumimoji="1" lang="ja-JP" altLang="en-US" dirty="0"/>
              <a:t>これは、作成した</a:t>
            </a:r>
            <a:r>
              <a:rPr kumimoji="1" lang="en-US" altLang="ja-JP" dirty="0"/>
              <a:t>TPC</a:t>
            </a:r>
            <a:r>
              <a:rPr kumimoji="1" lang="ja-JP" altLang="en-US" dirty="0"/>
              <a:t>における</a:t>
            </a:r>
            <a:r>
              <a:rPr kumimoji="1" lang="en-US" altLang="ja-JP" dirty="0"/>
              <a:t>x, y, z</a:t>
            </a:r>
            <a:r>
              <a:rPr kumimoji="1" lang="ja-JP" altLang="en-US" dirty="0"/>
              <a:t>軸と</a:t>
            </a:r>
            <a:r>
              <a:rPr kumimoji="1" lang="en-US" altLang="ja-JP" dirty="0"/>
              <a:t>Run</a:t>
            </a:r>
            <a:r>
              <a:rPr kumimoji="1" lang="ja-JP" altLang="en-US" dirty="0"/>
              <a:t>開始時にイベントディスプレイを見ているときの様子です。</a:t>
            </a:r>
            <a:endParaRPr kumimoji="1" lang="en-US" altLang="ja-JP" dirty="0"/>
          </a:p>
          <a:p>
            <a:endParaRPr kumimoji="1" lang="en-US" altLang="ja-JP" dirty="0"/>
          </a:p>
          <a:p>
            <a:r>
              <a:rPr kumimoji="1" lang="en-US" altLang="ja-JP" dirty="0"/>
              <a:t>[</a:t>
            </a:r>
            <a:r>
              <a:rPr kumimoji="1" lang="ja-JP" altLang="en-US" dirty="0"/>
              <a:t>後で整理</a:t>
            </a:r>
            <a:r>
              <a:rPr kumimoji="1" lang="en-US" altLang="ja-JP" dirty="0"/>
              <a:t>]</a:t>
            </a:r>
          </a:p>
          <a:p>
            <a:r>
              <a:rPr kumimoji="1" lang="ja-JP" altLang="en-US" dirty="0"/>
              <a:t>荷電粒子と</a:t>
            </a:r>
            <a:r>
              <a:rPr kumimoji="1" lang="en-US" altLang="ja-JP" dirty="0" err="1"/>
              <a:t>Ar</a:t>
            </a:r>
            <a:r>
              <a:rPr kumimoji="1" lang="ja-JP" altLang="en-US" dirty="0"/>
              <a:t>の反応</a:t>
            </a:r>
            <a:endParaRPr kumimoji="1" lang="en-US" altLang="ja-JP" dirty="0"/>
          </a:p>
          <a:p>
            <a:r>
              <a:rPr kumimoji="1" lang="ja-JP" altLang="en-US" dirty="0"/>
              <a:t>電場と信号の相関、また電場を変えた理由</a:t>
            </a:r>
            <a:endParaRPr kumimoji="1" lang="en-US" altLang="ja-JP" dirty="0"/>
          </a:p>
          <a:p>
            <a:r>
              <a:rPr kumimoji="1" lang="ja-JP" altLang="en-US" dirty="0"/>
              <a:t>検出器のキャリブレーション、ノイズ落としは具体的に何をしたのか</a:t>
            </a:r>
            <a:endParaRPr kumimoji="1" lang="en-US" altLang="ja-JP" dirty="0"/>
          </a:p>
          <a:p>
            <a:r>
              <a:rPr kumimoji="1" lang="ja-JP" altLang="en-US" dirty="0"/>
              <a:t>どのへんのノイズがおおかったのか</a:t>
            </a:r>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14</a:t>
            </a:fld>
            <a:endParaRPr kumimoji="1" lang="ja-JP" altLang="en-US"/>
          </a:p>
        </p:txBody>
      </p:sp>
    </p:spTree>
    <p:extLst>
      <p:ext uri="{BB962C8B-B14F-4D97-AF65-F5344CB8AC3E}">
        <p14:creationId xmlns:p14="http://schemas.microsoft.com/office/powerpoint/2010/main" val="16758193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詳細な</a:t>
            </a:r>
            <a:r>
              <a:rPr kumimoji="1" lang="en-US" altLang="ja-JP" dirty="0"/>
              <a:t>DAQ</a:t>
            </a:r>
            <a:r>
              <a:rPr kumimoji="1" lang="ja-JP" altLang="en-US" dirty="0"/>
              <a:t>システムについてですが、</a:t>
            </a:r>
            <a:endParaRPr kumimoji="1" lang="en-US" altLang="ja-JP" dirty="0"/>
          </a:p>
          <a:p>
            <a:r>
              <a:rPr kumimoji="1" lang="en-US" altLang="ja-JP" dirty="0" err="1"/>
              <a:t>LTARSx</a:t>
            </a:r>
            <a:r>
              <a:rPr kumimoji="1" lang="en-US" altLang="ja-JP" dirty="0"/>
              <a:t>, y</a:t>
            </a:r>
            <a:r>
              <a:rPr kumimoji="1" lang="ja-JP" altLang="en-US" dirty="0"/>
              <a:t>合わせて</a:t>
            </a:r>
            <a:r>
              <a:rPr kumimoji="1" lang="en-US" altLang="ja-JP" dirty="0"/>
              <a:t>60ch</a:t>
            </a:r>
            <a:r>
              <a:rPr kumimoji="1" lang="ja-JP" altLang="en-US" dirty="0"/>
              <a:t>と</a:t>
            </a:r>
            <a:r>
              <a:rPr kumimoji="1" lang="en-US" altLang="ja-JP" dirty="0"/>
              <a:t>FADC</a:t>
            </a:r>
            <a:r>
              <a:rPr kumimoji="1" lang="ja-JP" altLang="en-US" dirty="0"/>
              <a:t>　</a:t>
            </a:r>
            <a:r>
              <a:rPr kumimoji="1" lang="en-US" altLang="ja-JP" dirty="0"/>
              <a:t>PMT</a:t>
            </a:r>
            <a:r>
              <a:rPr kumimoji="1" lang="ja-JP" altLang="en-US" dirty="0"/>
              <a:t>信号を読みだしています。</a:t>
            </a:r>
            <a:endParaRPr kumimoji="1" lang="en-US" altLang="ja-JP" dirty="0"/>
          </a:p>
          <a:p>
            <a:endParaRPr kumimoji="1" lang="en-US" altLang="ja-JP" dirty="0"/>
          </a:p>
          <a:p>
            <a:r>
              <a:rPr kumimoji="1" lang="ja-JP" altLang="en-US" dirty="0"/>
              <a:t>トリガーは</a:t>
            </a:r>
            <a:r>
              <a:rPr kumimoji="1" lang="en-US" altLang="ja-JP" dirty="0"/>
              <a:t>PMT</a:t>
            </a:r>
            <a:r>
              <a:rPr kumimoji="1" lang="ja-JP" altLang="en-US" dirty="0"/>
              <a:t>信号で、</a:t>
            </a:r>
            <a:r>
              <a:rPr kumimoji="1" lang="en-US" altLang="ja-JP" dirty="0"/>
              <a:t>FADC</a:t>
            </a:r>
            <a:r>
              <a:rPr kumimoji="1" lang="ja-JP" altLang="en-US" dirty="0"/>
              <a:t>からトリガー信号を返して</a:t>
            </a:r>
            <a:r>
              <a:rPr kumimoji="1" lang="en-US" altLang="ja-JP" dirty="0"/>
              <a:t>LTARS</a:t>
            </a:r>
            <a:r>
              <a:rPr kumimoji="1" lang="ja-JP" altLang="en-US" dirty="0"/>
              <a:t>にも送っています。</a:t>
            </a:r>
            <a:endParaRPr kumimoji="1" lang="en-US" altLang="ja-JP" dirty="0"/>
          </a:p>
          <a:p>
            <a:r>
              <a:rPr kumimoji="1" lang="ja-JP" altLang="en-US" dirty="0"/>
              <a:t>別々の読み出し機器を使用しているため，</a:t>
            </a:r>
            <a:endParaRPr kumimoji="1" lang="en-US" altLang="ja-JP" dirty="0"/>
          </a:p>
          <a:p>
            <a:r>
              <a:rPr kumimoji="1" lang="ja-JP" altLang="en-US" dirty="0"/>
              <a:t>イベントの同期のために </a:t>
            </a:r>
            <a:r>
              <a:rPr kumimoji="1" lang="en-US" altLang="ja-JP" dirty="0"/>
              <a:t>LTARS </a:t>
            </a:r>
            <a:r>
              <a:rPr kumimoji="1" lang="ja-JP" altLang="en-US" dirty="0"/>
              <a:t>からイベントナンバーを返すパルスを</a:t>
            </a:r>
            <a:r>
              <a:rPr kumimoji="1" lang="en-US" altLang="ja-JP" dirty="0"/>
              <a:t>FADC </a:t>
            </a:r>
            <a:r>
              <a:rPr kumimoji="1" lang="ja-JP" altLang="en-US" dirty="0"/>
              <a:t>におくり読んでいます。</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これは</a:t>
            </a:r>
            <a:r>
              <a:rPr kumimoji="1" lang="en-US" altLang="ja-JP" dirty="0"/>
              <a:t>LTARS </a:t>
            </a:r>
            <a:r>
              <a:rPr kumimoji="1" lang="ja-JP" altLang="en-US" dirty="0"/>
              <a:t>で取得した</a:t>
            </a:r>
            <a:r>
              <a:rPr kumimoji="1" lang="en-US" altLang="ja-JP" dirty="0"/>
              <a:t>1ch </a:t>
            </a:r>
            <a:r>
              <a:rPr kumimoji="1" lang="ja-JP" altLang="en-US" dirty="0"/>
              <a:t>分のイベント例ですが、実際の生データはノイズがのってしまい、信号が判別できないチャンネルも多く、ノイズ差し引いて解析を行います。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これに関しては次の発表で話があります。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データ取得して得られた</a:t>
            </a:r>
            <a:r>
              <a:rPr kumimoji="1" lang="en-US" altLang="ja-JP" dirty="0"/>
              <a:t>µ</a:t>
            </a:r>
            <a:r>
              <a:rPr kumimoji="1" lang="ja-JP" altLang="en-US" dirty="0"/>
              <a:t>粒子の</a:t>
            </a:r>
            <a:r>
              <a:rPr kumimoji="1" lang="en-US" altLang="ja-JP" dirty="0"/>
              <a:t>1</a:t>
            </a:r>
            <a:r>
              <a:rPr kumimoji="1" lang="ja-JP" altLang="en-US" dirty="0"/>
              <a:t>イベントはこのようになっています。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endParaRPr kumimoji="1" lang="en-US" altLang="ja-JP" dirty="0"/>
          </a:p>
          <a:p>
            <a:r>
              <a:rPr kumimoji="1" lang="en-US" altLang="ja-JP" dirty="0"/>
              <a:t>LTARS </a:t>
            </a:r>
            <a:r>
              <a:rPr kumimoji="1" lang="ja-JP" altLang="en-US" dirty="0"/>
              <a:t>のデータを </a:t>
            </a:r>
            <a:r>
              <a:rPr kumimoji="1" lang="en-US" altLang="ja-JP" dirty="0"/>
              <a:t>FADC </a:t>
            </a:r>
            <a:r>
              <a:rPr kumimoji="1" lang="ja-JP" altLang="en-US" dirty="0"/>
              <a:t>のデータを別々に読み出し，解析する際に </a:t>
            </a:r>
          </a:p>
          <a:p>
            <a:r>
              <a:rPr kumimoji="1" lang="en-US" altLang="ja-JP" dirty="0"/>
              <a:t>FADC </a:t>
            </a:r>
            <a:r>
              <a:rPr kumimoji="1" lang="ja-JP" altLang="en-US" dirty="0"/>
              <a:t>のイベントから </a:t>
            </a:r>
            <a:r>
              <a:rPr kumimoji="1" lang="en-US" altLang="ja-JP" dirty="0"/>
              <a:t>LTARS </a:t>
            </a:r>
            <a:r>
              <a:rPr kumimoji="1" lang="ja-JP" altLang="en-US" dirty="0"/>
              <a:t>の </a:t>
            </a:r>
            <a:r>
              <a:rPr kumimoji="1" lang="en-US" altLang="ja-JP" dirty="0"/>
              <a:t>trigger count </a:t>
            </a:r>
            <a:r>
              <a:rPr kumimoji="1" lang="ja-JP" altLang="en-US" dirty="0"/>
              <a:t>を読み取り，一致するイベントを </a:t>
            </a:r>
            <a:r>
              <a:rPr kumimoji="1" lang="en-US" altLang="ja-JP" dirty="0"/>
              <a:t>LTARS </a:t>
            </a:r>
            <a:r>
              <a:rPr kumimoji="1" lang="ja-JP" altLang="en-US" dirty="0"/>
              <a:t>データか </a:t>
            </a:r>
          </a:p>
          <a:p>
            <a:r>
              <a:rPr kumimoji="1" lang="ja-JP" altLang="en-US" dirty="0"/>
              <a:t>ら持ってくることでイベントの同期を行った。以下に </a:t>
            </a:r>
            <a:r>
              <a:rPr kumimoji="1" lang="en-US" altLang="ja-JP" dirty="0"/>
              <a:t>DAQ </a:t>
            </a:r>
            <a:r>
              <a:rPr kumimoji="1" lang="ja-JP" altLang="en-US" dirty="0"/>
              <a:t>システムの模式図を示す。</a:t>
            </a:r>
            <a:endParaRPr kumimoji="1" lang="en-US" altLang="ja-JP" dirty="0"/>
          </a:p>
          <a:p>
            <a:r>
              <a:rPr kumimoji="1" lang="ja-JP" altLang="en-US" dirty="0"/>
              <a:t>実際に取得したノイズ除去する前の典型的な信号として</a:t>
            </a:r>
            <a:r>
              <a:rPr kumimoji="1" lang="en-US" altLang="ja-JP" dirty="0"/>
              <a:t>ch16 </a:t>
            </a:r>
            <a:r>
              <a:rPr kumimoji="1" lang="ja-JP" altLang="en-US" dirty="0"/>
              <a:t>の信号を図</a:t>
            </a:r>
            <a:r>
              <a:rPr kumimoji="1" lang="en-US" altLang="ja-JP" dirty="0"/>
              <a:t>4.10 </a:t>
            </a:r>
            <a:r>
              <a:rPr kumimoji="1" lang="ja-JP" altLang="en-US" dirty="0"/>
              <a:t>に示す</a:t>
            </a:r>
            <a:endParaRPr kumimoji="1" lang="en-US" altLang="ja-JP" dirty="0"/>
          </a:p>
          <a:p>
            <a:endParaRPr kumimoji="1" lang="en-US" altLang="ja-JP" dirty="0"/>
          </a:p>
          <a:p>
            <a:endParaRPr kumimoji="1" lang="en-US" altLang="ja-JP" dirty="0"/>
          </a:p>
          <a:p>
            <a:r>
              <a:rPr kumimoji="1" lang="ja-JP" altLang="en-US" dirty="0"/>
              <a:t>左が </a:t>
            </a:r>
            <a:r>
              <a:rPr kumimoji="1" lang="en-US" altLang="ja-JP" dirty="0"/>
              <a:t>FADC </a:t>
            </a:r>
            <a:r>
              <a:rPr kumimoji="1" lang="ja-JP" altLang="en-US" dirty="0"/>
              <a:t>で取得した </a:t>
            </a:r>
            <a:r>
              <a:rPr kumimoji="1" lang="en-US" altLang="ja-JP" dirty="0"/>
              <a:t>PMT </a:t>
            </a:r>
            <a:r>
              <a:rPr kumimoji="1" lang="ja-JP" altLang="en-US" dirty="0"/>
              <a:t>の </a:t>
            </a:r>
          </a:p>
          <a:p>
            <a:r>
              <a:rPr kumimoji="1" lang="ja-JP" altLang="en-US" dirty="0"/>
              <a:t>データ，中央が </a:t>
            </a:r>
            <a:r>
              <a:rPr kumimoji="1" lang="en-US" altLang="ja-JP" dirty="0"/>
              <a:t>FADC </a:t>
            </a:r>
            <a:r>
              <a:rPr kumimoji="1" lang="ja-JP" altLang="en-US" dirty="0"/>
              <a:t>で取得した </a:t>
            </a:r>
            <a:r>
              <a:rPr kumimoji="1" lang="en-US" altLang="ja-JP" dirty="0"/>
              <a:t>LTARS </a:t>
            </a:r>
            <a:r>
              <a:rPr kumimoji="1" lang="ja-JP" altLang="en-US" dirty="0"/>
              <a:t>から出力された </a:t>
            </a:r>
            <a:r>
              <a:rPr kumimoji="1" lang="en-US" altLang="ja-JP" dirty="0"/>
              <a:t>12bit </a:t>
            </a:r>
            <a:r>
              <a:rPr kumimoji="1" lang="ja-JP" altLang="en-US" dirty="0"/>
              <a:t>の </a:t>
            </a:r>
            <a:r>
              <a:rPr kumimoji="1" lang="en-US" altLang="ja-JP" dirty="0"/>
              <a:t>trigger count </a:t>
            </a:r>
            <a:r>
              <a:rPr kumimoji="1" lang="ja-JP" altLang="en-US" dirty="0"/>
              <a:t>のデータ，一番右 </a:t>
            </a:r>
          </a:p>
          <a:p>
            <a:r>
              <a:rPr kumimoji="1" lang="ja-JP" altLang="en-US" dirty="0"/>
              <a:t>が </a:t>
            </a:r>
            <a:r>
              <a:rPr kumimoji="1" lang="en-US" altLang="ja-JP" dirty="0"/>
              <a:t>LTARS </a:t>
            </a:r>
            <a:r>
              <a:rPr kumimoji="1" lang="ja-JP" altLang="en-US" dirty="0"/>
              <a:t>で取得した</a:t>
            </a:r>
            <a:r>
              <a:rPr kumimoji="1" lang="en-US" altLang="ja-JP" dirty="0"/>
              <a:t>1ch </a:t>
            </a:r>
            <a:r>
              <a:rPr kumimoji="1" lang="ja-JP" altLang="en-US" dirty="0"/>
              <a:t>分のイベント例である。</a:t>
            </a:r>
            <a:endParaRPr kumimoji="1" lang="en-US" altLang="ja-JP" dirty="0"/>
          </a:p>
          <a:p>
            <a:endParaRPr kumimoji="1" lang="en-US" altLang="ja-JP" dirty="0"/>
          </a:p>
          <a:p>
            <a:r>
              <a:rPr kumimoji="1" lang="en-US" altLang="ja-JP" dirty="0"/>
              <a:t>[</a:t>
            </a:r>
            <a:r>
              <a:rPr kumimoji="1" lang="ja-JP" altLang="en-US" dirty="0"/>
              <a:t>未理解</a:t>
            </a:r>
            <a:r>
              <a:rPr kumimoji="1" lang="en-US" altLang="ja-JP" dirty="0"/>
              <a:t>]</a:t>
            </a:r>
          </a:p>
          <a:p>
            <a:r>
              <a:rPr kumimoji="1" lang="en-US" altLang="ja-JP" dirty="0"/>
              <a:t>LTARS</a:t>
            </a:r>
            <a:r>
              <a:rPr kumimoji="1" lang="ja-JP" altLang="en-US" dirty="0"/>
              <a:t>で</a:t>
            </a:r>
            <a:r>
              <a:rPr kumimoji="1" lang="en-US" altLang="ja-JP" dirty="0"/>
              <a:t>PMT</a:t>
            </a:r>
            <a:r>
              <a:rPr kumimoji="1" lang="ja-JP" altLang="en-US" dirty="0"/>
              <a:t>を読まない理由</a:t>
            </a:r>
            <a:r>
              <a:rPr kumimoji="1" lang="en-US" altLang="ja-JP" dirty="0"/>
              <a:t>(</a:t>
            </a:r>
            <a:r>
              <a:rPr kumimoji="1" lang="ja-JP" altLang="en-US" dirty="0"/>
              <a:t>時間分解能と読み出す波形スケールが全然違うからなんだろうが、数値的に</a:t>
            </a:r>
            <a:r>
              <a:rPr kumimoji="1" lang="en-US" altLang="ja-JP" dirty="0"/>
              <a:t>)</a:t>
            </a:r>
          </a:p>
          <a:p>
            <a:endParaRPr kumimoji="1" lang="en-US" altLang="ja-JP" dirty="0"/>
          </a:p>
          <a:p>
            <a:endParaRPr kumimoji="1" lang="en-US" altLang="ja-JP" dirty="0"/>
          </a:p>
          <a:p>
            <a:endParaRPr kumimoji="1" lang="en-US" altLang="ja-JP" dirty="0"/>
          </a:p>
          <a:p>
            <a:endParaRPr kumimoji="1" lang="en-US" altLang="ja-JP" dirty="0"/>
          </a:p>
          <a:p>
            <a:r>
              <a:rPr kumimoji="1" lang="ja-JP" altLang="en-US" dirty="0"/>
              <a:t>電圧源</a:t>
            </a:r>
          </a:p>
          <a:p>
            <a:r>
              <a:rPr kumimoji="1" lang="en-US" altLang="ja-JP" dirty="0"/>
              <a:t>PMT </a:t>
            </a:r>
            <a:r>
              <a:rPr kumimoji="1" lang="ja-JP" altLang="en-US" dirty="0"/>
              <a:t>や</a:t>
            </a:r>
            <a:r>
              <a:rPr kumimoji="1" lang="en-US" altLang="ja-JP" dirty="0"/>
              <a:t>ITO </a:t>
            </a:r>
            <a:r>
              <a:rPr kumimoji="1" lang="ja-JP" altLang="en-US" dirty="0"/>
              <a:t>石英の</a:t>
            </a:r>
            <a:r>
              <a:rPr kumimoji="1" lang="en-US" altLang="ja-JP" dirty="0"/>
              <a:t>ITO </a:t>
            </a:r>
            <a:r>
              <a:rPr kumimoji="1" lang="ja-JP" altLang="en-US" dirty="0"/>
              <a:t>面，</a:t>
            </a:r>
            <a:r>
              <a:rPr kumimoji="1" lang="en-US" altLang="ja-JP" dirty="0"/>
              <a:t>Grid </a:t>
            </a:r>
            <a:r>
              <a:rPr kumimoji="1" lang="ja-JP" altLang="en-US" dirty="0"/>
              <a:t>への電源供給には</a:t>
            </a:r>
            <a:r>
              <a:rPr kumimoji="1" lang="en-US" altLang="ja-JP" dirty="0"/>
              <a:t>HAYASHI-REPIC </a:t>
            </a:r>
            <a:r>
              <a:rPr kumimoji="1" lang="ja-JP" altLang="en-US" dirty="0"/>
              <a:t>の</a:t>
            </a:r>
            <a:r>
              <a:rPr kumimoji="1" lang="en-US" altLang="ja-JP" dirty="0"/>
              <a:t>RPH-034 </a:t>
            </a:r>
            <a:r>
              <a:rPr kumimoji="1" lang="ja-JP" altLang="en-US" dirty="0"/>
              <a:t>を使用した。 </a:t>
            </a:r>
          </a:p>
          <a:p>
            <a:r>
              <a:rPr kumimoji="1" lang="ja-JP" altLang="en-US" dirty="0"/>
              <a:t>このモジュールは最大</a:t>
            </a:r>
            <a:r>
              <a:rPr kumimoji="1" lang="en-US" altLang="ja-JP" dirty="0"/>
              <a:t>-6kV </a:t>
            </a:r>
            <a:r>
              <a:rPr kumimoji="1" lang="ja-JP" altLang="en-US" dirty="0"/>
              <a:t>まで印可可能で，計</a:t>
            </a:r>
            <a:r>
              <a:rPr kumimoji="1" lang="en-US" altLang="ja-JP" dirty="0"/>
              <a:t>4ch </a:t>
            </a:r>
            <a:r>
              <a:rPr kumimoji="1" lang="ja-JP" altLang="en-US" dirty="0"/>
              <a:t>のものである。</a:t>
            </a:r>
            <a:r>
              <a:rPr kumimoji="1" lang="en-US" altLang="ja-JP" dirty="0"/>
              <a:t>PMT </a:t>
            </a:r>
            <a:r>
              <a:rPr kumimoji="1" lang="ja-JP" altLang="en-US" dirty="0"/>
              <a:t>は</a:t>
            </a:r>
            <a:r>
              <a:rPr kumimoji="1" lang="en-US" altLang="ja-JP" dirty="0"/>
              <a:t>-1.1kV</a:t>
            </a:r>
            <a:r>
              <a:rPr kumimoji="1" lang="ja-JP" altLang="en-US" dirty="0"/>
              <a:t>，</a:t>
            </a:r>
            <a:r>
              <a:rPr kumimoji="1" lang="en-US" altLang="ja-JP" dirty="0"/>
              <a:t>ITO </a:t>
            </a:r>
            <a:r>
              <a:rPr kumimoji="1" lang="ja-JP" altLang="en-US" dirty="0"/>
              <a:t>面，</a:t>
            </a:r>
            <a:r>
              <a:rPr kumimoji="1" lang="en-US" altLang="ja-JP" dirty="0"/>
              <a:t>Grid </a:t>
            </a:r>
          </a:p>
          <a:p>
            <a:r>
              <a:rPr kumimoji="1" lang="ja-JP" altLang="en-US" dirty="0"/>
              <a:t>には</a:t>
            </a:r>
            <a:r>
              <a:rPr kumimoji="1" lang="en-US" altLang="ja-JP" dirty="0"/>
              <a:t>-1kV </a:t>
            </a:r>
            <a:r>
              <a:rPr kumimoji="1" lang="ja-JP" altLang="en-US" dirty="0"/>
              <a:t>の電圧を供給している。</a:t>
            </a:r>
            <a:r>
              <a:rPr kumimoji="1" lang="en-US" altLang="ja-JP" dirty="0"/>
              <a:t>ITO </a:t>
            </a:r>
            <a:r>
              <a:rPr kumimoji="1" lang="ja-JP" altLang="en-US" dirty="0"/>
              <a:t>面には金メッキされている部分にケーブルを直接はんだ付け </a:t>
            </a:r>
          </a:p>
          <a:p>
            <a:r>
              <a:rPr kumimoji="1" lang="ja-JP" altLang="en-US" dirty="0"/>
              <a:t>している。また </a:t>
            </a:r>
            <a:r>
              <a:rPr kumimoji="1" lang="en-US" altLang="ja-JP" dirty="0"/>
              <a:t>Grid </a:t>
            </a:r>
            <a:r>
              <a:rPr kumimoji="1" lang="ja-JP" altLang="en-US" dirty="0"/>
              <a:t>にはケーブルの先にクリップをはんだ付けし，クリップで </a:t>
            </a:r>
            <a:r>
              <a:rPr kumimoji="1" lang="en-US" altLang="ja-JP" dirty="0"/>
              <a:t>Grid </a:t>
            </a:r>
            <a:r>
              <a:rPr kumimoji="1" lang="ja-JP" altLang="en-US" dirty="0"/>
              <a:t>の端を挟んで </a:t>
            </a:r>
          </a:p>
          <a:p>
            <a:r>
              <a:rPr kumimoji="1" lang="ja-JP" altLang="en-US" dirty="0"/>
              <a:t>電圧を供給した。クリップで挟んだ部分には上から絶縁テープ巻いて固定している。</a:t>
            </a:r>
          </a:p>
          <a:p>
            <a:r>
              <a:rPr kumimoji="1" lang="ja-JP" altLang="en-US" dirty="0"/>
              <a:t>一方で、</a:t>
            </a:r>
            <a:r>
              <a:rPr kumimoji="1" lang="en-US" altLang="ja-JP" dirty="0"/>
              <a:t>Cathode </a:t>
            </a:r>
            <a:r>
              <a:rPr kumimoji="1" lang="ja-JP" altLang="en-US" dirty="0"/>
              <a:t>へは高電圧を供給できるように</a:t>
            </a:r>
            <a:r>
              <a:rPr kumimoji="1" lang="en-US" altLang="ja-JP" dirty="0"/>
              <a:t>-30kV </a:t>
            </a:r>
            <a:r>
              <a:rPr kumimoji="1" lang="ja-JP" altLang="en-US" dirty="0"/>
              <a:t>まで印可可能な電圧源として</a:t>
            </a:r>
            <a:r>
              <a:rPr kumimoji="1" lang="en-US" altLang="ja-JP" dirty="0"/>
              <a:t>MATSUSADA </a:t>
            </a:r>
          </a:p>
          <a:p>
            <a:r>
              <a:rPr kumimoji="1" lang="en-US" altLang="ja-JP" dirty="0"/>
              <a:t>PRECISION </a:t>
            </a:r>
            <a:r>
              <a:rPr kumimoji="1" lang="ja-JP" altLang="en-US" dirty="0"/>
              <a:t>の</a:t>
            </a:r>
            <a:r>
              <a:rPr kumimoji="1" lang="en-US" altLang="ja-JP" dirty="0"/>
              <a:t>HJPQ-30N1 </a:t>
            </a:r>
            <a:r>
              <a:rPr kumimoji="1" lang="ja-JP" altLang="en-US" dirty="0"/>
              <a:t>を使用した。また放電対策として，フィードスルーには耐電圧が</a:t>
            </a:r>
            <a:r>
              <a:rPr kumimoji="1" lang="en-US" altLang="ja-JP" dirty="0"/>
              <a:t>30kV </a:t>
            </a:r>
            <a:r>
              <a:rPr kumimoji="1" lang="ja-JP" altLang="en-US" dirty="0"/>
              <a:t>あ </a:t>
            </a:r>
          </a:p>
          <a:p>
            <a:r>
              <a:rPr kumimoji="1" lang="ja-JP" altLang="en-US" dirty="0"/>
              <a:t>る</a:t>
            </a:r>
            <a:r>
              <a:rPr kumimoji="1" lang="en-US" altLang="ja-JP" dirty="0"/>
              <a:t>COSMOTEC </a:t>
            </a:r>
            <a:r>
              <a:rPr kumimoji="1" lang="ja-JP" altLang="en-US" dirty="0"/>
              <a:t>の</a:t>
            </a:r>
            <a:r>
              <a:rPr kumimoji="1" lang="en-US" altLang="ja-JP" dirty="0"/>
              <a:t>C230K3ASS1UT1 </a:t>
            </a:r>
            <a:r>
              <a:rPr kumimoji="1" lang="ja-JP" altLang="en-US" dirty="0"/>
              <a:t>を使用している。容器内部のケーブルには撚り線でカプトン被 </a:t>
            </a:r>
          </a:p>
          <a:p>
            <a:r>
              <a:rPr kumimoji="1" lang="ja-JP" altLang="en-US" dirty="0"/>
              <a:t>膜のされていて耐電圧が</a:t>
            </a:r>
            <a:r>
              <a:rPr kumimoji="1" lang="en-US" altLang="ja-JP" dirty="0"/>
              <a:t>10kV </a:t>
            </a:r>
            <a:r>
              <a:rPr kumimoji="1" lang="ja-JP" altLang="en-US" dirty="0"/>
              <a:t>である</a:t>
            </a:r>
            <a:r>
              <a:rPr kumimoji="1" lang="en-US" altLang="ja-JP" dirty="0"/>
              <a:t>COSMOTEC </a:t>
            </a:r>
            <a:r>
              <a:rPr kumimoji="1" lang="ja-JP" altLang="en-US" dirty="0"/>
              <a:t>の</a:t>
            </a:r>
            <a:r>
              <a:rPr kumimoji="1" lang="en-US" altLang="ja-JP" dirty="0"/>
              <a:t>V10K3AK1000/XX </a:t>
            </a:r>
            <a:r>
              <a:rPr kumimoji="1" lang="ja-JP" altLang="en-US" dirty="0"/>
              <a:t>を使用し，直接</a:t>
            </a:r>
            <a:r>
              <a:rPr kumimoji="1" lang="en-US" altLang="ja-JP" dirty="0"/>
              <a:t>Cathode </a:t>
            </a:r>
          </a:p>
          <a:p>
            <a:r>
              <a:rPr kumimoji="1" lang="ja-JP" altLang="en-US" dirty="0"/>
              <a:t>の電極にはんだ付けしている。さらにエポキシ樹脂である </a:t>
            </a:r>
            <a:r>
              <a:rPr kumimoji="1" lang="en-US" altLang="ja-JP" dirty="0" err="1"/>
              <a:t>epoc</a:t>
            </a:r>
            <a:r>
              <a:rPr kumimoji="1" lang="en-US" altLang="ja-JP" dirty="0"/>
              <a:t> </a:t>
            </a:r>
            <a:r>
              <a:rPr kumimoji="1" lang="ja-JP" altLang="en-US" dirty="0"/>
              <a:t>の </a:t>
            </a:r>
            <a:r>
              <a:rPr kumimoji="1" lang="en-US" altLang="ja-JP" dirty="0"/>
              <a:t>E-01-005 </a:t>
            </a:r>
            <a:r>
              <a:rPr kumimoji="1" lang="ja-JP" altLang="en-US" dirty="0"/>
              <a:t>を使用してフィードス </a:t>
            </a:r>
          </a:p>
          <a:p>
            <a:r>
              <a:rPr kumimoji="1" lang="ja-JP" altLang="en-US" dirty="0"/>
              <a:t>ルー周辺のみケーブルを固定している。</a:t>
            </a:r>
            <a:r>
              <a:rPr kumimoji="1" lang="en-US" altLang="ja-JP" dirty="0"/>
              <a:t>Cathode </a:t>
            </a:r>
            <a:r>
              <a:rPr kumimoji="1" lang="ja-JP" altLang="en-US" dirty="0"/>
              <a:t>に使用した電圧源と実際に使用したフィードスルー </a:t>
            </a:r>
          </a:p>
          <a:p>
            <a:r>
              <a:rPr kumimoji="1" lang="ja-JP" altLang="en-US" dirty="0"/>
              <a:t>を以下に示す。</a:t>
            </a:r>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15</a:t>
            </a:fld>
            <a:endParaRPr kumimoji="1" lang="ja-JP" altLang="en-US"/>
          </a:p>
        </p:txBody>
      </p:sp>
    </p:spTree>
    <p:extLst>
      <p:ext uri="{BB962C8B-B14F-4D97-AF65-F5344CB8AC3E}">
        <p14:creationId xmlns:p14="http://schemas.microsoft.com/office/powerpoint/2010/main" val="26231195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データのうち、停止事象についてみてみました。</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上のイベントは</a:t>
            </a:r>
            <a:r>
              <a:rPr kumimoji="1" lang="en-US" altLang="ja-JP" sz="1200" dirty="0"/>
              <a:t>TPC </a:t>
            </a:r>
            <a:r>
              <a:rPr kumimoji="1" lang="ja-JP" altLang="en-US" sz="1200" dirty="0"/>
              <a:t>中で飛跡が止まっており，その後飛跡が何もないこと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から</a:t>
            </a:r>
            <a:r>
              <a:rPr kumimoji="1" lang="en-US" altLang="ja-JP" sz="1200" dirty="0"/>
              <a:t>capture</a:t>
            </a:r>
            <a:r>
              <a:rPr kumimoji="1" lang="ja-JP" altLang="en-US" sz="1200" dirty="0"/>
              <a:t>であると考えられます。</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一方下のイベントについては停止した後に</a:t>
            </a:r>
            <a:r>
              <a:rPr kumimoji="1" lang="en-US" altLang="ja-JP" sz="1200" dirty="0"/>
              <a:t>Michel electron </a:t>
            </a:r>
            <a:r>
              <a:rPr kumimoji="1" lang="ja-JP" altLang="en-US" sz="1200" dirty="0"/>
              <a:t>の飛跡があり，</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光信号でも</a:t>
            </a:r>
            <a:r>
              <a:rPr kumimoji="1" lang="en-US" altLang="ja-JP" sz="1200" dirty="0"/>
              <a:t>Michel electron</a:t>
            </a:r>
            <a:r>
              <a:rPr kumimoji="1" lang="ja-JP" altLang="en-US" sz="1200" dirty="0"/>
              <a:t>が見えていること から</a:t>
            </a:r>
            <a:r>
              <a:rPr kumimoji="1" lang="en-US" altLang="ja-JP" sz="1200" dirty="0"/>
              <a:t>decay</a:t>
            </a:r>
            <a:r>
              <a:rPr kumimoji="1" lang="ja-JP" altLang="en-US" sz="1200" dirty="0"/>
              <a:t>であると考えられます。</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したがって、液体</a:t>
            </a:r>
            <a:r>
              <a:rPr kumimoji="1" lang="en-US" altLang="ja-JP" sz="1200" dirty="0" err="1"/>
              <a:t>ArTPC</a:t>
            </a:r>
            <a:r>
              <a:rPr kumimoji="1" lang="ja-JP" altLang="en-US" sz="1200" dirty="0"/>
              <a:t>の電子信号と</a:t>
            </a:r>
            <a:r>
              <a:rPr kumimoji="1" lang="en-US" altLang="ja-JP" sz="1200" dirty="0"/>
              <a:t>PMT</a:t>
            </a:r>
            <a:r>
              <a:rPr kumimoji="1" lang="ja-JP" altLang="en-US" sz="1200" dirty="0"/>
              <a:t>の光信号で</a:t>
            </a:r>
            <a:r>
              <a:rPr kumimoji="1" lang="en-US" altLang="ja-JP" sz="1200" dirty="0"/>
              <a:t>Capture, Decay</a:t>
            </a:r>
            <a:r>
              <a:rPr kumimoji="1" lang="ja-JP" altLang="en-US" sz="1200" dirty="0"/>
              <a:t>を観測しました。</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そこで、本試験の目的である識別能力の検証をしました。</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16</a:t>
            </a:fld>
            <a:endParaRPr kumimoji="1" lang="ja-JP" altLang="en-US"/>
          </a:p>
        </p:txBody>
      </p:sp>
    </p:spTree>
    <p:extLst>
      <p:ext uri="{BB962C8B-B14F-4D97-AF65-F5344CB8AC3E}">
        <p14:creationId xmlns:p14="http://schemas.microsoft.com/office/powerpoint/2010/main" val="38129077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検証方法についてですが、</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光信号解析によって算出した</a:t>
            </a:r>
            <a:r>
              <a:rPr kumimoji="1" lang="en-US" altLang="ja-JP" sz="1200" dirty="0"/>
              <a:t>decay</a:t>
            </a:r>
            <a:r>
              <a:rPr kumimoji="1" lang="ja-JP" altLang="en-US" sz="1200" dirty="0"/>
              <a:t>と</a:t>
            </a:r>
            <a:r>
              <a:rPr kumimoji="1" lang="en-US" altLang="ja-JP" sz="1200" dirty="0"/>
              <a:t>capture</a:t>
            </a:r>
            <a:r>
              <a:rPr kumimoji="1" lang="ja-JP" altLang="en-US" sz="1200" dirty="0"/>
              <a:t>のイベント数の比と</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飛跡によって算出した比を比較することで</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イベント識別能力の評価を行いました。</a:t>
            </a:r>
            <a:endParaRPr kumimoji="1" lang="ja-JP" altLang="en-US" dirty="0"/>
          </a:p>
          <a:p>
            <a:endParaRPr kumimoji="1" lang="en-US" altLang="ja-JP" sz="1200" dirty="0"/>
          </a:p>
          <a:p>
            <a:r>
              <a:rPr kumimoji="1" lang="ja-JP" altLang="en-US" sz="1200" dirty="0"/>
              <a:t>光信号解析においては、</a:t>
            </a:r>
            <a:r>
              <a:rPr kumimoji="1" lang="en-US" altLang="ja-JP" sz="1200" dirty="0"/>
              <a:t>mu-</a:t>
            </a:r>
            <a:r>
              <a:rPr kumimoji="1" lang="ja-JP" altLang="en-US" sz="1200" dirty="0"/>
              <a:t>かつ</a:t>
            </a:r>
            <a:r>
              <a:rPr kumimoji="1" lang="en-US" altLang="ja-JP" sz="1200" dirty="0"/>
              <a:t>mu+</a:t>
            </a:r>
            <a:r>
              <a:rPr kumimoji="1" lang="ja-JP" altLang="en-US" sz="1200" dirty="0"/>
              <a:t>の</a:t>
            </a:r>
            <a:r>
              <a:rPr kumimoji="1" lang="en-US" altLang="ja-JP" sz="1200" dirty="0"/>
              <a:t>decay</a:t>
            </a:r>
            <a:r>
              <a:rPr kumimoji="1" lang="ja-JP" altLang="en-US" sz="1200" dirty="0"/>
              <a:t>が</a:t>
            </a:r>
            <a:r>
              <a:rPr kumimoji="1" lang="en-US" altLang="ja-JP" sz="1200" dirty="0" err="1"/>
              <a:t>michel</a:t>
            </a:r>
            <a:r>
              <a:rPr kumimoji="1" lang="en-US" altLang="ja-JP" sz="1200" dirty="0"/>
              <a:t> electron</a:t>
            </a:r>
            <a:r>
              <a:rPr kumimoji="1" lang="ja-JP" altLang="en-US" sz="1200" dirty="0"/>
              <a:t>によって観測できるので、</a:t>
            </a:r>
            <a:endParaRPr kumimoji="1" lang="en-US" altLang="ja-JP" sz="1200" dirty="0"/>
          </a:p>
          <a:p>
            <a:r>
              <a:rPr kumimoji="1" lang="en-US" altLang="ja-JP" sz="1200" dirty="0"/>
              <a:t>μ</a:t>
            </a:r>
            <a:r>
              <a:rPr kumimoji="1" lang="ja-JP" altLang="en-US" sz="1200" dirty="0"/>
              <a:t>粒子と </a:t>
            </a:r>
            <a:r>
              <a:rPr kumimoji="1" lang="en-US" altLang="ja-JP" sz="1200" dirty="0"/>
              <a:t>Michel  electron</a:t>
            </a:r>
            <a:r>
              <a:rPr kumimoji="1" lang="ja-JP" altLang="en-US" sz="1200" dirty="0"/>
              <a:t>の光信号の時間差分布を</a:t>
            </a:r>
            <a:endParaRPr kumimoji="1" lang="en-US" altLang="ja-JP" sz="1200" dirty="0"/>
          </a:p>
          <a:p>
            <a:r>
              <a:rPr kumimoji="1" lang="ja-JP" altLang="en-US" sz="1200" dirty="0"/>
              <a:t>この</a:t>
            </a:r>
            <a:r>
              <a:rPr kumimoji="1" lang="en-US" altLang="ja-JP" sz="1200" dirty="0"/>
              <a:t>decay</a:t>
            </a:r>
            <a:r>
              <a:rPr kumimoji="1" lang="ja-JP" altLang="en-US" sz="1200" dirty="0"/>
              <a:t>成分の時定数関数の和で</a:t>
            </a:r>
            <a:r>
              <a:rPr kumimoji="1" lang="en-US" altLang="ja-JP" sz="1200" dirty="0"/>
              <a:t>Fit </a:t>
            </a:r>
            <a:r>
              <a:rPr kumimoji="1" lang="ja-JP" altLang="en-US" sz="1200" dirty="0"/>
              <a:t>することで、イベント数の比を求めまることができます。</a:t>
            </a:r>
            <a:endParaRPr kumimoji="1" lang="en-US" altLang="ja-JP" sz="1200" dirty="0"/>
          </a:p>
          <a:p>
            <a:endParaRPr kumimoji="1" lang="en-US" altLang="ja-JP" sz="1200" dirty="0"/>
          </a:p>
          <a:p>
            <a:r>
              <a:rPr kumimoji="1" lang="ja-JP" altLang="en-US" sz="1200" dirty="0"/>
              <a:t>飛跡による比の算出は、</a:t>
            </a:r>
            <a:endParaRPr kumimoji="1" lang="en-US" altLang="ja-JP" sz="1200" dirty="0"/>
          </a:p>
          <a:p>
            <a:r>
              <a:rPr kumimoji="1" lang="en-US" altLang="ja-JP" sz="1200" dirty="0"/>
              <a:t>Event Display</a:t>
            </a:r>
            <a:r>
              <a:rPr kumimoji="1" lang="ja-JP" altLang="en-US" sz="1200" dirty="0"/>
              <a:t>を</a:t>
            </a:r>
            <a:r>
              <a:rPr kumimoji="1" lang="en-US" altLang="ja-JP" sz="1200" dirty="0"/>
              <a:t>Eye Scan</a:t>
            </a:r>
            <a:r>
              <a:rPr kumimoji="1" lang="ja-JP" altLang="en-US" sz="1200" dirty="0"/>
              <a:t>し、イベント比を出しました。</a:t>
            </a:r>
            <a:endParaRPr kumimoji="1" lang="en-US" altLang="ja-JP" sz="1200" dirty="0"/>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17</a:t>
            </a:fld>
            <a:endParaRPr kumimoji="1" lang="ja-JP" altLang="en-US"/>
          </a:p>
        </p:txBody>
      </p:sp>
    </p:spTree>
    <p:extLst>
      <p:ext uri="{BB962C8B-B14F-4D97-AF65-F5344CB8AC3E}">
        <p14:creationId xmlns:p14="http://schemas.microsoft.com/office/powerpoint/2010/main" val="36374587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ノート プレースホルダー 2"/>
              <p:cNvSpPr>
                <a:spLocks noGrp="1"/>
              </p:cNvSpPr>
              <p:nvPr>
                <p:ph type="body" idx="1"/>
              </p:nvPr>
            </p:nvSpPr>
            <p:spPr/>
            <p:txBody>
              <a:bodyPr/>
              <a:lstStyle/>
              <a:p>
                <a:r>
                  <a:rPr kumimoji="1" lang="ja-JP" altLang="en-US" dirty="0"/>
                  <a:t>まず、光信号解析についてですが、</a:t>
                </a:r>
                <a:endParaRPr kumimoji="1" lang="en-US" altLang="ja-JP" dirty="0"/>
              </a:p>
              <a:p>
                <a:r>
                  <a:rPr kumimoji="1" lang="ja-JP" altLang="en-US" dirty="0"/>
                  <a:t>今回観測した光信号データの中から</a:t>
                </a:r>
                <a:endParaRPr kumimoji="1" lang="en-US" altLang="ja-JP" dirty="0"/>
              </a:p>
              <a:p>
                <a:r>
                  <a:rPr kumimoji="1" lang="ja-JP" altLang="en-US" dirty="0"/>
                  <a:t>２つピークがあるイベントのみを選択しました。</a:t>
                </a:r>
                <a:endParaRPr kumimoji="1" lang="en-US" altLang="ja-JP" dirty="0"/>
              </a:p>
              <a:p>
                <a:endParaRPr kumimoji="1" lang="en-US" altLang="ja-JP" dirty="0"/>
              </a:p>
              <a:p>
                <a:r>
                  <a:rPr kumimoji="1" lang="en-US" altLang="ja-JP" dirty="0"/>
                  <a:t>Mu+</a:t>
                </a:r>
                <a:r>
                  <a:rPr kumimoji="1" lang="ja-JP" altLang="en-US" dirty="0"/>
                  <a:t>の時定数関数と</a:t>
                </a:r>
                <a:r>
                  <a:rPr kumimoji="1" lang="en-US" altLang="ja-JP" dirty="0"/>
                  <a:t>mu-</a:t>
                </a:r>
                <a:r>
                  <a:rPr kumimoji="1" lang="ja-JP" altLang="en-US" dirty="0"/>
                  <a:t>の</a:t>
                </a:r>
                <a:r>
                  <a:rPr kumimoji="1" lang="en-US" altLang="ja-JP" dirty="0"/>
                  <a:t>decay</a:t>
                </a:r>
                <a:r>
                  <a:rPr kumimoji="1" lang="ja-JP" altLang="en-US" dirty="0"/>
                  <a:t>成分における時定数関数の和で</a:t>
                </a:r>
                <a:r>
                  <a:rPr kumimoji="1" lang="en-US" altLang="ja-JP" dirty="0"/>
                  <a:t>fit</a:t>
                </a:r>
                <a:r>
                  <a:rPr kumimoji="1" lang="ja-JP" altLang="en-US" dirty="0"/>
                  <a:t>を行ったのがこのようになっていて、</a:t>
                </a:r>
                <a:endParaRPr kumimoji="1" lang="en-US" altLang="ja-JP" dirty="0"/>
              </a:p>
              <a:p>
                <a:r>
                  <a:rPr kumimoji="1" lang="en-US" altLang="ja-JP" b="0" dirty="0"/>
                  <a:t>Fit</a:t>
                </a:r>
                <a:r>
                  <a:rPr kumimoji="1" lang="ja-JP" altLang="en-US" b="0" dirty="0"/>
                  <a:t>結果による</a:t>
                </a:r>
                <a:r>
                  <a:rPr kumimoji="1" lang="en-US" altLang="ja-JP" b="0" dirty="0"/>
                  <a:t>capture</a:t>
                </a:r>
                <a:r>
                  <a:rPr kumimoji="1" lang="ja-JP" altLang="en-US" b="0" dirty="0"/>
                  <a:t>の時定数</a:t>
                </a:r>
                <a:r>
                  <a:rPr kumimoji="1" lang="en-US" altLang="ja-JP" b="0" dirty="0"/>
                  <a:t>742ns</a:t>
                </a:r>
                <a:r>
                  <a:rPr kumimoji="1" lang="ja-JP" altLang="en-US" b="0" dirty="0"/>
                  <a:t>は理論値</a:t>
                </a:r>
                <a:r>
                  <a:rPr kumimoji="1" lang="en-US" altLang="ja-JP" b="0" dirty="0"/>
                  <a:t>883ns</a:t>
                </a:r>
                <a:r>
                  <a:rPr kumimoji="1" lang="ja-JP" altLang="en-US" b="0" dirty="0"/>
                  <a:t>と誤差の範囲内で一致しました。</a:t>
                </a:r>
                <a:endParaRPr kumimoji="1" lang="en-US" altLang="ja-JP" b="0" dirty="0"/>
              </a:p>
              <a:p>
                <a:endParaRPr kumimoji="1" lang="en-US" altLang="ja-JP" b="1" dirty="0"/>
              </a:p>
              <a:p>
                <a:r>
                  <a:rPr kumimoji="1" lang="ja-JP" altLang="en-US" dirty="0"/>
                  <a:t>以上より</a:t>
                </a:r>
                <a:r>
                  <a:rPr kumimoji="1" lang="en-US" altLang="ja-JP" dirty="0"/>
                  <a:t>decay </a:t>
                </a:r>
                <a:r>
                  <a:rPr kumimoji="1" lang="ja-JP" altLang="en-US" dirty="0"/>
                  <a:t>と</a:t>
                </a:r>
                <a:r>
                  <a:rPr kumimoji="1" lang="en-US" altLang="ja-JP" dirty="0"/>
                  <a:t>capture</a:t>
                </a:r>
                <a:r>
                  <a:rPr kumimoji="1" lang="ja-JP" altLang="en-US" dirty="0"/>
                  <a:t>のイベント数の比は</a:t>
                </a:r>
                <a:r>
                  <a:rPr kumimoji="1" lang="en-US" altLang="ja-JP" dirty="0"/>
                  <a:t>1  :  0.68 ± 0.05</a:t>
                </a:r>
                <a:r>
                  <a:rPr kumimoji="1" lang="ja-JP" altLang="en-US" dirty="0"/>
                  <a:t>となりました。</a:t>
                </a:r>
                <a:endParaRPr kumimoji="1" lang="en-US" altLang="ja-JP" dirty="0"/>
              </a:p>
              <a:p>
                <a:endParaRPr kumimoji="1" lang="en-US" altLang="ja-JP" dirty="0"/>
              </a:p>
              <a:p>
                <a:r>
                  <a:rPr kumimoji="1" lang="en-US" altLang="ja-JP" dirty="0"/>
                  <a:t>[</a:t>
                </a:r>
                <a:r>
                  <a:rPr kumimoji="1" lang="ja-JP" altLang="en-US" dirty="0"/>
                  <a:t>理解</a:t>
                </a:r>
                <a:r>
                  <a:rPr kumimoji="1" lang="en-US" altLang="ja-JP" dirty="0"/>
                  <a:t>]</a:t>
                </a:r>
              </a:p>
              <a:p>
                <a:r>
                  <a:rPr kumimoji="1" lang="ja-JP" altLang="en-US" dirty="0"/>
                  <a:t>結局パラメータがどれなのか</a:t>
                </a:r>
                <a:endParaRPr kumimoji="1" lang="en-US" altLang="ja-JP" dirty="0"/>
              </a:p>
              <a:p>
                <a:r>
                  <a:rPr kumimoji="1" lang="ja-JP" altLang="en-US" dirty="0"/>
                  <a:t>ただしパラメータは </a:t>
                </a:r>
                <a:r>
                  <a:rPr kumimoji="1" lang="en-US" altLang="ja-JP" dirty="0"/>
                  <a:t>Nall , f+ , </a:t>
                </a:r>
                <a:r>
                  <a:rPr kumimoji="1" lang="en-US" altLang="ja-JP" dirty="0" err="1"/>
                  <a:t>τcap</a:t>
                </a:r>
                <a:r>
                  <a:rPr kumimoji="1" lang="en-US" altLang="ja-JP" dirty="0"/>
                  <a:t> </a:t>
                </a:r>
                <a:r>
                  <a:rPr kumimoji="1" lang="ja-JP" altLang="en-US" dirty="0"/>
                  <a:t>の３つとし，崩壊事象の時定数は </a:t>
                </a:r>
              </a:p>
              <a:p>
                <a:r>
                  <a:rPr kumimoji="1" lang="en-US" altLang="ja-JP" dirty="0" err="1"/>
                  <a:t>τdec</a:t>
                </a:r>
                <a:r>
                  <a:rPr kumimoji="1" lang="en-US" altLang="ja-JP" dirty="0"/>
                  <a:t> = 2.197µs[30] </a:t>
                </a:r>
                <a:r>
                  <a:rPr kumimoji="1" lang="ja-JP" altLang="en-US" dirty="0"/>
                  <a:t>に固定して</a:t>
                </a:r>
                <a:r>
                  <a:rPr kumimoji="1" lang="en-US" altLang="ja-JP" dirty="0"/>
                  <a:t>Fit </a:t>
                </a:r>
                <a:r>
                  <a:rPr kumimoji="1" lang="ja-JP" altLang="en-US" dirty="0"/>
                  <a:t>を行った。</a:t>
                </a:r>
                <a:endParaRPr kumimoji="1" lang="en-US" altLang="ja-JP" b="1" dirty="0"/>
              </a:p>
              <a:p>
                <a:endParaRPr kumimoji="1" lang="ja-JP" altLang="en-US" dirty="0"/>
              </a:p>
            </p:txBody>
          </p:sp>
        </mc:Choice>
        <mc:Fallback xmlns="">
          <p:sp>
            <p:nvSpPr>
              <p:cNvPr id="3" name="ノート プレースホルダー 2"/>
              <p:cNvSpPr>
                <a:spLocks noGrp="1"/>
              </p:cNvSpPr>
              <p:nvPr>
                <p:ph type="body" idx="1"/>
              </p:nvPr>
            </p:nvSpPr>
            <p:spPr/>
            <p:txBody>
              <a:bodyPr/>
              <a:lstStyle/>
              <a:p>
                <a:r>
                  <a:rPr kumimoji="1" lang="en-US" altLang="ja-JP" b="1" i="0">
                    <a:latin typeface="Cambria Math" panose="02040503050406030204" pitchFamily="18" charset="0"/>
                  </a:rPr>
                  <a:t>𝝉_𝒄𝒂𝒑</a:t>
                </a:r>
                <a:r>
                  <a:rPr kumimoji="1" lang="ja-JP" altLang="en-US" b="1" dirty="0"/>
                  <a:t>と</a:t>
                </a:r>
                <a:r>
                  <a:rPr kumimoji="1" lang="en-US" altLang="ja-JP" b="1" dirty="0"/>
                  <a:t>Capture</a:t>
                </a:r>
                <a:r>
                  <a:rPr kumimoji="1" lang="ja-JP" altLang="en-US" b="1" dirty="0"/>
                  <a:t>のイベント数も求められる</a:t>
                </a:r>
                <a:endParaRPr kumimoji="1" lang="ja-JP" altLang="en-US" dirty="0"/>
              </a:p>
            </p:txBody>
          </p:sp>
        </mc:Fallback>
      </mc:AlternateContent>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18</a:t>
            </a:fld>
            <a:endParaRPr kumimoji="1" lang="ja-JP" altLang="en-US"/>
          </a:p>
        </p:txBody>
      </p:sp>
    </p:spTree>
    <p:extLst>
      <p:ext uri="{BB962C8B-B14F-4D97-AF65-F5344CB8AC3E}">
        <p14:creationId xmlns:p14="http://schemas.microsoft.com/office/powerpoint/2010/main" val="32833050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次に飛跡によるイベント比の算出についてですが、</a:t>
            </a:r>
            <a:br>
              <a:rPr kumimoji="1" lang="ja-JP" altLang="en-US" dirty="0"/>
            </a:br>
            <a:r>
              <a:rPr kumimoji="1" lang="ja-JP" altLang="en-US" dirty="0"/>
              <a:t>今回は</a:t>
            </a:r>
            <a:r>
              <a:rPr kumimoji="1" lang="en-US" altLang="ja-JP" dirty="0"/>
              <a:t>S/N</a:t>
            </a:r>
            <a:r>
              <a:rPr kumimoji="1" lang="ja-JP" altLang="en-US" dirty="0"/>
              <a:t>のもっともよい</a:t>
            </a:r>
            <a:r>
              <a:rPr kumimoji="1" lang="en-US" altLang="ja-JP" dirty="0"/>
              <a:t>400 V/cm </a:t>
            </a:r>
            <a:r>
              <a:rPr kumimoji="1" lang="ja-JP" altLang="en-US" dirty="0"/>
              <a:t>のデータ </a:t>
            </a:r>
            <a:r>
              <a:rPr kumimoji="1" lang="en-US" altLang="ja-JP" dirty="0"/>
              <a:t>70,207 event </a:t>
            </a:r>
            <a:r>
              <a:rPr kumimoji="1" lang="ja-JP" altLang="en-US" dirty="0"/>
              <a:t>分を </a:t>
            </a:r>
            <a:r>
              <a:rPr kumimoji="1" lang="en-US" altLang="ja-JP" dirty="0"/>
              <a:t>eye scan </a:t>
            </a:r>
            <a:r>
              <a:rPr kumimoji="1" lang="ja-JP" altLang="en-US" dirty="0"/>
              <a:t>した。</a:t>
            </a:r>
            <a:endParaRPr kumimoji="1" lang="en-US" altLang="ja-JP" dirty="0"/>
          </a:p>
          <a:p>
            <a:r>
              <a:rPr kumimoji="1" lang="ja-JP" altLang="en-US" dirty="0"/>
              <a:t>イベントディスプレイの端は停止事象の判別が難しいという理由から</a:t>
            </a:r>
            <a:r>
              <a:rPr kumimoji="1" lang="en-US" altLang="ja-JP" dirty="0"/>
              <a:t>fiducial volume</a:t>
            </a:r>
            <a:r>
              <a:rPr kumimoji="1" lang="ja-JP" altLang="en-US" dirty="0"/>
              <a:t>はピンクの領域で行っていて、</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eye scan</a:t>
            </a:r>
            <a:r>
              <a:rPr kumimoji="1" lang="ja-JP" altLang="en-US" dirty="0"/>
              <a:t>のイベント選択は</a:t>
            </a:r>
            <a:r>
              <a:rPr kumimoji="1" lang="en-US" altLang="ja-JP" sz="1200" dirty="0"/>
              <a:t>Decay</a:t>
            </a:r>
            <a:r>
              <a:rPr kumimoji="1" lang="ja-JP" altLang="en-US" sz="1200" dirty="0"/>
              <a:t>、</a:t>
            </a:r>
            <a:r>
              <a:rPr kumimoji="1" lang="en-US" altLang="ja-JP" sz="1200" dirty="0"/>
              <a:t>Capture</a:t>
            </a:r>
            <a:r>
              <a:rPr kumimoji="1" lang="ja-JP" altLang="en-US" sz="1200" dirty="0"/>
              <a:t>とそれ以外の三種類です。</a:t>
            </a:r>
            <a:endParaRPr kumimoji="1" lang="en-US" altLang="ja-JP" sz="1200" dirty="0"/>
          </a:p>
          <a:p>
            <a:endParaRPr kumimoji="1" lang="en-US" altLang="ja-JP" dirty="0"/>
          </a:p>
          <a:p>
            <a:r>
              <a:rPr kumimoji="1" lang="ja-JP" altLang="en-US" dirty="0"/>
              <a:t>結果は</a:t>
            </a:r>
            <a:r>
              <a:rPr kumimoji="1" lang="en-US" altLang="ja-JP" dirty="0"/>
              <a:t>decay</a:t>
            </a:r>
            <a:r>
              <a:rPr kumimoji="1" lang="ja-JP" altLang="en-US" dirty="0"/>
              <a:t>は </a:t>
            </a:r>
            <a:r>
              <a:rPr kumimoji="1" lang="en-US" altLang="ja-JP" dirty="0"/>
              <a:t>243 event, capture</a:t>
            </a:r>
            <a:r>
              <a:rPr kumimoji="1" lang="ja-JP" altLang="en-US" dirty="0"/>
              <a:t>は </a:t>
            </a:r>
            <a:r>
              <a:rPr kumimoji="1" lang="en-US" altLang="ja-JP" dirty="0"/>
              <a:t>165 event</a:t>
            </a:r>
            <a:r>
              <a:rPr kumimoji="1" lang="ja-JP" altLang="en-US" dirty="0"/>
              <a:t>となりました。</a:t>
            </a:r>
            <a:endParaRPr kumimoji="1" lang="en-US" altLang="ja-JP" dirty="0"/>
          </a:p>
          <a:p>
            <a:r>
              <a:rPr kumimoji="1" lang="ja-JP" altLang="en-US" dirty="0"/>
              <a:t>したがって</a:t>
            </a:r>
            <a:r>
              <a:rPr kumimoji="1" lang="en-US" altLang="ja-JP" dirty="0"/>
              <a:t>decay</a:t>
            </a:r>
            <a:r>
              <a:rPr kumimoji="1" lang="ja-JP" altLang="en-US" dirty="0"/>
              <a:t>と</a:t>
            </a:r>
            <a:r>
              <a:rPr kumimoji="1" lang="en-US" altLang="ja-JP" dirty="0"/>
              <a:t>capture</a:t>
            </a:r>
            <a:r>
              <a:rPr kumimoji="1" lang="ja-JP" altLang="en-US" dirty="0"/>
              <a:t>のイベ ント数の比は</a:t>
            </a:r>
            <a:r>
              <a:rPr kumimoji="1" lang="en-US" altLang="ja-JP" dirty="0"/>
              <a:t>1 : 0.69 ± 0.07 </a:t>
            </a:r>
            <a:r>
              <a:rPr kumimoji="1" lang="ja-JP" altLang="en-US" dirty="0"/>
              <a:t>で、。</a:t>
            </a:r>
            <a:endParaRPr kumimoji="1" lang="en-US" altLang="ja-JP" dirty="0"/>
          </a:p>
          <a:p>
            <a:r>
              <a:rPr kumimoji="1" lang="ja-JP" altLang="en-US" dirty="0"/>
              <a:t>系統誤差を考慮すると、光信号解析の結果と誤差範囲内で一致しました。</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実際に</a:t>
            </a:r>
            <a:r>
              <a:rPr kumimoji="1" lang="en-US" altLang="ja-JP" dirty="0" err="1"/>
              <a:t>δray</a:t>
            </a:r>
            <a:r>
              <a:rPr kumimoji="1" lang="ja-JP" altLang="en-US" dirty="0"/>
              <a:t> など</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光信号も見ながら見てみると，間違っているイベントもかなり多そう</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a:p>
            <a:r>
              <a:rPr kumimoji="1" lang="ja-JP" altLang="en-US" dirty="0"/>
              <a:t>３種類に分類した。</a:t>
            </a:r>
          </a:p>
          <a:p>
            <a:r>
              <a:rPr kumimoji="1" lang="en-US" altLang="ja-JP" dirty="0"/>
              <a:t>(a)    </a:t>
            </a:r>
            <a:r>
              <a:rPr kumimoji="1" lang="ja-JP" altLang="en-US" dirty="0"/>
              <a:t>捕獲事象</a:t>
            </a:r>
          </a:p>
          <a:p>
            <a:r>
              <a:rPr kumimoji="1" lang="en-US" altLang="ja-JP" dirty="0"/>
              <a:t>(b)    </a:t>
            </a:r>
            <a:r>
              <a:rPr kumimoji="1" lang="ja-JP" altLang="en-US" dirty="0"/>
              <a:t>崩壊事象</a:t>
            </a:r>
          </a:p>
          <a:p>
            <a:r>
              <a:rPr kumimoji="1" lang="en-US" altLang="ja-JP" dirty="0"/>
              <a:t>(c)    </a:t>
            </a:r>
            <a:r>
              <a:rPr kumimoji="1" lang="ja-JP" altLang="en-US" dirty="0"/>
              <a:t>その他のイベント</a:t>
            </a:r>
          </a:p>
          <a:p>
            <a:r>
              <a:rPr kumimoji="1" lang="ja-JP" altLang="en-US" dirty="0"/>
              <a:t>捕獲事象や崩壊事象は</a:t>
            </a:r>
            <a:r>
              <a:rPr kumimoji="1" lang="en-US" altLang="ja-JP" dirty="0" err="1"/>
              <a:t>Fidusial</a:t>
            </a:r>
            <a:r>
              <a:rPr kumimoji="1" lang="en-US" altLang="ja-JP" dirty="0"/>
              <a:t> Volume </a:t>
            </a:r>
            <a:r>
              <a:rPr kumimoji="1" lang="ja-JP" altLang="en-US" dirty="0"/>
              <a:t>内で停止しているもののみを選択することとし，捕獲事象 </a:t>
            </a:r>
          </a:p>
          <a:p>
            <a:r>
              <a:rPr kumimoji="1" lang="ja-JP" altLang="en-US" dirty="0"/>
              <a:t>では停止後に飛跡がないもの，崩壊事象は</a:t>
            </a:r>
            <a:r>
              <a:rPr kumimoji="1" lang="en-US" altLang="ja-JP" dirty="0"/>
              <a:t>Michel electron </a:t>
            </a:r>
            <a:r>
              <a:rPr kumimoji="1" lang="ja-JP" altLang="en-US" dirty="0"/>
              <a:t>を伴って崩壊するため停止後に飛跡のあ </a:t>
            </a:r>
          </a:p>
          <a:p>
            <a:r>
              <a:rPr kumimoji="1" lang="ja-JP" altLang="en-US" dirty="0"/>
              <a:t>るものである。捕獲事象や崩壊事象以外のイベントはその他のイベントとした。各事象のイベント例 </a:t>
            </a:r>
          </a:p>
          <a:p>
            <a:r>
              <a:rPr kumimoji="1" lang="ja-JP" altLang="en-US" dirty="0"/>
              <a:t>を以下に示す。図</a:t>
            </a:r>
            <a:r>
              <a:rPr kumimoji="1" lang="en-US" altLang="ja-JP" dirty="0"/>
              <a:t>6.3 </a:t>
            </a:r>
            <a:r>
              <a:rPr kumimoji="1" lang="ja-JP" altLang="en-US" dirty="0"/>
              <a:t>におけるピンクの枠が </a:t>
            </a:r>
            <a:r>
              <a:rPr kumimoji="1" lang="en-US" altLang="ja-JP" dirty="0"/>
              <a:t>Fiducial Volume </a:t>
            </a:r>
            <a:r>
              <a:rPr kumimoji="1" lang="ja-JP" altLang="en-US" dirty="0"/>
              <a:t>である。</a:t>
            </a:r>
            <a:endParaRPr kumimoji="1" lang="en-US" altLang="ja-JP" dirty="0"/>
          </a:p>
          <a:p>
            <a:r>
              <a:rPr kumimoji="1" lang="ja-JP" altLang="en-US" dirty="0"/>
              <a:t>今回は </a:t>
            </a:r>
            <a:r>
              <a:rPr kumimoji="1" lang="en-US" altLang="ja-JP" dirty="0"/>
              <a:t>400 V/cm </a:t>
            </a:r>
            <a:r>
              <a:rPr kumimoji="1" lang="ja-JP" altLang="en-US" dirty="0"/>
              <a:t>のデータ </a:t>
            </a:r>
            <a:r>
              <a:rPr kumimoji="1" lang="en-US" altLang="ja-JP" dirty="0"/>
              <a:t>70,207 event </a:t>
            </a:r>
            <a:r>
              <a:rPr kumimoji="1" lang="ja-JP" altLang="en-US" dirty="0"/>
              <a:t>分を </a:t>
            </a:r>
            <a:r>
              <a:rPr kumimoji="1" lang="en-US" altLang="ja-JP" dirty="0"/>
              <a:t>eye scan </a:t>
            </a:r>
            <a:r>
              <a:rPr kumimoji="1" lang="ja-JP" altLang="en-US" dirty="0"/>
              <a:t>したイベント数の算出を行った。その結 </a:t>
            </a:r>
          </a:p>
          <a:p>
            <a:r>
              <a:rPr kumimoji="1" lang="ja-JP" altLang="en-US" dirty="0"/>
              <a:t>果捕獲事象は </a:t>
            </a:r>
            <a:r>
              <a:rPr kumimoji="1" lang="en-US" altLang="ja-JP" dirty="0"/>
              <a:t>165 event</a:t>
            </a:r>
            <a:r>
              <a:rPr kumimoji="1" lang="ja-JP" altLang="en-US" dirty="0"/>
              <a:t>，崩壊事象は </a:t>
            </a:r>
            <a:r>
              <a:rPr kumimoji="1" lang="en-US" altLang="ja-JP" dirty="0"/>
              <a:t>243 event </a:t>
            </a:r>
            <a:r>
              <a:rPr kumimoji="1" lang="ja-JP" altLang="en-US" dirty="0"/>
              <a:t>であった。したがって崩壊事象と捕獲事象のイベ </a:t>
            </a:r>
          </a:p>
          <a:p>
            <a:r>
              <a:rPr kumimoji="1" lang="ja-JP" altLang="en-US" dirty="0"/>
              <a:t>ント数の比は統計誤差を考慮して </a:t>
            </a:r>
            <a:r>
              <a:rPr kumimoji="1" lang="en-US" altLang="ja-JP" dirty="0" err="1"/>
              <a:t>Ndec</a:t>
            </a:r>
            <a:r>
              <a:rPr kumimoji="1" lang="en-US" altLang="ja-JP" dirty="0"/>
              <a:t> : </a:t>
            </a:r>
            <a:r>
              <a:rPr kumimoji="1" lang="en-US" altLang="ja-JP" dirty="0" err="1"/>
              <a:t>Ncap</a:t>
            </a:r>
            <a:r>
              <a:rPr kumimoji="1" lang="en-US" altLang="ja-JP" dirty="0"/>
              <a:t> = 1 : 0.69 ± 0.07 </a:t>
            </a:r>
            <a:r>
              <a:rPr kumimoji="1" lang="ja-JP" altLang="en-US" dirty="0"/>
              <a:t>であり，これは光信号解析の結果 </a:t>
            </a:r>
          </a:p>
          <a:p>
            <a:r>
              <a:rPr kumimoji="1" lang="en-US" altLang="ja-JP" dirty="0" err="1"/>
              <a:t>Ndec</a:t>
            </a:r>
            <a:r>
              <a:rPr kumimoji="1" lang="en-US" altLang="ja-JP" dirty="0"/>
              <a:t> : </a:t>
            </a:r>
            <a:r>
              <a:rPr kumimoji="1" lang="en-US" altLang="ja-JP" dirty="0" err="1"/>
              <a:t>Ncap</a:t>
            </a:r>
            <a:r>
              <a:rPr kumimoji="1" lang="en-US" altLang="ja-JP" dirty="0"/>
              <a:t> = 1 : 0.68 ± 0.05 </a:t>
            </a:r>
            <a:r>
              <a:rPr kumimoji="1" lang="ja-JP" altLang="en-US" dirty="0"/>
              <a:t>と誤差範囲内で一致した。</a:t>
            </a:r>
            <a:endParaRPr kumimoji="1" lang="en-US" altLang="ja-JP" dirty="0"/>
          </a:p>
          <a:p>
            <a:endParaRPr kumimoji="1" lang="en-US" altLang="ja-JP" dirty="0"/>
          </a:p>
          <a:p>
            <a:r>
              <a:rPr kumimoji="1" lang="en-US" altLang="ja-JP" dirty="0"/>
              <a:t>[</a:t>
            </a:r>
            <a:r>
              <a:rPr kumimoji="1" lang="ja-JP" altLang="en-US" dirty="0"/>
              <a:t>未理解・整理</a:t>
            </a:r>
            <a:r>
              <a:rPr kumimoji="1" lang="en-US" altLang="ja-JP" dirty="0"/>
              <a:t>]</a:t>
            </a:r>
          </a:p>
          <a:p>
            <a:r>
              <a:rPr kumimoji="1" lang="ja-JP" altLang="en-US" dirty="0"/>
              <a:t>アルゴリズムつくらないのか、機械学習とかで</a:t>
            </a:r>
            <a:endParaRPr kumimoji="1" lang="en-US" altLang="ja-JP" dirty="0"/>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19</a:t>
            </a:fld>
            <a:endParaRPr kumimoji="1" lang="ja-JP" altLang="en-US"/>
          </a:p>
        </p:txBody>
      </p:sp>
    </p:spTree>
    <p:extLst>
      <p:ext uri="{BB962C8B-B14F-4D97-AF65-F5344CB8AC3E}">
        <p14:creationId xmlns:p14="http://schemas.microsoft.com/office/powerpoint/2010/main" val="2408538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GRAMS </a:t>
            </a:r>
            <a:r>
              <a:rPr kumimoji="1" lang="ja-JP" altLang="en-US" dirty="0"/>
              <a:t>実験は液体</a:t>
            </a:r>
            <a:r>
              <a:rPr kumimoji="1" lang="en-US" altLang="ja-JP" dirty="0" err="1"/>
              <a:t>ArTPC</a:t>
            </a:r>
            <a:r>
              <a:rPr kumimoji="1" lang="en-US" altLang="ja-JP" dirty="0"/>
              <a:t> </a:t>
            </a:r>
            <a:r>
              <a:rPr kumimoji="1" lang="ja-JP" altLang="en-US" dirty="0"/>
              <a:t>を用いて宇宙反粒子探索と</a:t>
            </a:r>
            <a:r>
              <a:rPr kumimoji="1" lang="en-US" altLang="ja-JP" dirty="0"/>
              <a:t>MeV </a:t>
            </a:r>
            <a:r>
              <a:rPr kumimoji="1" lang="ja-JP" altLang="en-US" dirty="0"/>
              <a:t>ガンマ線の観測の</a:t>
            </a:r>
            <a:r>
              <a:rPr kumimoji="1" lang="en-US" altLang="ja-JP" dirty="0"/>
              <a:t>2 </a:t>
            </a:r>
            <a:r>
              <a:rPr kumimoji="1" lang="ja-JP" altLang="en-US" dirty="0"/>
              <a:t>つの目標があり，</a:t>
            </a:r>
            <a:endParaRPr kumimoji="1" lang="en-US" altLang="ja-JP" dirty="0"/>
          </a:p>
          <a:p>
            <a:r>
              <a:rPr kumimoji="1" lang="ja-JP" altLang="en-US" dirty="0"/>
              <a:t>南極上空</a:t>
            </a:r>
            <a:r>
              <a:rPr kumimoji="1" lang="en-US" altLang="ja-JP" dirty="0"/>
              <a:t>40km</a:t>
            </a:r>
            <a:r>
              <a:rPr kumimoji="1" lang="ja-JP" altLang="en-US" dirty="0"/>
              <a:t>で長期周回気球フライトを目指しています。</a:t>
            </a:r>
            <a:endParaRPr kumimoji="1" lang="en-US" altLang="ja-JP" dirty="0"/>
          </a:p>
          <a:p>
            <a:r>
              <a:rPr kumimoji="1" lang="ja-JP" altLang="en-US" dirty="0"/>
              <a:t>反粒子探索では、反重陽子観測による</a:t>
            </a:r>
            <a:r>
              <a:rPr lang="ja-JP" altLang="en-US" dirty="0"/>
              <a:t>暗黒物質間接探索、</a:t>
            </a:r>
            <a:r>
              <a:rPr lang="en-US" altLang="ja-JP" dirty="0"/>
              <a:t>MeV-gamma</a:t>
            </a:r>
            <a:r>
              <a:rPr lang="ja-JP" altLang="en-US" dirty="0"/>
              <a:t>線観測では重元素合成プロセスの解明の物理目標があります。</a:t>
            </a:r>
            <a:endParaRPr lang="en-US" altLang="ja-JP" dirty="0"/>
          </a:p>
          <a:p>
            <a:r>
              <a:rPr lang="ja-JP" altLang="en-US" dirty="0"/>
              <a:t>早稲田大学ではこの反粒子探索に注目しています。</a:t>
            </a:r>
            <a:endParaRPr kumimoji="1" lang="en-US" altLang="ja-JP" dirty="0"/>
          </a:p>
          <a:p>
            <a:r>
              <a:rPr kumimoji="1" lang="ja-JP" altLang="en-US" dirty="0"/>
              <a:t>現在，東京大学や早稲田大学，</a:t>
            </a:r>
            <a:r>
              <a:rPr kumimoji="1" lang="en-US" altLang="ja-JP" dirty="0" err="1"/>
              <a:t>Northeastan</a:t>
            </a:r>
            <a:r>
              <a:rPr kumimoji="1" lang="en-US" altLang="ja-JP" dirty="0"/>
              <a:t> </a:t>
            </a:r>
            <a:r>
              <a:rPr kumimoji="1" lang="ja-JP" altLang="en-US" dirty="0"/>
              <a:t>大学をはじめとした日米の研究機関が共同でプロジェクトを進めています。</a:t>
            </a:r>
            <a:r>
              <a:rPr kumimoji="1" lang="en-US" altLang="ja-JP" dirty="0"/>
              <a:t>(</a:t>
            </a:r>
            <a:r>
              <a:rPr kumimoji="1" lang="ja-JP" altLang="en-US" dirty="0"/>
              <a:t>左下</a:t>
            </a:r>
            <a:r>
              <a:rPr kumimoji="1" lang="en-US" altLang="ja-JP" dirty="0"/>
              <a:t>)</a:t>
            </a:r>
          </a:p>
          <a:p>
            <a:r>
              <a:rPr kumimoji="1" lang="en-US" altLang="ja-JP" dirty="0"/>
              <a:t>(</a:t>
            </a:r>
            <a:r>
              <a:rPr kumimoji="1" lang="ja-JP" altLang="en-US" dirty="0"/>
              <a:t>右下</a:t>
            </a:r>
            <a:r>
              <a:rPr kumimoji="1" lang="en-US" altLang="ja-JP" dirty="0"/>
              <a:t>)</a:t>
            </a:r>
            <a:r>
              <a:rPr kumimoji="1" lang="ja-JP" altLang="en-US" dirty="0"/>
              <a:t>これはコラボレーションミーティングでの様子です。</a:t>
            </a:r>
            <a:endParaRPr kumimoji="1" lang="en-US" altLang="ja-JP" dirty="0"/>
          </a:p>
          <a:p>
            <a:r>
              <a:rPr kumimoji="1" lang="en-US" altLang="ja-JP" dirty="0"/>
              <a:t>(40s)</a:t>
            </a:r>
          </a:p>
          <a:p>
            <a:endParaRPr kumimoji="1" lang="en-US" altLang="ja-JP" dirty="0"/>
          </a:p>
          <a:p>
            <a:r>
              <a:rPr kumimoji="1" lang="ja-JP" altLang="en-US" dirty="0"/>
              <a:t>なんで上空　</a:t>
            </a:r>
            <a:endParaRPr kumimoji="1" lang="en-US" altLang="ja-JP" dirty="0"/>
          </a:p>
          <a:p>
            <a:r>
              <a:rPr kumimoji="1" lang="ja-JP" altLang="en-US" dirty="0"/>
              <a:t>じょうくに行くときの問題点　液体アルゴン　ゆれ、気圧の変化、電力周り</a:t>
            </a:r>
            <a:endParaRPr kumimoji="1" lang="en-US" altLang="ja-JP" dirty="0"/>
          </a:p>
          <a:p>
            <a:r>
              <a:rPr kumimoji="1" lang="ja-JP" altLang="en-US" dirty="0"/>
              <a:t>中性子では問題になる</a:t>
            </a:r>
            <a:endParaRPr kumimoji="1" lang="en-US" altLang="ja-JP" dirty="0"/>
          </a:p>
          <a:p>
            <a:r>
              <a:rPr kumimoji="1" lang="el-GR" altLang="ja-JP" dirty="0"/>
              <a:t>Γ</a:t>
            </a:r>
            <a:r>
              <a:rPr kumimoji="1" lang="ja-JP" altLang="en-US" dirty="0"/>
              <a:t>線　ハドロンで粒子識別できる　</a:t>
            </a:r>
            <a:r>
              <a:rPr kumimoji="1" lang="en-US" altLang="ja-JP" dirty="0" err="1"/>
              <a:t>dbar</a:t>
            </a:r>
            <a:r>
              <a:rPr kumimoji="1" lang="ja-JP" altLang="en-US" dirty="0"/>
              <a:t>　証拠</a:t>
            </a:r>
            <a:endParaRPr kumimoji="1" lang="en-US" altLang="ja-JP" dirty="0"/>
          </a:p>
          <a:p>
            <a:r>
              <a:rPr kumimoji="1" lang="el-GR" altLang="ja-JP" dirty="0"/>
              <a:t>Γ</a:t>
            </a:r>
            <a:r>
              <a:rPr kumimoji="1" lang="ja-JP" altLang="en-US" dirty="0"/>
              <a:t>線も見れるように</a:t>
            </a:r>
            <a:endParaRPr kumimoji="1" lang="en-US" altLang="ja-JP" dirty="0"/>
          </a:p>
          <a:p>
            <a:r>
              <a:rPr kumimoji="1" lang="en-US" altLang="ja-JP" dirty="0"/>
              <a:t>10keV </a:t>
            </a:r>
            <a:r>
              <a:rPr kumimoji="1" lang="en-US" altLang="ja-JP" dirty="0" err="1"/>
              <a:t>Ar</a:t>
            </a:r>
            <a:r>
              <a:rPr kumimoji="1" lang="en-US" altLang="ja-JP" dirty="0"/>
              <a:t> 40photon</a:t>
            </a:r>
          </a:p>
          <a:p>
            <a:endParaRPr kumimoji="1" lang="en-US" altLang="ja-JP" dirty="0"/>
          </a:p>
          <a:p>
            <a:endParaRPr kumimoji="1" lang="en-US" altLang="ja-JP" dirty="0"/>
          </a:p>
          <a:p>
            <a:r>
              <a:rPr kumimoji="1" lang="en-US" altLang="ja-JP" dirty="0"/>
              <a:t>MeV-gamma </a:t>
            </a:r>
          </a:p>
          <a:p>
            <a:endParaRPr kumimoji="1" lang="en-US" altLang="ja-JP" dirty="0"/>
          </a:p>
          <a:p>
            <a:r>
              <a:rPr kumimoji="1" lang="ja-JP" altLang="en-US" dirty="0"/>
              <a:t>キセノン</a:t>
            </a:r>
            <a:endParaRPr kumimoji="1" lang="en-US" altLang="ja-JP" dirty="0"/>
          </a:p>
          <a:p>
            <a:r>
              <a:rPr kumimoji="1" lang="ja-JP" altLang="en-US" dirty="0"/>
              <a:t>イベント</a:t>
            </a:r>
            <a:r>
              <a:rPr kumimoji="1" lang="en-US" altLang="ja-JP" dirty="0"/>
              <a:t>rate</a:t>
            </a:r>
            <a:r>
              <a:rPr kumimoji="1" lang="ja-JP" altLang="en-US" dirty="0"/>
              <a:t>に勝てるのか</a:t>
            </a:r>
            <a:endParaRPr kumimoji="1" lang="en-US" altLang="ja-JP" dirty="0"/>
          </a:p>
          <a:p>
            <a:endParaRPr kumimoji="1" lang="en-US" altLang="ja-JP" dirty="0"/>
          </a:p>
          <a:p>
            <a:r>
              <a:rPr kumimoji="1" lang="ja-JP" altLang="en-US" dirty="0"/>
              <a:t>表</a:t>
            </a:r>
            <a:endParaRPr kumimoji="1" lang="en-US" altLang="ja-JP" dirty="0"/>
          </a:p>
          <a:p>
            <a:endParaRPr kumimoji="1" lang="en-US" altLang="ja-JP" dirty="0"/>
          </a:p>
          <a:p>
            <a:r>
              <a:rPr kumimoji="1" lang="en-US" altLang="ja-JP" dirty="0"/>
              <a:t>[</a:t>
            </a:r>
            <a:r>
              <a:rPr kumimoji="1" lang="ja-JP" altLang="en-US" dirty="0"/>
              <a:t>未理解</a:t>
            </a:r>
            <a:r>
              <a:rPr kumimoji="1" lang="en-US" altLang="ja-JP" dirty="0"/>
              <a:t>]</a:t>
            </a:r>
          </a:p>
          <a:p>
            <a:r>
              <a:rPr kumimoji="1" lang="en-US" altLang="ja-JP" dirty="0"/>
              <a:t>MeV gamma </a:t>
            </a:r>
            <a:r>
              <a:rPr kumimoji="1" lang="ja-JP" altLang="en-US" dirty="0"/>
              <a:t>と重元素合成のプロセスやガンマ線バーストの機構解明，暗黒物質探索等のつながり</a:t>
            </a:r>
            <a:endParaRPr kumimoji="1" lang="en-US" altLang="ja-JP" dirty="0"/>
          </a:p>
          <a:p>
            <a:endParaRPr kumimoji="1" lang="en-US" altLang="ja-JP" dirty="0"/>
          </a:p>
          <a:p>
            <a:r>
              <a:rPr kumimoji="1" lang="ja-JP" altLang="en-US" dirty="0"/>
              <a:t>・</a:t>
            </a:r>
            <a:r>
              <a:rPr kumimoji="1" lang="en-US" altLang="ja-JP" dirty="0"/>
              <a:t>MeV gamma ray</a:t>
            </a:r>
          </a:p>
          <a:p>
            <a:r>
              <a:rPr kumimoji="1" lang="en-US" altLang="ja-JP" dirty="0"/>
              <a:t>MeV </a:t>
            </a:r>
            <a:r>
              <a:rPr kumimoji="1" lang="ja-JP" altLang="en-US" dirty="0"/>
              <a:t>ガンマ線の観測は重元素合成のプロセスやガンマ線バーストの機構解明，暗黒物質探索等が 行えるマルチメッセンジャー天文学の重要性が強調されるようになっている。しかし</a:t>
            </a:r>
            <a:r>
              <a:rPr kumimoji="1" lang="en-US" altLang="ja-JP" dirty="0"/>
              <a:t>MeV </a:t>
            </a:r>
            <a:r>
              <a:rPr kumimoji="1" lang="ja-JP" altLang="en-US" dirty="0"/>
              <a:t>ガンマ線の観測はほかのエネルギー領域のガンマ線と比較して探索が進んでいない。</a:t>
            </a:r>
            <a:r>
              <a:rPr kumimoji="1" lang="en-US" altLang="ja-JP" dirty="0"/>
              <a:t>MeV </a:t>
            </a:r>
            <a:r>
              <a:rPr kumimoji="1" lang="ja-JP" altLang="en-US" dirty="0"/>
              <a:t>領域で探索が進んでいない理由としては </a:t>
            </a:r>
            <a:r>
              <a:rPr kumimoji="1" lang="en-US" altLang="ja-JP" dirty="0"/>
              <a:t>MeV </a:t>
            </a:r>
            <a:r>
              <a:rPr kumimoji="1" lang="ja-JP" altLang="en-US" dirty="0"/>
              <a:t>ガンマ線は大気を透過することができないた め，気球や衛星を用いた大気外での観測が必要であり，また主要な反応がコンプトン散乱のためガンマ線の到来方向の特定が難しい，宇宙全体のガンマ線，宇宙線と筐体との相互作用や地球大気からのガンマ線など雑音が多い等があげられる。そのため，バックグラウンドの除去能力・ガンマ線到来方向の分解能・有効面積，を向上させたコンプトンカメラの開発が必要である。従来のコンプトンカメラでは散乱体と吸収体から構成されていて，散乱体で散乱した光子を吸収体で止めることで到来方向の決定とエネルギー再構成を行うが，</a:t>
            </a:r>
            <a:r>
              <a:rPr kumimoji="1" lang="en-US" altLang="ja-JP" dirty="0"/>
              <a:t>GRAMS </a:t>
            </a:r>
            <a:r>
              <a:rPr kumimoji="1" lang="ja-JP" altLang="en-US" dirty="0"/>
              <a:t>実験で使用する検出器は散乱体・吸収体の役割はともに液体アルゴンが担い，入射ガンマ線が光電吸収される前に液体アルゴン中で複数回コンプトン散乱をするようなイベントの再構成を行うマルチコンプトンカメラである。そのため散乱ガンマ線が全吸収される必要がなく，検出器のほとんどがガンマ線の検出可能領域とな </a:t>
            </a:r>
          </a:p>
          <a:p>
            <a:r>
              <a:rPr kumimoji="1" lang="ja-JP" altLang="en-US" dirty="0"/>
              <a:t>るためバックグラウンドの低減が可能である。ただし，複数回ガンマ線が散乱される事象の再構成アルゴリズム </a:t>
            </a:r>
            <a:r>
              <a:rPr kumimoji="1" lang="en-US" altLang="ja-JP" dirty="0"/>
              <a:t>[16] </a:t>
            </a:r>
            <a:r>
              <a:rPr kumimoji="1" lang="ja-JP" altLang="en-US" dirty="0"/>
              <a:t>は実機での検証はされておらず，また到来方向の分解能の向上のためにはエネルギー分解能の向上も重要であるので，</a:t>
            </a:r>
            <a:r>
              <a:rPr kumimoji="1" lang="en-US" altLang="ja-JP" dirty="0"/>
              <a:t>GRAMS </a:t>
            </a:r>
            <a:r>
              <a:rPr kumimoji="1" lang="ja-JP" altLang="en-US" dirty="0"/>
              <a:t>実験ではこれらを検証していくことが重要である。</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2</a:t>
            </a:fld>
            <a:endParaRPr kumimoji="1" lang="ja-JP" altLang="en-US"/>
          </a:p>
        </p:txBody>
      </p:sp>
    </p:spTree>
    <p:extLst>
      <p:ext uri="{BB962C8B-B14F-4D97-AF65-F5344CB8AC3E}">
        <p14:creationId xmlns:p14="http://schemas.microsoft.com/office/powerpoint/2010/main" val="36304944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ja-JP" altLang="en-US" dirty="0"/>
              <a:t>最後に液体アルゴン</a:t>
            </a:r>
            <a:r>
              <a:rPr kumimoji="1" lang="en-US" altLang="ja-JP" dirty="0"/>
              <a:t>TPC +</a:t>
            </a:r>
            <a:r>
              <a:rPr kumimoji="1" lang="en-US" altLang="ja-JP" dirty="0" err="1"/>
              <a:t>ToF</a:t>
            </a:r>
            <a:r>
              <a:rPr kumimoji="1" lang="ja-JP" altLang="en-US" dirty="0"/>
              <a:t>試験の</a:t>
            </a:r>
            <a:r>
              <a:rPr kumimoji="1" lang="en-US" altLang="ja-JP" dirty="0"/>
              <a:t>first step</a:t>
            </a:r>
            <a:r>
              <a:rPr kumimoji="1" lang="ja-JP" altLang="en-US" dirty="0"/>
              <a:t>としまして、</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dirty="0" err="1"/>
              <a:t>ToF</a:t>
            </a:r>
            <a:r>
              <a:rPr kumimoji="1" lang="ja-JP" altLang="en-US" dirty="0"/>
              <a:t>によるタグを行いました。</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ja-JP" altLang="en-US" dirty="0"/>
              <a:t>セットアップはこのようになっていて、</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dirty="0" err="1"/>
              <a:t>ToF</a:t>
            </a:r>
            <a:r>
              <a:rPr kumimoji="1" lang="ja-JP" altLang="en-US" dirty="0"/>
              <a:t>を液体アルゴン</a:t>
            </a:r>
            <a:r>
              <a:rPr kumimoji="1" lang="en-US" altLang="ja-JP" dirty="0"/>
              <a:t>TPC</a:t>
            </a:r>
            <a:r>
              <a:rPr kumimoji="1" lang="ja-JP" altLang="en-US" dirty="0"/>
              <a:t>の外側に設置し、</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dirty="0"/>
              <a:t>TPC</a:t>
            </a:r>
            <a:r>
              <a:rPr kumimoji="1" lang="ja-JP" altLang="en-US" dirty="0"/>
              <a:t>の横面を通過するような軌道の</a:t>
            </a:r>
            <a:r>
              <a:rPr kumimoji="1" lang="en-US" altLang="ja-JP" dirty="0"/>
              <a:t>µ</a:t>
            </a:r>
            <a:r>
              <a:rPr kumimoji="1" lang="ja-JP" altLang="en-US" dirty="0"/>
              <a:t>粒子をタグしました。</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ja-JP" altLang="en-US" dirty="0"/>
              <a:t>上から見るとこのようになっていて、</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dirty="0"/>
              <a:t>veto</a:t>
            </a:r>
            <a:r>
              <a:rPr kumimoji="1" lang="ja-JP" altLang="en-US" dirty="0"/>
              <a:t>シンチに幅があるため</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ja-JP" altLang="en-US" dirty="0"/>
              <a:t>トラッキング領域に幅が出てしまっているのですが、</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ja-JP" altLang="en-US" dirty="0"/>
              <a:t>このイベントディスプレイに</a:t>
            </a:r>
            <a:r>
              <a:rPr kumimoji="1" lang="en-US" altLang="ja-JP" dirty="0" err="1"/>
              <a:t>ToF</a:t>
            </a:r>
            <a:r>
              <a:rPr kumimoji="1" lang="ja-JP" altLang="en-US" dirty="0"/>
              <a:t>によるトラッキング領域を書いてみると、</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ja-JP" altLang="en-US" dirty="0"/>
              <a:t>その中に</a:t>
            </a:r>
            <a:r>
              <a:rPr kumimoji="1" lang="en-US" altLang="ja-JP" dirty="0" err="1"/>
              <a:t>LArTPC</a:t>
            </a:r>
            <a:r>
              <a:rPr kumimoji="1" lang="ja-JP" altLang="en-US" dirty="0"/>
              <a:t>飛跡がいることを確認しました。</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kumimoji="1" lang="en-US" altLang="ja-JP" dirty="0"/>
          </a:p>
          <a:p>
            <a:pPr marL="0" indent="0">
              <a:buFont typeface="Wingdings" panose="05000000000000000000" pitchFamily="2" charset="2"/>
              <a:buNone/>
            </a:pPr>
            <a:endParaRPr kumimoji="1" lang="ja-JP" altLang="en-US" dirty="0"/>
          </a:p>
        </p:txBody>
      </p:sp>
      <p:sp>
        <p:nvSpPr>
          <p:cNvPr id="4" name="スライド番号プレースホルダー 3"/>
          <p:cNvSpPr>
            <a:spLocks noGrp="1"/>
          </p:cNvSpPr>
          <p:nvPr>
            <p:ph type="sldNum" sz="quarter" idx="5"/>
          </p:nvPr>
        </p:nvSpPr>
        <p:spPr/>
        <p:txBody>
          <a:bodyPr/>
          <a:lstStyle/>
          <a:p>
            <a:fld id="{0CB43D65-FC1B-49D6-A2C3-9780E67DFA5C}" type="slidenum">
              <a:rPr kumimoji="1" lang="ja-JP" altLang="en-US" smtClean="0"/>
              <a:t>20</a:t>
            </a:fld>
            <a:endParaRPr kumimoji="1" lang="ja-JP" altLang="en-US"/>
          </a:p>
        </p:txBody>
      </p:sp>
    </p:spTree>
    <p:extLst>
      <p:ext uri="{BB962C8B-B14F-4D97-AF65-F5344CB8AC3E}">
        <p14:creationId xmlns:p14="http://schemas.microsoft.com/office/powerpoint/2010/main" val="228084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lnSpc>
                <a:spcPts val="2800"/>
              </a:lnSpc>
              <a:buFont typeface="Arial" panose="020B0604020202020204" pitchFamily="34" charset="0"/>
              <a:buNone/>
            </a:pPr>
            <a:r>
              <a:rPr kumimoji="1" lang="ja-JP" altLang="en-US" dirty="0"/>
              <a:t>まとめと今後の展望です。</a:t>
            </a:r>
            <a:endParaRPr kumimoji="1" lang="en-US" altLang="ja-JP" dirty="0"/>
          </a:p>
          <a:p>
            <a:pPr marL="0" indent="0">
              <a:lnSpc>
                <a:spcPts val="2800"/>
              </a:lnSpc>
              <a:buFont typeface="Arial" panose="020B0604020202020204" pitchFamily="34" charset="0"/>
              <a:buNone/>
            </a:pPr>
            <a:r>
              <a:rPr kumimoji="1" lang="ja-JP" altLang="en-US" dirty="0"/>
              <a:t>まとめとしまして、</a:t>
            </a:r>
            <a:endParaRPr kumimoji="1" lang="en-US" altLang="ja-JP" dirty="0"/>
          </a:p>
          <a:p>
            <a:pPr marL="0" indent="0">
              <a:lnSpc>
                <a:spcPts val="2800"/>
              </a:lnSpc>
              <a:buFont typeface="Arial" panose="020B0604020202020204" pitchFamily="34" charset="0"/>
              <a:buNone/>
            </a:pPr>
            <a:r>
              <a:rPr kumimoji="1" lang="ja-JP" altLang="en-US" dirty="0"/>
              <a:t>・</a:t>
            </a:r>
            <a:r>
              <a:rPr kumimoji="1" lang="en-US" altLang="ja-JP" dirty="0"/>
              <a:t>GRAMS</a:t>
            </a:r>
            <a:r>
              <a:rPr kumimoji="1" lang="ja-JP" altLang="en-US" dirty="0"/>
              <a:t>実験は宇宙線荷電反粒子の検出による暗黒物質探索と</a:t>
            </a:r>
            <a:r>
              <a:rPr kumimoji="1" lang="en-US" altLang="ja-JP" dirty="0"/>
              <a:t>MeV </a:t>
            </a:r>
            <a:r>
              <a:rPr kumimoji="1" lang="ja-JP" altLang="en-US" dirty="0"/>
              <a:t>領域</a:t>
            </a:r>
            <a:r>
              <a:rPr kumimoji="1" lang="en-US" altLang="ja-JP" dirty="0"/>
              <a:t>γ</a:t>
            </a:r>
            <a:r>
              <a:rPr kumimoji="1" lang="ja-JP" altLang="en-US" dirty="0"/>
              <a:t>線の観測を目指した国際共同開発 気球・衛星実験であるというよころと、</a:t>
            </a:r>
            <a:endParaRPr kumimoji="1" lang="en-US" altLang="ja-JP" dirty="0"/>
          </a:p>
          <a:p>
            <a:pPr marL="0" indent="0">
              <a:lnSpc>
                <a:spcPts val="2800"/>
              </a:lnSpc>
              <a:buFont typeface="Arial" panose="020B0604020202020204" pitchFamily="34" charset="0"/>
              <a:buNone/>
            </a:pPr>
            <a:endParaRPr kumimoji="1" lang="ja-JP" altLang="en-US" dirty="0"/>
          </a:p>
          <a:p>
            <a:pPr marL="0" indent="0">
              <a:lnSpc>
                <a:spcPts val="2800"/>
              </a:lnSpc>
              <a:buFont typeface="Arial" panose="020B0604020202020204" pitchFamily="34" charset="0"/>
              <a:buNone/>
            </a:pPr>
            <a:r>
              <a:rPr kumimoji="1" lang="ja-JP" altLang="en-US" dirty="0"/>
              <a:t>・早稲田大学</a:t>
            </a:r>
            <a:r>
              <a:rPr kumimoji="1" lang="en-US" altLang="ja-JP" dirty="0"/>
              <a:t>(</a:t>
            </a:r>
            <a:r>
              <a:rPr kumimoji="1" lang="ja-JP" altLang="en-US" dirty="0"/>
              <a:t>地上</a:t>
            </a:r>
            <a:r>
              <a:rPr kumimoji="1" lang="en-US" altLang="ja-JP" dirty="0"/>
              <a:t>)</a:t>
            </a:r>
            <a:r>
              <a:rPr kumimoji="1" lang="ja-JP" altLang="en-US" dirty="0"/>
              <a:t>で以下の実機検証を行い、特に反粒子同定手法の第一歩を踏みました。</a:t>
            </a:r>
          </a:p>
          <a:p>
            <a:pPr marL="0" indent="0">
              <a:lnSpc>
                <a:spcPts val="2800"/>
              </a:lnSpc>
              <a:buFont typeface="Arial" panose="020B0604020202020204" pitchFamily="34" charset="0"/>
              <a:buNone/>
            </a:pPr>
            <a:endParaRPr kumimoji="1" lang="en-US" altLang="ja-JP" dirty="0"/>
          </a:p>
          <a:p>
            <a:pPr marL="0" indent="0">
              <a:lnSpc>
                <a:spcPts val="2800"/>
              </a:lnSpc>
              <a:buFont typeface="Arial" panose="020B0604020202020204" pitchFamily="34" charset="0"/>
              <a:buNone/>
            </a:pPr>
            <a:r>
              <a:rPr kumimoji="1" lang="ja-JP" altLang="en-US" dirty="0"/>
              <a:t>今後の展望としまして、</a:t>
            </a:r>
            <a:endParaRPr kumimoji="1" lang="en-US" altLang="ja-JP" dirty="0"/>
          </a:p>
          <a:p>
            <a:pPr marL="0" indent="0">
              <a:lnSpc>
                <a:spcPts val="2800"/>
              </a:lnSpc>
              <a:buFont typeface="Arial" panose="020B0604020202020204" pitchFamily="34" charset="0"/>
              <a:buNone/>
            </a:pPr>
            <a:r>
              <a:rPr kumimoji="1" lang="en-US" altLang="ja-JP" dirty="0" err="1"/>
              <a:t>ToF</a:t>
            </a:r>
            <a:r>
              <a:rPr kumimoji="1" lang="ja-JP" altLang="en-US" dirty="0"/>
              <a:t>二層に関して、</a:t>
            </a:r>
            <a:r>
              <a:rPr kumimoji="1" lang="en-US" altLang="ja-JP" dirty="0"/>
              <a:t>first step</a:t>
            </a:r>
            <a:r>
              <a:rPr kumimoji="1" lang="ja-JP" altLang="en-US" dirty="0"/>
              <a:t>を踏んだものであるので、より詳細に定量的にトラっキング技術を確立するということが一つあります。</a:t>
            </a:r>
            <a:endParaRPr kumimoji="1" lang="en-US" altLang="ja-JP" dirty="0"/>
          </a:p>
          <a:p>
            <a:pPr marL="0" indent="0">
              <a:lnSpc>
                <a:spcPts val="2800"/>
              </a:lnSpc>
              <a:buFont typeface="Arial" panose="020B0604020202020204" pitchFamily="34" charset="0"/>
              <a:buNone/>
            </a:pPr>
            <a:r>
              <a:rPr kumimoji="1" lang="en-US" altLang="ja-JP" dirty="0"/>
              <a:t>GRAMS</a:t>
            </a:r>
            <a:r>
              <a:rPr kumimoji="1" lang="ja-JP" altLang="en-US" dirty="0"/>
              <a:t>反粒子探索に向けた戦略としまして、ビームテスト、気球フライトを通して、次のステップに進んでいくことになります。</a:t>
            </a:r>
            <a:endParaRPr kumimoji="1" lang="en-US" altLang="ja-JP" dirty="0"/>
          </a:p>
          <a:p>
            <a:pPr marL="0" indent="0">
              <a:lnSpc>
                <a:spcPts val="2800"/>
              </a:lnSpc>
              <a:buFont typeface="Arial" panose="020B0604020202020204" pitchFamily="34" charset="0"/>
              <a:buNone/>
            </a:pPr>
            <a:endParaRPr kumimoji="1" lang="en-US" altLang="ja-JP" dirty="0"/>
          </a:p>
          <a:p>
            <a:pPr marL="0" indent="0">
              <a:lnSpc>
                <a:spcPts val="2800"/>
              </a:lnSpc>
              <a:buFont typeface="Arial" panose="020B0604020202020204" pitchFamily="34" charset="0"/>
              <a:buNone/>
            </a:pPr>
            <a:r>
              <a:rPr kumimoji="1" lang="ja-JP" altLang="en-US" dirty="0"/>
              <a:t>以上で終わりになります。</a:t>
            </a:r>
            <a:endParaRPr kumimoji="1" lang="en-US" altLang="ja-JP" dirty="0"/>
          </a:p>
          <a:p>
            <a:pPr marL="0" indent="0">
              <a:lnSpc>
                <a:spcPts val="2800"/>
              </a:lnSpc>
              <a:buFont typeface="Arial" panose="020B0604020202020204" pitchFamily="34" charset="0"/>
              <a:buNone/>
            </a:pPr>
            <a:endParaRPr kumimoji="1" lang="ja-JP" altLang="en-US" dirty="0"/>
          </a:p>
          <a:p>
            <a:pPr marL="0" indent="0">
              <a:lnSpc>
                <a:spcPts val="2800"/>
              </a:lnSpc>
              <a:buFont typeface="Arial" panose="020B0604020202020204" pitchFamily="34" charset="0"/>
              <a:buNone/>
            </a:pPr>
            <a:endParaRPr kumimoji="1" lang="ja-JP" altLang="en-US" dirty="0"/>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21</a:t>
            </a:fld>
            <a:endParaRPr kumimoji="1" lang="ja-JP" altLang="en-US"/>
          </a:p>
        </p:txBody>
      </p:sp>
    </p:spTree>
    <p:extLst>
      <p:ext uri="{BB962C8B-B14F-4D97-AF65-F5344CB8AC3E}">
        <p14:creationId xmlns:p14="http://schemas.microsoft.com/office/powerpoint/2010/main" val="21290467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22</a:t>
            </a:fld>
            <a:endParaRPr kumimoji="1" lang="ja-JP" altLang="en-US"/>
          </a:p>
        </p:txBody>
      </p:sp>
    </p:spTree>
    <p:extLst>
      <p:ext uri="{BB962C8B-B14F-4D97-AF65-F5344CB8AC3E}">
        <p14:creationId xmlns:p14="http://schemas.microsoft.com/office/powerpoint/2010/main" val="41593179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その際、短くして使用しやすくできないかということで、解体していた</a:t>
            </a:r>
            <a:r>
              <a:rPr lang="en-US" altLang="ja-JP" dirty="0"/>
              <a:t>ToF</a:t>
            </a:r>
            <a:r>
              <a:rPr lang="ja-JP" altLang="en-US" dirty="0"/>
              <a:t>シンチレータをもちいて半分に切って読み出し試験をおこなった。</a:t>
            </a:r>
            <a:endParaRPr lang="en-US" altLang="ja-JP" dirty="0"/>
          </a:p>
          <a:p>
            <a:r>
              <a:rPr lang="ja-JP" altLang="en-US" dirty="0"/>
              <a:t>大きく研磨したシンチレータの側面に影響は見られなかった。</a:t>
            </a:r>
            <a:endParaRPr lang="en-US" altLang="ja-JP" dirty="0"/>
          </a:p>
          <a:p>
            <a:r>
              <a:rPr lang="ja-JP" altLang="en-US" dirty="0"/>
              <a:t>研磨した結果読み出せそうだと分かった。</a:t>
            </a:r>
            <a:endParaRPr lang="en-US" altLang="ja-JP" dirty="0"/>
          </a:p>
          <a:p>
            <a:r>
              <a:rPr lang="ja-JP" altLang="en-US" dirty="0"/>
              <a:t>今後検討していく。</a:t>
            </a:r>
            <a:endParaRPr lang="en-US" altLang="ja-JP" dirty="0"/>
          </a:p>
          <a:p>
            <a:endParaRPr lang="en-US" altLang="ja-JP" dirty="0"/>
          </a:p>
          <a:p>
            <a:r>
              <a:rPr lang="en-US" altLang="ja-JP" dirty="0"/>
              <a:t>(</a:t>
            </a:r>
            <a:r>
              <a:rPr lang="ja-JP" altLang="en-US" dirty="0"/>
              <a:t>岩澤さん：</a:t>
            </a:r>
            <a:r>
              <a:rPr lang="en-US" altLang="ja-JP" dirty="0"/>
              <a:t>80</a:t>
            </a:r>
            <a:r>
              <a:rPr lang="ja-JP" altLang="en-US" dirty="0"/>
              <a:t>番→</a:t>
            </a:r>
            <a:r>
              <a:rPr lang="en-US" altLang="ja-JP" dirty="0"/>
              <a:t>150</a:t>
            </a:r>
            <a:r>
              <a:rPr lang="ja-JP" altLang="en-US" dirty="0"/>
              <a:t>番→</a:t>
            </a:r>
            <a:r>
              <a:rPr lang="en-US" altLang="ja-JP" dirty="0"/>
              <a:t>400</a:t>
            </a:r>
            <a:r>
              <a:rPr lang="ja-JP" altLang="en-US" dirty="0"/>
              <a:t>番、谷口：</a:t>
            </a:r>
            <a:r>
              <a:rPr lang="en-US" altLang="ja-JP" dirty="0"/>
              <a:t>80</a:t>
            </a:r>
            <a:r>
              <a:rPr lang="ja-JP" altLang="en-US" dirty="0"/>
              <a:t>番→</a:t>
            </a:r>
            <a:r>
              <a:rPr lang="en-US" altLang="ja-JP" dirty="0"/>
              <a:t>240</a:t>
            </a:r>
            <a:r>
              <a:rPr lang="ja-JP" altLang="en-US" dirty="0"/>
              <a:t>番→</a:t>
            </a:r>
            <a:r>
              <a:rPr lang="en-US" altLang="ja-JP" dirty="0"/>
              <a:t>400</a:t>
            </a:r>
            <a:r>
              <a:rPr lang="ja-JP" altLang="en-US" dirty="0"/>
              <a:t>番</a:t>
            </a:r>
            <a:r>
              <a:rPr lang="en-US" altLang="ja-JP" dirty="0"/>
              <a:t>)</a:t>
            </a:r>
          </a:p>
          <a:p>
            <a:r>
              <a:rPr lang="ja-JP" altLang="en-US" sz="1200" b="0" i="0" dirty="0">
                <a:solidFill>
                  <a:srgbClr val="000000"/>
                </a:solidFill>
                <a:effectLst/>
                <a:latin typeface="verdana" panose="020B0604030504040204" pitchFamily="34" charset="0"/>
              </a:rPr>
              <a:t>・のこぎりとプラスチックの摩擦で</a:t>
            </a:r>
            <a:endParaRPr lang="en-US" altLang="ja-JP" sz="1200" b="0" i="0" dirty="0">
              <a:solidFill>
                <a:srgbClr val="000000"/>
              </a:solidFill>
              <a:effectLst/>
              <a:latin typeface="verdana" panose="020B0604030504040204" pitchFamily="34" charset="0"/>
            </a:endParaRPr>
          </a:p>
          <a:p>
            <a:r>
              <a:rPr lang="ja-JP" altLang="en-US" sz="1200" dirty="0">
                <a:solidFill>
                  <a:srgbClr val="000000"/>
                </a:solidFill>
                <a:latin typeface="verdana" panose="020B0604030504040204" pitchFamily="34" charset="0"/>
              </a:rPr>
              <a:t>　</a:t>
            </a:r>
            <a:r>
              <a:rPr lang="ja-JP" altLang="en-US" sz="1200" b="0" i="0" dirty="0">
                <a:solidFill>
                  <a:srgbClr val="000000"/>
                </a:solidFill>
                <a:effectLst/>
                <a:latin typeface="verdana" panose="020B0604030504040204" pitchFamily="34" charset="0"/>
              </a:rPr>
              <a:t>熱くなり粘性の塊が出てきた。</a:t>
            </a:r>
            <a:endParaRPr lang="en-US" altLang="ja-JP" sz="1200" b="0" i="0" dirty="0">
              <a:solidFill>
                <a:srgbClr val="000000"/>
              </a:solidFill>
              <a:effectLst/>
              <a:latin typeface="verdana" panose="020B0604030504040204" pitchFamily="34" charset="0"/>
            </a:endParaRPr>
          </a:p>
          <a:p>
            <a:r>
              <a:rPr lang="ja-JP" altLang="en-US" sz="1200" b="0" i="0" dirty="0">
                <a:solidFill>
                  <a:srgbClr val="000000"/>
                </a:solidFill>
                <a:effectLst/>
                <a:latin typeface="verdana" panose="020B0604030504040204" pitchFamily="34" charset="0"/>
              </a:rPr>
              <a:t>　→水を噴射し対処</a:t>
            </a:r>
            <a:endParaRPr kumimoji="1" lang="ja-JP" altLang="en-US" sz="1600" dirty="0"/>
          </a:p>
          <a:p>
            <a:endParaRPr kumimoji="1" lang="ja-JP" altLang="en-US" dirty="0"/>
          </a:p>
        </p:txBody>
      </p:sp>
      <p:sp>
        <p:nvSpPr>
          <p:cNvPr id="4" name="スライド番号プレースホルダー 3"/>
          <p:cNvSpPr>
            <a:spLocks noGrp="1"/>
          </p:cNvSpPr>
          <p:nvPr>
            <p:ph type="sldNum" sz="quarter" idx="5"/>
          </p:nvPr>
        </p:nvSpPr>
        <p:spPr/>
        <p:txBody>
          <a:bodyPr/>
          <a:lstStyle/>
          <a:p>
            <a:fld id="{0CB43D65-FC1B-49D6-A2C3-9780E67DFA5C}" type="slidenum">
              <a:rPr kumimoji="1" lang="ja-JP" altLang="en-US" smtClean="0"/>
              <a:t>24</a:t>
            </a:fld>
            <a:endParaRPr kumimoji="1" lang="ja-JP" altLang="en-US"/>
          </a:p>
        </p:txBody>
      </p:sp>
    </p:spTree>
    <p:extLst>
      <p:ext uri="{BB962C8B-B14F-4D97-AF65-F5344CB8AC3E}">
        <p14:creationId xmlns:p14="http://schemas.microsoft.com/office/powerpoint/2010/main" val="30798158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b="1" dirty="0"/>
              <a:t>FADC</a:t>
            </a:r>
            <a:r>
              <a:rPr lang="ja-JP" altLang="en-US" b="1" dirty="0"/>
              <a:t>：時間分解能</a:t>
            </a:r>
            <a:r>
              <a:rPr lang="en-US" altLang="ja-JP" b="1" dirty="0"/>
              <a:t>4ns</a:t>
            </a:r>
          </a:p>
          <a:p>
            <a:r>
              <a:rPr lang="en-US" altLang="ja-JP" b="1" dirty="0"/>
              <a:t>TDC</a:t>
            </a:r>
            <a:r>
              <a:rPr lang="ja-JP" altLang="en-US" b="1" dirty="0"/>
              <a:t>：時間分解能</a:t>
            </a:r>
            <a:r>
              <a:rPr lang="en-US" altLang="ja-JP" b="1" dirty="0"/>
              <a:t>25ps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b="1" dirty="0"/>
              <a:t>DT5740(</a:t>
            </a:r>
            <a:r>
              <a:rPr lang="ja-JP" altLang="en-US" sz="1200" b="1" dirty="0"/>
              <a:t>時間分解能</a:t>
            </a:r>
            <a:r>
              <a:rPr lang="en-US" altLang="ja-JP" sz="1200" b="1" dirty="0"/>
              <a:t>: 16ns, 1ADC Count: 0.488mV)</a:t>
            </a:r>
          </a:p>
          <a:p>
            <a:r>
              <a:rPr lang="ja-JP" altLang="en-US" b="1" dirty="0"/>
              <a:t>時間分解能：</a:t>
            </a:r>
            <a:r>
              <a:rPr lang="en-US" altLang="ja-JP" b="1" dirty="0"/>
              <a:t>1.7[ns]</a:t>
            </a:r>
            <a:r>
              <a:rPr lang="ja-JP" altLang="en-US" b="1" dirty="0"/>
              <a:t>程度</a:t>
            </a:r>
            <a:endParaRPr lang="en-US" altLang="ja-JP" b="1" dirty="0"/>
          </a:p>
          <a:p>
            <a:r>
              <a:rPr lang="en-US" altLang="ja-JP" b="1" dirty="0"/>
              <a:t>                                 </a:t>
            </a:r>
            <a:r>
              <a:rPr lang="ja-JP" altLang="en-US" b="1" dirty="0"/>
              <a:t>→位置</a:t>
            </a:r>
            <a:r>
              <a:rPr kumimoji="1" lang="ja-JP" altLang="en-US" b="1" dirty="0"/>
              <a:t>分解能：</a:t>
            </a:r>
            <a:r>
              <a:rPr kumimoji="1" lang="en-US" altLang="ja-JP" b="1" dirty="0"/>
              <a:t>10[cm]</a:t>
            </a:r>
            <a:r>
              <a:rPr kumimoji="1" lang="ja-JP" altLang="en-US" b="1" dirty="0"/>
              <a:t>程度</a:t>
            </a:r>
            <a:endParaRPr kumimoji="1" lang="ja-JP" altLang="en-US" dirty="0"/>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25</a:t>
            </a:fld>
            <a:endParaRPr kumimoji="1" lang="ja-JP" altLang="en-US"/>
          </a:p>
        </p:txBody>
      </p:sp>
    </p:spTree>
    <p:extLst>
      <p:ext uri="{BB962C8B-B14F-4D97-AF65-F5344CB8AC3E}">
        <p14:creationId xmlns:p14="http://schemas.microsoft.com/office/powerpoint/2010/main" val="36676793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結果はこんな感じになっていて、・・・でした。</a:t>
            </a:r>
            <a:endParaRPr kumimoji="1" lang="en-US" altLang="ja-JP" dirty="0"/>
          </a:p>
          <a:p>
            <a:r>
              <a:rPr kumimoji="1" lang="ja-JP" altLang="en-US" dirty="0"/>
              <a:t>数モジュールのゲインキャリブレーションの値と相関がみられた。</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何モジュールが死んでいたけど</a:t>
            </a:r>
            <a:r>
              <a:rPr kumimoji="1" lang="en-US" altLang="ja-JP" dirty="0"/>
              <a:t>20</a:t>
            </a:r>
            <a:r>
              <a:rPr kumimoji="1" lang="ja-JP" altLang="en-US" dirty="0"/>
              <a:t>モジュールは読み出せそう</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ゲイン低いの</a:t>
            </a:r>
            <a:r>
              <a:rPr kumimoji="1" lang="en-US" altLang="ja-JP" dirty="0"/>
              <a:t>500</a:t>
            </a:r>
            <a:r>
              <a:rPr kumimoji="1" lang="ja-JP" altLang="en-US" dirty="0"/>
              <a:t>以下は</a:t>
            </a:r>
            <a:r>
              <a:rPr kumimoji="1" lang="en-US" altLang="ja-JP" dirty="0"/>
              <a:t>5</a:t>
            </a:r>
            <a:r>
              <a:rPr kumimoji="1" lang="ja-JP" altLang="en-US" dirty="0"/>
              <a:t>個くらい</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読めなかった原因は</a:t>
            </a:r>
            <a:r>
              <a:rPr kumimoji="1" lang="en-US" altLang="ja-JP" dirty="0"/>
              <a:t>HV</a:t>
            </a:r>
            <a:r>
              <a:rPr kumimoji="1" lang="ja-JP" altLang="en-US" dirty="0"/>
              <a:t>線が断線しているや不明のいず</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0CB43D65-FC1B-49D6-A2C3-9780E67DFA5C}" type="slidenum">
              <a:rPr kumimoji="1" lang="ja-JP" altLang="en-US" smtClean="0"/>
              <a:t>26</a:t>
            </a:fld>
            <a:endParaRPr kumimoji="1" lang="ja-JP" altLang="en-US"/>
          </a:p>
        </p:txBody>
      </p:sp>
    </p:spTree>
    <p:extLst>
      <p:ext uri="{BB962C8B-B14F-4D97-AF65-F5344CB8AC3E}">
        <p14:creationId xmlns:p14="http://schemas.microsoft.com/office/powerpoint/2010/main" val="30621236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パラメータ：</a:t>
            </a:r>
            <a:r>
              <a:rPr kumimoji="1" lang="en-US" altLang="ja-JP" dirty="0"/>
              <a:t>Nall, f+, </a:t>
            </a:r>
            <a:r>
              <a:rPr kumimoji="1" lang="en-US" altLang="ja-JP" dirty="0" err="1"/>
              <a:t>tau_cap</a:t>
            </a:r>
            <a:endParaRPr kumimoji="1" lang="en-US" altLang="ja-JP" dirty="0"/>
          </a:p>
          <a:p>
            <a:r>
              <a:rPr kumimoji="1" lang="en-US" altLang="ja-JP" dirty="0"/>
              <a:t>(</a:t>
            </a:r>
            <a:r>
              <a:rPr kumimoji="1" lang="en-US" altLang="ja-JP" dirty="0" err="1"/>
              <a:t>tau_decay</a:t>
            </a:r>
            <a:r>
              <a:rPr kumimoji="1" lang="en-US" altLang="ja-JP" dirty="0"/>
              <a:t>=2.197us</a:t>
            </a:r>
            <a:r>
              <a:rPr kumimoji="1" lang="ja-JP" altLang="en-US" dirty="0"/>
              <a:t>に固定</a:t>
            </a:r>
            <a:r>
              <a:rPr kumimoji="1" lang="en-US" altLang="ja-JP" dirty="0"/>
              <a:t>)</a:t>
            </a:r>
            <a:r>
              <a:rPr kumimoji="1" lang="ja-JP" altLang="en-US" dirty="0"/>
              <a:t>停止するイベントのうち</a:t>
            </a:r>
            <a:r>
              <a:rPr kumimoji="1" lang="en-US" altLang="ja-JP" dirty="0"/>
              <a:t>µ+   </a:t>
            </a:r>
            <a:r>
              <a:rPr kumimoji="1" lang="ja-JP" altLang="en-US" dirty="0"/>
              <a:t>の割合</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27</a:t>
            </a:fld>
            <a:endParaRPr kumimoji="1" lang="ja-JP" altLang="en-US"/>
          </a:p>
        </p:txBody>
      </p:sp>
    </p:spTree>
    <p:extLst>
      <p:ext uri="{BB962C8B-B14F-4D97-AF65-F5344CB8AC3E}">
        <p14:creationId xmlns:p14="http://schemas.microsoft.com/office/powerpoint/2010/main" val="4281132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反粒子探索の現状についてですが、</a:t>
            </a:r>
            <a:endParaRPr kumimoji="1" lang="en-US" altLang="ja-JP" dirty="0"/>
          </a:p>
          <a:p>
            <a:r>
              <a:rPr kumimoji="1" lang="ja-JP" altLang="en-US" dirty="0"/>
              <a:t>そもそも宇宙反粒子の</a:t>
            </a:r>
            <a:r>
              <a:rPr kumimoji="1" lang="en-US" altLang="ja-JP" dirty="0"/>
              <a:t>Flux </a:t>
            </a:r>
            <a:r>
              <a:rPr kumimoji="1" lang="ja-JP" altLang="en-US" dirty="0"/>
              <a:t>は極めて小さく，地球の地表に到達する前に大気と衝突して対消滅してしまうため宇宙反粒子探索では，</a:t>
            </a:r>
            <a:endParaRPr kumimoji="1" lang="en-US" altLang="ja-JP" dirty="0"/>
          </a:p>
          <a:p>
            <a:r>
              <a:rPr kumimoji="1" lang="ja-JP" altLang="en-US" dirty="0"/>
              <a:t>大きなアクセプタンスを持つ測定器を使用して高度で長時間の観測を行う必要があります。</a:t>
            </a:r>
            <a:endParaRPr kumimoji="1" lang="en-US" altLang="ja-JP" dirty="0"/>
          </a:p>
          <a:p>
            <a:endParaRPr kumimoji="1" lang="en-US" altLang="ja-JP" dirty="0"/>
          </a:p>
          <a:p>
            <a:r>
              <a:rPr kumimoji="1" lang="ja-JP" altLang="en-US" dirty="0"/>
              <a:t>まず</a:t>
            </a:r>
            <a:r>
              <a:rPr kumimoji="1" lang="en-US" altLang="ja-JP" dirty="0"/>
              <a:t>BESS-Polar</a:t>
            </a:r>
            <a:r>
              <a:rPr kumimoji="1" lang="ja-JP" altLang="en-US" dirty="0"/>
              <a:t>実験は</a:t>
            </a:r>
            <a:r>
              <a:rPr kumimoji="1" lang="zh-TW" altLang="en-US" dirty="0"/>
              <a:t>超伝導磁石</a:t>
            </a:r>
            <a:r>
              <a:rPr kumimoji="1" lang="ja-JP" altLang="en-US" dirty="0"/>
              <a:t>を</a:t>
            </a:r>
            <a:r>
              <a:rPr kumimoji="1" lang="zh-TW" altLang="en-US" dirty="0"/>
              <a:t>搭載</a:t>
            </a:r>
            <a:r>
              <a:rPr kumimoji="1" lang="ja-JP" altLang="en-US" dirty="0"/>
              <a:t>した</a:t>
            </a:r>
            <a:r>
              <a:rPr kumimoji="1" lang="zh-TW" altLang="en-US" dirty="0"/>
              <a:t>気球実験</a:t>
            </a:r>
            <a:r>
              <a:rPr kumimoji="1" lang="ja-JP" altLang="en-US" dirty="0"/>
              <a:t>で合計</a:t>
            </a:r>
            <a:r>
              <a:rPr kumimoji="1" lang="en-US" altLang="ja-JP" dirty="0"/>
              <a:t>30</a:t>
            </a:r>
            <a:r>
              <a:rPr kumimoji="1" lang="ja-JP" altLang="en-US" dirty="0"/>
              <a:t>日以上の南極フライトを行っています。</a:t>
            </a:r>
            <a:endParaRPr kumimoji="1" lang="en-US" altLang="ja-JP" dirty="0"/>
          </a:p>
          <a:p>
            <a:r>
              <a:rPr kumimoji="1" lang="en-US" altLang="ja-JP" dirty="0"/>
              <a:t>//</a:t>
            </a:r>
            <a:r>
              <a:rPr kumimoji="1" lang="ja-JP" altLang="en-US" dirty="0"/>
              <a:t>上部と下部の </a:t>
            </a:r>
            <a:r>
              <a:rPr kumimoji="1" lang="en-US" altLang="ja-JP" dirty="0"/>
              <a:t>TOF </a:t>
            </a:r>
            <a:r>
              <a:rPr kumimoji="1" lang="ja-JP" altLang="en-US" dirty="0"/>
              <a:t>シンチレータで粒子の速度の測定を行い　さらに</a:t>
            </a:r>
            <a:r>
              <a:rPr kumimoji="1" lang="en-US" altLang="ja-JP" dirty="0"/>
              <a:t>JET </a:t>
            </a:r>
            <a:r>
              <a:rPr kumimoji="1" lang="ja-JP" altLang="en-US" dirty="0"/>
              <a:t>チェンバーでエネルギー損失の測定を行い</a:t>
            </a:r>
            <a:r>
              <a:rPr kumimoji="1" lang="en-US" altLang="ja-JP" dirty="0"/>
              <a:t>PID</a:t>
            </a:r>
            <a:r>
              <a:rPr kumimoji="1" lang="ja-JP" altLang="en-US" dirty="0"/>
              <a:t>します。</a:t>
            </a:r>
            <a:endParaRPr kumimoji="1" lang="en-US" altLang="ja-JP" dirty="0"/>
          </a:p>
          <a:p>
            <a:r>
              <a:rPr kumimoji="1" lang="ja-JP" altLang="en-US" dirty="0"/>
              <a:t>曲率半径から運動量</a:t>
            </a:r>
            <a:endParaRPr kumimoji="1" lang="en-US" altLang="ja-JP" dirty="0"/>
          </a:p>
          <a:p>
            <a:r>
              <a:rPr kumimoji="1" lang="en-US" altLang="ja-JP" dirty="0"/>
              <a:t>BESS</a:t>
            </a:r>
            <a:r>
              <a:rPr kumimoji="1" lang="ja-JP" altLang="en-US" dirty="0"/>
              <a:t>実験が唯一反重陽子の</a:t>
            </a:r>
            <a:r>
              <a:rPr kumimoji="1" lang="en-US" altLang="ja-JP" dirty="0"/>
              <a:t>upper limit</a:t>
            </a:r>
            <a:r>
              <a:rPr kumimoji="1" lang="ja-JP" altLang="en-US" dirty="0"/>
              <a:t>をひいています。</a:t>
            </a:r>
            <a:endParaRPr kumimoji="1" lang="en-US" altLang="ja-JP" dirty="0"/>
          </a:p>
          <a:p>
            <a:r>
              <a:rPr kumimoji="1" lang="en-US" altLang="ja-JP" dirty="0"/>
              <a:t>//</a:t>
            </a:r>
            <a:r>
              <a:rPr kumimoji="1" lang="ja-JP" altLang="en-US" dirty="0"/>
              <a:t>磁場あり</a:t>
            </a:r>
            <a:endParaRPr kumimoji="1" lang="en-US" altLang="ja-JP" dirty="0"/>
          </a:p>
          <a:p>
            <a:endParaRPr kumimoji="1" lang="en-US" altLang="ja-JP" dirty="0"/>
          </a:p>
          <a:p>
            <a:r>
              <a:rPr kumimoji="1" lang="en-US" altLang="ja-JP" dirty="0"/>
              <a:t>AMS</a:t>
            </a:r>
            <a:r>
              <a:rPr kumimoji="1" lang="ja-JP" altLang="en-US" dirty="0"/>
              <a:t>実験は</a:t>
            </a:r>
            <a:r>
              <a:rPr kumimoji="1" lang="en-US" altLang="ja-JP" dirty="0"/>
              <a:t>2011 </a:t>
            </a:r>
            <a:r>
              <a:rPr kumimoji="1" lang="ja-JP" altLang="en-US" dirty="0"/>
              <a:t>年から国際宇宙ステーション</a:t>
            </a:r>
            <a:r>
              <a:rPr kumimoji="1" lang="en-US" altLang="ja-JP" dirty="0"/>
              <a:t>(ISS) </a:t>
            </a:r>
            <a:r>
              <a:rPr kumimoji="1" lang="ja-JP" altLang="en-US" dirty="0"/>
              <a:t>に設置されている高エネルギー粒子検出の衛星実験です。永久磁石と、粒子の速度、運動量、電荷、</a:t>
            </a:r>
            <a:r>
              <a:rPr kumimoji="1" lang="en-US" altLang="ja-JP" dirty="0"/>
              <a:t>Rigidity</a:t>
            </a:r>
            <a:r>
              <a:rPr kumimoji="1" lang="ja-JP" altLang="en-US" dirty="0"/>
              <a:t>を測定する完璧な粒子検出器で、現在も運用中です。</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GAPS</a:t>
            </a:r>
            <a:r>
              <a:rPr kumimoji="1" lang="ja-JP" altLang="en-US" dirty="0"/>
              <a:t>実験は</a:t>
            </a:r>
            <a:r>
              <a:rPr kumimoji="1" lang="en-US" altLang="ja-JP" dirty="0"/>
              <a:t>Si(Li)</a:t>
            </a:r>
            <a:r>
              <a:rPr kumimoji="1" lang="ja-JP" altLang="en-US" dirty="0"/>
              <a:t>検出器＋</a:t>
            </a:r>
            <a:r>
              <a:rPr kumimoji="1" lang="en-US" altLang="ja-JP" dirty="0" err="1"/>
              <a:t>ToF</a:t>
            </a:r>
            <a:r>
              <a:rPr kumimoji="1" lang="ja-JP" altLang="en-US" dirty="0"/>
              <a:t>を搭載した気球実験です。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磁場なしで</a:t>
            </a:r>
            <a:r>
              <a:rPr kumimoji="1" lang="en-US" altLang="ja-JP" dirty="0"/>
              <a:t>PID</a:t>
            </a:r>
            <a:r>
              <a:rPr kumimoji="1" lang="ja-JP" altLang="en-US" dirty="0"/>
              <a:t>を行い、</a:t>
            </a:r>
            <a:r>
              <a:rPr kumimoji="1" lang="en-US" altLang="ja-JP" dirty="0"/>
              <a:t>GRAMS</a:t>
            </a:r>
            <a:r>
              <a:rPr kumimoji="1" lang="ja-JP" altLang="en-US" dirty="0"/>
              <a:t>検出手法のコンセプトと同じものとなります。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a:t>
            </a:r>
            <a:r>
              <a:rPr lang="en-US" altLang="ja-JP" dirty="0" err="1"/>
              <a:t>ToF</a:t>
            </a:r>
            <a:r>
              <a:rPr lang="en-US" altLang="ja-JP" dirty="0"/>
              <a:t>+</a:t>
            </a:r>
            <a:r>
              <a:rPr lang="ja-JP" altLang="en-US" dirty="0"/>
              <a:t>飛跡長から粒子質量識別します。エキゾチック原子からのＸ線とハドロン群の検出から粒子</a:t>
            </a:r>
            <a:r>
              <a:rPr lang="en-US" altLang="ja-JP" dirty="0"/>
              <a:t>-</a:t>
            </a:r>
            <a:r>
              <a:rPr lang="ja-JP" altLang="en-US" dirty="0"/>
              <a:t>反粒子識別</a:t>
            </a:r>
            <a:endParaRPr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します。</a:t>
            </a:r>
            <a:r>
              <a:rPr lang="en-US" altLang="ja-JP" dirty="0"/>
              <a:t>//</a:t>
            </a:r>
            <a:r>
              <a:rPr lang="ja-JP" altLang="en-US" dirty="0"/>
              <a:t>この</a:t>
            </a:r>
            <a:r>
              <a:rPr lang="en-US" altLang="ja-JP" dirty="0"/>
              <a:t>PID</a:t>
            </a:r>
            <a:r>
              <a:rPr lang="ja-JP" altLang="en-US" dirty="0"/>
              <a:t>を</a:t>
            </a:r>
            <a:r>
              <a:rPr lang="en-US" altLang="ja-JP" dirty="0"/>
              <a:t>GRAMS</a:t>
            </a:r>
            <a:r>
              <a:rPr lang="ja-JP" altLang="en-US" dirty="0"/>
              <a:t>では踏襲しています。</a:t>
            </a:r>
            <a:endParaRPr lang="en-US" altLang="ja-JP" dirty="0"/>
          </a:p>
          <a:p>
            <a:r>
              <a:rPr kumimoji="1" lang="en-US" altLang="ja-JP" dirty="0"/>
              <a:t>(60s)</a:t>
            </a:r>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r>
              <a:rPr kumimoji="1" lang="ja-JP" altLang="en-US" dirty="0"/>
              <a:t>・</a:t>
            </a:r>
            <a:r>
              <a:rPr kumimoji="1" lang="en-US" altLang="ja-JP" dirty="0"/>
              <a:t>GAPS</a:t>
            </a:r>
            <a:r>
              <a:rPr kumimoji="1" lang="ja-JP" altLang="en-US" dirty="0"/>
              <a:t>　実験</a:t>
            </a:r>
            <a:br>
              <a:rPr kumimoji="1" lang="en-US" altLang="ja-JP" dirty="0"/>
            </a:br>
            <a:r>
              <a:rPr kumimoji="1" lang="en-US" altLang="ja-JP" dirty="0"/>
              <a:t>General Antiparticle Spectrometer(GAPS) </a:t>
            </a:r>
            <a:r>
              <a:rPr kumimoji="1" lang="ja-JP" altLang="en-US" dirty="0"/>
              <a:t>は低エネルギー領域での反陽子・反重陽子観測を 目指す気球実験である。上記でも述べたように従来の粒子識別方法では磁石を用いて電荷の識別を行っていたが，磁石を使用しないで粒子が検出器に届くまでのの物質量を減らすことで低エネルギー側の宇宙反粒子への感度をあげる。</a:t>
            </a:r>
            <a:r>
              <a:rPr kumimoji="1" lang="en-US" altLang="ja-JP" dirty="0"/>
              <a:t>TOF </a:t>
            </a:r>
            <a:r>
              <a:rPr kumimoji="1" lang="ja-JP" altLang="en-US" dirty="0"/>
              <a:t>検出器で入射した低エネルギー粒子の速度を測定し、その粒子はエネルギーを失って何 層もの半導体シリコン検出器を通過し、最終的にターゲット物質内で停止する。負電荷である </a:t>
            </a:r>
          </a:p>
          <a:p>
            <a:r>
              <a:rPr kumimoji="1" lang="ja-JP" altLang="en-US" dirty="0"/>
              <a:t>反粒子は、</a:t>
            </a:r>
            <a:r>
              <a:rPr kumimoji="1" lang="en-US" altLang="ja-JP" dirty="0"/>
              <a:t>Si </a:t>
            </a:r>
            <a:r>
              <a:rPr kumimoji="1" lang="ja-JP" altLang="en-US" dirty="0"/>
              <a:t>検出器または </a:t>
            </a:r>
            <a:r>
              <a:rPr kumimoji="1" lang="en-US" altLang="ja-JP" dirty="0"/>
              <a:t>Al </a:t>
            </a:r>
            <a:r>
              <a:rPr kumimoji="1" lang="ja-JP" altLang="en-US" dirty="0"/>
              <a:t>フレームの原子核に捕捉され、励起状態のエキゾチック原子を形成する。このエキゾチック原子は、反粒子が素早く脱励起することによって特徴的なエネルギーの </a:t>
            </a:r>
            <a:r>
              <a:rPr kumimoji="1" lang="en-US" altLang="ja-JP" dirty="0"/>
              <a:t>X </a:t>
            </a:r>
            <a:r>
              <a:rPr kumimoji="1" lang="ja-JP" altLang="en-US" dirty="0"/>
              <a:t>線を放出し、標的原子核上で対消滅してパイ中間子とバリオンのシャワーを発生させる。反重陽子に対し同じ速度の反陽子であれば、粒子が止まるまでの距離は短く、発生する</a:t>
            </a:r>
            <a:r>
              <a:rPr kumimoji="1" lang="en-US" altLang="ja-JP" dirty="0"/>
              <a:t>X </a:t>
            </a:r>
            <a:r>
              <a:rPr kumimoji="1" lang="ja-JP" altLang="en-US" dirty="0"/>
              <a:t>線のエネルギー、発生するハドロン数も異なる。</a:t>
            </a:r>
            <a:r>
              <a:rPr kumimoji="1" lang="en-US" altLang="ja-JP" dirty="0"/>
              <a:t>X </a:t>
            </a:r>
            <a:r>
              <a:rPr kumimoji="1" lang="ja-JP" altLang="en-US" dirty="0"/>
              <a:t>線のエネルギー、生成されたハドロンの数、エネルギー損失、停止点までの距離を測定することで，反重陽子とその主要なバックグラウンドである反陽子を識別することができる。</a:t>
            </a:r>
            <a:r>
              <a:rPr kumimoji="1" lang="en-US" altLang="ja-JP" dirty="0"/>
              <a:t>GAPS </a:t>
            </a:r>
            <a:r>
              <a:rPr kumimoji="1" lang="ja-JP" altLang="en-US" dirty="0"/>
              <a:t>実験の検出技術は反陽子ビーム試験で検証され </a:t>
            </a:r>
            <a:r>
              <a:rPr kumimoji="1" lang="en-US" altLang="ja-JP" dirty="0"/>
              <a:t>[13]</a:t>
            </a:r>
            <a:r>
              <a:rPr kumimoji="1" lang="ja-JP" altLang="en-US" dirty="0"/>
              <a:t>，</a:t>
            </a:r>
            <a:r>
              <a:rPr kumimoji="1" lang="en-US" altLang="ja-JP" dirty="0"/>
              <a:t>2012 </a:t>
            </a:r>
            <a:r>
              <a:rPr kumimoji="1" lang="ja-JP" altLang="en-US" dirty="0"/>
              <a:t>年 </a:t>
            </a:r>
            <a:r>
              <a:rPr kumimoji="1" lang="en-US" altLang="ja-JP" dirty="0"/>
              <a:t>6 </a:t>
            </a:r>
            <a:r>
              <a:rPr kumimoji="1" lang="ja-JP" altLang="en-US" dirty="0"/>
              <a:t>月にはプロトタイプ検 </a:t>
            </a:r>
          </a:p>
          <a:p>
            <a:r>
              <a:rPr kumimoji="1" lang="ja-JP" altLang="en-US" dirty="0"/>
              <a:t>出器の気球実験 </a:t>
            </a:r>
            <a:r>
              <a:rPr kumimoji="1" lang="en-US" altLang="ja-JP" dirty="0"/>
              <a:t>(</a:t>
            </a:r>
            <a:r>
              <a:rPr kumimoji="1" lang="en-US" altLang="ja-JP" dirty="0" err="1"/>
              <a:t>pGAPS</a:t>
            </a:r>
            <a:r>
              <a:rPr kumimoji="1" lang="en-US" altLang="ja-JP" dirty="0"/>
              <a:t>)</a:t>
            </a:r>
            <a:r>
              <a:rPr kumimoji="1" lang="ja-JP" altLang="en-US" dirty="0"/>
              <a:t>に成功しており，近いうちに南極での長期フライトを計画している。</a:t>
            </a:r>
            <a:endParaRPr kumimoji="1" lang="en-US" altLang="ja-JP" dirty="0"/>
          </a:p>
          <a:p>
            <a:endParaRPr kumimoji="1" lang="en-US" altLang="ja-JP" dirty="0"/>
          </a:p>
          <a:p>
            <a:endParaRPr kumimoji="1" lang="en-US" altLang="ja-JP" dirty="0"/>
          </a:p>
          <a:p>
            <a:r>
              <a:rPr kumimoji="1" lang="ja-JP" altLang="en-US" dirty="0"/>
              <a:t>・</a:t>
            </a:r>
            <a:r>
              <a:rPr kumimoji="1" lang="en-US" altLang="ja-JP" dirty="0"/>
              <a:t>BESS-Polar </a:t>
            </a:r>
            <a:r>
              <a:rPr kumimoji="1" lang="ja-JP" altLang="en-US" dirty="0"/>
              <a:t>実験 </a:t>
            </a:r>
            <a:endParaRPr kumimoji="1" lang="en-US" altLang="ja-JP" dirty="0"/>
          </a:p>
          <a:p>
            <a:r>
              <a:rPr kumimoji="1" lang="en-US" altLang="ja-JP" dirty="0"/>
              <a:t>BESS-Polar </a:t>
            </a:r>
            <a:r>
              <a:rPr kumimoji="1" lang="ja-JP" altLang="en-US" dirty="0"/>
              <a:t>実験は超電導磁石を搭載した円筒形の検出器を使用した気球実験で</a:t>
            </a:r>
            <a:r>
              <a:rPr kumimoji="1" lang="en-US" altLang="ja-JP" dirty="0"/>
              <a:t>2004 </a:t>
            </a:r>
            <a:r>
              <a:rPr kumimoji="1" lang="ja-JP" altLang="en-US" dirty="0"/>
              <a:t>年と</a:t>
            </a:r>
            <a:r>
              <a:rPr kumimoji="1" lang="en-US" altLang="ja-JP" dirty="0"/>
              <a:t>2007 </a:t>
            </a:r>
          </a:p>
          <a:p>
            <a:r>
              <a:rPr kumimoji="1" lang="ja-JP" altLang="en-US" dirty="0"/>
              <a:t>年から</a:t>
            </a:r>
            <a:r>
              <a:rPr kumimoji="1" lang="en-US" altLang="ja-JP" dirty="0"/>
              <a:t>2008 </a:t>
            </a:r>
            <a:r>
              <a:rPr kumimoji="1" lang="ja-JP" altLang="en-US" dirty="0"/>
              <a:t>年にかけて合計</a:t>
            </a:r>
            <a:r>
              <a:rPr kumimoji="1" lang="en-US" altLang="ja-JP" dirty="0"/>
              <a:t>30 </a:t>
            </a:r>
            <a:r>
              <a:rPr kumimoji="1" lang="ja-JP" altLang="en-US" dirty="0"/>
              <a:t>日以上南極でのフライトを行っている。検出器は内部飛跡検出 器，ソレノイドコイル，エアロゲルチェレンコフカウンター，</a:t>
            </a:r>
            <a:r>
              <a:rPr kumimoji="1" lang="en-US" altLang="ja-JP" dirty="0"/>
              <a:t>TOF </a:t>
            </a:r>
            <a:r>
              <a:rPr kumimoji="1" lang="ja-JP" altLang="en-US" dirty="0"/>
              <a:t>シンチレータで構成されている。上部と下部の </a:t>
            </a:r>
            <a:r>
              <a:rPr kumimoji="1" lang="en-US" altLang="ja-JP" dirty="0"/>
              <a:t>TOF </a:t>
            </a:r>
            <a:r>
              <a:rPr kumimoji="1" lang="ja-JP" altLang="en-US" dirty="0"/>
              <a:t>シンチレータで粒子の速度の測定を行い，上部と下部の </a:t>
            </a:r>
            <a:r>
              <a:rPr kumimoji="1" lang="en-US" altLang="ja-JP" dirty="0"/>
              <a:t>TOF </a:t>
            </a:r>
            <a:r>
              <a:rPr kumimoji="1" lang="ja-JP" altLang="en-US" dirty="0"/>
              <a:t>シンチレー タと </a:t>
            </a:r>
            <a:r>
              <a:rPr kumimoji="1" lang="en-US" altLang="ja-JP" dirty="0"/>
              <a:t>JET </a:t>
            </a:r>
            <a:r>
              <a:rPr kumimoji="1" lang="ja-JP" altLang="en-US" dirty="0"/>
              <a:t>チェンバーでエネルギー損失の測定を行う。それに加え，ソレノイドコイルに囲まれた内部飛跡検出器で</a:t>
            </a:r>
            <a:r>
              <a:rPr kumimoji="1" lang="en-US" altLang="ja-JP" dirty="0"/>
              <a:t>Rigidity </a:t>
            </a:r>
            <a:r>
              <a:rPr kumimoji="1" lang="ja-JP" altLang="en-US" dirty="0"/>
              <a:t>を測定し粒子質量を求めることで，粒子識別を行うことが可能 である。粒子の質量は以下の式で求められる。</a:t>
            </a:r>
          </a:p>
          <a:p>
            <a:r>
              <a:rPr kumimoji="1" lang="en-US" altLang="ja-JP" dirty="0"/>
              <a:t>m  =  ℜ √1/β 2   − 1</a:t>
            </a:r>
            <a:r>
              <a:rPr kumimoji="1" lang="ja-JP" altLang="en-US" dirty="0"/>
              <a:t>ここで</a:t>
            </a:r>
            <a:r>
              <a:rPr kumimoji="1" lang="en-US" altLang="ja-JP" dirty="0"/>
              <a:t>m </a:t>
            </a:r>
            <a:r>
              <a:rPr kumimoji="1" lang="ja-JP" altLang="en-US" dirty="0"/>
              <a:t>は粒子質量，</a:t>
            </a:r>
            <a:r>
              <a:rPr kumimoji="1" lang="en-US" altLang="ja-JP" dirty="0"/>
              <a:t>ℜ </a:t>
            </a:r>
            <a:r>
              <a:rPr kumimoji="1" lang="ja-JP" altLang="en-US" dirty="0"/>
              <a:t>は</a:t>
            </a:r>
            <a:r>
              <a:rPr kumimoji="1" lang="en-US" altLang="ja-JP" dirty="0"/>
              <a:t>Rigidity</a:t>
            </a:r>
            <a:r>
              <a:rPr kumimoji="1" lang="ja-JP" altLang="en-US" dirty="0"/>
              <a:t>，</a:t>
            </a:r>
            <a:r>
              <a:rPr kumimoji="1" lang="en-US" altLang="ja-JP" dirty="0"/>
              <a:t>β  </a:t>
            </a:r>
            <a:r>
              <a:rPr kumimoji="1" lang="ja-JP" altLang="en-US" dirty="0"/>
              <a:t>は速度である。また</a:t>
            </a:r>
            <a:r>
              <a:rPr kumimoji="1" lang="en-US" altLang="ja-JP" dirty="0"/>
              <a:t>ACC </a:t>
            </a:r>
            <a:r>
              <a:rPr kumimoji="1" lang="ja-JP" altLang="en-US" dirty="0"/>
              <a:t>カウンターにより</a:t>
            </a:r>
            <a:r>
              <a:rPr kumimoji="1" lang="en-US" altLang="ja-JP" dirty="0"/>
              <a:t>e, π , µ </a:t>
            </a:r>
            <a:r>
              <a:rPr kumimoji="1" lang="ja-JP" altLang="en-US" dirty="0"/>
              <a:t>等 のバックグラウンドを除去することができる。</a:t>
            </a:r>
            <a:endParaRPr kumimoji="1" lang="en-US" altLang="ja-JP" dirty="0"/>
          </a:p>
          <a:p>
            <a:endParaRPr kumimoji="1" lang="en-US" altLang="ja-JP" dirty="0"/>
          </a:p>
          <a:p>
            <a:r>
              <a:rPr kumimoji="1" lang="ja-JP" altLang="en-US" dirty="0"/>
              <a:t>・</a:t>
            </a:r>
            <a:r>
              <a:rPr kumimoji="1" lang="en-US" altLang="ja-JP" dirty="0"/>
              <a:t>AMS-02 </a:t>
            </a:r>
            <a:r>
              <a:rPr kumimoji="1" lang="ja-JP" altLang="en-US" dirty="0"/>
              <a:t>実験 </a:t>
            </a:r>
            <a:r>
              <a:rPr kumimoji="1" lang="en-US" altLang="ja-JP" dirty="0"/>
              <a:t>[10]</a:t>
            </a:r>
          </a:p>
          <a:p>
            <a:r>
              <a:rPr kumimoji="1" lang="en-US" altLang="ja-JP" dirty="0"/>
              <a:t>The Alpha Magnetic Spectrometer(AMS-02) </a:t>
            </a:r>
            <a:r>
              <a:rPr kumimoji="1" lang="ja-JP" altLang="en-US" dirty="0"/>
              <a:t>実験は暗黒物質、反物質、宇宙線の起源を精密 に測定することを目的とした，</a:t>
            </a:r>
            <a:r>
              <a:rPr kumimoji="1" lang="en-US" altLang="ja-JP" dirty="0"/>
              <a:t>2011 </a:t>
            </a:r>
            <a:r>
              <a:rPr kumimoji="1" lang="ja-JP" altLang="en-US" dirty="0"/>
              <a:t>年から国際宇宙ステーション</a:t>
            </a:r>
            <a:r>
              <a:rPr kumimoji="1" lang="en-US" altLang="ja-JP" dirty="0"/>
              <a:t>(ISS) </a:t>
            </a:r>
            <a:r>
              <a:rPr kumimoji="1" lang="ja-JP" altLang="en-US" dirty="0"/>
              <a:t>に設置されている汎用高エネルギー粒子物理学検出器である。</a:t>
            </a:r>
            <a:r>
              <a:rPr kumimoji="1" lang="en-US" altLang="ja-JP" dirty="0"/>
              <a:t>AMS </a:t>
            </a:r>
            <a:r>
              <a:rPr kumimoji="1" lang="ja-JP" altLang="en-US" dirty="0"/>
              <a:t>検出器は永久磁石と、粒子の速度、運動量、電荷、</a:t>
            </a:r>
            <a:r>
              <a:rPr kumimoji="1" lang="en-US" altLang="ja-JP" dirty="0"/>
              <a:t>Rigidity</a:t>
            </a:r>
            <a:r>
              <a:rPr kumimoji="1" lang="ja-JP" altLang="en-US" dirty="0"/>
              <a:t>を測定する粒子検出器で構成されている。磁石内と磁石の上下には、合計 </a:t>
            </a:r>
            <a:r>
              <a:rPr kumimoji="1" lang="en-US" altLang="ja-JP" dirty="0"/>
              <a:t>9 </a:t>
            </a:r>
            <a:r>
              <a:rPr kumimoji="1" lang="ja-JP" altLang="en-US" dirty="0"/>
              <a:t>層の精密シリコントラッカーが設置されており，粒子の飛跡とエネルギー損失を測定することで電荷を決定することができる。最上部には遷移放射線検出器 </a:t>
            </a:r>
            <a:r>
              <a:rPr kumimoji="1" lang="en-US" altLang="ja-JP" dirty="0"/>
              <a:t>(TRD) </a:t>
            </a:r>
            <a:r>
              <a:rPr kumimoji="1" lang="ja-JP" altLang="en-US" dirty="0"/>
              <a:t>が設置されていて，遷移放射による電子と陽電子を識別と陽子の除去を行う。磁石の上下にはそれぞれ直交する </a:t>
            </a:r>
            <a:r>
              <a:rPr kumimoji="1" lang="en-US" altLang="ja-JP" dirty="0"/>
              <a:t>2 </a:t>
            </a:r>
            <a:r>
              <a:rPr kumimoji="1" lang="ja-JP" altLang="en-US" dirty="0"/>
              <a:t>つの </a:t>
            </a:r>
            <a:r>
              <a:rPr kumimoji="1" lang="en-US" altLang="ja-JP" dirty="0"/>
              <a:t>TOF </a:t>
            </a:r>
            <a:r>
              <a:rPr kumimoji="1" lang="ja-JP" altLang="en-US" dirty="0"/>
              <a:t>カウンターと </a:t>
            </a:r>
            <a:r>
              <a:rPr kumimoji="1" lang="en-US" altLang="ja-JP" dirty="0"/>
              <a:t>TOF </a:t>
            </a:r>
            <a:r>
              <a:rPr kumimoji="1" lang="ja-JP" altLang="en-US" dirty="0"/>
              <a:t>の下にはリングイメージングチェレンコフカウンター </a:t>
            </a:r>
            <a:r>
              <a:rPr kumimoji="1" lang="en-US" altLang="ja-JP" dirty="0"/>
              <a:t>(RICH) </a:t>
            </a:r>
            <a:r>
              <a:rPr kumimoji="1" lang="ja-JP" altLang="en-US" dirty="0"/>
              <a:t>が設置されており，粒子の速度と電荷の測定を行う。また磁石内部の飛跡検出器を囲むように配置されている。</a:t>
            </a:r>
            <a:r>
              <a:rPr kumimoji="1" lang="en-US" altLang="ja-JP" dirty="0"/>
              <a:t>ACC(Anti-Coincidence Counters) </a:t>
            </a:r>
            <a:r>
              <a:rPr kumimoji="1" lang="ja-JP" altLang="en-US" dirty="0"/>
              <a:t>で横方向から入射する粒子の除去を行っている。その下には電磁カロリメーター </a:t>
            </a:r>
            <a:r>
              <a:rPr kumimoji="1" lang="en-US" altLang="ja-JP" dirty="0"/>
              <a:t>(ECAL) </a:t>
            </a:r>
            <a:r>
              <a:rPr kumimoji="1" lang="ja-JP" altLang="en-US" dirty="0"/>
              <a:t>があり電子と陽電子の測定を行う。このように完璧な粒子検 </a:t>
            </a:r>
          </a:p>
          <a:p>
            <a:r>
              <a:rPr kumimoji="1" lang="ja-JP" altLang="en-US" dirty="0"/>
              <a:t>出器を現在も運用中であるが，すでに多くの宇宙線スペクトラムの測定を行っている。</a:t>
            </a:r>
            <a:endParaRPr kumimoji="1" lang="en-US" altLang="ja-JP" dirty="0"/>
          </a:p>
          <a:p>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3</a:t>
            </a:fld>
            <a:endParaRPr kumimoji="1" lang="ja-JP" altLang="en-US"/>
          </a:p>
        </p:txBody>
      </p:sp>
    </p:spTree>
    <p:extLst>
      <p:ext uri="{BB962C8B-B14F-4D97-AF65-F5344CB8AC3E}">
        <p14:creationId xmlns:p14="http://schemas.microsoft.com/office/powerpoint/2010/main" val="21805731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宇宙反粒子フラックスについてですが、</a:t>
            </a:r>
            <a:endParaRPr kumimoji="1" lang="en-US" altLang="ja-JP" dirty="0"/>
          </a:p>
          <a:p>
            <a:r>
              <a:rPr kumimoji="1" lang="ja-JP" altLang="en-US" dirty="0"/>
              <a:t>宇宙からは多くの粒子が降り注いでおり，反陽子、陽電子は多くの気球・衛星実験で観測されています。</a:t>
            </a:r>
            <a:endParaRPr kumimoji="1" lang="en-US" altLang="ja-JP" dirty="0"/>
          </a:p>
          <a:p>
            <a:r>
              <a:rPr kumimoji="1" lang="ja-JP" altLang="en-US" dirty="0"/>
              <a:t>これらは一次宇宙線が銀河内を伝搬する際に宇宙に存在する星間ガスとの衝突で二次的に生成される既知の事象として、ある程度理解されています。</a:t>
            </a:r>
            <a:endParaRPr kumimoji="1" lang="en-US" altLang="ja-JP" dirty="0"/>
          </a:p>
          <a:p>
            <a:endParaRPr kumimoji="1" lang="en-US" altLang="ja-JP" dirty="0"/>
          </a:p>
          <a:p>
            <a:r>
              <a:rPr kumimoji="1" lang="ja-JP" altLang="en-US" dirty="0"/>
              <a:t>一方で、宇宙線中の反重陽子、反ヘリウムは未観測となっています。</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二次生成と超新星爆発によって生成した反粒子は衝突の運動学的な理由で低エネルギー側の生成は制限される一方で，</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DM</a:t>
            </a:r>
            <a:r>
              <a:rPr kumimoji="1" lang="ja-JP" altLang="en-US" dirty="0"/>
              <a:t>の対消滅あるいは崩壊によって一次的に生成される反粒子は運動学的な制限を受けないため二次的な反粒子と区別できる可能性があります。</a:t>
            </a:r>
            <a:endParaRPr kumimoji="1" lang="en-US" altLang="ja-JP" dirty="0"/>
          </a:p>
          <a:p>
            <a:endParaRPr kumimoji="1" lang="en-US" altLang="ja-JP" dirty="0"/>
          </a:p>
          <a:p>
            <a:r>
              <a:rPr kumimoji="1" lang="en-US" altLang="ja-JP" dirty="0"/>
              <a:t>GRAMS</a:t>
            </a:r>
            <a:r>
              <a:rPr kumimoji="1" lang="ja-JP" altLang="en-US" dirty="0"/>
              <a:t>実験ではこの低エネルギー領域で反重陽子をターゲットにして、</a:t>
            </a:r>
            <a:r>
              <a:rPr kumimoji="1" lang="en-US" altLang="ja-JP" dirty="0"/>
              <a:t>DM</a:t>
            </a:r>
            <a:r>
              <a:rPr kumimoji="1" lang="ja-JP" altLang="en-US" dirty="0"/>
              <a:t>探索を目標にしています。</a:t>
            </a:r>
            <a:endParaRPr kumimoji="1" lang="en-US" altLang="ja-JP" dirty="0"/>
          </a:p>
          <a:p>
            <a:r>
              <a:rPr kumimoji="1" lang="en-US" altLang="ja-JP" dirty="0"/>
              <a:t>(55s)</a:t>
            </a:r>
          </a:p>
          <a:p>
            <a:endParaRPr kumimoji="1" lang="en-US" altLang="ja-JP" dirty="0"/>
          </a:p>
          <a:p>
            <a:r>
              <a:rPr kumimoji="1" lang="en-US" altLang="ja-JP" dirty="0"/>
              <a:t>[</a:t>
            </a:r>
            <a:r>
              <a:rPr kumimoji="1" lang="ja-JP" altLang="en-US" dirty="0"/>
              <a:t>未理解</a:t>
            </a:r>
            <a:r>
              <a:rPr kumimoji="1" lang="en-US" altLang="ja-JP" dirty="0"/>
              <a:t>]</a:t>
            </a:r>
          </a:p>
          <a:p>
            <a:r>
              <a:rPr kumimoji="1" lang="en-US" altLang="ja-JP" dirty="0"/>
              <a:t>ISM</a:t>
            </a:r>
          </a:p>
          <a:p>
            <a:r>
              <a:rPr kumimoji="1" lang="ja-JP" altLang="en-US" dirty="0"/>
              <a:t>超新星爆発</a:t>
            </a:r>
            <a:endParaRPr kumimoji="1" lang="en-US" altLang="ja-JP" dirty="0"/>
          </a:p>
          <a:p>
            <a:r>
              <a:rPr kumimoji="1" lang="ja-JP" altLang="en-US" dirty="0"/>
              <a:t>運動学的な制限とは</a:t>
            </a:r>
            <a:endParaRPr kumimoji="1" lang="en-US" altLang="ja-JP" dirty="0"/>
          </a:p>
          <a:p>
            <a:endParaRPr kumimoji="1" lang="en-US" altLang="ja-JP" dirty="0"/>
          </a:p>
          <a:p>
            <a:endParaRPr kumimoji="1" lang="en-US" altLang="ja-JP" dirty="0"/>
          </a:p>
          <a:p>
            <a:r>
              <a:rPr kumimoji="1" lang="ja-JP" altLang="en-US" dirty="0"/>
              <a:t>暗黒物質の対消滅や崩壊で反粒子が生成される可能性も示唆されており，二次的に生成される反粒子は衝突の運動学的な理由で低エネルギー側の生成は制限される一方で，一次的に生成される反粒子は運動学的な制限を受けないため二次的な反粒子と区別できる可能性がある。</a:t>
            </a:r>
          </a:p>
          <a:p>
            <a:r>
              <a:rPr kumimoji="1" lang="ja-JP" altLang="en-US" dirty="0"/>
              <a:t>既に陽電子や反陽子の反粒子については様々な実験で観測されているが，陽電子や反陽子は暗黒 物質起因の予測 </a:t>
            </a:r>
            <a:r>
              <a:rPr kumimoji="1" lang="en-US" altLang="ja-JP" dirty="0"/>
              <a:t>Flux </a:t>
            </a:r>
            <a:r>
              <a:rPr kumimoji="1" lang="ja-JP" altLang="en-US" dirty="0"/>
              <a:t>に対し二次的な宇宙反粒子の </a:t>
            </a:r>
            <a:r>
              <a:rPr kumimoji="1" lang="en-US" altLang="ja-JP" dirty="0"/>
              <a:t>Flux </a:t>
            </a:r>
            <a:r>
              <a:rPr kumimoji="1" lang="ja-JP" altLang="en-US" dirty="0"/>
              <a:t>の方が大きいため区別が難しく，現状で観 測されたスペクトルは予測される二次的な反陽子の</a:t>
            </a:r>
            <a:r>
              <a:rPr kumimoji="1" lang="en-US" altLang="ja-JP" dirty="0"/>
              <a:t>Flux </a:t>
            </a:r>
            <a:r>
              <a:rPr kumimoji="1" lang="ja-JP" altLang="en-US" dirty="0"/>
              <a:t>を再現している。そこで現在，反重陽子探 索が着目されている。</a:t>
            </a:r>
          </a:p>
          <a:p>
            <a:endParaRPr kumimoji="1" lang="en-US" altLang="ja-JP" dirty="0"/>
          </a:p>
          <a:p>
            <a:endParaRPr kumimoji="1" lang="en-US" altLang="ja-JP" dirty="0"/>
          </a:p>
          <a:p>
            <a:r>
              <a:rPr kumimoji="1" lang="ja-JP" altLang="en-US" dirty="0"/>
              <a:t>その中には反陽子や陽電子などの反粒子も含まれる。反粒子は陽子やヘリウムなどの一次宇宙線が銀河内を伝搬する際に宇宙に存在する星間ガスとの衝突で二次的に生成されると考えられている。宇宙線反粒子は生成された後，銀河内あるいは太陽圏を伝 播し地球に到達するまでに様々な物理現象の影響を受ける。そのため宇宙線の伝播モデル，太陽変調 を理解する上でも．非常に重要な宇宙線の基礎データとなる。また，暗黒物質の対消滅や崩壊で反粒 子が生成される可能性も示唆されており，二次的に生成される反粒子は衝突の運動学的な理由で低エ ネルギー側の生成は制限される一方で，一次的に生成される反粒子は運動学的な制限を受けないため二次的な反粒子と区別できる可能性がある。</a:t>
            </a:r>
          </a:p>
          <a:p>
            <a:r>
              <a:rPr kumimoji="1" lang="ja-JP" altLang="en-US" dirty="0"/>
              <a:t>既に陽電子や反陽子の反粒子については様々な実験で観測されているが，陽電子や反陽子は暗黒 物質起因の予測 </a:t>
            </a:r>
            <a:r>
              <a:rPr kumimoji="1" lang="en-US" altLang="ja-JP" dirty="0"/>
              <a:t>Flux </a:t>
            </a:r>
            <a:r>
              <a:rPr kumimoji="1" lang="ja-JP" altLang="en-US" dirty="0"/>
              <a:t>に対し二次的な宇宙反粒子の </a:t>
            </a:r>
            <a:r>
              <a:rPr kumimoji="1" lang="en-US" altLang="ja-JP" dirty="0"/>
              <a:t>Flux </a:t>
            </a:r>
            <a:r>
              <a:rPr kumimoji="1" lang="ja-JP" altLang="en-US" dirty="0"/>
              <a:t>の方が大きいため区別が難しく，現状で観 測されたスペクトルは予測される二次的な反陽子の</a:t>
            </a:r>
            <a:r>
              <a:rPr kumimoji="1" lang="en-US" altLang="ja-JP" dirty="0"/>
              <a:t>Flux </a:t>
            </a:r>
            <a:r>
              <a:rPr kumimoji="1" lang="ja-JP" altLang="en-US" dirty="0"/>
              <a:t>を再現している。そこで現在，反重陽子探 索が着目されている。</a:t>
            </a:r>
            <a:endParaRPr kumimoji="1" lang="en-US" altLang="ja-JP" dirty="0"/>
          </a:p>
          <a:p>
            <a:endParaRPr kumimoji="1" lang="en-US" altLang="ja-JP" dirty="0"/>
          </a:p>
          <a:p>
            <a:r>
              <a:rPr kumimoji="1" lang="ja-JP" altLang="en-US" dirty="0"/>
              <a:t>反陽子や陽電子の</a:t>
            </a:r>
            <a:r>
              <a:rPr kumimoji="1" lang="en-US" altLang="ja-JP" dirty="0"/>
              <a:t>Flux </a:t>
            </a:r>
            <a:r>
              <a:rPr kumimoji="1" lang="ja-JP" altLang="en-US" dirty="0"/>
              <a:t>は</a:t>
            </a:r>
            <a:r>
              <a:rPr kumimoji="1" lang="en-US" altLang="ja-JP" dirty="0"/>
              <a:t>AMS-02 </a:t>
            </a:r>
            <a:r>
              <a:rPr kumimoji="1" lang="ja-JP" altLang="en-US" dirty="0"/>
              <a:t>実験や</a:t>
            </a:r>
            <a:r>
              <a:rPr kumimoji="1" lang="en-US" altLang="ja-JP" dirty="0"/>
              <a:t>BESS </a:t>
            </a:r>
            <a:r>
              <a:rPr kumimoji="1" lang="ja-JP" altLang="en-US" dirty="0"/>
              <a:t>実験ですでに良い精度で 測定されている。一方で反重陽子については未だ観測が行われておらず，唯一 </a:t>
            </a:r>
            <a:r>
              <a:rPr kumimoji="1" lang="en-US" altLang="ja-JP" dirty="0"/>
              <a:t>BESS </a:t>
            </a:r>
            <a:r>
              <a:rPr kumimoji="1" lang="ja-JP" altLang="en-US" dirty="0"/>
              <a:t>実験が制限を </a:t>
            </a:r>
          </a:p>
          <a:p>
            <a:r>
              <a:rPr kumimoji="1" lang="ja-JP" altLang="en-US" dirty="0"/>
              <a:t>出しているが信号が予測される </a:t>
            </a:r>
            <a:r>
              <a:rPr kumimoji="1" lang="en-US" altLang="ja-JP" dirty="0"/>
              <a:t>Flux </a:t>
            </a:r>
            <a:r>
              <a:rPr kumimoji="1" lang="ja-JP" altLang="en-US" dirty="0"/>
              <a:t>には到達していない。そこで </a:t>
            </a:r>
            <a:r>
              <a:rPr kumimoji="1" lang="en-US" altLang="ja-JP" dirty="0"/>
              <a:t>GRAMS </a:t>
            </a:r>
            <a:r>
              <a:rPr kumimoji="1" lang="ja-JP" altLang="en-US" dirty="0"/>
              <a:t>実験では既に計画されている</a:t>
            </a:r>
            <a:r>
              <a:rPr kumimoji="1" lang="en-US" altLang="ja-JP" dirty="0"/>
              <a:t>GAPS </a:t>
            </a:r>
            <a:r>
              <a:rPr kumimoji="1" lang="ja-JP" altLang="en-US" dirty="0"/>
              <a:t>実験の検出手法を踏襲し，大容量化が比較的容易な液体アルゴンを用いることで，次世代検出器として大容量検出器での反重陽子探索を目指す。本研究は宇宙反粒子探索に着目して行っており，以降では宇宙反粒子探索における</a:t>
            </a:r>
            <a:r>
              <a:rPr kumimoji="1" lang="en-US" altLang="ja-JP" dirty="0"/>
              <a:t>GRAMS </a:t>
            </a:r>
            <a:r>
              <a:rPr kumimoji="1" lang="ja-JP" altLang="en-US" dirty="0"/>
              <a:t>実験の説明のみ述べる。</a:t>
            </a:r>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4</a:t>
            </a:fld>
            <a:endParaRPr kumimoji="1" lang="ja-JP" altLang="en-US"/>
          </a:p>
        </p:txBody>
      </p:sp>
    </p:spTree>
    <p:extLst>
      <p:ext uri="{BB962C8B-B14F-4D97-AF65-F5344CB8AC3E}">
        <p14:creationId xmlns:p14="http://schemas.microsoft.com/office/powerpoint/2010/main" val="7890253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GRAMS </a:t>
            </a:r>
            <a:r>
              <a:rPr kumimoji="1" lang="ja-JP" altLang="en-US" dirty="0"/>
              <a:t>実験の検出器についてですが、</a:t>
            </a:r>
            <a:endParaRPr kumimoji="1" lang="en-US" altLang="ja-JP" dirty="0"/>
          </a:p>
          <a:p>
            <a:r>
              <a:rPr kumimoji="1" lang="en-US" altLang="ja-JP" dirty="0"/>
              <a:t>(</a:t>
            </a:r>
            <a:r>
              <a:rPr kumimoji="1" lang="ja-JP" altLang="en-US" dirty="0"/>
              <a:t>右図</a:t>
            </a:r>
            <a:r>
              <a:rPr kumimoji="1" lang="en-US" altLang="ja-JP" dirty="0"/>
              <a:t>)</a:t>
            </a:r>
            <a:r>
              <a:rPr kumimoji="1" lang="ja-JP" altLang="en-US" dirty="0"/>
              <a:t>このように液体アルゴン</a:t>
            </a:r>
            <a:r>
              <a:rPr kumimoji="1" lang="en-US" altLang="ja-JP" dirty="0"/>
              <a:t>TPC </a:t>
            </a:r>
            <a:r>
              <a:rPr kumimoji="1" lang="ja-JP" altLang="en-US" dirty="0"/>
              <a:t>と</a:t>
            </a:r>
            <a:r>
              <a:rPr kumimoji="1" lang="en-US" altLang="ja-JP" dirty="0"/>
              <a:t>2 </a:t>
            </a:r>
            <a:r>
              <a:rPr kumimoji="1" lang="ja-JP" altLang="en-US" dirty="0"/>
              <a:t>層のプラスチックシンチレータを使用した検出器を想定しています。 </a:t>
            </a:r>
          </a:p>
          <a:p>
            <a:r>
              <a:rPr kumimoji="1" lang="ja-JP" altLang="en-US" dirty="0"/>
              <a:t>液体</a:t>
            </a:r>
            <a:r>
              <a:rPr kumimoji="1" lang="en-US" altLang="ja-JP" dirty="0" err="1"/>
              <a:t>ArTPC</a:t>
            </a:r>
            <a:r>
              <a:rPr kumimoji="1" lang="en-US" altLang="ja-JP" dirty="0"/>
              <a:t> </a:t>
            </a:r>
            <a:r>
              <a:rPr kumimoji="1" lang="ja-JP" altLang="en-US" dirty="0"/>
              <a:t>の大きさは</a:t>
            </a:r>
            <a:r>
              <a:rPr kumimoji="1" lang="en-US" altLang="ja-JP" dirty="0"/>
              <a:t>150cm × 150cm × 30cm </a:t>
            </a:r>
            <a:r>
              <a:rPr kumimoji="1" lang="ja-JP" altLang="en-US" dirty="0"/>
              <a:t>，その周りを</a:t>
            </a:r>
            <a:r>
              <a:rPr kumimoji="1" lang="en-US" altLang="ja-JP" dirty="0"/>
              <a:t>2m × 3m × 3m </a:t>
            </a:r>
            <a:r>
              <a:rPr kumimoji="1" lang="ja-JP" altLang="en-US" dirty="0"/>
              <a:t>のプラスチックシンチレータで囲った形を想定しています。</a:t>
            </a:r>
            <a:endParaRPr kumimoji="1" lang="en-US" altLang="ja-JP" dirty="0"/>
          </a:p>
          <a:p>
            <a:endParaRPr kumimoji="1" lang="en-US" altLang="ja-JP" dirty="0"/>
          </a:p>
          <a:p>
            <a:r>
              <a:rPr kumimoji="1" lang="ja-JP" altLang="en-US" dirty="0"/>
              <a:t>この検出器で長期間の気球フライトを目指しており、</a:t>
            </a:r>
            <a:r>
              <a:rPr kumimoji="1" lang="en-US" altLang="ja-JP" dirty="0"/>
              <a:t>NASA</a:t>
            </a:r>
            <a:r>
              <a:rPr kumimoji="1" lang="ja-JP" altLang="en-US" dirty="0"/>
              <a:t>あるいは</a:t>
            </a:r>
            <a:r>
              <a:rPr kumimoji="1" lang="en-US" altLang="ja-JP" dirty="0"/>
              <a:t>JAXA</a:t>
            </a:r>
            <a:r>
              <a:rPr kumimoji="1" lang="ja-JP" altLang="en-US" dirty="0"/>
              <a:t>に依頼する予定です。</a:t>
            </a:r>
            <a:endParaRPr kumimoji="1" lang="en-US" altLang="ja-JP" dirty="0"/>
          </a:p>
          <a:p>
            <a:endParaRPr kumimoji="1" lang="en-US" altLang="ja-JP" dirty="0"/>
          </a:p>
          <a:p>
            <a:r>
              <a:rPr kumimoji="1" lang="en-US" altLang="ja-JP" dirty="0"/>
              <a:t>GAPS</a:t>
            </a:r>
            <a:r>
              <a:rPr kumimoji="1" lang="ja-JP" altLang="en-US" dirty="0"/>
              <a:t>実験の</a:t>
            </a:r>
            <a:r>
              <a:rPr kumimoji="1" lang="en-US" altLang="ja-JP" dirty="0"/>
              <a:t>PID</a:t>
            </a:r>
            <a:r>
              <a:rPr kumimoji="1" lang="ja-JP" altLang="en-US" dirty="0"/>
              <a:t>方法を踏襲しており、詳細な要素の役割としましては、</a:t>
            </a:r>
            <a:endParaRPr kumimoji="1" lang="en-US" altLang="ja-JP" dirty="0"/>
          </a:p>
          <a:p>
            <a:r>
              <a:rPr kumimoji="1" lang="en-US" altLang="ja-JP" dirty="0"/>
              <a:t>2 </a:t>
            </a:r>
            <a:r>
              <a:rPr kumimoji="1" lang="ja-JP" altLang="en-US" dirty="0"/>
              <a:t>層のプラスチックシンチレータは荷電粒子によるシンチレーション光を</a:t>
            </a:r>
            <a:r>
              <a:rPr kumimoji="1" lang="en-US" altLang="ja-JP" dirty="0"/>
              <a:t>PMT</a:t>
            </a:r>
            <a:r>
              <a:rPr kumimoji="1" lang="ja-JP" altLang="en-US" dirty="0"/>
              <a:t>で読み出し入射粒子の</a:t>
            </a:r>
            <a:r>
              <a:rPr kumimoji="1" lang="en-US" altLang="ja-JP" dirty="0"/>
              <a:t>β</a:t>
            </a:r>
            <a:r>
              <a:rPr kumimoji="1" lang="ja-JP" altLang="en-US" dirty="0"/>
              <a:t>を測定します。</a:t>
            </a:r>
            <a:endParaRPr kumimoji="1" lang="en-US" altLang="ja-JP" dirty="0"/>
          </a:p>
          <a:p>
            <a:endParaRPr kumimoji="1" lang="en-US" altLang="ja-JP" dirty="0"/>
          </a:p>
          <a:p>
            <a:r>
              <a:rPr kumimoji="1" lang="ja-JP" altLang="en-US" dirty="0"/>
              <a:t>液体アルゴン</a:t>
            </a:r>
            <a:r>
              <a:rPr kumimoji="1" lang="en-US" altLang="ja-JP" dirty="0"/>
              <a:t>TPC</a:t>
            </a:r>
            <a:r>
              <a:rPr kumimoji="1" lang="ja-JP" altLang="en-US" dirty="0"/>
              <a:t>は荷電粒子が入射すると電離電子とシンチレーション光を発生するため、</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光信号をトリガーとして電離電子を読み出すことで二次元の位置情報とドリフト時間の取得から</a:t>
            </a:r>
            <a:r>
              <a:rPr kumimoji="1" lang="en-US" altLang="ja-JP" dirty="0"/>
              <a:t>3 </a:t>
            </a:r>
            <a:r>
              <a:rPr kumimoji="1" lang="ja-JP" altLang="en-US" dirty="0"/>
              <a:t>次元飛跡再構成、そしてエネルギー損失測定が可能となります。</a:t>
            </a:r>
            <a:endParaRPr kumimoji="1" lang="en-US" altLang="ja-JP" dirty="0"/>
          </a:p>
          <a:p>
            <a:r>
              <a:rPr kumimoji="1" lang="en-US" altLang="ja-JP" dirty="0"/>
              <a:t>(60s)</a:t>
            </a:r>
          </a:p>
          <a:p>
            <a:endParaRPr kumimoji="1" lang="en-US" altLang="ja-JP" dirty="0"/>
          </a:p>
          <a:p>
            <a:r>
              <a:rPr kumimoji="1" lang="en-US" altLang="ja-JP" dirty="0"/>
              <a:t>[</a:t>
            </a:r>
            <a:r>
              <a:rPr kumimoji="1" lang="ja-JP" altLang="en-US" dirty="0"/>
              <a:t>未理解</a:t>
            </a:r>
            <a:r>
              <a:rPr kumimoji="1" lang="en-US" altLang="ja-JP" dirty="0"/>
              <a:t>]</a:t>
            </a:r>
          </a:p>
          <a:p>
            <a:r>
              <a:rPr kumimoji="1" lang="ja-JP" altLang="en-US" dirty="0"/>
              <a:t>サイズの検討</a:t>
            </a:r>
          </a:p>
        </p:txBody>
      </p:sp>
      <p:sp>
        <p:nvSpPr>
          <p:cNvPr id="4" name="スライド番号プレースホルダー 3"/>
          <p:cNvSpPr>
            <a:spLocks noGrp="1"/>
          </p:cNvSpPr>
          <p:nvPr>
            <p:ph type="sldNum" sz="quarter" idx="5"/>
          </p:nvPr>
        </p:nvSpPr>
        <p:spPr/>
        <p:txBody>
          <a:bodyPr/>
          <a:lstStyle/>
          <a:p>
            <a:fld id="{AE41A5DF-E48A-4197-8144-37F0382622D3}" type="slidenum">
              <a:rPr kumimoji="1" lang="ja-JP" altLang="en-US" smtClean="0"/>
              <a:t>5</a:t>
            </a:fld>
            <a:endParaRPr kumimoji="1" lang="ja-JP" altLang="en-US"/>
          </a:p>
        </p:txBody>
      </p:sp>
    </p:spTree>
    <p:extLst>
      <p:ext uri="{BB962C8B-B14F-4D97-AF65-F5344CB8AC3E}">
        <p14:creationId xmlns:p14="http://schemas.microsoft.com/office/powerpoint/2010/main" val="972270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粒子識別についてですが、</a:t>
            </a:r>
            <a:endParaRPr kumimoji="1" lang="en-US" altLang="ja-JP" dirty="0"/>
          </a:p>
          <a:p>
            <a:r>
              <a:rPr kumimoji="1" lang="ja-JP" altLang="en-US" dirty="0"/>
              <a:t>ターゲットが反重陽子であるのに対し，主な背景事象は陽子・重陽子・反陽子などの粒子となります。</a:t>
            </a:r>
            <a:endParaRPr kumimoji="1" lang="en-US" altLang="ja-JP" dirty="0"/>
          </a:p>
          <a:p>
            <a:endParaRPr kumimoji="1" lang="en-US" altLang="ja-JP" dirty="0"/>
          </a:p>
          <a:p>
            <a:r>
              <a:rPr kumimoji="1" lang="ja-JP" altLang="en-US" dirty="0"/>
              <a:t>まず、粒子質量識別については、</a:t>
            </a:r>
            <a:endParaRPr kumimoji="1" lang="en-US" altLang="ja-JP" dirty="0"/>
          </a:p>
          <a:p>
            <a:r>
              <a:rPr kumimoji="1" lang="ja-JP" altLang="en-US" dirty="0"/>
              <a:t>同じ速度の粒子で、質量によって落とすエネルギーと停止するまでの飛跡長が異なるため，プラスチックシンチレータで測定した速度と液体アルゴン中で観測 したエネルギー損失を用いて粒子を識別します。</a:t>
            </a:r>
            <a:endParaRPr kumimoji="1" lang="en-US" altLang="ja-JP" dirty="0"/>
          </a:p>
          <a:p>
            <a:r>
              <a:rPr kumimoji="1" lang="en-US" altLang="ja-JP" dirty="0"/>
              <a:t>(</a:t>
            </a:r>
            <a:r>
              <a:rPr kumimoji="1" lang="ja-JP" altLang="en-US" dirty="0"/>
              <a:t>右図</a:t>
            </a:r>
            <a:r>
              <a:rPr kumimoji="1" lang="en-US" altLang="ja-JP" dirty="0"/>
              <a:t>)</a:t>
            </a:r>
            <a:r>
              <a:rPr kumimoji="1" lang="ja-JP" altLang="en-US" dirty="0"/>
              <a:t>こちらは</a:t>
            </a:r>
            <a:r>
              <a:rPr kumimoji="1" lang="en-US" altLang="ja-JP" dirty="0"/>
              <a:t>Geant4 </a:t>
            </a:r>
            <a:r>
              <a:rPr kumimoji="1" lang="ja-JP" altLang="en-US" dirty="0"/>
              <a:t>シミュレーションを用いて、反陽子と反重陽子を同じ</a:t>
            </a:r>
            <a:r>
              <a:rPr kumimoji="1" lang="en-US" altLang="ja-JP" dirty="0"/>
              <a:t>rigidity</a:t>
            </a:r>
            <a:r>
              <a:rPr kumimoji="1" lang="ja-JP" altLang="en-US" dirty="0"/>
              <a:t>で入射した時の飛跡長とエネルギー損失の関係をプロットしたもので、</a:t>
            </a:r>
            <a:endParaRPr kumimoji="1" lang="en-US" altLang="ja-JP" dirty="0"/>
          </a:p>
          <a:p>
            <a:r>
              <a:rPr kumimoji="1" lang="ja-JP" altLang="en-US" dirty="0"/>
              <a:t>エ ネルギー損失を見れば </a:t>
            </a:r>
            <a:r>
              <a:rPr kumimoji="1" lang="en-US" altLang="ja-JP" dirty="0"/>
              <a:t>1 </a:t>
            </a:r>
            <a:r>
              <a:rPr kumimoji="1" lang="ja-JP" altLang="en-US" dirty="0"/>
              <a:t>イベントごとの識別が可能とわかります。</a:t>
            </a:r>
            <a:endParaRPr kumimoji="1" lang="en-US" altLang="ja-JP" dirty="0"/>
          </a:p>
          <a:p>
            <a:endParaRPr kumimoji="1" lang="en-US" altLang="ja-JP" dirty="0"/>
          </a:p>
          <a:p>
            <a:r>
              <a:rPr kumimoji="1" lang="ja-JP" altLang="en-US" dirty="0"/>
              <a:t>粒子反粒子識別については、</a:t>
            </a:r>
            <a:endParaRPr kumimoji="1" lang="en-US" altLang="ja-JP" dirty="0"/>
          </a:p>
          <a:p>
            <a:r>
              <a:rPr kumimoji="1" lang="ja-JP" altLang="en-US" dirty="0"/>
              <a:t>反粒子は原子核捕獲事象が起こり、生成されたエキゾチック原子は、脱励起かつ複数のハドロンを放出するため、原子核捕獲事象の有無で粒子と反粒子の識別を行います。</a:t>
            </a:r>
            <a:endParaRPr kumimoji="1" lang="en-US" altLang="ja-JP" dirty="0"/>
          </a:p>
          <a:p>
            <a:endParaRPr kumimoji="1" lang="en-US" altLang="ja-JP" dirty="0"/>
          </a:p>
          <a:p>
            <a:r>
              <a:rPr kumimoji="1" lang="ja-JP" altLang="en-US" dirty="0"/>
              <a:t>表の話も？</a:t>
            </a:r>
            <a:endParaRPr kumimoji="1" lang="en-US" altLang="ja-JP" dirty="0"/>
          </a:p>
          <a:p>
            <a:endParaRPr kumimoji="1" lang="en-US" altLang="ja-JP" dirty="0"/>
          </a:p>
          <a:p>
            <a:r>
              <a:rPr kumimoji="1" lang="en-US" altLang="ja-JP" dirty="0"/>
              <a:t>[</a:t>
            </a:r>
            <a:r>
              <a:rPr kumimoji="1" lang="ja-JP" altLang="en-US" dirty="0"/>
              <a:t>未理解</a:t>
            </a:r>
            <a:r>
              <a:rPr kumimoji="1" lang="en-US" altLang="ja-JP" dirty="0"/>
              <a:t>]</a:t>
            </a:r>
          </a:p>
          <a:p>
            <a:r>
              <a:rPr kumimoji="1" lang="ja-JP" altLang="en-US" dirty="0"/>
              <a:t>なんで速度じゃなくて</a:t>
            </a:r>
            <a:r>
              <a:rPr kumimoji="1" lang="en-US" altLang="ja-JP" dirty="0"/>
              <a:t>rigidity</a:t>
            </a:r>
            <a:r>
              <a:rPr kumimoji="1" lang="ja-JP" altLang="en-US" dirty="0"/>
              <a:t>で記述したのか</a:t>
            </a:r>
            <a:endParaRPr kumimoji="1" lang="en-US" altLang="ja-JP" dirty="0"/>
          </a:p>
          <a:p>
            <a:endParaRPr kumimoji="1" lang="en-US" altLang="ja-JP" dirty="0"/>
          </a:p>
          <a:p>
            <a:r>
              <a:rPr kumimoji="1" lang="ja-JP" altLang="en-US" dirty="0"/>
              <a:t>核子数の違う粒子は停止点からのエネルギー損失が異なるので，</a:t>
            </a:r>
            <a:endParaRPr kumimoji="1" lang="en-US" altLang="ja-JP" dirty="0"/>
          </a:p>
        </p:txBody>
      </p:sp>
      <p:sp>
        <p:nvSpPr>
          <p:cNvPr id="4" name="スライド番号プレースホルダー 3"/>
          <p:cNvSpPr>
            <a:spLocks noGrp="1"/>
          </p:cNvSpPr>
          <p:nvPr>
            <p:ph type="sldNum" sz="quarter" idx="5"/>
          </p:nvPr>
        </p:nvSpPr>
        <p:spPr/>
        <p:txBody>
          <a:bodyPr/>
          <a:lstStyle/>
          <a:p>
            <a:fld id="{0CB43D65-FC1B-49D6-A2C3-9780E67DFA5C}" type="slidenum">
              <a:rPr kumimoji="1" lang="ja-JP" altLang="en-US" smtClean="0"/>
              <a:t>6</a:t>
            </a:fld>
            <a:endParaRPr kumimoji="1" lang="ja-JP" altLang="en-US"/>
          </a:p>
        </p:txBody>
      </p:sp>
    </p:spTree>
    <p:extLst>
      <p:ext uri="{BB962C8B-B14F-4D97-AF65-F5344CB8AC3E}">
        <p14:creationId xmlns:p14="http://schemas.microsoft.com/office/powerpoint/2010/main" val="18434496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1" lang="en-US" altLang="ja-JP" dirty="0"/>
              <a:t>GRAMS</a:t>
            </a:r>
            <a:r>
              <a:rPr kumimoji="1" lang="ja-JP" altLang="en-US" dirty="0"/>
              <a:t>開発スケジュールとしまして反粒子探索に向けたここ数年間の戦略についてですが、</a:t>
            </a:r>
            <a:endParaRPr kumimoji="1" lang="en-US" altLang="ja-JP" dirty="0"/>
          </a:p>
          <a:p>
            <a:endParaRPr kumimoji="1" lang="en-US" altLang="ja-JP" dirty="0"/>
          </a:p>
          <a:p>
            <a:r>
              <a:rPr kumimoji="1" lang="ja-JP" altLang="en-US" dirty="0"/>
              <a:t>まず、地上で宇宙線</a:t>
            </a:r>
            <a:r>
              <a:rPr kumimoji="1" lang="en-US" altLang="ja-JP" dirty="0"/>
              <a:t>µ</a:t>
            </a:r>
            <a:r>
              <a:rPr kumimoji="1" lang="ja-JP" altLang="en-US" dirty="0"/>
              <a:t>粒子停止事象を用いた</a:t>
            </a:r>
            <a:r>
              <a:rPr lang="ja-JP" altLang="en-US" sz="1200" dirty="0">
                <a:latin typeface="ＭＳ Ｐゴシック" panose="020B0600070205080204" pitchFamily="50" charset="-128"/>
                <a:ea typeface="ＭＳ Ｐゴシック" panose="020B0600070205080204" pitchFamily="50" charset="-128"/>
              </a:rPr>
              <a:t>粒子</a:t>
            </a:r>
            <a:r>
              <a:rPr lang="en-US" altLang="ja-JP" sz="1200" dirty="0">
                <a:latin typeface="ＭＳ Ｐゴシック" panose="020B0600070205080204" pitchFamily="50" charset="-128"/>
                <a:ea typeface="ＭＳ Ｐゴシック" panose="020B0600070205080204" pitchFamily="50" charset="-128"/>
              </a:rPr>
              <a:t>-</a:t>
            </a:r>
            <a:r>
              <a:rPr lang="ja-JP" altLang="en-US" sz="1200" dirty="0">
                <a:latin typeface="ＭＳ Ｐゴシック" panose="020B0600070205080204" pitchFamily="50" charset="-128"/>
                <a:ea typeface="ＭＳ Ｐゴシック" panose="020B0600070205080204" pitchFamily="50" charset="-128"/>
              </a:rPr>
              <a:t>反粒子識別の実機検証を行い、</a:t>
            </a:r>
            <a:endParaRPr lang="en-US" altLang="ja-JP" sz="1200" dirty="0">
              <a:latin typeface="ＭＳ Ｐゴシック" panose="020B0600070205080204" pitchFamily="50" charset="-128"/>
              <a:ea typeface="ＭＳ Ｐゴシック" panose="020B0600070205080204" pitchFamily="50" charset="-128"/>
            </a:endParaRPr>
          </a:p>
          <a:p>
            <a:endParaRPr lang="en-US" altLang="ja-JP" sz="1200" dirty="0">
              <a:solidFill>
                <a:schemeClr val="tx1"/>
              </a:solidFill>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00B050"/>
                </a:solidFill>
                <a:latin typeface="ＭＳ Ｐゴシック" panose="020B0600070205080204" pitchFamily="50" charset="-128"/>
                <a:ea typeface="ＭＳ Ｐゴシック" panose="020B0600070205080204" pitchFamily="50" charset="-128"/>
              </a:rPr>
              <a:t>この識別試験を踏んだうえで、反陽子</a:t>
            </a:r>
            <a:r>
              <a:rPr lang="ja-JP" altLang="en-US" sz="1200" dirty="0">
                <a:latin typeface="ＭＳ Ｐゴシック" panose="020B0600070205080204" pitchFamily="50" charset="-128"/>
                <a:ea typeface="ＭＳ Ｐゴシック" panose="020B0600070205080204" pitchFamily="50" charset="-128"/>
              </a:rPr>
              <a:t>加速器ビームを用いた粒子識別の定量化に向けた</a:t>
            </a:r>
            <a:r>
              <a:rPr lang="ja-JP" altLang="en-US" dirty="0">
                <a:latin typeface="ＭＳ Ｐゴシック" panose="020B0600070205080204" pitchFamily="50" charset="-128"/>
                <a:ea typeface="ＭＳ Ｐゴシック" panose="020B0600070205080204" pitchFamily="50" charset="-128"/>
              </a:rPr>
              <a:t>検証試験を</a:t>
            </a:r>
            <a:r>
              <a:rPr lang="en-US" altLang="ja-JP" dirty="0">
                <a:latin typeface="ＭＳ Ｐゴシック" panose="020B0600070205080204" pitchFamily="50" charset="-128"/>
                <a:ea typeface="ＭＳ Ｐゴシック" panose="020B0600070205080204" pitchFamily="50" charset="-128"/>
              </a:rPr>
              <a:t>J-PARC</a:t>
            </a:r>
            <a:r>
              <a:rPr lang="ja-JP" altLang="en-US" dirty="0">
                <a:latin typeface="ＭＳ Ｐゴシック" panose="020B0600070205080204" pitchFamily="50" charset="-128"/>
                <a:ea typeface="ＭＳ Ｐゴシック" panose="020B0600070205080204" pitchFamily="50" charset="-128"/>
              </a:rPr>
              <a:t>で行う予定です。</a:t>
            </a: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ＭＳ Ｐゴシック" panose="020B0600070205080204" pitchFamily="50" charset="-128"/>
                <a:ea typeface="ＭＳ Ｐゴシック" panose="020B0600070205080204" pitchFamily="50" charset="-128"/>
              </a:rPr>
              <a:t>さらに</a:t>
            </a:r>
            <a:r>
              <a:rPr lang="ja-JP" altLang="en-US" sz="1200" dirty="0">
                <a:latin typeface="ＭＳ Ｐゴシック" panose="020B0600070205080204" pitchFamily="50" charset="-128"/>
                <a:ea typeface="ＭＳ Ｐゴシック" panose="020B0600070205080204" pitchFamily="50" charset="-128"/>
              </a:rPr>
              <a:t>気球高度での液体アルゴン安定運用技術の確立のため、</a:t>
            </a:r>
            <a:endParaRPr lang="en-US" altLang="ja-JP" sz="1200"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ＭＳ Ｐゴシック" panose="020B0600070205080204" pitchFamily="50" charset="-128"/>
                <a:ea typeface="ＭＳ Ｐゴシック" panose="020B0600070205080204" pitchFamily="50" charset="-128"/>
              </a:rPr>
              <a:t>小型気球を用いて気球観測の経験 を</a:t>
            </a:r>
            <a:r>
              <a:rPr lang="en-US" altLang="ja-JP" dirty="0">
                <a:latin typeface="ＭＳ Ｐゴシック" panose="020B0600070205080204" pitchFamily="50" charset="-128"/>
                <a:ea typeface="ＭＳ Ｐゴシック" panose="020B0600070205080204" pitchFamily="50" charset="-128"/>
              </a:rPr>
              <a:t>JAXA</a:t>
            </a:r>
            <a:r>
              <a:rPr lang="ja-JP" altLang="en-US" dirty="0">
                <a:latin typeface="ＭＳ Ｐゴシック" panose="020B0600070205080204" pitchFamily="50" charset="-128"/>
                <a:ea typeface="ＭＳ Ｐゴシック" panose="020B0600070205080204" pitchFamily="50" charset="-128"/>
              </a:rPr>
              <a:t>にて積む予定です。</a:t>
            </a:r>
            <a:endParaRPr lang="en-US" altLang="ja-JP"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ＭＳ Ｐゴシック" panose="020B0600070205080204" pitchFamily="50" charset="-128"/>
                <a:ea typeface="ＭＳ Ｐゴシック" panose="020B0600070205080204" pitchFamily="50" charset="-128"/>
              </a:rPr>
              <a:t>今回の発表では今年度に実施したこちらの地上実験について説明します。のちの戦略に関しては次の</a:t>
            </a:r>
            <a:r>
              <a:rPr kumimoji="1" lang="en-US" altLang="ja-JP" dirty="0">
                <a:latin typeface="ＭＳ Ｐゴシック" panose="020B0600070205080204" pitchFamily="50" charset="-128"/>
                <a:ea typeface="ＭＳ Ｐゴシック" panose="020B0600070205080204" pitchFamily="50" charset="-128"/>
              </a:rPr>
              <a:t>2</a:t>
            </a:r>
            <a:r>
              <a:rPr kumimoji="1" lang="ja-JP" altLang="en-US" dirty="0">
                <a:latin typeface="ＭＳ Ｐゴシック" panose="020B0600070205080204" pitchFamily="50" charset="-128"/>
                <a:ea typeface="ＭＳ Ｐゴシック" panose="020B0600070205080204" pitchFamily="50" charset="-128"/>
              </a:rPr>
              <a:t>講演で説明いたします。</a:t>
            </a:r>
            <a:endParaRPr kumimoji="1" lang="en-US" altLang="ja-JP" dirty="0">
              <a:latin typeface="ＭＳ Ｐゴシック" panose="020B0600070205080204" pitchFamily="50" charset="-128"/>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latin typeface="ＭＳ Ｐゴシック" panose="020B0600070205080204" pitchFamily="50" charset="-128"/>
              <a:ea typeface="ＭＳ Ｐゴシック" panose="020B0600070205080204" pitchFamily="50" charset="-128"/>
            </a:endParaRPr>
          </a:p>
          <a:p>
            <a:endParaRPr lang="en-US" altLang="ja-JP" sz="1200"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dirty="0"/>
          </a:p>
        </p:txBody>
      </p:sp>
      <p:sp>
        <p:nvSpPr>
          <p:cNvPr id="4" name="Slide Number Placeholder 3"/>
          <p:cNvSpPr>
            <a:spLocks noGrp="1"/>
          </p:cNvSpPr>
          <p:nvPr>
            <p:ph type="sldNum" sz="quarter" idx="5"/>
          </p:nvPr>
        </p:nvSpPr>
        <p:spPr/>
        <p:txBody>
          <a:bodyPr/>
          <a:lstStyle/>
          <a:p>
            <a:fld id="{88CC9F8E-52D7-6841-A193-B3DB66E8C2C1}" type="slidenum">
              <a:rPr kumimoji="1" lang="ja-JP" altLang="en-US" smtClean="0"/>
              <a:t>7</a:t>
            </a:fld>
            <a:endParaRPr kumimoji="1" lang="ja-JP" altLang="en-US"/>
          </a:p>
        </p:txBody>
      </p:sp>
    </p:spTree>
    <p:extLst>
      <p:ext uri="{BB962C8B-B14F-4D97-AF65-F5344CB8AC3E}">
        <p14:creationId xmlns:p14="http://schemas.microsoft.com/office/powerpoint/2010/main" val="1449533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地上実験についてですが、</a:t>
            </a:r>
            <a:endParaRPr kumimoji="1" lang="en-US" altLang="ja-JP" dirty="0"/>
          </a:p>
          <a:p>
            <a:endParaRPr kumimoji="1" lang="en-US" altLang="ja-JP" dirty="0"/>
          </a:p>
          <a:p>
            <a:r>
              <a:rPr kumimoji="1" lang="en-US" altLang="ja-JP" dirty="0"/>
              <a:t>GRAMS</a:t>
            </a:r>
            <a:r>
              <a:rPr kumimoji="1" lang="ja-JP" altLang="en-US" dirty="0"/>
              <a:t>実験の検出器は液体</a:t>
            </a:r>
            <a:r>
              <a:rPr kumimoji="1" lang="en-US" altLang="ja-JP" dirty="0" err="1"/>
              <a:t>ArTPC</a:t>
            </a:r>
            <a:r>
              <a:rPr kumimoji="1" lang="ja-JP" altLang="en-US" dirty="0"/>
              <a:t>と二層の</a:t>
            </a:r>
            <a:r>
              <a:rPr kumimoji="1" lang="en-US" altLang="ja-JP" dirty="0" err="1"/>
              <a:t>ToF</a:t>
            </a:r>
            <a:r>
              <a:rPr kumimoji="1" lang="ja-JP" altLang="en-US" dirty="0"/>
              <a:t>シンチレータで構成されており、</a:t>
            </a:r>
            <a:endParaRPr kumimoji="1" lang="en-US" altLang="ja-JP" dirty="0"/>
          </a:p>
          <a:p>
            <a:r>
              <a:rPr kumimoji="1" lang="ja-JP" altLang="en-US" dirty="0"/>
              <a:t>まずは地上での実機検証が必要と考えています。</a:t>
            </a:r>
            <a:endParaRPr kumimoji="1" lang="en-US" altLang="ja-JP" dirty="0"/>
          </a:p>
          <a:p>
            <a:endParaRPr kumimoji="1" lang="en-US" altLang="ja-JP" dirty="0"/>
          </a:p>
          <a:p>
            <a:r>
              <a:rPr kumimoji="1" lang="ja-JP" altLang="en-US" dirty="0"/>
              <a:t>そこで、早稲田大学で試験を行いました。</a:t>
            </a:r>
            <a:endParaRPr kumimoji="1" lang="en-US" altLang="ja-JP" dirty="0"/>
          </a:p>
          <a:p>
            <a:endParaRPr kumimoji="1" lang="en-US" altLang="ja-JP" dirty="0"/>
          </a:p>
          <a:p>
            <a:r>
              <a:rPr kumimoji="1" lang="ja-JP" altLang="en-US" dirty="0"/>
              <a:t>まずは、</a:t>
            </a:r>
            <a:r>
              <a:rPr kumimoji="1" lang="en-US" altLang="ja-JP" dirty="0" err="1"/>
              <a:t>ToF</a:t>
            </a:r>
            <a:r>
              <a:rPr kumimoji="1" lang="ja-JP" altLang="en-US" dirty="0"/>
              <a:t>二層のトラッキング</a:t>
            </a:r>
            <a:r>
              <a:rPr kumimoji="1" lang="en-US" altLang="ja-JP" dirty="0"/>
              <a:t>first step</a:t>
            </a:r>
            <a:r>
              <a:rPr kumimoji="1" lang="ja-JP" altLang="en-US" dirty="0"/>
              <a:t>試験として、液体シンチレータの光信号と組み合わせて</a:t>
            </a:r>
            <a:r>
              <a:rPr kumimoji="1" lang="en-US" altLang="ja-JP" dirty="0"/>
              <a:t>µ</a:t>
            </a:r>
            <a:r>
              <a:rPr kumimoji="1" lang="ja-JP" altLang="en-US" dirty="0"/>
              <a:t>粒子の崩壊事象を観測しました。</a:t>
            </a:r>
            <a:endParaRPr kumimoji="1" lang="en-US" altLang="ja-JP" dirty="0"/>
          </a:p>
          <a:p>
            <a:r>
              <a:rPr kumimoji="1" lang="ja-JP" altLang="en-US" dirty="0"/>
              <a:t>そして光信号だけではなく電子信号も読み出せる液体アルゴン</a:t>
            </a:r>
            <a:r>
              <a:rPr kumimoji="1" lang="en-US" altLang="ja-JP" dirty="0"/>
              <a:t>TPC</a:t>
            </a:r>
            <a:r>
              <a:rPr kumimoji="1" lang="ja-JP" altLang="en-US" dirty="0"/>
              <a:t>を用いて粒子</a:t>
            </a:r>
            <a:r>
              <a:rPr kumimoji="1" lang="en-US" altLang="ja-JP" dirty="0"/>
              <a:t>-</a:t>
            </a:r>
            <a:r>
              <a:rPr kumimoji="1" lang="ja-JP" altLang="en-US" dirty="0"/>
              <a:t>反粒子識別試験をしました。</a:t>
            </a:r>
            <a:endParaRPr kumimoji="1" lang="en-US" altLang="ja-JP" dirty="0"/>
          </a:p>
          <a:p>
            <a:r>
              <a:rPr kumimoji="1" lang="ja-JP" altLang="en-US" dirty="0"/>
              <a:t>最後に</a:t>
            </a:r>
            <a:r>
              <a:rPr kumimoji="1" lang="en-US" altLang="ja-JP" dirty="0" err="1"/>
              <a:t>ToF</a:t>
            </a:r>
            <a:r>
              <a:rPr kumimoji="1" lang="ja-JP" altLang="en-US" dirty="0"/>
              <a:t>と組み合わせてトラッキングと液体アルゴン</a:t>
            </a:r>
            <a:r>
              <a:rPr kumimoji="1" lang="en-US" altLang="ja-JP" dirty="0"/>
              <a:t>TPC</a:t>
            </a:r>
            <a:r>
              <a:rPr kumimoji="1" lang="ja-JP" altLang="en-US" dirty="0"/>
              <a:t>の飛跡の比較を行いました。</a:t>
            </a:r>
            <a:endParaRPr kumimoji="1" lang="en-US" altLang="ja-JP" dirty="0"/>
          </a:p>
          <a:p>
            <a:r>
              <a:rPr kumimoji="1" lang="ja-JP" altLang="en-US" dirty="0"/>
              <a:t>今回はこの</a:t>
            </a:r>
            <a:r>
              <a:rPr kumimoji="1" lang="en-US" altLang="ja-JP" dirty="0"/>
              <a:t>3</a:t>
            </a:r>
            <a:r>
              <a:rPr kumimoji="1" lang="ja-JP" altLang="en-US" dirty="0"/>
              <a:t>つの試験について説明します。</a:t>
            </a:r>
            <a:endParaRPr kumimoji="1" lang="en-US" altLang="ja-JP" dirty="0"/>
          </a:p>
          <a:p>
            <a:endParaRPr kumimoji="1" lang="en-US" altLang="ja-JP" dirty="0"/>
          </a:p>
          <a:p>
            <a:r>
              <a:rPr kumimoji="1" lang="en-US" altLang="ja-JP" dirty="0"/>
              <a:t>(45s)</a:t>
            </a:r>
          </a:p>
          <a:p>
            <a:endParaRPr kumimoji="1" lang="en-US" altLang="ja-JP" dirty="0"/>
          </a:p>
          <a:p>
            <a:r>
              <a:rPr kumimoji="1" lang="en-US" altLang="ja-JP" dirty="0"/>
              <a:t>[</a:t>
            </a:r>
            <a:r>
              <a:rPr kumimoji="1" lang="ja-JP" altLang="en-US" dirty="0"/>
              <a:t>未理解</a:t>
            </a:r>
            <a:r>
              <a:rPr kumimoji="1" lang="en-US" altLang="ja-JP" dirty="0"/>
              <a:t>]</a:t>
            </a:r>
          </a:p>
          <a:p>
            <a:r>
              <a:rPr kumimoji="1" lang="en-US" altLang="ja-JP" dirty="0"/>
              <a:t>LS</a:t>
            </a:r>
            <a:r>
              <a:rPr kumimoji="1" lang="ja-JP" altLang="en-US" dirty="0"/>
              <a:t>の電子信号</a:t>
            </a:r>
            <a:endParaRPr kumimoji="1" lang="en-US" altLang="ja-JP" dirty="0"/>
          </a:p>
        </p:txBody>
      </p:sp>
      <p:sp>
        <p:nvSpPr>
          <p:cNvPr id="4" name="スライド番号プレースホルダー 3"/>
          <p:cNvSpPr>
            <a:spLocks noGrp="1"/>
          </p:cNvSpPr>
          <p:nvPr>
            <p:ph type="sldNum" sz="quarter" idx="5"/>
          </p:nvPr>
        </p:nvSpPr>
        <p:spPr/>
        <p:txBody>
          <a:bodyPr/>
          <a:lstStyle/>
          <a:p>
            <a:fld id="{40C71AA2-4886-4325-A1E1-11B65AEED87A}" type="slidenum">
              <a:rPr kumimoji="1" lang="ja-JP" altLang="en-US" smtClean="0"/>
              <a:t>8</a:t>
            </a:fld>
            <a:endParaRPr kumimoji="1" lang="ja-JP" altLang="en-US"/>
          </a:p>
        </p:txBody>
      </p:sp>
    </p:spTree>
    <p:extLst>
      <p:ext uri="{BB962C8B-B14F-4D97-AF65-F5344CB8AC3E}">
        <p14:creationId xmlns:p14="http://schemas.microsoft.com/office/powerpoint/2010/main" val="16479338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まず</a:t>
            </a:r>
            <a:r>
              <a:rPr kumimoji="1" lang="en-US" altLang="ja-JP" dirty="0" err="1"/>
              <a:t>ToF</a:t>
            </a:r>
            <a:r>
              <a:rPr kumimoji="1" lang="ja-JP" altLang="en-US" dirty="0"/>
              <a:t>二層試験で使用したシンチレータについてですが、</a:t>
            </a:r>
            <a:endParaRPr kumimoji="1" lang="en-US" altLang="ja-JP" dirty="0"/>
          </a:p>
          <a:p>
            <a:endParaRPr kumimoji="1" lang="en-US" altLang="ja-JP" dirty="0"/>
          </a:p>
          <a:p>
            <a:r>
              <a:rPr kumimoji="1" lang="en-US" altLang="ja-JP" dirty="0"/>
              <a:t>Belle</a:t>
            </a:r>
            <a:r>
              <a:rPr kumimoji="1" lang="ja-JP" altLang="en-US" dirty="0"/>
              <a:t>実験で使用した</a:t>
            </a:r>
            <a:r>
              <a:rPr kumimoji="1" lang="en-US" altLang="ja-JP" dirty="0" err="1"/>
              <a:t>ToF</a:t>
            </a:r>
            <a:r>
              <a:rPr kumimoji="1" lang="ja-JP" altLang="en-US" dirty="0"/>
              <a:t>シンチレータを昨年度に</a:t>
            </a:r>
            <a:r>
              <a:rPr kumimoji="1" lang="en-US" altLang="ja-JP" dirty="0"/>
              <a:t>30</a:t>
            </a:r>
            <a:r>
              <a:rPr kumimoji="1" lang="ja-JP" altLang="en-US" dirty="0"/>
              <a:t>モジュール譲渡して頂きました。ありがとうございます。</a:t>
            </a:r>
            <a:endParaRPr kumimoji="1" lang="en-US" altLang="ja-JP" dirty="0"/>
          </a:p>
          <a:p>
            <a:endParaRPr kumimoji="1" lang="en-US" altLang="ja-JP" dirty="0"/>
          </a:p>
          <a:p>
            <a:r>
              <a:rPr kumimoji="1" lang="ja-JP" altLang="en-US" dirty="0"/>
              <a:t>右図は</a:t>
            </a:r>
            <a:r>
              <a:rPr kumimoji="1" lang="en-US" altLang="ja-JP" dirty="0"/>
              <a:t>1module</a:t>
            </a:r>
            <a:r>
              <a:rPr kumimoji="1" lang="ja-JP" altLang="en-US" dirty="0"/>
              <a:t>あたりの構成概略図になっていて、厚さ</a:t>
            </a:r>
            <a:r>
              <a:rPr kumimoji="1" lang="en-US" altLang="ja-JP" dirty="0"/>
              <a:t>4cm</a:t>
            </a:r>
            <a:r>
              <a:rPr kumimoji="1" lang="ja-JP" altLang="en-US" dirty="0"/>
              <a:t>のシンチレータが二つと厚さ</a:t>
            </a:r>
            <a:r>
              <a:rPr kumimoji="1" lang="en-US" altLang="ja-JP" dirty="0"/>
              <a:t>5mm</a:t>
            </a:r>
            <a:r>
              <a:rPr kumimoji="1" lang="ja-JP" altLang="en-US" dirty="0"/>
              <a:t>のトリガーシンチレータで構成されます。</a:t>
            </a:r>
            <a:endParaRPr kumimoji="1" lang="en-US" altLang="ja-JP" dirty="0"/>
          </a:p>
          <a:p>
            <a:r>
              <a:rPr kumimoji="1" lang="en-US" altLang="ja-JP" dirty="0"/>
              <a:t>Belle</a:t>
            </a:r>
            <a:r>
              <a:rPr kumimoji="1" lang="ja-JP" altLang="en-US" dirty="0"/>
              <a:t>実験当時は時間分解能を</a:t>
            </a:r>
            <a:r>
              <a:rPr kumimoji="1" lang="en-US" altLang="ja-JP" dirty="0"/>
              <a:t>100ps</a:t>
            </a:r>
            <a:r>
              <a:rPr kumimoji="1" lang="ja-JP" altLang="en-US" dirty="0"/>
              <a:t>達成しています。</a:t>
            </a:r>
            <a:endParaRPr kumimoji="1" lang="en-US" altLang="ja-JP" dirty="0"/>
          </a:p>
          <a:p>
            <a:endParaRPr kumimoji="1" lang="en-US" altLang="ja-JP" dirty="0"/>
          </a:p>
          <a:p>
            <a:r>
              <a:rPr kumimoji="1" lang="ja-JP" altLang="en-US" dirty="0"/>
              <a:t>このうち数モジュールについて、基礎特性試験も行っていて、</a:t>
            </a:r>
            <a:endParaRPr kumimoji="1" lang="en-US" altLang="ja-JP" dirty="0"/>
          </a:p>
          <a:p>
            <a:r>
              <a:rPr kumimoji="1" lang="en-US" altLang="ja-JP" dirty="0"/>
              <a:t>PMT</a:t>
            </a:r>
            <a:r>
              <a:rPr kumimoji="1" lang="ja-JP" altLang="en-US" dirty="0"/>
              <a:t>のゲインキャリブレーション、シンチレータの位置ー光量依存性、</a:t>
            </a:r>
            <a:endParaRPr kumimoji="1" lang="en-US" altLang="ja-JP" dirty="0"/>
          </a:p>
          <a:p>
            <a:r>
              <a:rPr kumimoji="1" lang="ja-JP" altLang="en-US" dirty="0"/>
              <a:t>さらに二本のシンチレータを距離を離して設置し宇宙線荷電粒子の速度測定を行いました。</a:t>
            </a:r>
            <a:endParaRPr kumimoji="1" lang="en-US" altLang="ja-JP" dirty="0"/>
          </a:p>
          <a:p>
            <a:endParaRPr kumimoji="1" lang="en-US" altLang="ja-JP" dirty="0"/>
          </a:p>
          <a:p>
            <a:r>
              <a:rPr kumimoji="1" lang="ja-JP" altLang="en-US" dirty="0"/>
              <a:t>加えて全数の読み出し試験で生死チェックも行っています。</a:t>
            </a:r>
            <a:endParaRPr kumimoji="1" lang="en-US" altLang="ja-JP" dirty="0"/>
          </a:p>
          <a:p>
            <a:endParaRPr kumimoji="1" lang="en-US" altLang="ja-JP" dirty="0"/>
          </a:p>
          <a:p>
            <a:r>
              <a:rPr kumimoji="1" lang="en-US" altLang="ja-JP" dirty="0"/>
              <a:t>(50s)</a:t>
            </a:r>
          </a:p>
          <a:p>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40C71AA2-4886-4325-A1E1-11B65AEED87A}" type="slidenum">
              <a:rPr kumimoji="1" lang="ja-JP" altLang="en-US" smtClean="0"/>
              <a:t>9</a:t>
            </a:fld>
            <a:endParaRPr kumimoji="1" lang="ja-JP" altLang="en-US"/>
          </a:p>
        </p:txBody>
      </p:sp>
    </p:spTree>
    <p:extLst>
      <p:ext uri="{BB962C8B-B14F-4D97-AF65-F5344CB8AC3E}">
        <p14:creationId xmlns:p14="http://schemas.microsoft.com/office/powerpoint/2010/main" val="3350840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223358-6675-785A-6206-6D79FF2F731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0ECD64E-6BF4-D177-30D2-89BF351575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A1302CB-E8B8-D43E-E0E0-C136F52DD1FD}"/>
              </a:ext>
            </a:extLst>
          </p:cNvPr>
          <p:cNvSpPr>
            <a:spLocks noGrp="1"/>
          </p:cNvSpPr>
          <p:nvPr>
            <p:ph type="dt" sz="half" idx="10"/>
          </p:nvPr>
        </p:nvSpPr>
        <p:spPr/>
        <p:txBody>
          <a:bodyPr/>
          <a:lstStyle/>
          <a:p>
            <a:fld id="{79AA7897-7EC5-4FA3-98A9-214B5E9A3CFB}" type="datetime1">
              <a:rPr kumimoji="1" lang="ja-JP" altLang="en-US" smtClean="0"/>
              <a:t>2023/2/18</a:t>
            </a:fld>
            <a:endParaRPr kumimoji="1" lang="ja-JP" altLang="en-US"/>
          </a:p>
        </p:txBody>
      </p:sp>
      <p:sp>
        <p:nvSpPr>
          <p:cNvPr id="5" name="フッター プレースホルダー 4">
            <a:extLst>
              <a:ext uri="{FF2B5EF4-FFF2-40B4-BE49-F238E27FC236}">
                <a16:creationId xmlns:a16="http://schemas.microsoft.com/office/drawing/2014/main" id="{D869CCA4-C45A-8985-05B7-7FF8E7D02377}"/>
              </a:ext>
            </a:extLst>
          </p:cNvPr>
          <p:cNvSpPr>
            <a:spLocks noGrp="1"/>
          </p:cNvSpPr>
          <p:nvPr>
            <p:ph type="ftr" sz="quarter" idx="11"/>
          </p:nvPr>
        </p:nvSpPr>
        <p:spPr/>
        <p:txBody>
          <a:bodyPr/>
          <a:lstStyle/>
          <a:p>
            <a:r>
              <a:rPr kumimoji="1" lang="en-US" altLang="ja-JP"/>
              <a:t>ICEPP</a:t>
            </a:r>
            <a:r>
              <a:rPr kumimoji="1" lang="ja-JP" altLang="en-US"/>
              <a:t>シンポジウム </a:t>
            </a:r>
            <a:r>
              <a:rPr kumimoji="1" lang="en-US" altLang="ja-JP"/>
              <a:t>2023 2/19</a:t>
            </a:r>
            <a:endParaRPr kumimoji="1" lang="ja-JP" altLang="en-US"/>
          </a:p>
        </p:txBody>
      </p:sp>
      <p:sp>
        <p:nvSpPr>
          <p:cNvPr id="6" name="スライド番号プレースホルダー 5">
            <a:extLst>
              <a:ext uri="{FF2B5EF4-FFF2-40B4-BE49-F238E27FC236}">
                <a16:creationId xmlns:a16="http://schemas.microsoft.com/office/drawing/2014/main" id="{ABD10428-11F1-9B9A-211A-ECB7FC161238}"/>
              </a:ext>
            </a:extLst>
          </p:cNvPr>
          <p:cNvSpPr>
            <a:spLocks noGrp="1"/>
          </p:cNvSpPr>
          <p:nvPr>
            <p:ph type="sldNum" sz="quarter" idx="12"/>
          </p:nvPr>
        </p:nvSpPr>
        <p:spPr/>
        <p:txBody>
          <a:bodyPr/>
          <a:lstStyle/>
          <a:p>
            <a:fld id="{D6899CFB-F8A1-4451-9130-1C210B9BF1C7}" type="slidenum">
              <a:rPr kumimoji="1" lang="ja-JP" altLang="en-US" smtClean="0"/>
              <a:t>‹#›</a:t>
            </a:fld>
            <a:endParaRPr kumimoji="1" lang="ja-JP" altLang="en-US"/>
          </a:p>
        </p:txBody>
      </p:sp>
    </p:spTree>
    <p:extLst>
      <p:ext uri="{BB962C8B-B14F-4D97-AF65-F5344CB8AC3E}">
        <p14:creationId xmlns:p14="http://schemas.microsoft.com/office/powerpoint/2010/main" val="526756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2AEC6C-8BA9-3544-A368-92DE57CD224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9F89E00-02EC-3B75-886F-B1BCB177E00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8026E73-F299-2957-6D01-F8CF439DEA8D}"/>
              </a:ext>
            </a:extLst>
          </p:cNvPr>
          <p:cNvSpPr>
            <a:spLocks noGrp="1"/>
          </p:cNvSpPr>
          <p:nvPr>
            <p:ph type="dt" sz="half" idx="10"/>
          </p:nvPr>
        </p:nvSpPr>
        <p:spPr/>
        <p:txBody>
          <a:bodyPr/>
          <a:lstStyle/>
          <a:p>
            <a:fld id="{B5B81790-A08F-4585-ABE0-616146B42785}" type="datetime1">
              <a:rPr kumimoji="1" lang="ja-JP" altLang="en-US" smtClean="0"/>
              <a:t>2023/2/18</a:t>
            </a:fld>
            <a:endParaRPr kumimoji="1" lang="ja-JP" altLang="en-US"/>
          </a:p>
        </p:txBody>
      </p:sp>
      <p:sp>
        <p:nvSpPr>
          <p:cNvPr id="5" name="フッター プレースホルダー 4">
            <a:extLst>
              <a:ext uri="{FF2B5EF4-FFF2-40B4-BE49-F238E27FC236}">
                <a16:creationId xmlns:a16="http://schemas.microsoft.com/office/drawing/2014/main" id="{7E4BD46E-7FCB-B381-7BCE-652D1128EB84}"/>
              </a:ext>
            </a:extLst>
          </p:cNvPr>
          <p:cNvSpPr>
            <a:spLocks noGrp="1"/>
          </p:cNvSpPr>
          <p:nvPr>
            <p:ph type="ftr" sz="quarter" idx="11"/>
          </p:nvPr>
        </p:nvSpPr>
        <p:spPr/>
        <p:txBody>
          <a:bodyPr/>
          <a:lstStyle/>
          <a:p>
            <a:r>
              <a:rPr kumimoji="1" lang="en-US" altLang="ja-JP"/>
              <a:t>ICEPP</a:t>
            </a:r>
            <a:r>
              <a:rPr kumimoji="1" lang="ja-JP" altLang="en-US"/>
              <a:t>シンポジウム </a:t>
            </a:r>
            <a:r>
              <a:rPr kumimoji="1" lang="en-US" altLang="ja-JP"/>
              <a:t>2023 2/19</a:t>
            </a:r>
            <a:endParaRPr kumimoji="1" lang="ja-JP" altLang="en-US"/>
          </a:p>
        </p:txBody>
      </p:sp>
      <p:sp>
        <p:nvSpPr>
          <p:cNvPr id="6" name="スライド番号プレースホルダー 5">
            <a:extLst>
              <a:ext uri="{FF2B5EF4-FFF2-40B4-BE49-F238E27FC236}">
                <a16:creationId xmlns:a16="http://schemas.microsoft.com/office/drawing/2014/main" id="{3DE6B00E-129C-FB5A-73D9-91A67C1FF63D}"/>
              </a:ext>
            </a:extLst>
          </p:cNvPr>
          <p:cNvSpPr>
            <a:spLocks noGrp="1"/>
          </p:cNvSpPr>
          <p:nvPr>
            <p:ph type="sldNum" sz="quarter" idx="12"/>
          </p:nvPr>
        </p:nvSpPr>
        <p:spPr/>
        <p:txBody>
          <a:bodyPr/>
          <a:lstStyle/>
          <a:p>
            <a:fld id="{D6899CFB-F8A1-4451-9130-1C210B9BF1C7}" type="slidenum">
              <a:rPr kumimoji="1" lang="ja-JP" altLang="en-US" smtClean="0"/>
              <a:t>‹#›</a:t>
            </a:fld>
            <a:endParaRPr kumimoji="1" lang="ja-JP" altLang="en-US"/>
          </a:p>
        </p:txBody>
      </p:sp>
    </p:spTree>
    <p:extLst>
      <p:ext uri="{BB962C8B-B14F-4D97-AF65-F5344CB8AC3E}">
        <p14:creationId xmlns:p14="http://schemas.microsoft.com/office/powerpoint/2010/main" val="3832130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3F4F91F-AE90-7A07-9DD4-D95C1CA3BD86}"/>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4C836A8-DD32-42AE-1F2F-5CA658A0C42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134897C-DC1A-01F6-824D-B2A6952132D0}"/>
              </a:ext>
            </a:extLst>
          </p:cNvPr>
          <p:cNvSpPr>
            <a:spLocks noGrp="1"/>
          </p:cNvSpPr>
          <p:nvPr>
            <p:ph type="dt" sz="half" idx="10"/>
          </p:nvPr>
        </p:nvSpPr>
        <p:spPr/>
        <p:txBody>
          <a:bodyPr/>
          <a:lstStyle/>
          <a:p>
            <a:fld id="{F2DF0ADF-18BB-45FA-9A74-6191F2A42C3B}" type="datetime1">
              <a:rPr kumimoji="1" lang="ja-JP" altLang="en-US" smtClean="0"/>
              <a:t>2023/2/18</a:t>
            </a:fld>
            <a:endParaRPr kumimoji="1" lang="ja-JP" altLang="en-US"/>
          </a:p>
        </p:txBody>
      </p:sp>
      <p:sp>
        <p:nvSpPr>
          <p:cNvPr id="5" name="フッター プレースホルダー 4">
            <a:extLst>
              <a:ext uri="{FF2B5EF4-FFF2-40B4-BE49-F238E27FC236}">
                <a16:creationId xmlns:a16="http://schemas.microsoft.com/office/drawing/2014/main" id="{BCC37666-A1F2-8857-2341-868F59D30203}"/>
              </a:ext>
            </a:extLst>
          </p:cNvPr>
          <p:cNvSpPr>
            <a:spLocks noGrp="1"/>
          </p:cNvSpPr>
          <p:nvPr>
            <p:ph type="ftr" sz="quarter" idx="11"/>
          </p:nvPr>
        </p:nvSpPr>
        <p:spPr/>
        <p:txBody>
          <a:bodyPr/>
          <a:lstStyle/>
          <a:p>
            <a:r>
              <a:rPr kumimoji="1" lang="en-US" altLang="ja-JP"/>
              <a:t>ICEPP</a:t>
            </a:r>
            <a:r>
              <a:rPr kumimoji="1" lang="ja-JP" altLang="en-US"/>
              <a:t>シンポジウム </a:t>
            </a:r>
            <a:r>
              <a:rPr kumimoji="1" lang="en-US" altLang="ja-JP"/>
              <a:t>2023 2/19</a:t>
            </a:r>
            <a:endParaRPr kumimoji="1" lang="ja-JP" altLang="en-US"/>
          </a:p>
        </p:txBody>
      </p:sp>
      <p:sp>
        <p:nvSpPr>
          <p:cNvPr id="6" name="スライド番号プレースホルダー 5">
            <a:extLst>
              <a:ext uri="{FF2B5EF4-FFF2-40B4-BE49-F238E27FC236}">
                <a16:creationId xmlns:a16="http://schemas.microsoft.com/office/drawing/2014/main" id="{8A4550D8-E2A1-3178-2E33-712F10B12139}"/>
              </a:ext>
            </a:extLst>
          </p:cNvPr>
          <p:cNvSpPr>
            <a:spLocks noGrp="1"/>
          </p:cNvSpPr>
          <p:nvPr>
            <p:ph type="sldNum" sz="quarter" idx="12"/>
          </p:nvPr>
        </p:nvSpPr>
        <p:spPr/>
        <p:txBody>
          <a:bodyPr/>
          <a:lstStyle/>
          <a:p>
            <a:fld id="{D6899CFB-F8A1-4451-9130-1C210B9BF1C7}" type="slidenum">
              <a:rPr kumimoji="1" lang="ja-JP" altLang="en-US" smtClean="0"/>
              <a:t>‹#›</a:t>
            </a:fld>
            <a:endParaRPr kumimoji="1" lang="ja-JP" altLang="en-US"/>
          </a:p>
        </p:txBody>
      </p:sp>
    </p:spTree>
    <p:extLst>
      <p:ext uri="{BB962C8B-B14F-4D97-AF65-F5344CB8AC3E}">
        <p14:creationId xmlns:p14="http://schemas.microsoft.com/office/powerpoint/2010/main" val="423724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24899A-C00B-1253-954D-BB0FFDDB40C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7D65E15-ABB9-2F3A-7409-03A170F9BBD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8E0F811-6129-E137-D332-2CEF7605B8E0}"/>
              </a:ext>
            </a:extLst>
          </p:cNvPr>
          <p:cNvSpPr>
            <a:spLocks noGrp="1"/>
          </p:cNvSpPr>
          <p:nvPr>
            <p:ph type="dt" sz="half" idx="10"/>
          </p:nvPr>
        </p:nvSpPr>
        <p:spPr/>
        <p:txBody>
          <a:bodyPr/>
          <a:lstStyle/>
          <a:p>
            <a:fld id="{B23A61C7-B1B1-49FB-A5D1-83DD9679B7F3}" type="datetime1">
              <a:rPr kumimoji="1" lang="ja-JP" altLang="en-US" smtClean="0"/>
              <a:t>2023/2/18</a:t>
            </a:fld>
            <a:endParaRPr kumimoji="1" lang="ja-JP" altLang="en-US"/>
          </a:p>
        </p:txBody>
      </p:sp>
      <p:sp>
        <p:nvSpPr>
          <p:cNvPr id="5" name="フッター プレースホルダー 4">
            <a:extLst>
              <a:ext uri="{FF2B5EF4-FFF2-40B4-BE49-F238E27FC236}">
                <a16:creationId xmlns:a16="http://schemas.microsoft.com/office/drawing/2014/main" id="{4054191C-B933-E0E9-C06E-B16D5FF6C848}"/>
              </a:ext>
            </a:extLst>
          </p:cNvPr>
          <p:cNvSpPr>
            <a:spLocks noGrp="1"/>
          </p:cNvSpPr>
          <p:nvPr>
            <p:ph type="ftr" sz="quarter" idx="11"/>
          </p:nvPr>
        </p:nvSpPr>
        <p:spPr/>
        <p:txBody>
          <a:bodyPr/>
          <a:lstStyle/>
          <a:p>
            <a:r>
              <a:rPr kumimoji="1" lang="en-US" altLang="ja-JP"/>
              <a:t>ICEPP</a:t>
            </a:r>
            <a:r>
              <a:rPr kumimoji="1" lang="ja-JP" altLang="en-US"/>
              <a:t>シンポジウム </a:t>
            </a:r>
            <a:r>
              <a:rPr kumimoji="1" lang="en-US" altLang="ja-JP"/>
              <a:t>2023 2/19</a:t>
            </a:r>
            <a:endParaRPr kumimoji="1" lang="ja-JP" altLang="en-US"/>
          </a:p>
        </p:txBody>
      </p:sp>
      <p:sp>
        <p:nvSpPr>
          <p:cNvPr id="6" name="スライド番号プレースホルダー 5">
            <a:extLst>
              <a:ext uri="{FF2B5EF4-FFF2-40B4-BE49-F238E27FC236}">
                <a16:creationId xmlns:a16="http://schemas.microsoft.com/office/drawing/2014/main" id="{B864BC7C-FA61-22E6-6C8B-5613F436D072}"/>
              </a:ext>
            </a:extLst>
          </p:cNvPr>
          <p:cNvSpPr>
            <a:spLocks noGrp="1"/>
          </p:cNvSpPr>
          <p:nvPr>
            <p:ph type="sldNum" sz="quarter" idx="12"/>
          </p:nvPr>
        </p:nvSpPr>
        <p:spPr/>
        <p:txBody>
          <a:bodyPr/>
          <a:lstStyle/>
          <a:p>
            <a:fld id="{D6899CFB-F8A1-4451-9130-1C210B9BF1C7}" type="slidenum">
              <a:rPr kumimoji="1" lang="ja-JP" altLang="en-US" smtClean="0"/>
              <a:t>‹#›</a:t>
            </a:fld>
            <a:endParaRPr kumimoji="1" lang="ja-JP" altLang="en-US"/>
          </a:p>
        </p:txBody>
      </p:sp>
    </p:spTree>
    <p:extLst>
      <p:ext uri="{BB962C8B-B14F-4D97-AF65-F5344CB8AC3E}">
        <p14:creationId xmlns:p14="http://schemas.microsoft.com/office/powerpoint/2010/main" val="375703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D86129-5D25-81C9-D046-FB83FD2FD893}"/>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41878C-854C-986B-387E-C7A02BD8470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0165CD6-1441-2423-ADFE-5EBA93768200}"/>
              </a:ext>
            </a:extLst>
          </p:cNvPr>
          <p:cNvSpPr>
            <a:spLocks noGrp="1"/>
          </p:cNvSpPr>
          <p:nvPr>
            <p:ph type="dt" sz="half" idx="10"/>
          </p:nvPr>
        </p:nvSpPr>
        <p:spPr/>
        <p:txBody>
          <a:bodyPr/>
          <a:lstStyle/>
          <a:p>
            <a:fld id="{77B6782A-7D35-4F6A-A7A6-CF5E9600A62C}" type="datetime1">
              <a:rPr kumimoji="1" lang="ja-JP" altLang="en-US" smtClean="0"/>
              <a:t>2023/2/18</a:t>
            </a:fld>
            <a:endParaRPr kumimoji="1" lang="ja-JP" altLang="en-US"/>
          </a:p>
        </p:txBody>
      </p:sp>
      <p:sp>
        <p:nvSpPr>
          <p:cNvPr id="5" name="フッター プレースホルダー 4">
            <a:extLst>
              <a:ext uri="{FF2B5EF4-FFF2-40B4-BE49-F238E27FC236}">
                <a16:creationId xmlns:a16="http://schemas.microsoft.com/office/drawing/2014/main" id="{F09A9D6B-1D90-0122-E082-B71449D7AE95}"/>
              </a:ext>
            </a:extLst>
          </p:cNvPr>
          <p:cNvSpPr>
            <a:spLocks noGrp="1"/>
          </p:cNvSpPr>
          <p:nvPr>
            <p:ph type="ftr" sz="quarter" idx="11"/>
          </p:nvPr>
        </p:nvSpPr>
        <p:spPr/>
        <p:txBody>
          <a:bodyPr/>
          <a:lstStyle/>
          <a:p>
            <a:r>
              <a:rPr kumimoji="1" lang="en-US" altLang="ja-JP"/>
              <a:t>ICEPP</a:t>
            </a:r>
            <a:r>
              <a:rPr kumimoji="1" lang="ja-JP" altLang="en-US"/>
              <a:t>シンポジウム </a:t>
            </a:r>
            <a:r>
              <a:rPr kumimoji="1" lang="en-US" altLang="ja-JP"/>
              <a:t>2023 2/19</a:t>
            </a:r>
            <a:endParaRPr kumimoji="1" lang="ja-JP" altLang="en-US"/>
          </a:p>
        </p:txBody>
      </p:sp>
      <p:sp>
        <p:nvSpPr>
          <p:cNvPr id="6" name="スライド番号プレースホルダー 5">
            <a:extLst>
              <a:ext uri="{FF2B5EF4-FFF2-40B4-BE49-F238E27FC236}">
                <a16:creationId xmlns:a16="http://schemas.microsoft.com/office/drawing/2014/main" id="{1F68FDE1-DCDD-B709-FEFB-24120104240F}"/>
              </a:ext>
            </a:extLst>
          </p:cNvPr>
          <p:cNvSpPr>
            <a:spLocks noGrp="1"/>
          </p:cNvSpPr>
          <p:nvPr>
            <p:ph type="sldNum" sz="quarter" idx="12"/>
          </p:nvPr>
        </p:nvSpPr>
        <p:spPr/>
        <p:txBody>
          <a:bodyPr/>
          <a:lstStyle/>
          <a:p>
            <a:fld id="{D6899CFB-F8A1-4451-9130-1C210B9BF1C7}" type="slidenum">
              <a:rPr kumimoji="1" lang="ja-JP" altLang="en-US" smtClean="0"/>
              <a:t>‹#›</a:t>
            </a:fld>
            <a:endParaRPr kumimoji="1" lang="ja-JP" altLang="en-US"/>
          </a:p>
        </p:txBody>
      </p:sp>
    </p:spTree>
    <p:extLst>
      <p:ext uri="{BB962C8B-B14F-4D97-AF65-F5344CB8AC3E}">
        <p14:creationId xmlns:p14="http://schemas.microsoft.com/office/powerpoint/2010/main" val="4282369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740B7F-713E-6708-C8FA-E698D683869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F03B965-E9EB-B138-9EA1-1D22755226BA}"/>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6542B8D-545A-C2A3-9D25-076C2DDF0DD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5D886CCB-63B7-3B16-3F27-132CEE2F9F1B}"/>
              </a:ext>
            </a:extLst>
          </p:cNvPr>
          <p:cNvSpPr>
            <a:spLocks noGrp="1"/>
          </p:cNvSpPr>
          <p:nvPr>
            <p:ph type="dt" sz="half" idx="10"/>
          </p:nvPr>
        </p:nvSpPr>
        <p:spPr/>
        <p:txBody>
          <a:bodyPr/>
          <a:lstStyle/>
          <a:p>
            <a:fld id="{2A9E7E33-B169-4D77-9465-555EBBA3B813}" type="datetime1">
              <a:rPr kumimoji="1" lang="ja-JP" altLang="en-US" smtClean="0"/>
              <a:t>2023/2/18</a:t>
            </a:fld>
            <a:endParaRPr kumimoji="1" lang="ja-JP" altLang="en-US"/>
          </a:p>
        </p:txBody>
      </p:sp>
      <p:sp>
        <p:nvSpPr>
          <p:cNvPr id="6" name="フッター プレースホルダー 5">
            <a:extLst>
              <a:ext uri="{FF2B5EF4-FFF2-40B4-BE49-F238E27FC236}">
                <a16:creationId xmlns:a16="http://schemas.microsoft.com/office/drawing/2014/main" id="{04A641E6-594B-3461-779A-5910D6D57116}"/>
              </a:ext>
            </a:extLst>
          </p:cNvPr>
          <p:cNvSpPr>
            <a:spLocks noGrp="1"/>
          </p:cNvSpPr>
          <p:nvPr>
            <p:ph type="ftr" sz="quarter" idx="11"/>
          </p:nvPr>
        </p:nvSpPr>
        <p:spPr/>
        <p:txBody>
          <a:bodyPr/>
          <a:lstStyle/>
          <a:p>
            <a:r>
              <a:rPr kumimoji="1" lang="en-US" altLang="ja-JP"/>
              <a:t>ICEPP</a:t>
            </a:r>
            <a:r>
              <a:rPr kumimoji="1" lang="ja-JP" altLang="en-US"/>
              <a:t>シンポジウム </a:t>
            </a:r>
            <a:r>
              <a:rPr kumimoji="1" lang="en-US" altLang="ja-JP"/>
              <a:t>2023 2/19</a:t>
            </a:r>
            <a:endParaRPr kumimoji="1" lang="ja-JP" altLang="en-US"/>
          </a:p>
        </p:txBody>
      </p:sp>
      <p:sp>
        <p:nvSpPr>
          <p:cNvPr id="7" name="スライド番号プレースホルダー 6">
            <a:extLst>
              <a:ext uri="{FF2B5EF4-FFF2-40B4-BE49-F238E27FC236}">
                <a16:creationId xmlns:a16="http://schemas.microsoft.com/office/drawing/2014/main" id="{B4B8CF28-E562-E8D2-4C1C-0F69E588E871}"/>
              </a:ext>
            </a:extLst>
          </p:cNvPr>
          <p:cNvSpPr>
            <a:spLocks noGrp="1"/>
          </p:cNvSpPr>
          <p:nvPr>
            <p:ph type="sldNum" sz="quarter" idx="12"/>
          </p:nvPr>
        </p:nvSpPr>
        <p:spPr/>
        <p:txBody>
          <a:bodyPr/>
          <a:lstStyle/>
          <a:p>
            <a:fld id="{D6899CFB-F8A1-4451-9130-1C210B9BF1C7}" type="slidenum">
              <a:rPr kumimoji="1" lang="ja-JP" altLang="en-US" smtClean="0"/>
              <a:t>‹#›</a:t>
            </a:fld>
            <a:endParaRPr kumimoji="1" lang="ja-JP" altLang="en-US"/>
          </a:p>
        </p:txBody>
      </p:sp>
    </p:spTree>
    <p:extLst>
      <p:ext uri="{BB962C8B-B14F-4D97-AF65-F5344CB8AC3E}">
        <p14:creationId xmlns:p14="http://schemas.microsoft.com/office/powerpoint/2010/main" val="3920098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2736D5-AF5D-328E-FB19-FBB8855B642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1FD14F6-7C94-F138-5C5A-51C1A39BD9D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6A4F326A-8633-B9B8-4456-2C6715E43DA7}"/>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0D7FD09-99B4-C4A1-13DD-9EB1477C6B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C134080-4A08-FC88-E57E-132EC4076627}"/>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5864EF1-4797-119B-4AA4-9D321337A10B}"/>
              </a:ext>
            </a:extLst>
          </p:cNvPr>
          <p:cNvSpPr>
            <a:spLocks noGrp="1"/>
          </p:cNvSpPr>
          <p:nvPr>
            <p:ph type="dt" sz="half" idx="10"/>
          </p:nvPr>
        </p:nvSpPr>
        <p:spPr/>
        <p:txBody>
          <a:bodyPr/>
          <a:lstStyle/>
          <a:p>
            <a:fld id="{02E8AE31-C8A2-4631-BD61-F2738700C607}" type="datetime1">
              <a:rPr kumimoji="1" lang="ja-JP" altLang="en-US" smtClean="0"/>
              <a:t>2023/2/18</a:t>
            </a:fld>
            <a:endParaRPr kumimoji="1" lang="ja-JP" altLang="en-US"/>
          </a:p>
        </p:txBody>
      </p:sp>
      <p:sp>
        <p:nvSpPr>
          <p:cNvPr id="8" name="フッター プレースホルダー 7">
            <a:extLst>
              <a:ext uri="{FF2B5EF4-FFF2-40B4-BE49-F238E27FC236}">
                <a16:creationId xmlns:a16="http://schemas.microsoft.com/office/drawing/2014/main" id="{554EF14F-3290-530B-63E3-22F3FBCFC943}"/>
              </a:ext>
            </a:extLst>
          </p:cNvPr>
          <p:cNvSpPr>
            <a:spLocks noGrp="1"/>
          </p:cNvSpPr>
          <p:nvPr>
            <p:ph type="ftr" sz="quarter" idx="11"/>
          </p:nvPr>
        </p:nvSpPr>
        <p:spPr/>
        <p:txBody>
          <a:bodyPr/>
          <a:lstStyle/>
          <a:p>
            <a:r>
              <a:rPr kumimoji="1" lang="en-US" altLang="ja-JP"/>
              <a:t>ICEPP</a:t>
            </a:r>
            <a:r>
              <a:rPr kumimoji="1" lang="ja-JP" altLang="en-US"/>
              <a:t>シンポジウム </a:t>
            </a:r>
            <a:r>
              <a:rPr kumimoji="1" lang="en-US" altLang="ja-JP"/>
              <a:t>2023 2/19</a:t>
            </a:r>
            <a:endParaRPr kumimoji="1" lang="ja-JP" altLang="en-US"/>
          </a:p>
        </p:txBody>
      </p:sp>
      <p:sp>
        <p:nvSpPr>
          <p:cNvPr id="9" name="スライド番号プレースホルダー 8">
            <a:extLst>
              <a:ext uri="{FF2B5EF4-FFF2-40B4-BE49-F238E27FC236}">
                <a16:creationId xmlns:a16="http://schemas.microsoft.com/office/drawing/2014/main" id="{D9BD0418-AED3-422A-5CFD-A0B3C8EF5BA9}"/>
              </a:ext>
            </a:extLst>
          </p:cNvPr>
          <p:cNvSpPr>
            <a:spLocks noGrp="1"/>
          </p:cNvSpPr>
          <p:nvPr>
            <p:ph type="sldNum" sz="quarter" idx="12"/>
          </p:nvPr>
        </p:nvSpPr>
        <p:spPr/>
        <p:txBody>
          <a:bodyPr/>
          <a:lstStyle/>
          <a:p>
            <a:fld id="{D6899CFB-F8A1-4451-9130-1C210B9BF1C7}" type="slidenum">
              <a:rPr kumimoji="1" lang="ja-JP" altLang="en-US" smtClean="0"/>
              <a:t>‹#›</a:t>
            </a:fld>
            <a:endParaRPr kumimoji="1" lang="ja-JP" altLang="en-US"/>
          </a:p>
        </p:txBody>
      </p:sp>
    </p:spTree>
    <p:extLst>
      <p:ext uri="{BB962C8B-B14F-4D97-AF65-F5344CB8AC3E}">
        <p14:creationId xmlns:p14="http://schemas.microsoft.com/office/powerpoint/2010/main" val="287295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E52C0D-E880-C7AD-251B-5F484141373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46088025-3B95-58F2-2B4C-5815032C40AA}"/>
              </a:ext>
            </a:extLst>
          </p:cNvPr>
          <p:cNvSpPr>
            <a:spLocks noGrp="1"/>
          </p:cNvSpPr>
          <p:nvPr>
            <p:ph type="dt" sz="half" idx="10"/>
          </p:nvPr>
        </p:nvSpPr>
        <p:spPr/>
        <p:txBody>
          <a:bodyPr/>
          <a:lstStyle/>
          <a:p>
            <a:fld id="{304A0C0D-00B9-4786-A524-76151994A46B}" type="datetime1">
              <a:rPr kumimoji="1" lang="ja-JP" altLang="en-US" smtClean="0"/>
              <a:t>2023/2/18</a:t>
            </a:fld>
            <a:endParaRPr kumimoji="1" lang="ja-JP" altLang="en-US"/>
          </a:p>
        </p:txBody>
      </p:sp>
      <p:sp>
        <p:nvSpPr>
          <p:cNvPr id="4" name="フッター プレースホルダー 3">
            <a:extLst>
              <a:ext uri="{FF2B5EF4-FFF2-40B4-BE49-F238E27FC236}">
                <a16:creationId xmlns:a16="http://schemas.microsoft.com/office/drawing/2014/main" id="{2DC7689A-A253-BD74-AB73-C53EE1BDDB9B}"/>
              </a:ext>
            </a:extLst>
          </p:cNvPr>
          <p:cNvSpPr>
            <a:spLocks noGrp="1"/>
          </p:cNvSpPr>
          <p:nvPr>
            <p:ph type="ftr" sz="quarter" idx="11"/>
          </p:nvPr>
        </p:nvSpPr>
        <p:spPr/>
        <p:txBody>
          <a:bodyPr/>
          <a:lstStyle/>
          <a:p>
            <a:r>
              <a:rPr kumimoji="1" lang="en-US" altLang="ja-JP"/>
              <a:t>ICEPP</a:t>
            </a:r>
            <a:r>
              <a:rPr kumimoji="1" lang="ja-JP" altLang="en-US"/>
              <a:t>シンポジウム </a:t>
            </a:r>
            <a:r>
              <a:rPr kumimoji="1" lang="en-US" altLang="ja-JP"/>
              <a:t>2023 2/19</a:t>
            </a:r>
            <a:endParaRPr kumimoji="1" lang="ja-JP" altLang="en-US"/>
          </a:p>
        </p:txBody>
      </p:sp>
      <p:sp>
        <p:nvSpPr>
          <p:cNvPr id="5" name="スライド番号プレースホルダー 4">
            <a:extLst>
              <a:ext uri="{FF2B5EF4-FFF2-40B4-BE49-F238E27FC236}">
                <a16:creationId xmlns:a16="http://schemas.microsoft.com/office/drawing/2014/main" id="{9CF95CE4-012A-BFB0-9CD9-9082FFF2A730}"/>
              </a:ext>
            </a:extLst>
          </p:cNvPr>
          <p:cNvSpPr>
            <a:spLocks noGrp="1"/>
          </p:cNvSpPr>
          <p:nvPr>
            <p:ph type="sldNum" sz="quarter" idx="12"/>
          </p:nvPr>
        </p:nvSpPr>
        <p:spPr/>
        <p:txBody>
          <a:bodyPr/>
          <a:lstStyle/>
          <a:p>
            <a:fld id="{D6899CFB-F8A1-4451-9130-1C210B9BF1C7}" type="slidenum">
              <a:rPr kumimoji="1" lang="ja-JP" altLang="en-US" smtClean="0"/>
              <a:t>‹#›</a:t>
            </a:fld>
            <a:endParaRPr kumimoji="1" lang="ja-JP" altLang="en-US"/>
          </a:p>
        </p:txBody>
      </p:sp>
    </p:spTree>
    <p:extLst>
      <p:ext uri="{BB962C8B-B14F-4D97-AF65-F5344CB8AC3E}">
        <p14:creationId xmlns:p14="http://schemas.microsoft.com/office/powerpoint/2010/main" val="862717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B4C7E05-D1EF-785D-0780-4BCDA9B2C29F}"/>
              </a:ext>
            </a:extLst>
          </p:cNvPr>
          <p:cNvSpPr>
            <a:spLocks noGrp="1"/>
          </p:cNvSpPr>
          <p:nvPr>
            <p:ph type="dt" sz="half" idx="10"/>
          </p:nvPr>
        </p:nvSpPr>
        <p:spPr/>
        <p:txBody>
          <a:bodyPr/>
          <a:lstStyle/>
          <a:p>
            <a:fld id="{6A1DF12F-FCC8-48E3-B8E2-431FDE1D4B45}" type="datetime1">
              <a:rPr kumimoji="1" lang="ja-JP" altLang="en-US" smtClean="0"/>
              <a:t>2023/2/18</a:t>
            </a:fld>
            <a:endParaRPr kumimoji="1" lang="ja-JP" altLang="en-US"/>
          </a:p>
        </p:txBody>
      </p:sp>
      <p:sp>
        <p:nvSpPr>
          <p:cNvPr id="3" name="フッター プレースホルダー 2">
            <a:extLst>
              <a:ext uri="{FF2B5EF4-FFF2-40B4-BE49-F238E27FC236}">
                <a16:creationId xmlns:a16="http://schemas.microsoft.com/office/drawing/2014/main" id="{4D1C08BB-5B0D-B414-7107-CD9F7F59C18D}"/>
              </a:ext>
            </a:extLst>
          </p:cNvPr>
          <p:cNvSpPr>
            <a:spLocks noGrp="1"/>
          </p:cNvSpPr>
          <p:nvPr>
            <p:ph type="ftr" sz="quarter" idx="11"/>
          </p:nvPr>
        </p:nvSpPr>
        <p:spPr/>
        <p:txBody>
          <a:bodyPr/>
          <a:lstStyle/>
          <a:p>
            <a:r>
              <a:rPr kumimoji="1" lang="en-US" altLang="ja-JP"/>
              <a:t>ICEPP</a:t>
            </a:r>
            <a:r>
              <a:rPr kumimoji="1" lang="ja-JP" altLang="en-US"/>
              <a:t>シンポジウム </a:t>
            </a:r>
            <a:r>
              <a:rPr kumimoji="1" lang="en-US" altLang="ja-JP"/>
              <a:t>2023 2/19</a:t>
            </a:r>
            <a:endParaRPr kumimoji="1" lang="ja-JP" altLang="en-US"/>
          </a:p>
        </p:txBody>
      </p:sp>
      <p:sp>
        <p:nvSpPr>
          <p:cNvPr id="4" name="スライド番号プレースホルダー 3">
            <a:extLst>
              <a:ext uri="{FF2B5EF4-FFF2-40B4-BE49-F238E27FC236}">
                <a16:creationId xmlns:a16="http://schemas.microsoft.com/office/drawing/2014/main" id="{0A09AAC7-F7F3-1D14-3E32-18930279E206}"/>
              </a:ext>
            </a:extLst>
          </p:cNvPr>
          <p:cNvSpPr>
            <a:spLocks noGrp="1"/>
          </p:cNvSpPr>
          <p:nvPr>
            <p:ph type="sldNum" sz="quarter" idx="12"/>
          </p:nvPr>
        </p:nvSpPr>
        <p:spPr/>
        <p:txBody>
          <a:bodyPr/>
          <a:lstStyle/>
          <a:p>
            <a:fld id="{D6899CFB-F8A1-4451-9130-1C210B9BF1C7}" type="slidenum">
              <a:rPr kumimoji="1" lang="ja-JP" altLang="en-US" smtClean="0"/>
              <a:t>‹#›</a:t>
            </a:fld>
            <a:endParaRPr kumimoji="1" lang="ja-JP" altLang="en-US"/>
          </a:p>
        </p:txBody>
      </p:sp>
    </p:spTree>
    <p:extLst>
      <p:ext uri="{BB962C8B-B14F-4D97-AF65-F5344CB8AC3E}">
        <p14:creationId xmlns:p14="http://schemas.microsoft.com/office/powerpoint/2010/main" val="3390003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8B0FE3-60EC-28F2-0FE5-1DE5E3EF524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D6A5B08-9DF5-F568-6EDA-693C261372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26482A7F-2F3D-5AE6-C320-140AFCA46D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BD06E50-68C9-E133-DD25-50D8D57DE45C}"/>
              </a:ext>
            </a:extLst>
          </p:cNvPr>
          <p:cNvSpPr>
            <a:spLocks noGrp="1"/>
          </p:cNvSpPr>
          <p:nvPr>
            <p:ph type="dt" sz="half" idx="10"/>
          </p:nvPr>
        </p:nvSpPr>
        <p:spPr/>
        <p:txBody>
          <a:bodyPr/>
          <a:lstStyle/>
          <a:p>
            <a:fld id="{87B5D4D5-12DA-45F5-9263-0DAC35267FB2}" type="datetime1">
              <a:rPr kumimoji="1" lang="ja-JP" altLang="en-US" smtClean="0"/>
              <a:t>2023/2/18</a:t>
            </a:fld>
            <a:endParaRPr kumimoji="1" lang="ja-JP" altLang="en-US"/>
          </a:p>
        </p:txBody>
      </p:sp>
      <p:sp>
        <p:nvSpPr>
          <p:cNvPr id="6" name="フッター プレースホルダー 5">
            <a:extLst>
              <a:ext uri="{FF2B5EF4-FFF2-40B4-BE49-F238E27FC236}">
                <a16:creationId xmlns:a16="http://schemas.microsoft.com/office/drawing/2014/main" id="{93493454-089E-598F-E2A0-7C1E4E89F177}"/>
              </a:ext>
            </a:extLst>
          </p:cNvPr>
          <p:cNvSpPr>
            <a:spLocks noGrp="1"/>
          </p:cNvSpPr>
          <p:nvPr>
            <p:ph type="ftr" sz="quarter" idx="11"/>
          </p:nvPr>
        </p:nvSpPr>
        <p:spPr/>
        <p:txBody>
          <a:bodyPr/>
          <a:lstStyle/>
          <a:p>
            <a:r>
              <a:rPr kumimoji="1" lang="en-US" altLang="ja-JP"/>
              <a:t>ICEPP</a:t>
            </a:r>
            <a:r>
              <a:rPr kumimoji="1" lang="ja-JP" altLang="en-US"/>
              <a:t>シンポジウム </a:t>
            </a:r>
            <a:r>
              <a:rPr kumimoji="1" lang="en-US" altLang="ja-JP"/>
              <a:t>2023 2/19</a:t>
            </a:r>
            <a:endParaRPr kumimoji="1" lang="ja-JP" altLang="en-US"/>
          </a:p>
        </p:txBody>
      </p:sp>
      <p:sp>
        <p:nvSpPr>
          <p:cNvPr id="7" name="スライド番号プレースホルダー 6">
            <a:extLst>
              <a:ext uri="{FF2B5EF4-FFF2-40B4-BE49-F238E27FC236}">
                <a16:creationId xmlns:a16="http://schemas.microsoft.com/office/drawing/2014/main" id="{220644DD-6C20-0090-3056-95829B45B2DE}"/>
              </a:ext>
            </a:extLst>
          </p:cNvPr>
          <p:cNvSpPr>
            <a:spLocks noGrp="1"/>
          </p:cNvSpPr>
          <p:nvPr>
            <p:ph type="sldNum" sz="quarter" idx="12"/>
          </p:nvPr>
        </p:nvSpPr>
        <p:spPr/>
        <p:txBody>
          <a:bodyPr/>
          <a:lstStyle/>
          <a:p>
            <a:fld id="{D6899CFB-F8A1-4451-9130-1C210B9BF1C7}" type="slidenum">
              <a:rPr kumimoji="1" lang="ja-JP" altLang="en-US" smtClean="0"/>
              <a:t>‹#›</a:t>
            </a:fld>
            <a:endParaRPr kumimoji="1" lang="ja-JP" altLang="en-US"/>
          </a:p>
        </p:txBody>
      </p:sp>
    </p:spTree>
    <p:extLst>
      <p:ext uri="{BB962C8B-B14F-4D97-AF65-F5344CB8AC3E}">
        <p14:creationId xmlns:p14="http://schemas.microsoft.com/office/powerpoint/2010/main" val="934280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CD5421-B840-2C33-5108-F948F38F4D1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D2F58105-A180-611B-31B6-A04239926E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6EA659D-4FAF-FEDC-EB76-081A0234F1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F4C731-9E96-33CE-7E1D-EF8A60C36AA5}"/>
              </a:ext>
            </a:extLst>
          </p:cNvPr>
          <p:cNvSpPr>
            <a:spLocks noGrp="1"/>
          </p:cNvSpPr>
          <p:nvPr>
            <p:ph type="dt" sz="half" idx="10"/>
          </p:nvPr>
        </p:nvSpPr>
        <p:spPr/>
        <p:txBody>
          <a:bodyPr/>
          <a:lstStyle/>
          <a:p>
            <a:fld id="{E2C01A62-D22E-484C-BC82-4C89F5E75A00}" type="datetime1">
              <a:rPr kumimoji="1" lang="ja-JP" altLang="en-US" smtClean="0"/>
              <a:t>2023/2/18</a:t>
            </a:fld>
            <a:endParaRPr kumimoji="1" lang="ja-JP" altLang="en-US"/>
          </a:p>
        </p:txBody>
      </p:sp>
      <p:sp>
        <p:nvSpPr>
          <p:cNvPr id="6" name="フッター プレースホルダー 5">
            <a:extLst>
              <a:ext uri="{FF2B5EF4-FFF2-40B4-BE49-F238E27FC236}">
                <a16:creationId xmlns:a16="http://schemas.microsoft.com/office/drawing/2014/main" id="{C0391851-8A77-4F5C-7999-04271BE91CA1}"/>
              </a:ext>
            </a:extLst>
          </p:cNvPr>
          <p:cNvSpPr>
            <a:spLocks noGrp="1"/>
          </p:cNvSpPr>
          <p:nvPr>
            <p:ph type="ftr" sz="quarter" idx="11"/>
          </p:nvPr>
        </p:nvSpPr>
        <p:spPr/>
        <p:txBody>
          <a:bodyPr/>
          <a:lstStyle/>
          <a:p>
            <a:r>
              <a:rPr kumimoji="1" lang="en-US" altLang="ja-JP"/>
              <a:t>ICEPP</a:t>
            </a:r>
            <a:r>
              <a:rPr kumimoji="1" lang="ja-JP" altLang="en-US"/>
              <a:t>シンポジウム </a:t>
            </a:r>
            <a:r>
              <a:rPr kumimoji="1" lang="en-US" altLang="ja-JP"/>
              <a:t>2023 2/19</a:t>
            </a:r>
            <a:endParaRPr kumimoji="1" lang="ja-JP" altLang="en-US"/>
          </a:p>
        </p:txBody>
      </p:sp>
      <p:sp>
        <p:nvSpPr>
          <p:cNvPr id="7" name="スライド番号プレースホルダー 6">
            <a:extLst>
              <a:ext uri="{FF2B5EF4-FFF2-40B4-BE49-F238E27FC236}">
                <a16:creationId xmlns:a16="http://schemas.microsoft.com/office/drawing/2014/main" id="{AA5DE3B3-834A-16DC-723D-5A057FAA3593}"/>
              </a:ext>
            </a:extLst>
          </p:cNvPr>
          <p:cNvSpPr>
            <a:spLocks noGrp="1"/>
          </p:cNvSpPr>
          <p:nvPr>
            <p:ph type="sldNum" sz="quarter" idx="12"/>
          </p:nvPr>
        </p:nvSpPr>
        <p:spPr/>
        <p:txBody>
          <a:bodyPr/>
          <a:lstStyle/>
          <a:p>
            <a:fld id="{D6899CFB-F8A1-4451-9130-1C210B9BF1C7}" type="slidenum">
              <a:rPr kumimoji="1" lang="ja-JP" altLang="en-US" smtClean="0"/>
              <a:t>‹#›</a:t>
            </a:fld>
            <a:endParaRPr kumimoji="1" lang="ja-JP" altLang="en-US"/>
          </a:p>
        </p:txBody>
      </p:sp>
    </p:spTree>
    <p:extLst>
      <p:ext uri="{BB962C8B-B14F-4D97-AF65-F5344CB8AC3E}">
        <p14:creationId xmlns:p14="http://schemas.microsoft.com/office/powerpoint/2010/main" val="1422227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7CCE0B24-3ED9-AAC8-F441-72E1D01E3F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41732DE-CF19-04A3-262C-A7DED36503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3C37C17-6760-BD59-5BA6-531EBDE65B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BB0B00-5419-4AFA-883B-34F04C15B176}" type="datetime1">
              <a:rPr kumimoji="1" lang="ja-JP" altLang="en-US" smtClean="0"/>
              <a:t>2023/2/18</a:t>
            </a:fld>
            <a:endParaRPr kumimoji="1" lang="ja-JP" altLang="en-US"/>
          </a:p>
        </p:txBody>
      </p:sp>
      <p:sp>
        <p:nvSpPr>
          <p:cNvPr id="5" name="フッター プレースホルダー 4">
            <a:extLst>
              <a:ext uri="{FF2B5EF4-FFF2-40B4-BE49-F238E27FC236}">
                <a16:creationId xmlns:a16="http://schemas.microsoft.com/office/drawing/2014/main" id="{CDAF2ADD-B198-3A37-3B5B-3DFE45A4C8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ICEPP</a:t>
            </a:r>
            <a:r>
              <a:rPr kumimoji="1" lang="ja-JP" altLang="en-US"/>
              <a:t>シンポジウム </a:t>
            </a:r>
            <a:r>
              <a:rPr kumimoji="1" lang="en-US" altLang="ja-JP"/>
              <a:t>2023 2/19</a:t>
            </a:r>
            <a:endParaRPr kumimoji="1" lang="ja-JP" altLang="en-US"/>
          </a:p>
        </p:txBody>
      </p:sp>
      <p:sp>
        <p:nvSpPr>
          <p:cNvPr id="6" name="スライド番号プレースホルダー 5">
            <a:extLst>
              <a:ext uri="{FF2B5EF4-FFF2-40B4-BE49-F238E27FC236}">
                <a16:creationId xmlns:a16="http://schemas.microsoft.com/office/drawing/2014/main" id="{1613B8B4-61BF-AC74-5DD7-65E23E35D9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899CFB-F8A1-4451-9130-1C210B9BF1C7}" type="slidenum">
              <a:rPr kumimoji="1" lang="ja-JP" altLang="en-US" smtClean="0"/>
              <a:t>‹#›</a:t>
            </a:fld>
            <a:endParaRPr kumimoji="1" lang="ja-JP" altLang="en-US"/>
          </a:p>
        </p:txBody>
      </p:sp>
    </p:spTree>
    <p:extLst>
      <p:ext uri="{BB962C8B-B14F-4D97-AF65-F5344CB8AC3E}">
        <p14:creationId xmlns:p14="http://schemas.microsoft.com/office/powerpoint/2010/main" val="18146613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jpg"/><Relationship Id="rId7"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8" Type="http://schemas.openxmlformats.org/officeDocument/2006/relationships/image" Target="../media/image45.png"/><Relationship Id="rId13" Type="http://schemas.openxmlformats.org/officeDocument/2006/relationships/image" Target="../media/image50.png"/><Relationship Id="rId3" Type="http://schemas.openxmlformats.org/officeDocument/2006/relationships/image" Target="../media/image400.png"/><Relationship Id="rId7" Type="http://schemas.openxmlformats.org/officeDocument/2006/relationships/image" Target="../media/image44.png"/><Relationship Id="rId12" Type="http://schemas.openxmlformats.org/officeDocument/2006/relationships/image" Target="../media/image4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image" Target="../media/image48.png"/><Relationship Id="rId5" Type="http://schemas.openxmlformats.org/officeDocument/2006/relationships/image" Target="../media/image42.png"/><Relationship Id="rId15" Type="http://schemas.openxmlformats.org/officeDocument/2006/relationships/image" Target="../media/image5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png"/><Relationship Id="rId14" Type="http://schemas.openxmlformats.org/officeDocument/2006/relationships/image" Target="../media/image51.png"/></Relationships>
</file>

<file path=ppt/slides/_rels/slide12.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59.png"/><Relationship Id="rId3" Type="http://schemas.openxmlformats.org/officeDocument/2006/relationships/image" Target="../media/image53.png"/><Relationship Id="rId7" Type="http://schemas.openxmlformats.org/officeDocument/2006/relationships/image" Target="../media/image55.png"/><Relationship Id="rId12" Type="http://schemas.openxmlformats.org/officeDocument/2006/relationships/image" Target="../media/image5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image" Target="../media/image57.png"/><Relationship Id="rId5" Type="http://schemas.openxmlformats.org/officeDocument/2006/relationships/image" Target="../media/image54.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56.png"/></Relationships>
</file>

<file path=ppt/slides/_rels/slide13.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60.png"/><Relationship Id="rId7" Type="http://schemas.openxmlformats.org/officeDocument/2006/relationships/image" Target="../media/image6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62.png"/><Relationship Id="rId4" Type="http://schemas.openxmlformats.org/officeDocument/2006/relationships/image" Target="../media/image61.jpg"/></Relationships>
</file>

<file path=ppt/slides/_rels/slide14.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66.png"/><Relationship Id="rId4" Type="http://schemas.openxmlformats.org/officeDocument/2006/relationships/image" Target="../media/image65.png"/></Relationships>
</file>

<file path=ppt/slides/_rels/slide1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69.png"/><Relationship Id="rId4" Type="http://schemas.openxmlformats.org/officeDocument/2006/relationships/image" Target="../media/image68.png"/></Relationships>
</file>

<file path=ppt/slides/_rels/slide1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71.png"/></Relationships>
</file>

<file path=ppt/slides/_rels/slide17.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0.png"/><Relationship Id="rId7" Type="http://schemas.openxmlformats.org/officeDocument/2006/relationships/image" Target="../media/image7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720.png"/><Relationship Id="rId5" Type="http://schemas.openxmlformats.org/officeDocument/2006/relationships/image" Target="../media/image711.png"/><Relationship Id="rId4" Type="http://schemas.openxmlformats.org/officeDocument/2006/relationships/image" Target="../media/image700.png"/></Relationships>
</file>

<file path=ppt/slides/_rels/slide18.xml.rels><?xml version="1.0" encoding="UTF-8" standalone="yes"?>
<Relationships xmlns="http://schemas.openxmlformats.org/package/2006/relationships"><Relationship Id="rId8" Type="http://schemas.openxmlformats.org/officeDocument/2006/relationships/image" Target="../media/image740.png"/><Relationship Id="rId13" Type="http://schemas.openxmlformats.org/officeDocument/2006/relationships/image" Target="../media/image82.png"/><Relationship Id="rId3" Type="http://schemas.openxmlformats.org/officeDocument/2006/relationships/image" Target="../media/image75.png"/><Relationship Id="rId7" Type="http://schemas.openxmlformats.org/officeDocument/2006/relationships/image" Target="../media/image730.png"/><Relationship Id="rId12" Type="http://schemas.openxmlformats.org/officeDocument/2006/relationships/image" Target="../media/image81.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77.png"/><Relationship Id="rId11" Type="http://schemas.openxmlformats.org/officeDocument/2006/relationships/image" Target="../media/image80.png"/><Relationship Id="rId5" Type="http://schemas.openxmlformats.org/officeDocument/2006/relationships/image" Target="../media/image710.png"/><Relationship Id="rId10" Type="http://schemas.openxmlformats.org/officeDocument/2006/relationships/image" Target="../media/image79.png"/><Relationship Id="rId4" Type="http://schemas.openxmlformats.org/officeDocument/2006/relationships/image" Target="../media/image76.png"/><Relationship Id="rId9" Type="http://schemas.openxmlformats.org/officeDocument/2006/relationships/image" Target="../media/image78.png"/></Relationships>
</file>

<file path=ppt/slides/_rels/slide1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830.png"/><Relationship Id="rId5" Type="http://schemas.openxmlformats.org/officeDocument/2006/relationships/image" Target="../media/image85.png"/><Relationship Id="rId4" Type="http://schemas.openxmlformats.org/officeDocument/2006/relationships/image" Target="../media/image84.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86.png"/><Relationship Id="rId7" Type="http://schemas.openxmlformats.org/officeDocument/2006/relationships/image" Target="../media/image90.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89.png"/><Relationship Id="rId5" Type="http://schemas.openxmlformats.org/officeDocument/2006/relationships/image" Target="../media/image88.jpeg"/><Relationship Id="rId4" Type="http://schemas.openxmlformats.org/officeDocument/2006/relationships/image" Target="../media/image87.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2.jpg"/><Relationship Id="rId7" Type="http://schemas.openxmlformats.org/officeDocument/2006/relationships/image" Target="../media/image96.jp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95.jpg"/><Relationship Id="rId5" Type="http://schemas.openxmlformats.org/officeDocument/2006/relationships/image" Target="../media/image94.jpeg"/><Relationship Id="rId4" Type="http://schemas.openxmlformats.org/officeDocument/2006/relationships/image" Target="../media/image93.png"/></Relationships>
</file>

<file path=ppt/slides/_rels/slide2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99.png"/><Relationship Id="rId4" Type="http://schemas.openxmlformats.org/officeDocument/2006/relationships/image" Target="../media/image98.png"/></Relationships>
</file>

<file path=ppt/slides/_rels/slide2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01.png"/></Relationships>
</file>

<file path=ppt/slides/_rels/slide27.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2.png"/><Relationship Id="rId7" Type="http://schemas.openxmlformats.org/officeDocument/2006/relationships/image" Target="../media/image106.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05.png"/><Relationship Id="rId5" Type="http://schemas.openxmlformats.org/officeDocument/2006/relationships/image" Target="../media/image104.png"/><Relationship Id="rId10" Type="http://schemas.openxmlformats.org/officeDocument/2006/relationships/image" Target="../media/image109.png"/><Relationship Id="rId4" Type="http://schemas.openxmlformats.org/officeDocument/2006/relationships/image" Target="../media/image103.png"/><Relationship Id="rId9" Type="http://schemas.openxmlformats.org/officeDocument/2006/relationships/image" Target="../media/image108.png"/></Relationships>
</file>

<file path=ppt/slides/_rels/slide28.xml.rels><?xml version="1.0" encoding="UTF-8" standalone="yes"?>
<Relationships xmlns="http://schemas.openxmlformats.org/package/2006/relationships"><Relationship Id="rId8" Type="http://schemas.openxmlformats.org/officeDocument/2006/relationships/image" Target="../media/image108.png"/><Relationship Id="rId3" Type="http://schemas.openxmlformats.org/officeDocument/2006/relationships/image" Target="../media/image111.png"/><Relationship Id="rId7" Type="http://schemas.openxmlformats.org/officeDocument/2006/relationships/image" Target="../media/image105.png"/><Relationship Id="rId2" Type="http://schemas.openxmlformats.org/officeDocument/2006/relationships/image" Target="../media/image110.png"/><Relationship Id="rId1" Type="http://schemas.openxmlformats.org/officeDocument/2006/relationships/slideLayout" Target="../slideLayouts/slideLayout2.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png"/><Relationship Id="rId9" Type="http://schemas.openxmlformats.org/officeDocument/2006/relationships/image" Target="../media/image109.png"/></Relationships>
</file>

<file path=ppt/slides/_rels/slide29.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2.xml"/><Relationship Id="rId4" Type="http://schemas.openxmlformats.org/officeDocument/2006/relationships/image" Target="../media/image117.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jpg"/></Relationships>
</file>

<file path=ppt/slides/_rels/slide9.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30.png"/><Relationship Id="rId7"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1.png"/><Relationship Id="rId5" Type="http://schemas.openxmlformats.org/officeDocument/2006/relationships/image" Target="../media/image32.png"/><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97699C-2BA4-4DA6-A4C5-CDF536E62B4D}"/>
              </a:ext>
            </a:extLst>
          </p:cNvPr>
          <p:cNvSpPr>
            <a:spLocks noGrp="1"/>
          </p:cNvSpPr>
          <p:nvPr>
            <p:ph type="ctrTitle"/>
          </p:nvPr>
        </p:nvSpPr>
        <p:spPr>
          <a:xfrm>
            <a:off x="1064046" y="1523082"/>
            <a:ext cx="10063908" cy="1828800"/>
          </a:xfrm>
        </p:spPr>
        <p:txBody>
          <a:bodyPr>
            <a:normAutofit fontScale="90000"/>
          </a:bodyPr>
          <a:lstStyle/>
          <a:p>
            <a:r>
              <a:rPr kumimoji="1" lang="en-US" altLang="ja-JP" b="1" dirty="0" err="1"/>
              <a:t>LArTPC</a:t>
            </a:r>
            <a:r>
              <a:rPr kumimoji="1" lang="ja-JP" altLang="en-US" b="1" dirty="0"/>
              <a:t>による宇宙線荷電反粒子検出に向けた地上実験の現状</a:t>
            </a:r>
          </a:p>
        </p:txBody>
      </p:sp>
      <p:sp>
        <p:nvSpPr>
          <p:cNvPr id="3" name="字幕 2">
            <a:extLst>
              <a:ext uri="{FF2B5EF4-FFF2-40B4-BE49-F238E27FC236}">
                <a16:creationId xmlns:a16="http://schemas.microsoft.com/office/drawing/2014/main" id="{67E1D83D-15C8-4994-83D6-10F2BD276927}"/>
              </a:ext>
            </a:extLst>
          </p:cNvPr>
          <p:cNvSpPr>
            <a:spLocks noGrp="1"/>
          </p:cNvSpPr>
          <p:nvPr>
            <p:ph type="subTitle" idx="1"/>
          </p:nvPr>
        </p:nvSpPr>
        <p:spPr/>
        <p:txBody>
          <a:bodyPr/>
          <a:lstStyle/>
          <a:p>
            <a:r>
              <a:rPr lang="en-US" altLang="ja-JP" b="1" dirty="0"/>
              <a:t>ICEPP</a:t>
            </a:r>
            <a:r>
              <a:rPr lang="ja-JP" altLang="en-US" b="1" dirty="0"/>
              <a:t>シンポジウム</a:t>
            </a:r>
            <a:endParaRPr kumimoji="1" lang="en-US" altLang="ja-JP" b="1" dirty="0"/>
          </a:p>
          <a:p>
            <a:r>
              <a:rPr kumimoji="1" lang="en-US" altLang="ja-JP" b="1" dirty="0"/>
              <a:t>2023/2/19</a:t>
            </a:r>
          </a:p>
          <a:p>
            <a:r>
              <a:rPr lang="ja-JP" altLang="en-US" b="1" dirty="0"/>
              <a:t>谷口　日奈子</a:t>
            </a:r>
            <a:endParaRPr kumimoji="1" lang="ja-JP" altLang="en-US" b="1" dirty="0"/>
          </a:p>
        </p:txBody>
      </p:sp>
    </p:spTree>
    <p:extLst>
      <p:ext uri="{BB962C8B-B14F-4D97-AF65-F5344CB8AC3E}">
        <p14:creationId xmlns:p14="http://schemas.microsoft.com/office/powerpoint/2010/main" val="3295251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四角形: 角を丸くする 39">
            <a:extLst>
              <a:ext uri="{FF2B5EF4-FFF2-40B4-BE49-F238E27FC236}">
                <a16:creationId xmlns:a16="http://schemas.microsoft.com/office/drawing/2014/main" id="{C5DB18A2-2158-8A62-3A82-E14E9F6BF45A}"/>
              </a:ext>
            </a:extLst>
          </p:cNvPr>
          <p:cNvSpPr/>
          <p:nvPr/>
        </p:nvSpPr>
        <p:spPr>
          <a:xfrm>
            <a:off x="3647781" y="1894070"/>
            <a:ext cx="8436843" cy="3632629"/>
          </a:xfrm>
          <a:prstGeom prst="roundRect">
            <a:avLst>
              <a:gd name="adj" fmla="val 7798"/>
            </a:avLst>
          </a:prstGeom>
          <a:noFill/>
          <a:ln w="1905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6E864E85-B988-18FF-7544-6452F200AE80}"/>
              </a:ext>
            </a:extLst>
          </p:cNvPr>
          <p:cNvSpPr>
            <a:spLocks noGrp="1"/>
          </p:cNvSpPr>
          <p:nvPr>
            <p:ph type="title"/>
          </p:nvPr>
        </p:nvSpPr>
        <p:spPr>
          <a:xfrm>
            <a:off x="0" y="0"/>
            <a:ext cx="10515600" cy="1325563"/>
          </a:xfrm>
        </p:spPr>
        <p:txBody>
          <a:bodyPr/>
          <a:lstStyle/>
          <a:p>
            <a:r>
              <a:rPr lang="en-US" altLang="ja-JP" sz="4400" b="1" dirty="0" err="1"/>
              <a:t>ToF</a:t>
            </a:r>
            <a:r>
              <a:rPr lang="ja-JP" altLang="en-US" sz="4400" b="1" dirty="0"/>
              <a:t>二層の</a:t>
            </a:r>
            <a:r>
              <a:rPr lang="en-US" altLang="ja-JP" sz="4400" b="1" dirty="0"/>
              <a:t>first step</a:t>
            </a:r>
            <a:r>
              <a:rPr lang="ja-JP" altLang="en-US" sz="4400" b="1" dirty="0"/>
              <a:t>試験</a:t>
            </a:r>
            <a:endParaRPr kumimoji="1" lang="ja-JP" altLang="en-US" b="1" dirty="0"/>
          </a:p>
        </p:txBody>
      </p:sp>
      <p:pic>
        <p:nvPicPr>
          <p:cNvPr id="10" name="図 9" descr="屋内, 建物, テーブル, 食品 が含まれている画像&#10;&#10;自動的に生成された説明">
            <a:extLst>
              <a:ext uri="{FF2B5EF4-FFF2-40B4-BE49-F238E27FC236}">
                <a16:creationId xmlns:a16="http://schemas.microsoft.com/office/drawing/2014/main" id="{D8CBFBC7-8EF7-A2B2-155E-160B11AEE1A1}"/>
              </a:ext>
            </a:extLst>
          </p:cNvPr>
          <p:cNvPicPr>
            <a:picLocks noChangeAspect="1"/>
          </p:cNvPicPr>
          <p:nvPr/>
        </p:nvPicPr>
        <p:blipFill rotWithShape="1">
          <a:blip r:embed="rId3">
            <a:extLst>
              <a:ext uri="{28A0092B-C50C-407E-A947-70E740481C1C}">
                <a14:useLocalDpi xmlns:a14="http://schemas.microsoft.com/office/drawing/2010/main" val="0"/>
              </a:ext>
            </a:extLst>
          </a:blip>
          <a:srcRect t="16985" b="13333"/>
          <a:stretch/>
        </p:blipFill>
        <p:spPr>
          <a:xfrm>
            <a:off x="122333" y="1936369"/>
            <a:ext cx="3250957" cy="3021106"/>
          </a:xfrm>
          <a:prstGeom prst="rect">
            <a:avLst/>
          </a:prstGeom>
        </p:spPr>
      </p:pic>
      <p:sp>
        <p:nvSpPr>
          <p:cNvPr id="15" name="テキスト ボックス 14">
            <a:extLst>
              <a:ext uri="{FF2B5EF4-FFF2-40B4-BE49-F238E27FC236}">
                <a16:creationId xmlns:a16="http://schemas.microsoft.com/office/drawing/2014/main" id="{FBADB100-A2D7-9339-228D-EB4DDB43FDD8}"/>
              </a:ext>
            </a:extLst>
          </p:cNvPr>
          <p:cNvSpPr txBox="1"/>
          <p:nvPr/>
        </p:nvSpPr>
        <p:spPr>
          <a:xfrm>
            <a:off x="267467" y="4638328"/>
            <a:ext cx="561372" cy="30777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1400" b="1" dirty="0"/>
              <a:t>veto</a:t>
            </a:r>
            <a:endParaRPr lang="ja-JP" altLang="en-US" sz="1400" b="1" dirty="0"/>
          </a:p>
        </p:txBody>
      </p:sp>
      <p:cxnSp>
        <p:nvCxnSpPr>
          <p:cNvPr id="17" name="直線矢印コネクタ 16">
            <a:extLst>
              <a:ext uri="{FF2B5EF4-FFF2-40B4-BE49-F238E27FC236}">
                <a16:creationId xmlns:a16="http://schemas.microsoft.com/office/drawing/2014/main" id="{FE3F967D-946D-5459-BE0B-FEED350A765E}"/>
              </a:ext>
            </a:extLst>
          </p:cNvPr>
          <p:cNvCxnSpPr>
            <a:cxnSpLocks/>
            <a:stCxn id="15" idx="3"/>
          </p:cNvCxnSpPr>
          <p:nvPr/>
        </p:nvCxnSpPr>
        <p:spPr>
          <a:xfrm flipV="1">
            <a:off x="828839" y="4529554"/>
            <a:ext cx="571500" cy="262663"/>
          </a:xfrm>
          <a:prstGeom prst="straightConnector1">
            <a:avLst/>
          </a:prstGeom>
          <a:ln w="38100">
            <a:solidFill>
              <a:schemeClr val="bg1"/>
            </a:solidFill>
            <a:tailEnd type="triangle"/>
          </a:ln>
        </p:spPr>
        <p:style>
          <a:lnRef idx="1">
            <a:schemeClr val="dk1"/>
          </a:lnRef>
          <a:fillRef idx="0">
            <a:schemeClr val="dk1"/>
          </a:fillRef>
          <a:effectRef idx="0">
            <a:schemeClr val="dk1"/>
          </a:effectRef>
          <a:fontRef idx="minor">
            <a:schemeClr val="tx1"/>
          </a:fontRef>
        </p:style>
      </p:cxnSp>
      <p:pic>
        <p:nvPicPr>
          <p:cNvPr id="25" name="図 24" descr="グラフィカル ユーザー インターフェイス, グラフ, 折れ線グラフ&#10;&#10;自動的に生成された説明">
            <a:extLst>
              <a:ext uri="{FF2B5EF4-FFF2-40B4-BE49-F238E27FC236}">
                <a16:creationId xmlns:a16="http://schemas.microsoft.com/office/drawing/2014/main" id="{FC3545C2-04C4-F4D1-097C-77EFE06333F6}"/>
              </a:ext>
            </a:extLst>
          </p:cNvPr>
          <p:cNvPicPr>
            <a:picLocks noChangeAspect="1"/>
          </p:cNvPicPr>
          <p:nvPr/>
        </p:nvPicPr>
        <p:blipFill rotWithShape="1">
          <a:blip r:embed="rId4">
            <a:extLst>
              <a:ext uri="{28A0092B-C50C-407E-A947-70E740481C1C}">
                <a14:useLocalDpi xmlns:a14="http://schemas.microsoft.com/office/drawing/2010/main" val="0"/>
              </a:ext>
            </a:extLst>
          </a:blip>
          <a:srcRect r="6992"/>
          <a:stretch/>
        </p:blipFill>
        <p:spPr>
          <a:xfrm>
            <a:off x="3698012" y="2315758"/>
            <a:ext cx="4123449" cy="2720530"/>
          </a:xfrm>
          <a:prstGeom prst="rect">
            <a:avLst/>
          </a:prstGeom>
        </p:spPr>
      </p:pic>
      <p:sp>
        <p:nvSpPr>
          <p:cNvPr id="36" name="テキスト ボックス 35">
            <a:extLst>
              <a:ext uri="{FF2B5EF4-FFF2-40B4-BE49-F238E27FC236}">
                <a16:creationId xmlns:a16="http://schemas.microsoft.com/office/drawing/2014/main" id="{AE524AE4-9498-7532-4ABB-C6BD957E6CCF}"/>
              </a:ext>
            </a:extLst>
          </p:cNvPr>
          <p:cNvSpPr txBox="1"/>
          <p:nvPr/>
        </p:nvSpPr>
        <p:spPr>
          <a:xfrm>
            <a:off x="4285104" y="2233314"/>
            <a:ext cx="590226"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b="1" dirty="0"/>
              <a:t>X-Z</a:t>
            </a:r>
            <a:endParaRPr lang="ja-JP" altLang="en-US" sz="1200" b="1" dirty="0"/>
          </a:p>
        </p:txBody>
      </p:sp>
      <p:pic>
        <p:nvPicPr>
          <p:cNvPr id="39" name="図 38" descr="グラフ, 箱ひげ図&#10;&#10;自動的に生成された説明">
            <a:extLst>
              <a:ext uri="{FF2B5EF4-FFF2-40B4-BE49-F238E27FC236}">
                <a16:creationId xmlns:a16="http://schemas.microsoft.com/office/drawing/2014/main" id="{AEF6659D-D242-4BA0-0941-FFEC9583D18C}"/>
              </a:ext>
            </a:extLst>
          </p:cNvPr>
          <p:cNvPicPr>
            <a:picLocks noChangeAspect="1"/>
          </p:cNvPicPr>
          <p:nvPr/>
        </p:nvPicPr>
        <p:blipFill rotWithShape="1">
          <a:blip r:embed="rId5">
            <a:extLst>
              <a:ext uri="{28A0092B-C50C-407E-A947-70E740481C1C}">
                <a14:useLocalDpi xmlns:a14="http://schemas.microsoft.com/office/drawing/2010/main" val="0"/>
              </a:ext>
            </a:extLst>
          </a:blip>
          <a:srcRect r="5623"/>
          <a:stretch/>
        </p:blipFill>
        <p:spPr>
          <a:xfrm>
            <a:off x="7813598" y="2261639"/>
            <a:ext cx="4226615" cy="2814698"/>
          </a:xfrm>
          <a:prstGeom prst="rect">
            <a:avLst/>
          </a:prstGeom>
        </p:spPr>
      </p:pic>
      <p:sp>
        <p:nvSpPr>
          <p:cNvPr id="37" name="テキスト ボックス 36">
            <a:extLst>
              <a:ext uri="{FF2B5EF4-FFF2-40B4-BE49-F238E27FC236}">
                <a16:creationId xmlns:a16="http://schemas.microsoft.com/office/drawing/2014/main" id="{353AD275-4716-5070-7C2D-4BAED50C0DFD}"/>
              </a:ext>
            </a:extLst>
          </p:cNvPr>
          <p:cNvSpPr txBox="1"/>
          <p:nvPr/>
        </p:nvSpPr>
        <p:spPr>
          <a:xfrm>
            <a:off x="8381081" y="2145628"/>
            <a:ext cx="590226"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b="1" dirty="0"/>
              <a:t>Y-Z</a:t>
            </a:r>
            <a:endParaRPr lang="ja-JP" altLang="en-US" sz="1200" b="1" dirty="0"/>
          </a:p>
        </p:txBody>
      </p:sp>
      <p:sp>
        <p:nvSpPr>
          <p:cNvPr id="41" name="テキスト ボックス 40">
            <a:extLst>
              <a:ext uri="{FF2B5EF4-FFF2-40B4-BE49-F238E27FC236}">
                <a16:creationId xmlns:a16="http://schemas.microsoft.com/office/drawing/2014/main" id="{7C88FB6A-EF94-66F5-79C0-5208740DD216}"/>
              </a:ext>
            </a:extLst>
          </p:cNvPr>
          <p:cNvSpPr txBox="1"/>
          <p:nvPr/>
        </p:nvSpPr>
        <p:spPr>
          <a:xfrm>
            <a:off x="3876669" y="1620252"/>
            <a:ext cx="4638758" cy="400110"/>
          </a:xfrm>
          <a:prstGeom prst="rect">
            <a:avLst/>
          </a:prstGeom>
          <a:solidFill>
            <a:schemeClr val="bg1"/>
          </a:solidFill>
          <a:ln w="19050">
            <a:solidFill>
              <a:schemeClr val="accent1"/>
            </a:solidFill>
          </a:ln>
        </p:spPr>
        <p:txBody>
          <a:bodyPr wrap="square" rtlCol="0">
            <a:spAutoFit/>
          </a:bodyPr>
          <a:lstStyle/>
          <a:p>
            <a:r>
              <a:rPr kumimoji="1" lang="en-US" altLang="ja-JP" sz="2000" b="1" dirty="0"/>
              <a:t>Event Display from </a:t>
            </a:r>
            <a:r>
              <a:rPr kumimoji="1" lang="en-US" altLang="ja-JP" sz="2000" b="1" dirty="0" err="1"/>
              <a:t>ToF+veto</a:t>
            </a:r>
            <a:r>
              <a:rPr lang="en-US" altLang="ja-JP" sz="2000" b="1" dirty="0"/>
              <a:t> </a:t>
            </a:r>
            <a:r>
              <a:rPr kumimoji="1" lang="en-US" altLang="ja-JP" sz="2000" b="1" dirty="0"/>
              <a:t>data</a:t>
            </a:r>
            <a:endParaRPr kumimoji="1" lang="ja-JP" altLang="en-US" sz="2000" b="1" dirty="0"/>
          </a:p>
        </p:txBody>
      </p:sp>
      <p:sp>
        <p:nvSpPr>
          <p:cNvPr id="14" name="テキスト ボックス 13">
            <a:extLst>
              <a:ext uri="{FF2B5EF4-FFF2-40B4-BE49-F238E27FC236}">
                <a16:creationId xmlns:a16="http://schemas.microsoft.com/office/drawing/2014/main" id="{15D9BD3C-DDB4-A0F6-0A8C-C287BBFC228C}"/>
              </a:ext>
            </a:extLst>
          </p:cNvPr>
          <p:cNvSpPr txBox="1"/>
          <p:nvPr/>
        </p:nvSpPr>
        <p:spPr>
          <a:xfrm>
            <a:off x="2419680" y="2451627"/>
            <a:ext cx="1359668" cy="30777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1400" b="1" dirty="0" err="1"/>
              <a:t>ToF</a:t>
            </a:r>
            <a:r>
              <a:rPr lang="en-US" altLang="ja-JP" sz="1400" b="1" dirty="0"/>
              <a:t>(</a:t>
            </a:r>
            <a:r>
              <a:rPr lang="ja-JP" altLang="en-US" sz="1400" b="1" dirty="0"/>
              <a:t>上段</a:t>
            </a:r>
            <a:r>
              <a:rPr lang="en-US" altLang="ja-JP" sz="1400" b="1" dirty="0"/>
              <a:t>) 6</a:t>
            </a:r>
            <a:r>
              <a:rPr lang="ja-JP" altLang="en-US" sz="1400" b="1" dirty="0"/>
              <a:t>本</a:t>
            </a:r>
          </a:p>
        </p:txBody>
      </p:sp>
      <p:sp>
        <p:nvSpPr>
          <p:cNvPr id="48" name="テキスト ボックス 47">
            <a:extLst>
              <a:ext uri="{FF2B5EF4-FFF2-40B4-BE49-F238E27FC236}">
                <a16:creationId xmlns:a16="http://schemas.microsoft.com/office/drawing/2014/main" id="{C5E3A92C-0E4F-ED3B-133A-FE5008F7B503}"/>
              </a:ext>
            </a:extLst>
          </p:cNvPr>
          <p:cNvSpPr txBox="1"/>
          <p:nvPr/>
        </p:nvSpPr>
        <p:spPr>
          <a:xfrm>
            <a:off x="5800357" y="2578363"/>
            <a:ext cx="1877437" cy="276999"/>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ja-JP" altLang="en-US" sz="1200" b="1" dirty="0"/>
              <a:t>波形データから位置特定</a:t>
            </a:r>
          </a:p>
        </p:txBody>
      </p:sp>
      <p:sp>
        <p:nvSpPr>
          <p:cNvPr id="49" name="テキスト ボックス 48">
            <a:extLst>
              <a:ext uri="{FF2B5EF4-FFF2-40B4-BE49-F238E27FC236}">
                <a16:creationId xmlns:a16="http://schemas.microsoft.com/office/drawing/2014/main" id="{035F711F-8528-3341-3DA6-8512CC005C74}"/>
              </a:ext>
            </a:extLst>
          </p:cNvPr>
          <p:cNvSpPr txBox="1"/>
          <p:nvPr/>
        </p:nvSpPr>
        <p:spPr>
          <a:xfrm>
            <a:off x="9590178" y="2533128"/>
            <a:ext cx="2339102" cy="276999"/>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ja-JP" altLang="en-US" sz="1200" b="1" dirty="0"/>
              <a:t>鳴ったモジュールから位置特定</a:t>
            </a:r>
          </a:p>
        </p:txBody>
      </p:sp>
      <p:sp>
        <p:nvSpPr>
          <p:cNvPr id="50" name="テキスト ボックス 49">
            <a:extLst>
              <a:ext uri="{FF2B5EF4-FFF2-40B4-BE49-F238E27FC236}">
                <a16:creationId xmlns:a16="http://schemas.microsoft.com/office/drawing/2014/main" id="{19592B1D-3AA0-07D4-3162-8E8489CE6EB1}"/>
              </a:ext>
            </a:extLst>
          </p:cNvPr>
          <p:cNvSpPr txBox="1"/>
          <p:nvPr/>
        </p:nvSpPr>
        <p:spPr>
          <a:xfrm>
            <a:off x="4235877" y="2853019"/>
            <a:ext cx="1026243" cy="307777"/>
          </a:xfrm>
          <a:prstGeom prst="rect">
            <a:avLst/>
          </a:prstGeom>
          <a:noFill/>
        </p:spPr>
        <p:txBody>
          <a:bodyPr wrap="none" rtlCol="0">
            <a:spAutoFit/>
          </a:bodyPr>
          <a:lstStyle/>
          <a:p>
            <a:r>
              <a:rPr kumimoji="1" lang="en-US" altLang="ja-JP" sz="1400" b="1" dirty="0" err="1"/>
              <a:t>ToF</a:t>
            </a:r>
            <a:r>
              <a:rPr kumimoji="1" lang="en-US" altLang="ja-JP" sz="1400" b="1" dirty="0"/>
              <a:t>(</a:t>
            </a:r>
            <a:r>
              <a:rPr kumimoji="1" lang="ja-JP" altLang="en-US" sz="1400" b="1" dirty="0"/>
              <a:t>上段</a:t>
            </a:r>
            <a:r>
              <a:rPr kumimoji="1" lang="en-US" altLang="ja-JP" sz="1400" b="1" dirty="0"/>
              <a:t>)</a:t>
            </a:r>
            <a:endParaRPr kumimoji="1" lang="ja-JP" altLang="en-US" sz="1400" b="1" dirty="0"/>
          </a:p>
        </p:txBody>
      </p:sp>
      <p:sp>
        <p:nvSpPr>
          <p:cNvPr id="51" name="テキスト ボックス 50">
            <a:extLst>
              <a:ext uri="{FF2B5EF4-FFF2-40B4-BE49-F238E27FC236}">
                <a16:creationId xmlns:a16="http://schemas.microsoft.com/office/drawing/2014/main" id="{B3353FA2-4B5D-CA40-DBCD-D52AE127E2B4}"/>
              </a:ext>
            </a:extLst>
          </p:cNvPr>
          <p:cNvSpPr txBox="1"/>
          <p:nvPr/>
        </p:nvSpPr>
        <p:spPr>
          <a:xfrm>
            <a:off x="4235877" y="3579092"/>
            <a:ext cx="1026243" cy="307777"/>
          </a:xfrm>
          <a:prstGeom prst="rect">
            <a:avLst/>
          </a:prstGeom>
          <a:noFill/>
        </p:spPr>
        <p:txBody>
          <a:bodyPr wrap="none" rtlCol="0">
            <a:spAutoFit/>
          </a:bodyPr>
          <a:lstStyle/>
          <a:p>
            <a:r>
              <a:rPr kumimoji="1" lang="en-US" altLang="ja-JP" sz="1400" b="1" dirty="0" err="1"/>
              <a:t>ToF</a:t>
            </a:r>
            <a:r>
              <a:rPr kumimoji="1" lang="en-US" altLang="ja-JP" sz="1400" b="1" dirty="0"/>
              <a:t>(</a:t>
            </a:r>
            <a:r>
              <a:rPr lang="ja-JP" altLang="en-US" sz="1400" b="1" dirty="0"/>
              <a:t>下</a:t>
            </a:r>
            <a:r>
              <a:rPr kumimoji="1" lang="ja-JP" altLang="en-US" sz="1400" b="1" dirty="0"/>
              <a:t>段</a:t>
            </a:r>
            <a:r>
              <a:rPr kumimoji="1" lang="en-US" altLang="ja-JP" sz="1400" b="1" dirty="0"/>
              <a:t>)</a:t>
            </a:r>
            <a:endParaRPr kumimoji="1" lang="ja-JP" altLang="en-US" sz="1400" b="1" dirty="0"/>
          </a:p>
        </p:txBody>
      </p:sp>
      <p:sp>
        <p:nvSpPr>
          <p:cNvPr id="52" name="テキスト ボックス 51">
            <a:extLst>
              <a:ext uri="{FF2B5EF4-FFF2-40B4-BE49-F238E27FC236}">
                <a16:creationId xmlns:a16="http://schemas.microsoft.com/office/drawing/2014/main" id="{CED60CA1-2CB0-045C-C32D-9472D1278D30}"/>
              </a:ext>
            </a:extLst>
          </p:cNvPr>
          <p:cNvSpPr txBox="1"/>
          <p:nvPr/>
        </p:nvSpPr>
        <p:spPr>
          <a:xfrm>
            <a:off x="5236120" y="4411856"/>
            <a:ext cx="415498" cy="307777"/>
          </a:xfrm>
          <a:prstGeom prst="rect">
            <a:avLst/>
          </a:prstGeom>
          <a:noFill/>
        </p:spPr>
        <p:txBody>
          <a:bodyPr wrap="none" rtlCol="0">
            <a:spAutoFit/>
          </a:bodyPr>
          <a:lstStyle/>
          <a:p>
            <a:r>
              <a:rPr kumimoji="1" lang="en-US" altLang="ja-JP" sz="1400" b="1" dirty="0"/>
              <a:t>LS</a:t>
            </a:r>
            <a:endParaRPr kumimoji="1" lang="ja-JP" altLang="en-US" sz="1400" b="1" dirty="0"/>
          </a:p>
        </p:txBody>
      </p:sp>
      <p:sp>
        <p:nvSpPr>
          <p:cNvPr id="53" name="テキスト ボックス 52">
            <a:extLst>
              <a:ext uri="{FF2B5EF4-FFF2-40B4-BE49-F238E27FC236}">
                <a16:creationId xmlns:a16="http://schemas.microsoft.com/office/drawing/2014/main" id="{27033AA9-7C22-A072-7528-DE0AC1C11A45}"/>
              </a:ext>
            </a:extLst>
          </p:cNvPr>
          <p:cNvSpPr txBox="1"/>
          <p:nvPr/>
        </p:nvSpPr>
        <p:spPr>
          <a:xfrm>
            <a:off x="6114875" y="4555407"/>
            <a:ext cx="612668" cy="307777"/>
          </a:xfrm>
          <a:prstGeom prst="rect">
            <a:avLst/>
          </a:prstGeom>
          <a:noFill/>
        </p:spPr>
        <p:txBody>
          <a:bodyPr wrap="none" rtlCol="0">
            <a:spAutoFit/>
          </a:bodyPr>
          <a:lstStyle/>
          <a:p>
            <a:r>
              <a:rPr lang="en-US" altLang="ja-JP" sz="1400" b="1" dirty="0"/>
              <a:t> veto</a:t>
            </a:r>
            <a:endParaRPr kumimoji="1" lang="ja-JP" altLang="en-US" sz="1400" b="1" dirty="0"/>
          </a:p>
        </p:txBody>
      </p:sp>
      <p:pic>
        <p:nvPicPr>
          <p:cNvPr id="55" name="図 54" descr="グラフ&#10;&#10;中程度の精度で自動的に生成された説明">
            <a:extLst>
              <a:ext uri="{FF2B5EF4-FFF2-40B4-BE49-F238E27FC236}">
                <a16:creationId xmlns:a16="http://schemas.microsoft.com/office/drawing/2014/main" id="{764FB0FC-2DA5-7D87-6AA5-D86C12AF64A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24995" y="4926691"/>
            <a:ext cx="3079487" cy="1966022"/>
          </a:xfrm>
          <a:prstGeom prst="rect">
            <a:avLst/>
          </a:prstGeom>
        </p:spPr>
      </p:pic>
      <p:pic>
        <p:nvPicPr>
          <p:cNvPr id="58" name="図 57" descr="グラフ&#10;&#10;自動的に生成された説明">
            <a:extLst>
              <a:ext uri="{FF2B5EF4-FFF2-40B4-BE49-F238E27FC236}">
                <a16:creationId xmlns:a16="http://schemas.microsoft.com/office/drawing/2014/main" id="{C7D4C28B-A36C-2232-1D11-EB755753FCD0}"/>
              </a:ext>
            </a:extLst>
          </p:cNvPr>
          <p:cNvPicPr>
            <a:picLocks noChangeAspect="1"/>
          </p:cNvPicPr>
          <p:nvPr/>
        </p:nvPicPr>
        <p:blipFill rotWithShape="1">
          <a:blip r:embed="rId7">
            <a:extLst>
              <a:ext uri="{28A0092B-C50C-407E-A947-70E740481C1C}">
                <a14:useLocalDpi xmlns:a14="http://schemas.microsoft.com/office/drawing/2010/main" val="0"/>
              </a:ext>
            </a:extLst>
          </a:blip>
          <a:srcRect t="5224"/>
          <a:stretch/>
        </p:blipFill>
        <p:spPr>
          <a:xfrm>
            <a:off x="10057060" y="5551282"/>
            <a:ext cx="2084018" cy="1258964"/>
          </a:xfrm>
          <a:prstGeom prst="rect">
            <a:avLst/>
          </a:prstGeom>
        </p:spPr>
      </p:pic>
      <p:sp>
        <p:nvSpPr>
          <p:cNvPr id="59" name="テキスト ボックス 58">
            <a:extLst>
              <a:ext uri="{FF2B5EF4-FFF2-40B4-BE49-F238E27FC236}">
                <a16:creationId xmlns:a16="http://schemas.microsoft.com/office/drawing/2014/main" id="{CD0C3F05-2761-9C93-CB6A-CAFDC9364E3C}"/>
              </a:ext>
            </a:extLst>
          </p:cNvPr>
          <p:cNvSpPr txBox="1"/>
          <p:nvPr/>
        </p:nvSpPr>
        <p:spPr>
          <a:xfrm>
            <a:off x="8937362" y="5571102"/>
            <a:ext cx="1110950" cy="646331"/>
          </a:xfrm>
          <a:prstGeom prst="rect">
            <a:avLst/>
          </a:prstGeom>
          <a:solidFill>
            <a:schemeClr val="bg1"/>
          </a:solidFill>
          <a:ln w="28575">
            <a:noFill/>
          </a:ln>
        </p:spPr>
        <p:txBody>
          <a:bodyPr wrap="square" rtlCol="0">
            <a:spAutoFit/>
          </a:bodyPr>
          <a:lstStyle/>
          <a:p>
            <a:r>
              <a:rPr kumimoji="1" lang="en-US" altLang="ja-JP" dirty="0">
                <a:solidFill>
                  <a:srgbClr val="FF33CC"/>
                </a:solidFill>
              </a:rPr>
              <a:t>Michel</a:t>
            </a:r>
          </a:p>
          <a:p>
            <a:r>
              <a:rPr lang="en-US" altLang="ja-JP" dirty="0">
                <a:solidFill>
                  <a:srgbClr val="FF33CC"/>
                </a:solidFill>
              </a:rPr>
              <a:t>electron</a:t>
            </a:r>
            <a:endParaRPr kumimoji="1" lang="ja-JP" altLang="en-US" dirty="0">
              <a:solidFill>
                <a:srgbClr val="FF33CC"/>
              </a:solidFill>
            </a:endParaRPr>
          </a:p>
        </p:txBody>
      </p:sp>
      <p:cxnSp>
        <p:nvCxnSpPr>
          <p:cNvPr id="60" name="直線矢印コネクタ 59">
            <a:extLst>
              <a:ext uri="{FF2B5EF4-FFF2-40B4-BE49-F238E27FC236}">
                <a16:creationId xmlns:a16="http://schemas.microsoft.com/office/drawing/2014/main" id="{CEB00B22-2433-41B7-EFEC-003D947F0693}"/>
              </a:ext>
            </a:extLst>
          </p:cNvPr>
          <p:cNvCxnSpPr>
            <a:cxnSpLocks/>
            <a:stCxn id="59" idx="0"/>
          </p:cNvCxnSpPr>
          <p:nvPr/>
        </p:nvCxnSpPr>
        <p:spPr>
          <a:xfrm flipH="1" flipV="1">
            <a:off x="9175204" y="5378213"/>
            <a:ext cx="317633" cy="192889"/>
          </a:xfrm>
          <a:prstGeom prst="straightConnector1">
            <a:avLst/>
          </a:prstGeom>
          <a:ln w="28575">
            <a:solidFill>
              <a:srgbClr val="FF33CC"/>
            </a:solidFill>
            <a:tailEnd type="triangle"/>
          </a:ln>
        </p:spPr>
        <p:style>
          <a:lnRef idx="1">
            <a:schemeClr val="accent1"/>
          </a:lnRef>
          <a:fillRef idx="0">
            <a:schemeClr val="accent1"/>
          </a:fillRef>
          <a:effectRef idx="0">
            <a:schemeClr val="accent1"/>
          </a:effectRef>
          <a:fontRef idx="minor">
            <a:schemeClr val="tx1"/>
          </a:fontRef>
        </p:style>
      </p:cxnSp>
      <p:sp>
        <p:nvSpPr>
          <p:cNvPr id="63" name="テキスト ボックス 62">
            <a:extLst>
              <a:ext uri="{FF2B5EF4-FFF2-40B4-BE49-F238E27FC236}">
                <a16:creationId xmlns:a16="http://schemas.microsoft.com/office/drawing/2014/main" id="{3510EC9A-C6AD-DF0C-5C9B-E9970030BB5E}"/>
              </a:ext>
            </a:extLst>
          </p:cNvPr>
          <p:cNvSpPr txBox="1"/>
          <p:nvPr/>
        </p:nvSpPr>
        <p:spPr>
          <a:xfrm>
            <a:off x="9880374" y="5366616"/>
            <a:ext cx="941283" cy="369332"/>
          </a:xfrm>
          <a:prstGeom prst="rect">
            <a:avLst/>
          </a:prstGeom>
          <a:noFill/>
        </p:spPr>
        <p:txBody>
          <a:bodyPr wrap="none" rtlCol="0">
            <a:spAutoFit/>
          </a:bodyPr>
          <a:lstStyle/>
          <a:p>
            <a:r>
              <a:rPr kumimoji="1" lang="en-US" altLang="ja-JP" b="1" dirty="0"/>
              <a:t> dt</a:t>
            </a:r>
            <a:r>
              <a:rPr kumimoji="1" lang="ja-JP" altLang="en-US" b="1" dirty="0"/>
              <a:t>分布</a:t>
            </a:r>
          </a:p>
        </p:txBody>
      </p:sp>
      <p:cxnSp>
        <p:nvCxnSpPr>
          <p:cNvPr id="65" name="直線矢印コネクタ 64">
            <a:extLst>
              <a:ext uri="{FF2B5EF4-FFF2-40B4-BE49-F238E27FC236}">
                <a16:creationId xmlns:a16="http://schemas.microsoft.com/office/drawing/2014/main" id="{DDB80522-735A-9D86-056C-076019236B62}"/>
              </a:ext>
            </a:extLst>
          </p:cNvPr>
          <p:cNvCxnSpPr>
            <a:cxnSpLocks/>
          </p:cNvCxnSpPr>
          <p:nvPr/>
        </p:nvCxnSpPr>
        <p:spPr>
          <a:xfrm>
            <a:off x="8276898" y="5244122"/>
            <a:ext cx="694409" cy="874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66" name="テキスト ボックス 65">
            <a:extLst>
              <a:ext uri="{FF2B5EF4-FFF2-40B4-BE49-F238E27FC236}">
                <a16:creationId xmlns:a16="http://schemas.microsoft.com/office/drawing/2014/main" id="{F5D0491A-9291-1D4D-86C3-260BF2B8F755}"/>
              </a:ext>
            </a:extLst>
          </p:cNvPr>
          <p:cNvSpPr txBox="1"/>
          <p:nvPr/>
        </p:nvSpPr>
        <p:spPr>
          <a:xfrm>
            <a:off x="8366013" y="5245587"/>
            <a:ext cx="399468" cy="369332"/>
          </a:xfrm>
          <a:prstGeom prst="rect">
            <a:avLst/>
          </a:prstGeom>
          <a:noFill/>
        </p:spPr>
        <p:txBody>
          <a:bodyPr wrap="none" rtlCol="0">
            <a:spAutoFit/>
          </a:bodyPr>
          <a:lstStyle/>
          <a:p>
            <a:r>
              <a:rPr kumimoji="1" lang="en-US" altLang="ja-JP" dirty="0"/>
              <a:t>dt</a:t>
            </a:r>
            <a:endParaRPr kumimoji="1" lang="ja-JP" altLang="en-US" dirty="0"/>
          </a:p>
        </p:txBody>
      </p:sp>
      <p:sp>
        <p:nvSpPr>
          <p:cNvPr id="68" name="テキスト ボックス 67">
            <a:extLst>
              <a:ext uri="{FF2B5EF4-FFF2-40B4-BE49-F238E27FC236}">
                <a16:creationId xmlns:a16="http://schemas.microsoft.com/office/drawing/2014/main" id="{86E0D090-B3F2-F81B-313A-F8EB4893C2D3}"/>
              </a:ext>
            </a:extLst>
          </p:cNvPr>
          <p:cNvSpPr txBox="1"/>
          <p:nvPr/>
        </p:nvSpPr>
        <p:spPr>
          <a:xfrm>
            <a:off x="8908009" y="64178"/>
            <a:ext cx="2886012" cy="1200329"/>
          </a:xfrm>
          <a:prstGeom prst="rect">
            <a:avLst/>
          </a:prstGeom>
          <a:noFill/>
        </p:spPr>
        <p:txBody>
          <a:bodyPr wrap="square">
            <a:spAutoFit/>
          </a:bodyPr>
          <a:lstStyle/>
          <a:p>
            <a:r>
              <a:rPr lang="ja-JP" altLang="en-US" sz="1800" b="1" dirty="0"/>
              <a:t>波形読み出し：</a:t>
            </a:r>
            <a:r>
              <a:rPr lang="en-US" altLang="ja-JP" sz="1800" b="1" dirty="0"/>
              <a:t>DT5740</a:t>
            </a:r>
          </a:p>
          <a:p>
            <a:r>
              <a:rPr lang="en-US" altLang="ja-JP" sz="1800" b="1" dirty="0"/>
              <a:t>(</a:t>
            </a:r>
            <a:r>
              <a:rPr lang="ja-JP" altLang="en-US" sz="1800" b="1" dirty="0"/>
              <a:t>時間分解能</a:t>
            </a:r>
            <a:r>
              <a:rPr lang="en-US" altLang="ja-JP" sz="1800" b="1" dirty="0"/>
              <a:t>: 16ns,</a:t>
            </a:r>
          </a:p>
          <a:p>
            <a:r>
              <a:rPr lang="en-US" altLang="ja-JP" sz="1800" b="1" dirty="0"/>
              <a:t> 1ADC Count: 0.488mV)</a:t>
            </a:r>
          </a:p>
          <a:p>
            <a:endParaRPr lang="en-US" altLang="ja-JP" sz="1800" b="1" dirty="0"/>
          </a:p>
        </p:txBody>
      </p:sp>
      <p:sp>
        <p:nvSpPr>
          <p:cNvPr id="12" name="テキスト ボックス 11">
            <a:extLst>
              <a:ext uri="{FF2B5EF4-FFF2-40B4-BE49-F238E27FC236}">
                <a16:creationId xmlns:a16="http://schemas.microsoft.com/office/drawing/2014/main" id="{97253808-68B7-B896-1DDC-1E6430A476C7}"/>
              </a:ext>
            </a:extLst>
          </p:cNvPr>
          <p:cNvSpPr txBox="1"/>
          <p:nvPr/>
        </p:nvSpPr>
        <p:spPr>
          <a:xfrm>
            <a:off x="1747811" y="4375666"/>
            <a:ext cx="1996059" cy="30777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ja-JP" altLang="en-US" sz="1400" b="1" dirty="0"/>
              <a:t>液体シンチレータ</a:t>
            </a:r>
            <a:r>
              <a:rPr lang="en-US" altLang="ja-JP" sz="1400" b="1" dirty="0"/>
              <a:t>(LS)</a:t>
            </a:r>
            <a:endParaRPr lang="ja-JP" altLang="en-US" sz="1400" b="1" dirty="0"/>
          </a:p>
        </p:txBody>
      </p:sp>
      <p:sp>
        <p:nvSpPr>
          <p:cNvPr id="4" name="テキスト ボックス 3">
            <a:extLst>
              <a:ext uri="{FF2B5EF4-FFF2-40B4-BE49-F238E27FC236}">
                <a16:creationId xmlns:a16="http://schemas.microsoft.com/office/drawing/2014/main" id="{4ED9E1AB-F382-DD65-6B85-83875C34E006}"/>
              </a:ext>
            </a:extLst>
          </p:cNvPr>
          <p:cNvSpPr txBox="1"/>
          <p:nvPr/>
        </p:nvSpPr>
        <p:spPr>
          <a:xfrm>
            <a:off x="0" y="6068496"/>
            <a:ext cx="11989291" cy="707886"/>
          </a:xfrm>
          <a:prstGeom prst="rect">
            <a:avLst/>
          </a:prstGeom>
          <a:noFill/>
        </p:spPr>
        <p:txBody>
          <a:bodyPr wrap="square">
            <a:spAutoFit/>
          </a:bodyPr>
          <a:lstStyle/>
          <a:p>
            <a:r>
              <a:rPr lang="ja-JP" altLang="en-US" sz="2000" b="1" kern="100" dirty="0">
                <a:ea typeface="Cambria Math" panose="02040503050406030204" pitchFamily="18" charset="0"/>
                <a:cs typeface="Times New Roman" panose="02020603050405020304" pitchFamily="18" charset="0"/>
              </a:rPr>
              <a:t>→</a:t>
            </a:r>
            <a:r>
              <a:rPr lang="ja-JP" altLang="en-US" sz="2000" b="1" u="sng" dirty="0"/>
              <a:t>液体シンチレータの光信号</a:t>
            </a:r>
            <a:r>
              <a:rPr lang="ja-JP" altLang="en-US" sz="2000" b="1" dirty="0"/>
              <a:t>と</a:t>
            </a:r>
            <a:r>
              <a:rPr lang="en-US" altLang="ja-JP" sz="2000" b="1" dirty="0" err="1"/>
              <a:t>ToF</a:t>
            </a:r>
            <a:r>
              <a:rPr lang="ja-JP" altLang="en-US" sz="2000" b="1" dirty="0"/>
              <a:t>によるトラッキングで</a:t>
            </a:r>
            <a:endParaRPr lang="en-US" altLang="ja-JP" sz="2000" b="1" dirty="0"/>
          </a:p>
          <a:p>
            <a:r>
              <a:rPr lang="ja-JP" altLang="en-US" sz="2000" b="1" dirty="0"/>
              <a:t>　宇宙線</a:t>
            </a:r>
            <a:r>
              <a:rPr lang="en-US" altLang="ja-JP" sz="2000" b="1" dirty="0"/>
              <a:t>µ</a:t>
            </a:r>
            <a:r>
              <a:rPr lang="ja-JP" altLang="en-US" sz="2000" b="1" dirty="0"/>
              <a:t>粒子停止</a:t>
            </a:r>
            <a:r>
              <a:rPr lang="en-US" altLang="ja-JP" sz="2000" b="1" dirty="0"/>
              <a:t>(</a:t>
            </a:r>
            <a:r>
              <a:rPr lang="ja-JP" altLang="en-US" sz="2000" b="1" dirty="0"/>
              <a:t>崩壊</a:t>
            </a:r>
            <a:r>
              <a:rPr lang="en-US" altLang="ja-JP" sz="2000" b="1" dirty="0"/>
              <a:t>)</a:t>
            </a:r>
            <a:r>
              <a:rPr lang="ja-JP" altLang="en-US" sz="2000" b="1" dirty="0"/>
              <a:t>事象を観測</a:t>
            </a:r>
            <a:endParaRPr lang="en-US" altLang="ja-JP" b="1" dirty="0"/>
          </a:p>
        </p:txBody>
      </p:sp>
      <p:cxnSp>
        <p:nvCxnSpPr>
          <p:cNvPr id="6" name="直線コネクタ 5">
            <a:extLst>
              <a:ext uri="{FF2B5EF4-FFF2-40B4-BE49-F238E27FC236}">
                <a16:creationId xmlns:a16="http://schemas.microsoft.com/office/drawing/2014/main" id="{1AD0D63C-5532-004B-83A0-90F258A02B37}"/>
              </a:ext>
            </a:extLst>
          </p:cNvPr>
          <p:cNvCxnSpPr>
            <a:cxnSpLocks/>
            <a:endCxn id="52" idx="3"/>
          </p:cNvCxnSpPr>
          <p:nvPr/>
        </p:nvCxnSpPr>
        <p:spPr>
          <a:xfrm flipH="1" flipV="1">
            <a:off x="5651618" y="4565745"/>
            <a:ext cx="1886264" cy="2042719"/>
          </a:xfrm>
          <a:prstGeom prst="line">
            <a:avLst/>
          </a:prstGeom>
          <a:ln w="2857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直線コネクタ 15">
            <a:extLst>
              <a:ext uri="{FF2B5EF4-FFF2-40B4-BE49-F238E27FC236}">
                <a16:creationId xmlns:a16="http://schemas.microsoft.com/office/drawing/2014/main" id="{DACC90C3-B8B4-E888-10FB-1702D60B1353}"/>
              </a:ext>
            </a:extLst>
          </p:cNvPr>
          <p:cNvCxnSpPr>
            <a:cxnSpLocks/>
          </p:cNvCxnSpPr>
          <p:nvPr/>
        </p:nvCxnSpPr>
        <p:spPr>
          <a:xfrm flipH="1" flipV="1">
            <a:off x="6200837" y="4555407"/>
            <a:ext cx="4314763" cy="445975"/>
          </a:xfrm>
          <a:prstGeom prst="line">
            <a:avLst/>
          </a:prstGeom>
          <a:ln w="2857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23" name="図 22" descr="ロゴ が含まれている画像&#10;&#10;自動的に生成された説明">
            <a:extLst>
              <a:ext uri="{FF2B5EF4-FFF2-40B4-BE49-F238E27FC236}">
                <a16:creationId xmlns:a16="http://schemas.microsoft.com/office/drawing/2014/main" id="{932B992C-D4DE-AE7C-28AB-5581033AAF4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747954" y="4774342"/>
            <a:ext cx="842365" cy="1003079"/>
          </a:xfrm>
          <a:prstGeom prst="rect">
            <a:avLst/>
          </a:prstGeom>
        </p:spPr>
      </p:pic>
      <p:sp>
        <p:nvSpPr>
          <p:cNvPr id="21" name="テキスト ボックス 20">
            <a:extLst>
              <a:ext uri="{FF2B5EF4-FFF2-40B4-BE49-F238E27FC236}">
                <a16:creationId xmlns:a16="http://schemas.microsoft.com/office/drawing/2014/main" id="{27F715CC-AE49-CFB3-A394-C8A0A29E6073}"/>
              </a:ext>
            </a:extLst>
          </p:cNvPr>
          <p:cNvSpPr txBox="1"/>
          <p:nvPr/>
        </p:nvSpPr>
        <p:spPr>
          <a:xfrm>
            <a:off x="5643761" y="5289532"/>
            <a:ext cx="1834156" cy="52322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1400" b="1" dirty="0"/>
              <a:t>Decay Event </a:t>
            </a:r>
          </a:p>
          <a:p>
            <a:r>
              <a:rPr lang="en-US" altLang="ja-JP" sz="1400" b="1" dirty="0"/>
              <a:t>in </a:t>
            </a:r>
            <a:r>
              <a:rPr lang="ja-JP" altLang="en-US" sz="1400" b="1" dirty="0"/>
              <a:t>液体シンチレータ</a:t>
            </a:r>
          </a:p>
        </p:txBody>
      </p:sp>
      <p:sp>
        <p:nvSpPr>
          <p:cNvPr id="32" name="テキスト ボックス 31">
            <a:extLst>
              <a:ext uri="{FF2B5EF4-FFF2-40B4-BE49-F238E27FC236}">
                <a16:creationId xmlns:a16="http://schemas.microsoft.com/office/drawing/2014/main" id="{96E4622D-B0C5-DC0E-4FD5-E06054684FA4}"/>
              </a:ext>
            </a:extLst>
          </p:cNvPr>
          <p:cNvSpPr txBox="1"/>
          <p:nvPr/>
        </p:nvSpPr>
        <p:spPr>
          <a:xfrm>
            <a:off x="44719" y="1022814"/>
            <a:ext cx="12147281" cy="461665"/>
          </a:xfrm>
          <a:prstGeom prst="rect">
            <a:avLst/>
          </a:prstGeom>
          <a:noFill/>
        </p:spPr>
        <p:txBody>
          <a:bodyPr wrap="square" rtlCol="0">
            <a:spAutoFit/>
          </a:bodyPr>
          <a:lstStyle/>
          <a:p>
            <a:pPr marL="342900" indent="-342900">
              <a:buFont typeface="Wingdings" panose="05000000000000000000" pitchFamily="2" charset="2"/>
              <a:buChar char="Ø"/>
            </a:pPr>
            <a:r>
              <a:rPr lang="en-US" altLang="ja-JP" sz="2400" b="1" dirty="0" err="1"/>
              <a:t>ToF</a:t>
            </a:r>
            <a:r>
              <a:rPr lang="ja-JP" altLang="en-US" sz="2400" b="1" dirty="0"/>
              <a:t>二層の</a:t>
            </a:r>
            <a:r>
              <a:rPr lang="en-US" altLang="ja-JP" sz="2400" b="1" dirty="0"/>
              <a:t>first step</a:t>
            </a:r>
            <a:r>
              <a:rPr lang="ja-JP" altLang="en-US" sz="2400" b="1" dirty="0"/>
              <a:t> </a:t>
            </a:r>
            <a:r>
              <a:rPr lang="en-US" altLang="ja-JP" sz="2000" b="1" dirty="0"/>
              <a:t>(w/ </a:t>
            </a:r>
            <a:r>
              <a:rPr lang="ja-JP" altLang="en-US" sz="2000" b="1" dirty="0"/>
              <a:t>液体シンチレータ</a:t>
            </a:r>
            <a:r>
              <a:rPr lang="en-US" altLang="ja-JP" sz="2000" b="1" dirty="0"/>
              <a:t>)</a:t>
            </a:r>
            <a:endParaRPr lang="en-US" altLang="ja-JP" sz="2400" b="1" dirty="0"/>
          </a:p>
        </p:txBody>
      </p:sp>
      <p:sp>
        <p:nvSpPr>
          <p:cNvPr id="38" name="テキスト ボックス 37">
            <a:extLst>
              <a:ext uri="{FF2B5EF4-FFF2-40B4-BE49-F238E27FC236}">
                <a16:creationId xmlns:a16="http://schemas.microsoft.com/office/drawing/2014/main" id="{A3CA49A9-9D2F-1C39-9E67-B3833BC755E5}"/>
              </a:ext>
            </a:extLst>
          </p:cNvPr>
          <p:cNvSpPr txBox="1"/>
          <p:nvPr/>
        </p:nvSpPr>
        <p:spPr>
          <a:xfrm>
            <a:off x="151787" y="4986265"/>
            <a:ext cx="2266967" cy="646331"/>
          </a:xfrm>
          <a:prstGeom prst="rect">
            <a:avLst/>
          </a:prstGeom>
          <a:noFill/>
        </p:spPr>
        <p:txBody>
          <a:bodyPr wrap="none" rtlCol="0">
            <a:spAutoFit/>
          </a:bodyPr>
          <a:lstStyle/>
          <a:p>
            <a:r>
              <a:rPr kumimoji="1" lang="ja-JP" altLang="en-US" b="1" dirty="0"/>
              <a:t>フレームサイズ：</a:t>
            </a:r>
            <a:endParaRPr kumimoji="1" lang="en-US" altLang="ja-JP" b="1" dirty="0"/>
          </a:p>
          <a:p>
            <a:r>
              <a:rPr lang="en-US" altLang="ja-JP" b="1" dirty="0"/>
              <a:t>0.7m×0.7m×1.4m</a:t>
            </a:r>
          </a:p>
        </p:txBody>
      </p:sp>
      <p:sp>
        <p:nvSpPr>
          <p:cNvPr id="13" name="テキスト ボックス 12">
            <a:extLst>
              <a:ext uri="{FF2B5EF4-FFF2-40B4-BE49-F238E27FC236}">
                <a16:creationId xmlns:a16="http://schemas.microsoft.com/office/drawing/2014/main" id="{93335ADE-740C-BDDD-0E47-E5CF9C896391}"/>
              </a:ext>
            </a:extLst>
          </p:cNvPr>
          <p:cNvSpPr txBox="1"/>
          <p:nvPr/>
        </p:nvSpPr>
        <p:spPr>
          <a:xfrm>
            <a:off x="2347047" y="3583052"/>
            <a:ext cx="1359668" cy="30777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1400" b="1" dirty="0" err="1"/>
              <a:t>ToF</a:t>
            </a:r>
            <a:r>
              <a:rPr lang="en-US" altLang="ja-JP" sz="1400" b="1" dirty="0"/>
              <a:t>(</a:t>
            </a:r>
            <a:r>
              <a:rPr lang="ja-JP" altLang="en-US" sz="1400" b="1" dirty="0"/>
              <a:t>下段</a:t>
            </a:r>
            <a:r>
              <a:rPr lang="en-US" altLang="ja-JP" sz="1400" b="1" dirty="0"/>
              <a:t>) 4</a:t>
            </a:r>
            <a:r>
              <a:rPr lang="ja-JP" altLang="en-US" sz="1400" b="1" dirty="0"/>
              <a:t>本</a:t>
            </a:r>
          </a:p>
        </p:txBody>
      </p:sp>
      <p:sp>
        <p:nvSpPr>
          <p:cNvPr id="3" name="フッター プレースホルダー 2">
            <a:extLst>
              <a:ext uri="{FF2B5EF4-FFF2-40B4-BE49-F238E27FC236}">
                <a16:creationId xmlns:a16="http://schemas.microsoft.com/office/drawing/2014/main" id="{5B2B7639-9D0C-1344-3F52-8ED8F045D975}"/>
              </a:ext>
            </a:extLst>
          </p:cNvPr>
          <p:cNvSpPr>
            <a:spLocks noGrp="1"/>
          </p:cNvSpPr>
          <p:nvPr>
            <p:ph type="ftr" sz="quarter" idx="11"/>
          </p:nvPr>
        </p:nvSpPr>
        <p:spPr/>
        <p:txBody>
          <a:bodyPr/>
          <a:lstStyle/>
          <a:p>
            <a:r>
              <a:rPr kumimoji="1" lang="en-US" altLang="ja-JP" dirty="0"/>
              <a:t>ICEPP</a:t>
            </a:r>
            <a:r>
              <a:rPr kumimoji="1" lang="ja-JP" altLang="en-US" dirty="0"/>
              <a:t>シンポジウム </a:t>
            </a:r>
            <a:r>
              <a:rPr kumimoji="1" lang="en-US" altLang="ja-JP" dirty="0"/>
              <a:t>2023 2/19</a:t>
            </a:r>
            <a:endParaRPr kumimoji="1" lang="ja-JP" altLang="en-US" dirty="0"/>
          </a:p>
        </p:txBody>
      </p:sp>
      <p:sp>
        <p:nvSpPr>
          <p:cNvPr id="7" name="スライド番号プレースホルダー 2">
            <a:extLst>
              <a:ext uri="{FF2B5EF4-FFF2-40B4-BE49-F238E27FC236}">
                <a16:creationId xmlns:a16="http://schemas.microsoft.com/office/drawing/2014/main" id="{CC598423-4401-25F9-B010-9C17A401326C}"/>
              </a:ext>
            </a:extLst>
          </p:cNvPr>
          <p:cNvSpPr>
            <a:spLocks noGrp="1"/>
          </p:cNvSpPr>
          <p:nvPr>
            <p:ph type="sldNum" sz="quarter" idx="12"/>
          </p:nvPr>
        </p:nvSpPr>
        <p:spPr>
          <a:xfrm>
            <a:off x="9435981" y="0"/>
            <a:ext cx="2743200" cy="365125"/>
          </a:xfrm>
        </p:spPr>
        <p:txBody>
          <a:bodyPr/>
          <a:lstStyle/>
          <a:p>
            <a:fld id="{D6899CFB-F8A1-4451-9130-1C210B9BF1C7}" type="slidenum">
              <a:rPr kumimoji="1" lang="ja-JP" altLang="en-US" smtClean="0"/>
              <a:t>10</a:t>
            </a:fld>
            <a:r>
              <a:rPr kumimoji="1" lang="en-US" altLang="ja-JP" dirty="0"/>
              <a:t>/21</a:t>
            </a:r>
            <a:endParaRPr kumimoji="1" lang="ja-JP" altLang="en-US" dirty="0"/>
          </a:p>
        </p:txBody>
      </p:sp>
    </p:spTree>
    <p:extLst>
      <p:ext uri="{BB962C8B-B14F-4D97-AF65-F5344CB8AC3E}">
        <p14:creationId xmlns:p14="http://schemas.microsoft.com/office/powerpoint/2010/main" val="6550401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220C82-118F-3852-D5A8-A8E2607CFC97}"/>
              </a:ext>
            </a:extLst>
          </p:cNvPr>
          <p:cNvSpPr>
            <a:spLocks noGrp="1"/>
          </p:cNvSpPr>
          <p:nvPr>
            <p:ph type="title"/>
          </p:nvPr>
        </p:nvSpPr>
        <p:spPr>
          <a:xfrm>
            <a:off x="40636" y="179003"/>
            <a:ext cx="12151364" cy="1325563"/>
          </a:xfrm>
        </p:spPr>
        <p:txBody>
          <a:bodyPr>
            <a:normAutofit/>
          </a:bodyPr>
          <a:lstStyle/>
          <a:p>
            <a:r>
              <a:rPr kumimoji="1" lang="en-US" altLang="ja-JP" b="1" dirty="0"/>
              <a:t>2. </a:t>
            </a:r>
            <a:r>
              <a:rPr kumimoji="1" lang="en-US" altLang="ja-JP" b="1" dirty="0" err="1"/>
              <a:t>LArTPC</a:t>
            </a:r>
            <a:r>
              <a:rPr lang="ja-JP" altLang="en-US" b="1" dirty="0"/>
              <a:t>内宇宙線</a:t>
            </a:r>
            <a:r>
              <a:rPr lang="en-US" altLang="ja-JP" b="1" dirty="0"/>
              <a:t>µ</a:t>
            </a:r>
            <a:r>
              <a:rPr lang="ja-JP" altLang="en-US" b="1" dirty="0"/>
              <a:t>粒子停止事象を用いた</a:t>
            </a:r>
            <a:br>
              <a:rPr lang="en-US" altLang="ja-JP" b="1" dirty="0"/>
            </a:br>
            <a:r>
              <a:rPr lang="ja-JP" altLang="en-US" b="1" dirty="0"/>
              <a:t>　　　　　　　　　　　　　　粒子反粒子識別</a:t>
            </a:r>
            <a:endParaRPr kumimoji="1" lang="ja-JP" altLang="en-US" b="1" dirty="0"/>
          </a:p>
        </p:txBody>
      </p:sp>
      <p:sp>
        <p:nvSpPr>
          <p:cNvPr id="4" name="スライド番号プレースホルダー 4">
            <a:extLst>
              <a:ext uri="{FF2B5EF4-FFF2-40B4-BE49-F238E27FC236}">
                <a16:creationId xmlns:a16="http://schemas.microsoft.com/office/drawing/2014/main" id="{12F843E9-64F7-8082-8445-FA5CFC36A3F8}"/>
              </a:ext>
            </a:extLst>
          </p:cNvPr>
          <p:cNvSpPr>
            <a:spLocks noGrp="1"/>
          </p:cNvSpPr>
          <p:nvPr>
            <p:ph type="sldNum" sz="quarter" idx="12"/>
          </p:nvPr>
        </p:nvSpPr>
        <p:spPr>
          <a:xfrm>
            <a:off x="8540286" y="5797282"/>
            <a:ext cx="2743200" cy="365125"/>
          </a:xfrm>
        </p:spPr>
        <p:txBody>
          <a:bodyPr/>
          <a:lstStyle/>
          <a:p>
            <a:fld id="{AD6CE04D-FC5D-4F95-BFB0-74355CC19A81}" type="slidenum">
              <a:rPr kumimoji="1" lang="ja-JP" altLang="en-US" smtClean="0"/>
              <a:t>11</a:t>
            </a:fld>
            <a:endParaRPr kumimoji="1" lang="ja-JP" altLang="en-US"/>
          </a:p>
        </p:txBody>
      </p:sp>
      <p:sp>
        <p:nvSpPr>
          <p:cNvPr id="5" name="正方形/長方形 4">
            <a:extLst>
              <a:ext uri="{FF2B5EF4-FFF2-40B4-BE49-F238E27FC236}">
                <a16:creationId xmlns:a16="http://schemas.microsoft.com/office/drawing/2014/main" id="{5764BD78-1231-0C1B-674F-6F47AA6A9290}"/>
              </a:ext>
            </a:extLst>
          </p:cNvPr>
          <p:cNvSpPr/>
          <p:nvPr/>
        </p:nvSpPr>
        <p:spPr>
          <a:xfrm>
            <a:off x="500919" y="1404668"/>
            <a:ext cx="3760621" cy="2216122"/>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1831D471-9573-3F38-5361-3B35D1739D23}"/>
              </a:ext>
            </a:extLst>
          </p:cNvPr>
          <p:cNvSpPr/>
          <p:nvPr/>
        </p:nvSpPr>
        <p:spPr>
          <a:xfrm>
            <a:off x="466372" y="4205448"/>
            <a:ext cx="3795168" cy="2175574"/>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矢印コネクタ 6">
            <a:extLst>
              <a:ext uri="{FF2B5EF4-FFF2-40B4-BE49-F238E27FC236}">
                <a16:creationId xmlns:a16="http://schemas.microsoft.com/office/drawing/2014/main" id="{940D09E5-C60B-BD99-DAB8-19E939651BA9}"/>
              </a:ext>
            </a:extLst>
          </p:cNvPr>
          <p:cNvCxnSpPr>
            <a:cxnSpLocks/>
          </p:cNvCxnSpPr>
          <p:nvPr/>
        </p:nvCxnSpPr>
        <p:spPr>
          <a:xfrm flipH="1">
            <a:off x="2227830" y="1357662"/>
            <a:ext cx="796093" cy="1189232"/>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9A382646-F57E-5DD9-CD67-9D65577D7F67}"/>
                  </a:ext>
                </a:extLst>
              </p:cNvPr>
              <p:cNvSpPr txBox="1"/>
              <p:nvPr/>
            </p:nvSpPr>
            <p:spPr>
              <a:xfrm>
                <a:off x="2353914" y="1314263"/>
                <a:ext cx="625642" cy="46628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sz="2400" b="1" i="1" smtClean="0">
                              <a:solidFill>
                                <a:schemeClr val="accent2"/>
                              </a:solidFill>
                              <a:latin typeface="Cambria Math" panose="02040503050406030204" pitchFamily="18" charset="0"/>
                            </a:rPr>
                          </m:ctrlPr>
                        </m:sSupPr>
                        <m:e>
                          <m:r>
                            <a:rPr lang="en-US" altLang="ja-JP" sz="2400" b="1" i="1">
                              <a:solidFill>
                                <a:schemeClr val="accent2"/>
                              </a:solidFill>
                              <a:latin typeface="Cambria Math" panose="02040503050406030204" pitchFamily="18" charset="0"/>
                            </a:rPr>
                            <m:t>µ</m:t>
                          </m:r>
                        </m:e>
                        <m:sup>
                          <m:r>
                            <a:rPr lang="en-US" altLang="ja-JP" sz="2400" b="1" i="1" smtClean="0">
                              <a:solidFill>
                                <a:schemeClr val="accent2"/>
                              </a:solidFill>
                              <a:latin typeface="Cambria Math" panose="02040503050406030204" pitchFamily="18" charset="0"/>
                            </a:rPr>
                            <m:t>±</m:t>
                          </m:r>
                        </m:sup>
                      </m:sSup>
                    </m:oMath>
                  </m:oMathPara>
                </a14:m>
                <a:endParaRPr lang="ja-JP" altLang="en-US" sz="2400" b="1" dirty="0">
                  <a:solidFill>
                    <a:schemeClr val="accent2"/>
                  </a:solidFill>
                </a:endParaRPr>
              </a:p>
            </p:txBody>
          </p:sp>
        </mc:Choice>
        <mc:Fallback xmlns="">
          <p:sp>
            <p:nvSpPr>
              <p:cNvPr id="8" name="テキスト ボックス 7">
                <a:extLst>
                  <a:ext uri="{FF2B5EF4-FFF2-40B4-BE49-F238E27FC236}">
                    <a16:creationId xmlns:a16="http://schemas.microsoft.com/office/drawing/2014/main" id="{9A382646-F57E-5DD9-CD67-9D65577D7F67}"/>
                  </a:ext>
                </a:extLst>
              </p:cNvPr>
              <p:cNvSpPr txBox="1">
                <a:spLocks noRot="1" noChangeAspect="1" noMove="1" noResize="1" noEditPoints="1" noAdjustHandles="1" noChangeArrowheads="1" noChangeShapeType="1" noTextEdit="1"/>
              </p:cNvSpPr>
              <p:nvPr/>
            </p:nvSpPr>
            <p:spPr>
              <a:xfrm>
                <a:off x="2353914" y="1314263"/>
                <a:ext cx="625642" cy="466281"/>
              </a:xfrm>
              <a:prstGeom prst="rect">
                <a:avLst/>
              </a:prstGeom>
              <a:blipFill>
                <a:blip r:embed="rId3"/>
                <a:stretch>
                  <a:fillRect b="-7895"/>
                </a:stretch>
              </a:blipFill>
            </p:spPr>
            <p:txBody>
              <a:bodyPr/>
              <a:lstStyle/>
              <a:p>
                <a:r>
                  <a:rPr lang="ja-JP" altLang="en-US">
                    <a:noFill/>
                  </a:rPr>
                  <a:t> </a:t>
                </a:r>
              </a:p>
            </p:txBody>
          </p:sp>
        </mc:Fallback>
      </mc:AlternateContent>
      <p:cxnSp>
        <p:nvCxnSpPr>
          <p:cNvPr id="9" name="直線矢印コネクタ 8">
            <a:extLst>
              <a:ext uri="{FF2B5EF4-FFF2-40B4-BE49-F238E27FC236}">
                <a16:creationId xmlns:a16="http://schemas.microsoft.com/office/drawing/2014/main" id="{7C966686-511B-98A5-49CC-F15FF87E9084}"/>
              </a:ext>
            </a:extLst>
          </p:cNvPr>
          <p:cNvCxnSpPr>
            <a:cxnSpLocks/>
          </p:cNvCxnSpPr>
          <p:nvPr/>
        </p:nvCxnSpPr>
        <p:spPr>
          <a:xfrm flipV="1">
            <a:off x="2227830" y="2387308"/>
            <a:ext cx="1079464" cy="159586"/>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7AFDEF13-1005-39B4-C42E-81BB884DCD1F}"/>
                  </a:ext>
                </a:extLst>
              </p:cNvPr>
              <p:cNvSpPr txBox="1"/>
              <p:nvPr/>
            </p:nvSpPr>
            <p:spPr>
              <a:xfrm>
                <a:off x="2770499" y="2473831"/>
                <a:ext cx="1459039" cy="4040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ja-JP" altLang="ja-JP" sz="2000" b="1" i="1" kern="100" smtClean="0">
                              <a:solidFill>
                                <a:srgbClr val="00B0F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ja-JP" sz="2000" b="1" i="1" kern="100">
                              <a:solidFill>
                                <a:srgbClr val="00B0F0"/>
                              </a:solidFill>
                              <a:latin typeface="Cambria Math" panose="02040503050406030204" pitchFamily="18" charset="0"/>
                              <a:ea typeface="Cambria Math" panose="02040503050406030204" pitchFamily="18" charset="0"/>
                              <a:cs typeface="Times New Roman" panose="02020603050405020304" pitchFamily="18" charset="0"/>
                            </a:rPr>
                            <m:t>𝑴𝒊𝒄𝒉𝒆𝒍</m:t>
                          </m:r>
                          <m:r>
                            <a:rPr lang="en-US" altLang="ja-JP" sz="2000" b="1" i="1" kern="100">
                              <a:solidFill>
                                <a:srgbClr val="00B0F0"/>
                              </a:solidFill>
                              <a:latin typeface="Cambria Math" panose="02040503050406030204" pitchFamily="18" charset="0"/>
                              <a:ea typeface="Cambria Math" panose="02040503050406030204" pitchFamily="18" charset="0"/>
                              <a:cs typeface="Times New Roman" panose="02020603050405020304" pitchFamily="18" charset="0"/>
                            </a:rPr>
                            <m:t> ⅇ</m:t>
                          </m:r>
                        </m:e>
                        <m:sup>
                          <m:r>
                            <a:rPr lang="en-US" altLang="ja-JP" sz="2000" b="1" i="1" smtClean="0">
                              <a:solidFill>
                                <a:srgbClr val="00B0F0"/>
                              </a:solidFill>
                              <a:latin typeface="Cambria Math" panose="02040503050406030204" pitchFamily="18" charset="0"/>
                            </a:rPr>
                            <m:t>±</m:t>
                          </m:r>
                        </m:sup>
                      </m:sSup>
                    </m:oMath>
                  </m:oMathPara>
                </a14:m>
                <a:endParaRPr lang="ja-JP" altLang="en-US" sz="2000" b="1" dirty="0">
                  <a:solidFill>
                    <a:srgbClr val="04C5FA"/>
                  </a:solidFill>
                </a:endParaRPr>
              </a:p>
            </p:txBody>
          </p:sp>
        </mc:Choice>
        <mc:Fallback xmlns="">
          <p:sp>
            <p:nvSpPr>
              <p:cNvPr id="10" name="テキスト ボックス 9">
                <a:extLst>
                  <a:ext uri="{FF2B5EF4-FFF2-40B4-BE49-F238E27FC236}">
                    <a16:creationId xmlns:a16="http://schemas.microsoft.com/office/drawing/2014/main" id="{7AFDEF13-1005-39B4-C42E-81BB884DCD1F}"/>
                  </a:ext>
                </a:extLst>
              </p:cNvPr>
              <p:cNvSpPr txBox="1">
                <a:spLocks noRot="1" noChangeAspect="1" noMove="1" noResize="1" noEditPoints="1" noAdjustHandles="1" noChangeArrowheads="1" noChangeShapeType="1" noTextEdit="1"/>
              </p:cNvSpPr>
              <p:nvPr/>
            </p:nvSpPr>
            <p:spPr>
              <a:xfrm>
                <a:off x="2770499" y="2473831"/>
                <a:ext cx="1459039" cy="404021"/>
              </a:xfrm>
              <a:prstGeom prst="rect">
                <a:avLst/>
              </a:prstGeom>
              <a:blipFill>
                <a:blip r:embed="rId4"/>
                <a:stretch>
                  <a:fillRect/>
                </a:stretch>
              </a:blipFill>
            </p:spPr>
            <p:txBody>
              <a:bodyPr/>
              <a:lstStyle/>
              <a:p>
                <a:r>
                  <a:rPr lang="ja-JP" altLang="en-US">
                    <a:noFill/>
                  </a:rPr>
                  <a:t> </a:t>
                </a:r>
              </a:p>
            </p:txBody>
          </p:sp>
        </mc:Fallback>
      </mc:AlternateContent>
      <p:sp>
        <p:nvSpPr>
          <p:cNvPr id="11" name="テキスト ボックス 10">
            <a:extLst>
              <a:ext uri="{FF2B5EF4-FFF2-40B4-BE49-F238E27FC236}">
                <a16:creationId xmlns:a16="http://schemas.microsoft.com/office/drawing/2014/main" id="{ABAD587E-7EDD-C892-EB28-B137D8FDC25B}"/>
              </a:ext>
            </a:extLst>
          </p:cNvPr>
          <p:cNvSpPr txBox="1"/>
          <p:nvPr/>
        </p:nvSpPr>
        <p:spPr>
          <a:xfrm>
            <a:off x="471027" y="1412389"/>
            <a:ext cx="1055097" cy="369332"/>
          </a:xfrm>
          <a:prstGeom prst="rect">
            <a:avLst/>
          </a:prstGeom>
          <a:noFill/>
        </p:spPr>
        <p:txBody>
          <a:bodyPr wrap="none" rtlCol="0">
            <a:spAutoFit/>
          </a:bodyPr>
          <a:lstStyle/>
          <a:p>
            <a:r>
              <a:rPr kumimoji="1" lang="en-US" altLang="ja-JP" b="1" dirty="0" err="1"/>
              <a:t>LArTPC</a:t>
            </a:r>
            <a:endParaRPr kumimoji="1" lang="ja-JP" altLang="en-US" b="1" dirty="0"/>
          </a:p>
        </p:txBody>
      </p:sp>
      <p:sp>
        <p:nvSpPr>
          <p:cNvPr id="12" name="テキスト ボックス 11">
            <a:extLst>
              <a:ext uri="{FF2B5EF4-FFF2-40B4-BE49-F238E27FC236}">
                <a16:creationId xmlns:a16="http://schemas.microsoft.com/office/drawing/2014/main" id="{E247E824-29BB-1028-681C-E6D1C7CE8787}"/>
              </a:ext>
            </a:extLst>
          </p:cNvPr>
          <p:cNvSpPr txBox="1"/>
          <p:nvPr/>
        </p:nvSpPr>
        <p:spPr>
          <a:xfrm>
            <a:off x="468623" y="4206378"/>
            <a:ext cx="1055097" cy="369332"/>
          </a:xfrm>
          <a:prstGeom prst="rect">
            <a:avLst/>
          </a:prstGeom>
          <a:noFill/>
        </p:spPr>
        <p:txBody>
          <a:bodyPr wrap="none" rtlCol="0">
            <a:spAutoFit/>
          </a:bodyPr>
          <a:lstStyle/>
          <a:p>
            <a:r>
              <a:rPr kumimoji="1" lang="en-US" altLang="ja-JP" b="1" dirty="0" err="1"/>
              <a:t>LArTPC</a:t>
            </a:r>
            <a:endParaRPr kumimoji="1" lang="ja-JP" altLang="en-US" b="1" dirty="0"/>
          </a:p>
        </p:txBody>
      </p:sp>
      <p:sp>
        <p:nvSpPr>
          <p:cNvPr id="13" name="正方形/長方形 12">
            <a:extLst>
              <a:ext uri="{FF2B5EF4-FFF2-40B4-BE49-F238E27FC236}">
                <a16:creationId xmlns:a16="http://schemas.microsoft.com/office/drawing/2014/main" id="{A6FA7A42-34F2-17E3-6BAC-F648CB3FC331}"/>
              </a:ext>
            </a:extLst>
          </p:cNvPr>
          <p:cNvSpPr/>
          <p:nvPr/>
        </p:nvSpPr>
        <p:spPr>
          <a:xfrm>
            <a:off x="1848254" y="2093463"/>
            <a:ext cx="994835" cy="839336"/>
          </a:xfrm>
          <a:prstGeom prst="rect">
            <a:avLst/>
          </a:prstGeom>
          <a:noFill/>
          <a:ln w="28575">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49A86D66-8A3C-F78C-4316-2AB8217ABEA1}"/>
              </a:ext>
            </a:extLst>
          </p:cNvPr>
          <p:cNvSpPr/>
          <p:nvPr/>
        </p:nvSpPr>
        <p:spPr>
          <a:xfrm>
            <a:off x="1839177" y="4878949"/>
            <a:ext cx="994835" cy="839336"/>
          </a:xfrm>
          <a:prstGeom prst="rect">
            <a:avLst/>
          </a:prstGeom>
          <a:noFill/>
          <a:ln w="28575">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86EF0A8D-7D5E-9AE3-18E7-0E05981FF763}"/>
              </a:ext>
            </a:extLst>
          </p:cNvPr>
          <p:cNvSpPr txBox="1"/>
          <p:nvPr/>
        </p:nvSpPr>
        <p:spPr>
          <a:xfrm>
            <a:off x="337073" y="1029358"/>
            <a:ext cx="2530229" cy="369332"/>
          </a:xfrm>
          <a:prstGeom prst="rect">
            <a:avLst/>
          </a:prstGeom>
          <a:noFill/>
        </p:spPr>
        <p:txBody>
          <a:bodyPr wrap="square" rtlCol="0">
            <a:spAutoFit/>
          </a:bodyPr>
          <a:lstStyle/>
          <a:p>
            <a:r>
              <a:rPr lang="ja-JP" altLang="en-US" b="1" dirty="0"/>
              <a:t>■</a:t>
            </a:r>
            <a:r>
              <a:rPr kumimoji="1" lang="ja-JP" altLang="en-US" b="1" dirty="0"/>
              <a:t>ミューオン崩壊</a:t>
            </a:r>
          </a:p>
        </p:txBody>
      </p:sp>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38FC0B18-BAE1-992D-C237-D0197B452FE9}"/>
                  </a:ext>
                </a:extLst>
              </p:cNvPr>
              <p:cNvSpPr txBox="1"/>
              <p:nvPr/>
            </p:nvSpPr>
            <p:spPr>
              <a:xfrm>
                <a:off x="861058" y="3280827"/>
                <a:ext cx="3249095" cy="4249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ja-JP" altLang="ja-JP" sz="2000" b="1" i="1" kern="100" smtClean="0">
                              <a:solidFill>
                                <a:srgbClr val="484848"/>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𝝁</m:t>
                          </m:r>
                        </m:e>
                        <m:sup>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m:t>
                          </m:r>
                        </m:sup>
                      </m:sSup>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m:t>
                      </m:r>
                      <m:sSub>
                        <m:sSubPr>
                          <m:ctrlPr>
                            <a:rPr lang="ja-JP" altLang="ja-JP" sz="2000" b="1" i="1" kern="100">
                              <a:solidFill>
                                <a:srgbClr val="484848"/>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𝝂</m:t>
                          </m:r>
                        </m:e>
                        <m:sub>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𝒆</m:t>
                          </m:r>
                        </m:sub>
                      </m:sSub>
                      <m:r>
                        <a:rPr lang="en-US" altLang="ja-JP" sz="2000" b="1" i="1" kern="100">
                          <a:solidFill>
                            <a:srgbClr val="484848"/>
                          </a:solidFill>
                          <a:latin typeface="Cambria Math" panose="02040503050406030204" pitchFamily="18" charset="0"/>
                          <a:ea typeface="游明朝" panose="02020400000000000000" pitchFamily="18" charset="-128"/>
                          <a:cs typeface="Times New Roman" panose="02020603050405020304" pitchFamily="18" charset="0"/>
                        </a:rPr>
                        <m:t>+</m:t>
                      </m:r>
                      <m:acc>
                        <m:accPr>
                          <m:chr m:val="̅"/>
                          <m:ctrlPr>
                            <a:rPr lang="ja-JP" altLang="ja-JP" sz="2000" b="1" i="1" kern="100">
                              <a:solidFill>
                                <a:srgbClr val="484848"/>
                              </a:solidFill>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ja-JP" altLang="ja-JP" sz="2000" b="1" i="1" kern="100">
                                  <a:solidFill>
                                    <a:srgbClr val="484848"/>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ja-JP" sz="2000" b="1" i="1" kern="100">
                                  <a:solidFill>
                                    <a:srgbClr val="484848"/>
                                  </a:solidFill>
                                  <a:latin typeface="Cambria Math" panose="02040503050406030204" pitchFamily="18" charset="0"/>
                                  <a:ea typeface="游明朝" panose="02020400000000000000" pitchFamily="18" charset="-128"/>
                                  <a:cs typeface="Times New Roman" panose="02020603050405020304" pitchFamily="18" charset="0"/>
                                </a:rPr>
                                <m:t>𝝂</m:t>
                              </m:r>
                            </m:e>
                            <m:sub>
                              <m:r>
                                <a:rPr lang="en-US" altLang="ja-JP" sz="2000" b="1" i="1" kern="100">
                                  <a:solidFill>
                                    <a:srgbClr val="484848"/>
                                  </a:solidFill>
                                  <a:latin typeface="Cambria Math" panose="02040503050406030204" pitchFamily="18" charset="0"/>
                                  <a:ea typeface="游明朝" panose="02020400000000000000" pitchFamily="18" charset="-128"/>
                                  <a:cs typeface="Times New Roman" panose="02020603050405020304" pitchFamily="18" charset="0"/>
                                </a:rPr>
                                <m:t>µ</m:t>
                              </m:r>
                            </m:sub>
                          </m:sSub>
                        </m:e>
                      </m:acc>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m:t>
                      </m:r>
                      <m:sSup>
                        <m:sSupPr>
                          <m:ctrlPr>
                            <a:rPr lang="ja-JP" altLang="ja-JP" sz="2000" b="1" i="1" kern="1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ja-JP" sz="2000" b="1" i="1" kern="1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𝑴𝒊𝒄𝒉𝒆𝒍</m:t>
                          </m:r>
                          <m:r>
                            <a:rPr lang="en-US" altLang="ja-JP" sz="2000" b="1" i="1" kern="100" smtClean="0">
                              <a:solidFill>
                                <a:schemeClr val="tx1"/>
                              </a:solidFill>
                              <a:effectLst/>
                              <a:latin typeface="Cambria Math" panose="02040503050406030204" pitchFamily="18" charset="0"/>
                              <a:ea typeface="Cambria Math" panose="02040503050406030204" pitchFamily="18" charset="0"/>
                              <a:cs typeface="Times New Roman" panose="02020603050405020304" pitchFamily="18" charset="0"/>
                            </a:rPr>
                            <m:t> ⅇ</m:t>
                          </m:r>
                        </m:e>
                        <m:sup>
                          <m:r>
                            <a:rPr lang="en-US" altLang="ja-JP" sz="2000" b="1" i="1" kern="100">
                              <a:solidFill>
                                <a:schemeClr val="tx1"/>
                              </a:solidFill>
                              <a:effectLst/>
                              <a:latin typeface="Cambria Math" panose="02040503050406030204" pitchFamily="18" charset="0"/>
                              <a:ea typeface="游明朝" panose="02020400000000000000" pitchFamily="18" charset="-128"/>
                              <a:cs typeface="Times New Roman" panose="02020603050405020304" pitchFamily="18" charset="0"/>
                            </a:rPr>
                            <m:t>+</m:t>
                          </m:r>
                        </m:sup>
                      </m:sSup>
                    </m:oMath>
                  </m:oMathPara>
                </a14:m>
                <a:endParaRPr lang="ja-JP" altLang="ja-JP" sz="1800" b="1"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mc:Choice>
        <mc:Fallback xmlns="">
          <p:sp>
            <p:nvSpPr>
              <p:cNvPr id="16" name="テキスト ボックス 15">
                <a:extLst>
                  <a:ext uri="{FF2B5EF4-FFF2-40B4-BE49-F238E27FC236}">
                    <a16:creationId xmlns:a16="http://schemas.microsoft.com/office/drawing/2014/main" id="{38FC0B18-BAE1-992D-C237-D0197B452FE9}"/>
                  </a:ext>
                </a:extLst>
              </p:cNvPr>
              <p:cNvSpPr txBox="1">
                <a:spLocks noRot="1" noChangeAspect="1" noMove="1" noResize="1" noEditPoints="1" noAdjustHandles="1" noChangeArrowheads="1" noChangeShapeType="1" noTextEdit="1"/>
              </p:cNvSpPr>
              <p:nvPr/>
            </p:nvSpPr>
            <p:spPr>
              <a:xfrm>
                <a:off x="861058" y="3280827"/>
                <a:ext cx="3249095" cy="424988"/>
              </a:xfrm>
              <a:prstGeom prst="rect">
                <a:avLst/>
              </a:prstGeom>
              <a:blipFill>
                <a:blip r:embed="rId5"/>
                <a:stretch>
                  <a:fillRect b="-7143"/>
                </a:stretch>
              </a:blipFill>
            </p:spPr>
            <p:txBody>
              <a:bodyPr/>
              <a:lstStyle/>
              <a:p>
                <a:r>
                  <a:rPr lang="ja-JP" altLang="en-US">
                    <a:noFill/>
                  </a:rPr>
                  <a:t> </a:t>
                </a:r>
              </a:p>
            </p:txBody>
          </p:sp>
        </mc:Fallback>
      </mc:AlternateContent>
      <p:sp>
        <p:nvSpPr>
          <p:cNvPr id="17" name="正方形/長方形 16">
            <a:extLst>
              <a:ext uri="{FF2B5EF4-FFF2-40B4-BE49-F238E27FC236}">
                <a16:creationId xmlns:a16="http://schemas.microsoft.com/office/drawing/2014/main" id="{57ABEB2C-94D7-CC1D-6CC1-015DD9012326}"/>
              </a:ext>
            </a:extLst>
          </p:cNvPr>
          <p:cNvSpPr/>
          <p:nvPr/>
        </p:nvSpPr>
        <p:spPr>
          <a:xfrm>
            <a:off x="6120528" y="1849551"/>
            <a:ext cx="5586657" cy="4291938"/>
          </a:xfrm>
          <a:prstGeom prst="rect">
            <a:avLst/>
          </a:prstGeom>
          <a:solidFill>
            <a:schemeClr val="bg2"/>
          </a:solidFill>
          <a:ln w="28575">
            <a:solidFill>
              <a:schemeClr val="bg2">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爆発: 8 pt 17">
            <a:extLst>
              <a:ext uri="{FF2B5EF4-FFF2-40B4-BE49-F238E27FC236}">
                <a16:creationId xmlns:a16="http://schemas.microsoft.com/office/drawing/2014/main" id="{C95578BD-DFF9-428D-909A-7387DD0DA535}"/>
              </a:ext>
            </a:extLst>
          </p:cNvPr>
          <p:cNvSpPr/>
          <p:nvPr/>
        </p:nvSpPr>
        <p:spPr>
          <a:xfrm>
            <a:off x="6791390" y="2343721"/>
            <a:ext cx="3911486" cy="3643536"/>
          </a:xfrm>
          <a:prstGeom prst="irregularSeal1">
            <a:avLst/>
          </a:prstGeom>
          <a:solidFill>
            <a:srgbClr val="002060">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pic>
        <p:nvPicPr>
          <p:cNvPr id="19" name="図 18" descr="サッカー, スポーツゲーム, 挿絵, ボール が含まれている画像&#10;&#10;自動的に生成された説明">
            <a:extLst>
              <a:ext uri="{FF2B5EF4-FFF2-40B4-BE49-F238E27FC236}">
                <a16:creationId xmlns:a16="http://schemas.microsoft.com/office/drawing/2014/main" id="{47E55513-EFF0-610E-4A26-9D717625D2C9}"/>
              </a:ext>
            </a:extLst>
          </p:cNvPr>
          <p:cNvPicPr>
            <a:picLocks noChangeAspect="1"/>
          </p:cNvPicPr>
          <p:nvPr/>
        </p:nvPicPr>
        <p:blipFill rotWithShape="1">
          <a:blip r:embed="rId6">
            <a:extLst>
              <a:ext uri="{28A0092B-C50C-407E-A947-70E740481C1C}">
                <a14:useLocalDpi xmlns:a14="http://schemas.microsoft.com/office/drawing/2010/main" val="0"/>
              </a:ext>
            </a:extLst>
          </a:blip>
          <a:srcRect t="-3333" b="-1248"/>
          <a:stretch/>
        </p:blipFill>
        <p:spPr>
          <a:xfrm>
            <a:off x="6849480" y="2095625"/>
            <a:ext cx="3782595" cy="3955773"/>
          </a:xfrm>
          <a:prstGeom prst="rect">
            <a:avLst/>
          </a:prstGeom>
        </p:spPr>
      </p:pic>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182FEAAD-6214-AB3B-C426-496CA3782153}"/>
                  </a:ext>
                </a:extLst>
              </p:cNvPr>
              <p:cNvSpPr txBox="1"/>
              <p:nvPr/>
            </p:nvSpPr>
            <p:spPr>
              <a:xfrm>
                <a:off x="10722200" y="1848841"/>
                <a:ext cx="683283"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sz="2000" b="1" i="1" smtClean="0">
                              <a:solidFill>
                                <a:schemeClr val="accent2"/>
                              </a:solidFill>
                              <a:latin typeface="Cambria Math" panose="02040503050406030204" pitchFamily="18" charset="0"/>
                            </a:rPr>
                          </m:ctrlPr>
                        </m:sSupPr>
                        <m:e>
                          <m:r>
                            <a:rPr lang="en-US" altLang="ja-JP" sz="2000" b="1" i="1">
                              <a:solidFill>
                                <a:schemeClr val="accent2"/>
                              </a:solidFill>
                              <a:latin typeface="Cambria Math" panose="02040503050406030204" pitchFamily="18" charset="0"/>
                            </a:rPr>
                            <m:t>µ</m:t>
                          </m:r>
                        </m:e>
                        <m:sup>
                          <m:r>
                            <a:rPr lang="en-US" altLang="ja-JP" sz="2000" b="1" i="1" smtClean="0">
                              <a:solidFill>
                                <a:schemeClr val="accent2"/>
                              </a:solidFill>
                              <a:latin typeface="Cambria Math" panose="02040503050406030204" pitchFamily="18" charset="0"/>
                            </a:rPr>
                            <m:t>−</m:t>
                          </m:r>
                        </m:sup>
                      </m:sSup>
                    </m:oMath>
                  </m:oMathPara>
                </a14:m>
                <a:endParaRPr lang="ja-JP" altLang="en-US" sz="2000" b="1" dirty="0">
                  <a:solidFill>
                    <a:schemeClr val="accent2"/>
                  </a:solidFill>
                </a:endParaRPr>
              </a:p>
            </p:txBody>
          </p:sp>
        </mc:Choice>
        <mc:Fallback xmlns="">
          <p:sp>
            <p:nvSpPr>
              <p:cNvPr id="20" name="テキスト ボックス 19">
                <a:extLst>
                  <a:ext uri="{FF2B5EF4-FFF2-40B4-BE49-F238E27FC236}">
                    <a16:creationId xmlns:a16="http://schemas.microsoft.com/office/drawing/2014/main" id="{182FEAAD-6214-AB3B-C426-496CA3782153}"/>
                  </a:ext>
                </a:extLst>
              </p:cNvPr>
              <p:cNvSpPr txBox="1">
                <a:spLocks noRot="1" noChangeAspect="1" noMove="1" noResize="1" noEditPoints="1" noAdjustHandles="1" noChangeArrowheads="1" noChangeShapeType="1" noTextEdit="1"/>
              </p:cNvSpPr>
              <p:nvPr/>
            </p:nvSpPr>
            <p:spPr>
              <a:xfrm>
                <a:off x="10722200" y="1848841"/>
                <a:ext cx="683283" cy="400110"/>
              </a:xfrm>
              <a:prstGeom prst="rect">
                <a:avLst/>
              </a:prstGeom>
              <a:blipFill>
                <a:blip r:embed="rId7"/>
                <a:stretch>
                  <a:fillRect b="-4545"/>
                </a:stretch>
              </a:blipFill>
            </p:spPr>
            <p:txBody>
              <a:bodyPr/>
              <a:lstStyle/>
              <a:p>
                <a:r>
                  <a:rPr lang="ja-JP" altLang="en-US">
                    <a:noFill/>
                  </a:rPr>
                  <a:t> </a:t>
                </a:r>
              </a:p>
            </p:txBody>
          </p:sp>
        </mc:Fallback>
      </mc:AlternateContent>
      <p:sp>
        <p:nvSpPr>
          <p:cNvPr id="21" name="楕円 20">
            <a:extLst>
              <a:ext uri="{FF2B5EF4-FFF2-40B4-BE49-F238E27FC236}">
                <a16:creationId xmlns:a16="http://schemas.microsoft.com/office/drawing/2014/main" id="{85BF7027-C763-AB00-AA8B-4CBD2CD48E0F}"/>
              </a:ext>
            </a:extLst>
          </p:cNvPr>
          <p:cNvSpPr/>
          <p:nvPr/>
        </p:nvSpPr>
        <p:spPr>
          <a:xfrm>
            <a:off x="9259560" y="3425901"/>
            <a:ext cx="183057" cy="180000"/>
          </a:xfrm>
          <a:prstGeom prst="ellipse">
            <a:avLst/>
          </a:prstGeom>
          <a:noFill/>
          <a:ln w="19050">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22" name="Picture 2" descr="ソース画像を表示">
            <a:extLst>
              <a:ext uri="{FF2B5EF4-FFF2-40B4-BE49-F238E27FC236}">
                <a16:creationId xmlns:a16="http://schemas.microsoft.com/office/drawing/2014/main" id="{FCBFABCE-ED5A-6FBB-AF4E-0CD49FC862E4}"/>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47704" t="46170" r="32939" b="44719"/>
          <a:stretch/>
        </p:blipFill>
        <p:spPr bwMode="auto">
          <a:xfrm rot="19258500">
            <a:off x="8954556" y="3614244"/>
            <a:ext cx="405629" cy="11454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3" name="テキスト ボックス 22">
                <a:extLst>
                  <a:ext uri="{FF2B5EF4-FFF2-40B4-BE49-F238E27FC236}">
                    <a16:creationId xmlns:a16="http://schemas.microsoft.com/office/drawing/2014/main" id="{12A3B465-012B-6A43-F6D4-4BB5846152F0}"/>
                  </a:ext>
                </a:extLst>
              </p:cNvPr>
              <p:cNvSpPr txBox="1"/>
              <p:nvPr/>
            </p:nvSpPr>
            <p:spPr>
              <a:xfrm>
                <a:off x="9043927" y="3728524"/>
                <a:ext cx="59522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sz="1800" b="1" i="1" smtClean="0">
                              <a:solidFill>
                                <a:schemeClr val="tx1"/>
                              </a:solidFill>
                              <a:latin typeface="Cambria Math" panose="02040503050406030204" pitchFamily="18" charset="0"/>
                            </a:rPr>
                          </m:ctrlPr>
                        </m:sSupPr>
                        <m:e>
                          <m:r>
                            <a:rPr lang="en-US" altLang="ja-JP" sz="1800" b="1" i="1" smtClean="0">
                              <a:solidFill>
                                <a:schemeClr val="tx1"/>
                              </a:solidFill>
                              <a:latin typeface="Cambria Math" panose="02040503050406030204" pitchFamily="18" charset="0"/>
                            </a:rPr>
                            <m:t>𝑾</m:t>
                          </m:r>
                        </m:e>
                        <m:sup>
                          <m:r>
                            <a:rPr lang="en-US" altLang="ja-JP" sz="1800" b="1" i="1" smtClean="0">
                              <a:solidFill>
                                <a:schemeClr val="tx1"/>
                              </a:solidFill>
                              <a:latin typeface="Cambria Math" panose="02040503050406030204" pitchFamily="18" charset="0"/>
                            </a:rPr>
                            <m:t>−</m:t>
                          </m:r>
                        </m:sup>
                      </m:sSup>
                    </m:oMath>
                  </m:oMathPara>
                </a14:m>
                <a:endParaRPr lang="en-US" altLang="ja-JP" dirty="0"/>
              </a:p>
            </p:txBody>
          </p:sp>
        </mc:Choice>
        <mc:Fallback xmlns="">
          <p:sp>
            <p:nvSpPr>
              <p:cNvPr id="23" name="テキスト ボックス 22">
                <a:extLst>
                  <a:ext uri="{FF2B5EF4-FFF2-40B4-BE49-F238E27FC236}">
                    <a16:creationId xmlns:a16="http://schemas.microsoft.com/office/drawing/2014/main" id="{12A3B465-012B-6A43-F6D4-4BB5846152F0}"/>
                  </a:ext>
                </a:extLst>
              </p:cNvPr>
              <p:cNvSpPr txBox="1">
                <a:spLocks noRot="1" noChangeAspect="1" noMove="1" noResize="1" noEditPoints="1" noAdjustHandles="1" noChangeArrowheads="1" noChangeShapeType="1" noTextEdit="1"/>
              </p:cNvSpPr>
              <p:nvPr/>
            </p:nvSpPr>
            <p:spPr>
              <a:xfrm>
                <a:off x="9043927" y="3728524"/>
                <a:ext cx="595222" cy="369332"/>
              </a:xfrm>
              <a:prstGeom prst="rect">
                <a:avLst/>
              </a:prstGeom>
              <a:blipFill>
                <a:blip r:embed="rId9"/>
                <a:stretch>
                  <a:fillRect/>
                </a:stretch>
              </a:blipFill>
            </p:spPr>
            <p:txBody>
              <a:bodyPr/>
              <a:lstStyle/>
              <a:p>
                <a:r>
                  <a:rPr lang="ja-JP" altLang="en-US">
                    <a:noFill/>
                  </a:rPr>
                  <a:t> </a:t>
                </a:r>
              </a:p>
            </p:txBody>
          </p:sp>
        </mc:Fallback>
      </mc:AlternateContent>
      <p:sp>
        <p:nvSpPr>
          <p:cNvPr id="24" name="楕円 23">
            <a:extLst>
              <a:ext uri="{FF2B5EF4-FFF2-40B4-BE49-F238E27FC236}">
                <a16:creationId xmlns:a16="http://schemas.microsoft.com/office/drawing/2014/main" id="{BF4B1A8A-2AA0-A18F-9A92-4F7806EC58F4}"/>
              </a:ext>
            </a:extLst>
          </p:cNvPr>
          <p:cNvSpPr/>
          <p:nvPr/>
        </p:nvSpPr>
        <p:spPr>
          <a:xfrm>
            <a:off x="10069964" y="2795426"/>
            <a:ext cx="180000" cy="180000"/>
          </a:xfrm>
          <a:prstGeom prst="ellipse">
            <a:avLst/>
          </a:prstGeom>
          <a:noFill/>
          <a:ln w="19050">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25" name="図 24">
            <a:extLst>
              <a:ext uri="{FF2B5EF4-FFF2-40B4-BE49-F238E27FC236}">
                <a16:creationId xmlns:a16="http://schemas.microsoft.com/office/drawing/2014/main" id="{B19ED055-BCEE-3979-11B2-FB7A780DD8AC}"/>
              </a:ext>
            </a:extLst>
          </p:cNvPr>
          <p:cNvPicPr>
            <a:picLocks noChangeAspect="1"/>
          </p:cNvPicPr>
          <p:nvPr/>
        </p:nvPicPr>
        <p:blipFill>
          <a:blip r:embed="rId10"/>
          <a:stretch>
            <a:fillRect/>
          </a:stretch>
        </p:blipFill>
        <p:spPr>
          <a:xfrm rot="11613489">
            <a:off x="9937265" y="3204527"/>
            <a:ext cx="1089920" cy="442287"/>
          </a:xfrm>
          <a:prstGeom prst="rect">
            <a:avLst/>
          </a:prstGeom>
        </p:spPr>
      </p:pic>
      <p:sp>
        <p:nvSpPr>
          <p:cNvPr id="26" name="テキスト ボックス 25">
            <a:extLst>
              <a:ext uri="{FF2B5EF4-FFF2-40B4-BE49-F238E27FC236}">
                <a16:creationId xmlns:a16="http://schemas.microsoft.com/office/drawing/2014/main" id="{092DD91D-AD7B-0382-257C-C9A0B4FE1DF7}"/>
              </a:ext>
            </a:extLst>
          </p:cNvPr>
          <p:cNvSpPr txBox="1"/>
          <p:nvPr/>
        </p:nvSpPr>
        <p:spPr>
          <a:xfrm>
            <a:off x="10828862" y="3279644"/>
            <a:ext cx="837961" cy="338554"/>
          </a:xfrm>
          <a:prstGeom prst="rect">
            <a:avLst/>
          </a:prstGeom>
          <a:noFill/>
        </p:spPr>
        <p:txBody>
          <a:bodyPr wrap="square">
            <a:spAutoFit/>
          </a:bodyPr>
          <a:lstStyle/>
          <a:p>
            <a:r>
              <a:rPr lang="en-US" altLang="ja-JP" sz="1600" b="1" dirty="0">
                <a:solidFill>
                  <a:srgbClr val="FF0000"/>
                </a:solidFill>
              </a:rPr>
              <a:t>X-rays</a:t>
            </a:r>
            <a:endParaRPr lang="ja-JP" altLang="en-US" sz="1600" b="1" dirty="0">
              <a:solidFill>
                <a:srgbClr val="FF0000"/>
              </a:solidFill>
            </a:endParaRPr>
          </a:p>
        </p:txBody>
      </p:sp>
      <p:cxnSp>
        <p:nvCxnSpPr>
          <p:cNvPr id="27" name="直線矢印コネクタ 26">
            <a:extLst>
              <a:ext uri="{FF2B5EF4-FFF2-40B4-BE49-F238E27FC236}">
                <a16:creationId xmlns:a16="http://schemas.microsoft.com/office/drawing/2014/main" id="{0A8AB505-A5A1-F985-D201-0A2C042EDEEC}"/>
              </a:ext>
            </a:extLst>
          </p:cNvPr>
          <p:cNvCxnSpPr>
            <a:cxnSpLocks/>
            <a:stCxn id="24" idx="3"/>
          </p:cNvCxnSpPr>
          <p:nvPr/>
        </p:nvCxnSpPr>
        <p:spPr>
          <a:xfrm flipH="1">
            <a:off x="9472880" y="2949066"/>
            <a:ext cx="623444" cy="476835"/>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テキスト ボックス 27">
                <a:extLst>
                  <a:ext uri="{FF2B5EF4-FFF2-40B4-BE49-F238E27FC236}">
                    <a16:creationId xmlns:a16="http://schemas.microsoft.com/office/drawing/2014/main" id="{8E9541EA-DFE0-5FDD-13C4-3C9B8AFDBA6C}"/>
                  </a:ext>
                </a:extLst>
              </p:cNvPr>
              <p:cNvSpPr txBox="1"/>
              <p:nvPr/>
            </p:nvSpPr>
            <p:spPr>
              <a:xfrm>
                <a:off x="6528923" y="2381944"/>
                <a:ext cx="348877" cy="3326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000" b="1" i="1" smtClean="0">
                              <a:solidFill>
                                <a:srgbClr val="00B0F0"/>
                              </a:solidFill>
                              <a:latin typeface="Cambria Math" panose="02040503050406030204" pitchFamily="18" charset="0"/>
                            </a:rPr>
                          </m:ctrlPr>
                        </m:sSubPr>
                        <m:e>
                          <m:r>
                            <a:rPr lang="en-US" altLang="ja-JP" sz="2000" b="1" i="1">
                              <a:solidFill>
                                <a:srgbClr val="00B0F0"/>
                              </a:solidFill>
                              <a:latin typeface="Cambria Math" panose="02040503050406030204" pitchFamily="18" charset="0"/>
                            </a:rPr>
                            <m:t>𝝂</m:t>
                          </m:r>
                        </m:e>
                        <m:sub>
                          <m:r>
                            <a:rPr lang="en-US" altLang="ja-JP" sz="2000" b="1" i="1">
                              <a:solidFill>
                                <a:srgbClr val="00B0F0"/>
                              </a:solidFill>
                              <a:latin typeface="Cambria Math" panose="02040503050406030204" pitchFamily="18" charset="0"/>
                            </a:rPr>
                            <m:t>𝝁</m:t>
                          </m:r>
                        </m:sub>
                      </m:sSub>
                    </m:oMath>
                  </m:oMathPara>
                </a14:m>
                <a:endParaRPr kumimoji="1" lang="ja-JP" altLang="en-US" sz="1600" b="1" dirty="0"/>
              </a:p>
            </p:txBody>
          </p:sp>
        </mc:Choice>
        <mc:Fallback xmlns="">
          <p:sp>
            <p:nvSpPr>
              <p:cNvPr id="28" name="テキスト ボックス 27">
                <a:extLst>
                  <a:ext uri="{FF2B5EF4-FFF2-40B4-BE49-F238E27FC236}">
                    <a16:creationId xmlns:a16="http://schemas.microsoft.com/office/drawing/2014/main" id="{8E9541EA-DFE0-5FDD-13C4-3C9B8AFDBA6C}"/>
                  </a:ext>
                </a:extLst>
              </p:cNvPr>
              <p:cNvSpPr txBox="1">
                <a:spLocks noRot="1" noChangeAspect="1" noMove="1" noResize="1" noEditPoints="1" noAdjustHandles="1" noChangeArrowheads="1" noChangeShapeType="1" noTextEdit="1"/>
              </p:cNvSpPr>
              <p:nvPr/>
            </p:nvSpPr>
            <p:spPr>
              <a:xfrm>
                <a:off x="6528923" y="2381944"/>
                <a:ext cx="348877" cy="332655"/>
              </a:xfrm>
              <a:prstGeom prst="rect">
                <a:avLst/>
              </a:prstGeom>
              <a:blipFill>
                <a:blip r:embed="rId11"/>
                <a:stretch>
                  <a:fillRect l="-8772" r="-7018" b="-22222"/>
                </a:stretch>
              </a:blipFill>
            </p:spPr>
            <p:txBody>
              <a:bodyPr/>
              <a:lstStyle/>
              <a:p>
                <a:r>
                  <a:rPr lang="ja-JP" altLang="en-US">
                    <a:noFill/>
                  </a:rPr>
                  <a:t> </a:t>
                </a:r>
              </a:p>
            </p:txBody>
          </p:sp>
        </mc:Fallback>
      </mc:AlternateContent>
      <p:cxnSp>
        <p:nvCxnSpPr>
          <p:cNvPr id="29" name="直線コネクタ 28">
            <a:extLst>
              <a:ext uri="{FF2B5EF4-FFF2-40B4-BE49-F238E27FC236}">
                <a16:creationId xmlns:a16="http://schemas.microsoft.com/office/drawing/2014/main" id="{2A36D285-256C-8056-2F4A-A3DD721E5A75}"/>
              </a:ext>
            </a:extLst>
          </p:cNvPr>
          <p:cNvCxnSpPr>
            <a:cxnSpLocks/>
          </p:cNvCxnSpPr>
          <p:nvPr/>
        </p:nvCxnSpPr>
        <p:spPr>
          <a:xfrm flipH="1" flipV="1">
            <a:off x="6912731" y="2544413"/>
            <a:ext cx="1428947" cy="1012516"/>
          </a:xfrm>
          <a:prstGeom prst="line">
            <a:avLst/>
          </a:prstGeom>
          <a:ln w="5715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0E430903-E176-E5DA-B04D-72778F25027B}"/>
              </a:ext>
            </a:extLst>
          </p:cNvPr>
          <p:cNvCxnSpPr>
            <a:cxnSpLocks/>
          </p:cNvCxnSpPr>
          <p:nvPr/>
        </p:nvCxnSpPr>
        <p:spPr>
          <a:xfrm flipH="1" flipV="1">
            <a:off x="9248092" y="4167022"/>
            <a:ext cx="1580523" cy="819141"/>
          </a:xfrm>
          <a:prstGeom prst="line">
            <a:avLst/>
          </a:prstGeom>
          <a:ln w="5715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6D3BD2B1-DCD8-AFAF-F3F4-A14E632FF46B}"/>
              </a:ext>
            </a:extLst>
          </p:cNvPr>
          <p:cNvCxnSpPr>
            <a:cxnSpLocks/>
          </p:cNvCxnSpPr>
          <p:nvPr/>
        </p:nvCxnSpPr>
        <p:spPr>
          <a:xfrm flipH="1">
            <a:off x="6740982" y="4455556"/>
            <a:ext cx="1503702" cy="1061213"/>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9">
            <a:extLst>
              <a:ext uri="{FF2B5EF4-FFF2-40B4-BE49-F238E27FC236}">
                <a16:creationId xmlns:a16="http://schemas.microsoft.com/office/drawing/2014/main" id="{C3B6F97A-CC47-9775-43BB-FEB9952CEC38}"/>
              </a:ext>
            </a:extLst>
          </p:cNvPr>
          <p:cNvSpPr txBox="1"/>
          <p:nvPr/>
        </p:nvSpPr>
        <p:spPr>
          <a:xfrm>
            <a:off x="6049994" y="5068524"/>
            <a:ext cx="862737" cy="400110"/>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600" b="1" i="1" dirty="0">
                <a:solidFill>
                  <a:srgbClr val="00B0F0"/>
                </a:solidFill>
              </a:rPr>
              <a:t> </a:t>
            </a:r>
            <a:r>
              <a:rPr lang="en-US" altLang="ja-JP" sz="2000" b="1" i="1" dirty="0">
                <a:solidFill>
                  <a:srgbClr val="00B0F0"/>
                </a:solidFill>
              </a:rPr>
              <a:t>p(</a:t>
            </a:r>
            <a:r>
              <a:rPr lang="ja-JP" altLang="en-US" sz="2000" b="1" i="1" dirty="0">
                <a:solidFill>
                  <a:srgbClr val="00B0F0"/>
                </a:solidFill>
              </a:rPr>
              <a:t>稀</a:t>
            </a:r>
            <a:r>
              <a:rPr lang="en-US" altLang="ja-JP" sz="2000" b="1" i="1" dirty="0">
                <a:solidFill>
                  <a:srgbClr val="00B0F0"/>
                </a:solidFill>
              </a:rPr>
              <a:t>)</a:t>
            </a:r>
            <a:endParaRPr lang="ja-JP" altLang="en-US" sz="1600" b="1" i="1" dirty="0">
              <a:solidFill>
                <a:srgbClr val="00B0F0"/>
              </a:solidFill>
            </a:endParaRPr>
          </a:p>
        </p:txBody>
      </p:sp>
      <p:sp>
        <p:nvSpPr>
          <p:cNvPr id="33" name="テキスト ボックス 39">
            <a:extLst>
              <a:ext uri="{FF2B5EF4-FFF2-40B4-BE49-F238E27FC236}">
                <a16:creationId xmlns:a16="http://schemas.microsoft.com/office/drawing/2014/main" id="{198248C5-2DA9-DCAF-F603-748F16407A5A}"/>
              </a:ext>
            </a:extLst>
          </p:cNvPr>
          <p:cNvSpPr txBox="1"/>
          <p:nvPr/>
        </p:nvSpPr>
        <p:spPr>
          <a:xfrm>
            <a:off x="10790904" y="4886052"/>
            <a:ext cx="864339" cy="400110"/>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600" b="1" i="1" dirty="0">
                <a:solidFill>
                  <a:srgbClr val="00B0F0"/>
                </a:solidFill>
              </a:rPr>
              <a:t> </a:t>
            </a:r>
            <a:r>
              <a:rPr lang="en-US" altLang="ja-JP" sz="2000" b="1" i="1" dirty="0">
                <a:solidFill>
                  <a:srgbClr val="00B0F0"/>
                </a:solidFill>
              </a:rPr>
              <a:t>n(</a:t>
            </a:r>
            <a:r>
              <a:rPr lang="ja-JP" altLang="en-US" sz="2000" b="1" i="1" dirty="0">
                <a:solidFill>
                  <a:srgbClr val="00B0F0"/>
                </a:solidFill>
              </a:rPr>
              <a:t>稀</a:t>
            </a:r>
            <a:r>
              <a:rPr lang="en-US" altLang="ja-JP" sz="2000" b="1" i="1" dirty="0">
                <a:solidFill>
                  <a:srgbClr val="00B0F0"/>
                </a:solidFill>
              </a:rPr>
              <a:t>)</a:t>
            </a:r>
            <a:endParaRPr lang="ja-JP" altLang="en-US" sz="1600" b="1" i="1" dirty="0">
              <a:solidFill>
                <a:srgbClr val="00B0F0"/>
              </a:solidFill>
            </a:endParaRPr>
          </a:p>
        </p:txBody>
      </p:sp>
      <p:cxnSp>
        <p:nvCxnSpPr>
          <p:cNvPr id="34" name="直線矢印コネクタ 33">
            <a:extLst>
              <a:ext uri="{FF2B5EF4-FFF2-40B4-BE49-F238E27FC236}">
                <a16:creationId xmlns:a16="http://schemas.microsoft.com/office/drawing/2014/main" id="{62EBFC2C-910B-A595-2C6C-CD2E8FBA2C3C}"/>
              </a:ext>
            </a:extLst>
          </p:cNvPr>
          <p:cNvCxnSpPr>
            <a:cxnSpLocks/>
          </p:cNvCxnSpPr>
          <p:nvPr/>
        </p:nvCxnSpPr>
        <p:spPr>
          <a:xfrm flipH="1">
            <a:off x="10287617" y="1856268"/>
            <a:ext cx="618710" cy="920926"/>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5" name="テキスト ボックス 34">
                <a:extLst>
                  <a:ext uri="{FF2B5EF4-FFF2-40B4-BE49-F238E27FC236}">
                    <a16:creationId xmlns:a16="http://schemas.microsoft.com/office/drawing/2014/main" id="{1485C317-DB6E-AD3F-3C83-DB4D8AB005B5}"/>
                  </a:ext>
                </a:extLst>
              </p:cNvPr>
              <p:cNvSpPr txBox="1"/>
              <p:nvPr/>
            </p:nvSpPr>
            <p:spPr>
              <a:xfrm>
                <a:off x="5159032" y="1886586"/>
                <a:ext cx="4199091" cy="43281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ja-JP" altLang="ja-JP" sz="2000" b="1" i="1" kern="100" smtClean="0">
                              <a:solidFill>
                                <a:srgbClr val="484848"/>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𝝁</m:t>
                          </m:r>
                        </m:e>
                        <m:sup>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m:t>
                          </m:r>
                        </m:sup>
                      </m:sSup>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m:t>
                      </m:r>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𝒑</m:t>
                      </m:r>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m:t>
                      </m:r>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𝒏</m:t>
                      </m:r>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m:t>
                      </m:r>
                      <m:sSub>
                        <m:sSubPr>
                          <m:ctrlPr>
                            <a:rPr lang="ja-JP" altLang="ja-JP" sz="2000" b="1" i="1" kern="100">
                              <a:solidFill>
                                <a:srgbClr val="484848"/>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𝝂</m:t>
                          </m:r>
                        </m:e>
                        <m:sub>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𝝁</m:t>
                          </m:r>
                        </m:sub>
                      </m:sSub>
                    </m:oMath>
                  </m:oMathPara>
                </a14:m>
                <a:endParaRPr lang="ja-JP" altLang="ja-JP" sz="2000" b="1"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mc:Choice>
        <mc:Fallback xmlns="">
          <p:sp>
            <p:nvSpPr>
              <p:cNvPr id="35" name="テキスト ボックス 34">
                <a:extLst>
                  <a:ext uri="{FF2B5EF4-FFF2-40B4-BE49-F238E27FC236}">
                    <a16:creationId xmlns:a16="http://schemas.microsoft.com/office/drawing/2014/main" id="{1485C317-DB6E-AD3F-3C83-DB4D8AB005B5}"/>
                  </a:ext>
                </a:extLst>
              </p:cNvPr>
              <p:cNvSpPr txBox="1">
                <a:spLocks noRot="1" noChangeAspect="1" noMove="1" noResize="1" noEditPoints="1" noAdjustHandles="1" noChangeArrowheads="1" noChangeShapeType="1" noTextEdit="1"/>
              </p:cNvSpPr>
              <p:nvPr/>
            </p:nvSpPr>
            <p:spPr>
              <a:xfrm>
                <a:off x="5159032" y="1886586"/>
                <a:ext cx="4199091" cy="432811"/>
              </a:xfrm>
              <a:prstGeom prst="rect">
                <a:avLst/>
              </a:prstGeom>
              <a:blipFill>
                <a:blip r:embed="rId12"/>
                <a:stretch>
                  <a:fillRect b="-422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6" name="テキスト ボックス 35">
                <a:extLst>
                  <a:ext uri="{FF2B5EF4-FFF2-40B4-BE49-F238E27FC236}">
                    <a16:creationId xmlns:a16="http://schemas.microsoft.com/office/drawing/2014/main" id="{53A594C0-FDEA-D42F-62DB-83570C289406}"/>
                  </a:ext>
                </a:extLst>
              </p:cNvPr>
              <p:cNvSpPr txBox="1"/>
              <p:nvPr/>
            </p:nvSpPr>
            <p:spPr>
              <a:xfrm>
                <a:off x="916213" y="2985520"/>
                <a:ext cx="3880362" cy="421334"/>
              </a:xfrm>
              <a:prstGeom prst="rect">
                <a:avLst/>
              </a:prstGeom>
              <a:noFill/>
            </p:spPr>
            <p:txBody>
              <a:bodyPr wrap="square" rtlCol="0">
                <a:spAutoFit/>
              </a:bodyPr>
              <a:lstStyle/>
              <a:p>
                <a14:m>
                  <m:oMath xmlns:m="http://schemas.openxmlformats.org/officeDocument/2006/math">
                    <m:sSup>
                      <m:sSupPr>
                        <m:ctrlPr>
                          <a:rPr lang="ja-JP" altLang="ja-JP" sz="2000" b="1" i="1" kern="100" smtClean="0">
                            <a:solidFill>
                              <a:srgbClr val="484848"/>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𝝁</m:t>
                        </m:r>
                      </m:e>
                      <m:sup>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m:t>
                        </m:r>
                      </m:sup>
                    </m:sSup>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m:t>
                    </m:r>
                    <m:acc>
                      <m:accPr>
                        <m:chr m:val="̅"/>
                        <m:ctrlPr>
                          <a:rPr lang="ja-JP" altLang="ja-JP" sz="2000" b="1" i="1" kern="100" smtClean="0">
                            <a:solidFill>
                              <a:srgbClr val="484848"/>
                            </a:solidFill>
                            <a:effectLst/>
                            <a:latin typeface="Cambria Math" panose="02040503050406030204" pitchFamily="18" charset="0"/>
                            <a:ea typeface="Cambria Math" panose="02040503050406030204" pitchFamily="18" charset="0"/>
                            <a:cs typeface="Times New Roman" panose="02020603050405020304" pitchFamily="18" charset="0"/>
                          </a:rPr>
                        </m:ctrlPr>
                      </m:accPr>
                      <m:e>
                        <m:sSub>
                          <m:sSubPr>
                            <m:ctrlPr>
                              <a:rPr lang="ja-JP" altLang="ja-JP" sz="2000" b="1" i="1" kern="100">
                                <a:solidFill>
                                  <a:srgbClr val="484848"/>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𝝂</m:t>
                            </m:r>
                          </m:e>
                          <m:sub>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𝒆</m:t>
                            </m:r>
                          </m:sub>
                        </m:sSub>
                      </m:e>
                    </m:acc>
                    <m:r>
                      <a:rPr lang="en-US" altLang="ja-JP" sz="2000" b="1" i="1" kern="100">
                        <a:solidFill>
                          <a:srgbClr val="484848"/>
                        </a:solidFill>
                        <a:effectLst/>
                        <a:latin typeface="Cambria Math" panose="02040503050406030204" pitchFamily="18" charset="0"/>
                        <a:ea typeface="游明朝" panose="02020400000000000000" pitchFamily="18" charset="-128"/>
                        <a:cs typeface="Times New Roman" panose="02020603050405020304" pitchFamily="18" charset="0"/>
                      </a:rPr>
                      <m:t>+</m:t>
                    </m:r>
                    <m:sSub>
                      <m:sSubPr>
                        <m:ctrlPr>
                          <a:rPr lang="ja-JP" altLang="ja-JP" sz="2000" b="1" i="1" kern="100">
                            <a:solidFill>
                              <a:srgbClr val="484848"/>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ja-JP" sz="2000" b="1" i="1" kern="100">
                            <a:solidFill>
                              <a:srgbClr val="484848"/>
                            </a:solidFill>
                            <a:latin typeface="Cambria Math" panose="02040503050406030204" pitchFamily="18" charset="0"/>
                            <a:ea typeface="游明朝" panose="02020400000000000000" pitchFamily="18" charset="-128"/>
                            <a:cs typeface="Times New Roman" panose="02020603050405020304" pitchFamily="18" charset="0"/>
                          </a:rPr>
                          <m:t>𝝂</m:t>
                        </m:r>
                      </m:e>
                      <m:sub>
                        <m:r>
                          <a:rPr lang="en-US" altLang="ja-JP" sz="2000" b="1" i="1" kern="100">
                            <a:solidFill>
                              <a:srgbClr val="484848"/>
                            </a:solidFill>
                            <a:latin typeface="Cambria Math" panose="02040503050406030204" pitchFamily="18" charset="0"/>
                            <a:ea typeface="游明朝" panose="02020400000000000000" pitchFamily="18" charset="-128"/>
                            <a:cs typeface="Times New Roman" panose="02020603050405020304" pitchFamily="18" charset="0"/>
                          </a:rPr>
                          <m:t>𝝁</m:t>
                        </m:r>
                      </m:sub>
                    </m:sSub>
                  </m:oMath>
                </a14:m>
                <a:r>
                  <a:rPr kumimoji="1" lang="en-US" altLang="ja-JP" sz="2000" b="1" dirty="0"/>
                  <a:t>+</a:t>
                </a:r>
                <a14:m>
                  <m:oMath xmlns:m="http://schemas.openxmlformats.org/officeDocument/2006/math">
                    <m:sSup>
                      <m:sSupPr>
                        <m:ctrlPr>
                          <a:rPr lang="ja-JP" altLang="ja-JP" sz="2000" b="1" i="1" kern="100">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ja-JP" sz="2000" b="1" i="1" kern="100">
                            <a:latin typeface="Cambria Math" panose="02040503050406030204" pitchFamily="18" charset="0"/>
                            <a:ea typeface="Cambria Math" panose="02040503050406030204" pitchFamily="18" charset="0"/>
                            <a:cs typeface="Times New Roman" panose="02020603050405020304" pitchFamily="18" charset="0"/>
                          </a:rPr>
                          <m:t>𝑴𝒊𝒄𝒉𝒆𝒍</m:t>
                        </m:r>
                        <m:r>
                          <a:rPr lang="en-US" altLang="ja-JP" sz="2000" b="1" i="1" kern="100">
                            <a:latin typeface="Cambria Math" panose="02040503050406030204" pitchFamily="18" charset="0"/>
                            <a:ea typeface="Cambria Math" panose="02040503050406030204" pitchFamily="18" charset="0"/>
                            <a:cs typeface="Times New Roman" panose="02020603050405020304" pitchFamily="18" charset="0"/>
                          </a:rPr>
                          <m:t> ⅇ</m:t>
                        </m:r>
                      </m:e>
                      <m:sup>
                        <m:r>
                          <a:rPr lang="en-US" altLang="ja-JP" sz="2000" b="1" i="1" kern="100" smtClean="0">
                            <a:latin typeface="Cambria Math" panose="02040503050406030204" pitchFamily="18" charset="0"/>
                            <a:ea typeface="Cambria Math" panose="02040503050406030204" pitchFamily="18" charset="0"/>
                            <a:cs typeface="Times New Roman" panose="02020603050405020304" pitchFamily="18" charset="0"/>
                          </a:rPr>
                          <m:t>−</m:t>
                        </m:r>
                      </m:sup>
                    </m:sSup>
                  </m:oMath>
                </a14:m>
                <a:endParaRPr kumimoji="1" lang="ja-JP" altLang="en-US" b="1" dirty="0"/>
              </a:p>
            </p:txBody>
          </p:sp>
        </mc:Choice>
        <mc:Fallback xmlns="">
          <p:sp>
            <p:nvSpPr>
              <p:cNvPr id="36" name="テキスト ボックス 35">
                <a:extLst>
                  <a:ext uri="{FF2B5EF4-FFF2-40B4-BE49-F238E27FC236}">
                    <a16:creationId xmlns:a16="http://schemas.microsoft.com/office/drawing/2014/main" id="{53A594C0-FDEA-D42F-62DB-83570C289406}"/>
                  </a:ext>
                </a:extLst>
              </p:cNvPr>
              <p:cNvSpPr txBox="1">
                <a:spLocks noRot="1" noChangeAspect="1" noMove="1" noResize="1" noEditPoints="1" noAdjustHandles="1" noChangeArrowheads="1" noChangeShapeType="1" noTextEdit="1"/>
              </p:cNvSpPr>
              <p:nvPr/>
            </p:nvSpPr>
            <p:spPr>
              <a:xfrm>
                <a:off x="916213" y="2985520"/>
                <a:ext cx="3880362" cy="421334"/>
              </a:xfrm>
              <a:prstGeom prst="rect">
                <a:avLst/>
              </a:prstGeom>
              <a:blipFill>
                <a:blip r:embed="rId13"/>
                <a:stretch>
                  <a:fillRect t="-5797" b="-23188"/>
                </a:stretch>
              </a:blipFill>
            </p:spPr>
            <p:txBody>
              <a:bodyPr/>
              <a:lstStyle/>
              <a:p>
                <a:r>
                  <a:rPr lang="ja-JP" altLang="en-US">
                    <a:noFill/>
                  </a:rPr>
                  <a:t> </a:t>
                </a:r>
              </a:p>
            </p:txBody>
          </p:sp>
        </mc:Fallback>
      </mc:AlternateContent>
      <p:cxnSp>
        <p:nvCxnSpPr>
          <p:cNvPr id="37" name="直線コネクタ 36">
            <a:extLst>
              <a:ext uri="{FF2B5EF4-FFF2-40B4-BE49-F238E27FC236}">
                <a16:creationId xmlns:a16="http://schemas.microsoft.com/office/drawing/2014/main" id="{18DF5CAE-241C-825C-C803-924011A948F4}"/>
              </a:ext>
            </a:extLst>
          </p:cNvPr>
          <p:cNvCxnSpPr>
            <a:cxnSpLocks/>
          </p:cNvCxnSpPr>
          <p:nvPr/>
        </p:nvCxnSpPr>
        <p:spPr>
          <a:xfrm>
            <a:off x="2877305" y="5717453"/>
            <a:ext cx="3194168" cy="386813"/>
          </a:xfrm>
          <a:prstGeom prst="line">
            <a:avLst/>
          </a:prstGeom>
          <a:ln w="2857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0" name="左中かっこ 39">
            <a:extLst>
              <a:ext uri="{FF2B5EF4-FFF2-40B4-BE49-F238E27FC236}">
                <a16:creationId xmlns:a16="http://schemas.microsoft.com/office/drawing/2014/main" id="{87747AE7-E383-1B84-EA6F-6468D595C562}"/>
              </a:ext>
            </a:extLst>
          </p:cNvPr>
          <p:cNvSpPr/>
          <p:nvPr/>
        </p:nvSpPr>
        <p:spPr>
          <a:xfrm>
            <a:off x="724226" y="3073544"/>
            <a:ext cx="273665" cy="581698"/>
          </a:xfrm>
          <a:prstGeom prst="leftBrace">
            <a:avLst/>
          </a:prstGeom>
          <a:ln/>
        </p:spPr>
        <p:style>
          <a:lnRef idx="3">
            <a:schemeClr val="dk1"/>
          </a:lnRef>
          <a:fillRef idx="0">
            <a:schemeClr val="dk1"/>
          </a:fillRef>
          <a:effectRef idx="2">
            <a:schemeClr val="dk1"/>
          </a:effectRef>
          <a:fontRef idx="minor">
            <a:schemeClr val="tx1"/>
          </a:fontRef>
        </p:style>
        <p:txBody>
          <a:bodyPr rtlCol="0" anchor="ctr"/>
          <a:lstStyle/>
          <a:p>
            <a:pPr algn="ctr"/>
            <a:endParaRPr kumimoji="1" lang="ja-JP" altLang="en-US"/>
          </a:p>
        </p:txBody>
      </p:sp>
      <p:sp>
        <p:nvSpPr>
          <p:cNvPr id="41" name="テキスト ボックス 40">
            <a:extLst>
              <a:ext uri="{FF2B5EF4-FFF2-40B4-BE49-F238E27FC236}">
                <a16:creationId xmlns:a16="http://schemas.microsoft.com/office/drawing/2014/main" id="{DFC87C8A-08FF-4A9A-F27E-94D4EFAB04FA}"/>
              </a:ext>
            </a:extLst>
          </p:cNvPr>
          <p:cNvSpPr txBox="1"/>
          <p:nvPr/>
        </p:nvSpPr>
        <p:spPr>
          <a:xfrm>
            <a:off x="337073" y="3843711"/>
            <a:ext cx="3275256" cy="36933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none" rtlCol="0">
            <a:spAutoFit/>
          </a:bodyPr>
          <a:lstStyle/>
          <a:p>
            <a:r>
              <a:rPr lang="ja-JP" altLang="en-US" b="1" dirty="0"/>
              <a:t>■</a:t>
            </a:r>
            <a:r>
              <a:rPr lang="en-US" altLang="ja-JP" b="1" dirty="0" err="1"/>
              <a:t>Ar</a:t>
            </a:r>
            <a:r>
              <a:rPr lang="ja-JP" altLang="en-US" b="1" dirty="0"/>
              <a:t>原子捕獲 </a:t>
            </a:r>
            <a:r>
              <a:rPr lang="en-US" altLang="ja-JP" b="1" dirty="0"/>
              <a:t>+ </a:t>
            </a:r>
            <a:r>
              <a:rPr lang="ja-JP" altLang="en-US" b="1" dirty="0"/>
              <a:t>核子との反応</a:t>
            </a:r>
            <a:endParaRPr kumimoji="1" lang="ja-JP" altLang="en-US" b="1" dirty="0"/>
          </a:p>
        </p:txBody>
      </p:sp>
      <p:cxnSp>
        <p:nvCxnSpPr>
          <p:cNvPr id="42" name="直線矢印コネクタ 41">
            <a:extLst>
              <a:ext uri="{FF2B5EF4-FFF2-40B4-BE49-F238E27FC236}">
                <a16:creationId xmlns:a16="http://schemas.microsoft.com/office/drawing/2014/main" id="{0D973C0D-C3C4-D1FF-08D4-445B7A76688A}"/>
              </a:ext>
            </a:extLst>
          </p:cNvPr>
          <p:cNvCxnSpPr>
            <a:cxnSpLocks/>
          </p:cNvCxnSpPr>
          <p:nvPr/>
        </p:nvCxnSpPr>
        <p:spPr>
          <a:xfrm flipH="1">
            <a:off x="2276638" y="4213043"/>
            <a:ext cx="755472" cy="1086782"/>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3" name="テキスト ボックス 42">
                <a:extLst>
                  <a:ext uri="{FF2B5EF4-FFF2-40B4-BE49-F238E27FC236}">
                    <a16:creationId xmlns:a16="http://schemas.microsoft.com/office/drawing/2014/main" id="{F3481DD8-3B16-B173-0A50-4216C2234DC0}"/>
                  </a:ext>
                </a:extLst>
              </p:cNvPr>
              <p:cNvSpPr txBox="1"/>
              <p:nvPr/>
            </p:nvSpPr>
            <p:spPr>
              <a:xfrm>
                <a:off x="2428670" y="4119858"/>
                <a:ext cx="613708"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altLang="ja-JP" sz="2400" b="1" i="1" smtClean="0">
                              <a:solidFill>
                                <a:schemeClr val="accent2"/>
                              </a:solidFill>
                              <a:latin typeface="Cambria Math" panose="02040503050406030204" pitchFamily="18" charset="0"/>
                            </a:rPr>
                          </m:ctrlPr>
                        </m:sSupPr>
                        <m:e>
                          <m:r>
                            <a:rPr lang="en-US" altLang="ja-JP" sz="2400" b="1" i="1">
                              <a:solidFill>
                                <a:schemeClr val="accent2"/>
                              </a:solidFill>
                              <a:latin typeface="Cambria Math" panose="02040503050406030204" pitchFamily="18" charset="0"/>
                            </a:rPr>
                            <m:t>µ</m:t>
                          </m:r>
                        </m:e>
                        <m:sup>
                          <m:r>
                            <a:rPr lang="en-US" altLang="ja-JP" sz="2400" b="1" i="1" smtClean="0">
                              <a:solidFill>
                                <a:schemeClr val="accent2"/>
                              </a:solidFill>
                              <a:latin typeface="Cambria Math" panose="02040503050406030204" pitchFamily="18" charset="0"/>
                            </a:rPr>
                            <m:t>−</m:t>
                          </m:r>
                        </m:sup>
                      </m:sSup>
                    </m:oMath>
                  </m:oMathPara>
                </a14:m>
                <a:endParaRPr lang="ja-JP" altLang="en-US" sz="2400" b="1" dirty="0">
                  <a:solidFill>
                    <a:schemeClr val="accent2"/>
                  </a:solidFill>
                </a:endParaRPr>
              </a:p>
            </p:txBody>
          </p:sp>
        </mc:Choice>
        <mc:Fallback xmlns="">
          <p:sp>
            <p:nvSpPr>
              <p:cNvPr id="43" name="テキスト ボックス 42">
                <a:extLst>
                  <a:ext uri="{FF2B5EF4-FFF2-40B4-BE49-F238E27FC236}">
                    <a16:creationId xmlns:a16="http://schemas.microsoft.com/office/drawing/2014/main" id="{F3481DD8-3B16-B173-0A50-4216C2234DC0}"/>
                  </a:ext>
                </a:extLst>
              </p:cNvPr>
              <p:cNvSpPr txBox="1">
                <a:spLocks noRot="1" noChangeAspect="1" noMove="1" noResize="1" noEditPoints="1" noAdjustHandles="1" noChangeArrowheads="1" noChangeShapeType="1" noTextEdit="1"/>
              </p:cNvSpPr>
              <p:nvPr/>
            </p:nvSpPr>
            <p:spPr>
              <a:xfrm>
                <a:off x="2428670" y="4119858"/>
                <a:ext cx="613708" cy="461665"/>
              </a:xfrm>
              <a:prstGeom prst="rect">
                <a:avLst/>
              </a:prstGeom>
              <a:blipFill>
                <a:blip r:embed="rId14"/>
                <a:stretch>
                  <a:fillRect b="-6579"/>
                </a:stretch>
              </a:blipFill>
            </p:spPr>
            <p:txBody>
              <a:bodyPr/>
              <a:lstStyle/>
              <a:p>
                <a:r>
                  <a:rPr lang="ja-JP" altLang="en-US">
                    <a:noFill/>
                  </a:rPr>
                  <a:t> </a:t>
                </a:r>
              </a:p>
            </p:txBody>
          </p:sp>
        </mc:Fallback>
      </mc:AlternateContent>
      <p:cxnSp>
        <p:nvCxnSpPr>
          <p:cNvPr id="44" name="直線コネクタ 43">
            <a:extLst>
              <a:ext uri="{FF2B5EF4-FFF2-40B4-BE49-F238E27FC236}">
                <a16:creationId xmlns:a16="http://schemas.microsoft.com/office/drawing/2014/main" id="{7C0610CB-812C-56E2-FF4E-EB852B056700}"/>
              </a:ext>
            </a:extLst>
          </p:cNvPr>
          <p:cNvCxnSpPr>
            <a:cxnSpLocks/>
          </p:cNvCxnSpPr>
          <p:nvPr/>
        </p:nvCxnSpPr>
        <p:spPr>
          <a:xfrm flipV="1">
            <a:off x="2841008" y="1848841"/>
            <a:ext cx="3296993" cy="2959256"/>
          </a:xfrm>
          <a:prstGeom prst="line">
            <a:avLst/>
          </a:prstGeom>
          <a:ln w="28575">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5" name="テキスト ボックス 44">
                <a:extLst>
                  <a:ext uri="{FF2B5EF4-FFF2-40B4-BE49-F238E27FC236}">
                    <a16:creationId xmlns:a16="http://schemas.microsoft.com/office/drawing/2014/main" id="{7D8E2141-9388-0510-D161-315405ADF565}"/>
                  </a:ext>
                </a:extLst>
              </p:cNvPr>
              <p:cNvSpPr txBox="1"/>
              <p:nvPr/>
            </p:nvSpPr>
            <p:spPr>
              <a:xfrm>
                <a:off x="94743" y="6209938"/>
                <a:ext cx="13217236" cy="830997"/>
              </a:xfrm>
              <a:prstGeom prst="rect">
                <a:avLst/>
              </a:prstGeom>
              <a:noFill/>
            </p:spPr>
            <p:txBody>
              <a:bodyPr wrap="square">
                <a:spAutoFit/>
              </a:bodyPr>
              <a:lstStyle/>
              <a:p>
                <a:r>
                  <a:rPr lang="ja-JP" altLang="en-US" sz="2400" b="1" kern="100" dirty="0">
                    <a:ea typeface="Cambria Math" panose="02040503050406030204" pitchFamily="18" charset="0"/>
                    <a:cs typeface="Times New Roman" panose="02020603050405020304" pitchFamily="18" charset="0"/>
                  </a:rPr>
                  <a:t>→</a:t>
                </a:r>
                <a14:m>
                  <m:oMath xmlns:m="http://schemas.openxmlformats.org/officeDocument/2006/math">
                    <m:r>
                      <a:rPr lang="en-US" altLang="ja-JP" sz="2400" b="1" i="1" kern="100" smtClean="0">
                        <a:latin typeface="Cambria Math" panose="02040503050406030204" pitchFamily="18" charset="0"/>
                        <a:ea typeface="Cambria Math" panose="02040503050406030204" pitchFamily="18" charset="0"/>
                        <a:cs typeface="Times New Roman" panose="02020603050405020304" pitchFamily="18" charset="0"/>
                      </a:rPr>
                      <m:t>𝑴𝒊𝒄𝒉𝒆𝒍</m:t>
                    </m:r>
                    <m:r>
                      <a:rPr lang="en-US" altLang="ja-JP" sz="2400" b="1" i="1" kern="100" smtClean="0">
                        <a:latin typeface="Cambria Math" panose="02040503050406030204" pitchFamily="18" charset="0"/>
                        <a:ea typeface="Cambria Math" panose="02040503050406030204" pitchFamily="18" charset="0"/>
                        <a:cs typeface="Times New Roman" panose="02020603050405020304" pitchFamily="18" charset="0"/>
                      </a:rPr>
                      <m:t> ⅇ</m:t>
                    </m:r>
                    <m:r>
                      <a:rPr lang="en-US" altLang="ja-JP" sz="2400" b="1" i="1" kern="100" smtClean="0">
                        <a:latin typeface="Cambria Math" panose="02040503050406030204" pitchFamily="18" charset="0"/>
                        <a:ea typeface="Cambria Math" panose="02040503050406030204" pitchFamily="18" charset="0"/>
                        <a:cs typeface="Times New Roman" panose="02020603050405020304" pitchFamily="18" charset="0"/>
                      </a:rPr>
                      <m:t>𝒍𝒆𝒄𝒕𝒓𝒐𝒏</m:t>
                    </m:r>
                  </m:oMath>
                </a14:m>
                <a:r>
                  <a:rPr kumimoji="1" lang="ja-JP" altLang="en-US" sz="2400" b="1" dirty="0"/>
                  <a:t>の有無で</a:t>
                </a:r>
                <a:r>
                  <a:rPr lang="ja-JP" altLang="en-US" sz="2400" b="1" dirty="0"/>
                  <a:t>ミューオン崩壊</a:t>
                </a:r>
                <a:r>
                  <a:rPr lang="en-US" altLang="ja-JP" sz="2400" b="1" dirty="0"/>
                  <a:t>(Decay)/</a:t>
                </a:r>
                <a:r>
                  <a:rPr lang="en-US" altLang="ja-JP" sz="2400" b="1" dirty="0" err="1"/>
                  <a:t>Ar</a:t>
                </a:r>
                <a:r>
                  <a:rPr lang="ja-JP" altLang="en-US" sz="2400" b="1" dirty="0"/>
                  <a:t>原子捕獲事象</a:t>
                </a:r>
                <a:r>
                  <a:rPr lang="en-US" altLang="ja-JP" sz="2400" b="1" dirty="0"/>
                  <a:t>(Capture)</a:t>
                </a:r>
                <a:r>
                  <a:rPr lang="ja-JP" altLang="en-US" sz="2400" b="1" dirty="0"/>
                  <a:t> 識別</a:t>
                </a:r>
                <a:endParaRPr lang="en-US" altLang="ja-JP" sz="2400" b="1" dirty="0"/>
              </a:p>
              <a:p>
                <a:r>
                  <a:rPr lang="ja-JP" altLang="en-US" sz="2400" b="1" dirty="0"/>
                  <a:t>　</a:t>
                </a:r>
                <a:endParaRPr lang="en-US" altLang="ja-JP" sz="2000" b="1" dirty="0"/>
              </a:p>
            </p:txBody>
          </p:sp>
        </mc:Choice>
        <mc:Fallback xmlns="">
          <p:sp>
            <p:nvSpPr>
              <p:cNvPr id="45" name="テキスト ボックス 44">
                <a:extLst>
                  <a:ext uri="{FF2B5EF4-FFF2-40B4-BE49-F238E27FC236}">
                    <a16:creationId xmlns:a16="http://schemas.microsoft.com/office/drawing/2014/main" id="{7D8E2141-9388-0510-D161-315405ADF565}"/>
                  </a:ext>
                </a:extLst>
              </p:cNvPr>
              <p:cNvSpPr txBox="1">
                <a:spLocks noRot="1" noChangeAspect="1" noMove="1" noResize="1" noEditPoints="1" noAdjustHandles="1" noChangeArrowheads="1" noChangeShapeType="1" noTextEdit="1"/>
              </p:cNvSpPr>
              <p:nvPr/>
            </p:nvSpPr>
            <p:spPr>
              <a:xfrm>
                <a:off x="94743" y="6209938"/>
                <a:ext cx="13217236" cy="830997"/>
              </a:xfrm>
              <a:prstGeom prst="rect">
                <a:avLst/>
              </a:prstGeom>
              <a:blipFill>
                <a:blip r:embed="rId15"/>
                <a:stretch>
                  <a:fillRect l="-738" t="-5882"/>
                </a:stretch>
              </a:blipFill>
            </p:spPr>
            <p:txBody>
              <a:bodyPr/>
              <a:lstStyle/>
              <a:p>
                <a:r>
                  <a:rPr lang="ja-JP" altLang="en-US">
                    <a:noFill/>
                  </a:rPr>
                  <a:t> </a:t>
                </a:r>
              </a:p>
            </p:txBody>
          </p:sp>
        </mc:Fallback>
      </mc:AlternateContent>
      <p:sp>
        <p:nvSpPr>
          <p:cNvPr id="3" name="フッター プレースホルダー 2">
            <a:extLst>
              <a:ext uri="{FF2B5EF4-FFF2-40B4-BE49-F238E27FC236}">
                <a16:creationId xmlns:a16="http://schemas.microsoft.com/office/drawing/2014/main" id="{6D410F72-0EC3-ECCA-F09F-96F9C5B7D73D}"/>
              </a:ext>
            </a:extLst>
          </p:cNvPr>
          <p:cNvSpPr>
            <a:spLocks noGrp="1"/>
          </p:cNvSpPr>
          <p:nvPr>
            <p:ph type="ftr" sz="quarter" idx="11"/>
          </p:nvPr>
        </p:nvSpPr>
        <p:spPr>
          <a:xfrm>
            <a:off x="8077200" y="21122"/>
            <a:ext cx="4114800" cy="365125"/>
          </a:xfrm>
        </p:spPr>
        <p:txBody>
          <a:bodyPr/>
          <a:lstStyle/>
          <a:p>
            <a:r>
              <a:rPr kumimoji="1" lang="en-US" altLang="ja-JP" dirty="0"/>
              <a:t>ICEPP</a:t>
            </a:r>
            <a:r>
              <a:rPr kumimoji="1" lang="ja-JP" altLang="en-US" dirty="0"/>
              <a:t>シンポジウム </a:t>
            </a:r>
            <a:r>
              <a:rPr kumimoji="1" lang="en-US" altLang="ja-JP" dirty="0"/>
              <a:t>2023 2/19</a:t>
            </a:r>
            <a:endParaRPr kumimoji="1" lang="ja-JP" altLang="en-US" dirty="0"/>
          </a:p>
        </p:txBody>
      </p:sp>
      <p:sp>
        <p:nvSpPr>
          <p:cNvPr id="47" name="スライド番号プレースホルダー 2">
            <a:extLst>
              <a:ext uri="{FF2B5EF4-FFF2-40B4-BE49-F238E27FC236}">
                <a16:creationId xmlns:a16="http://schemas.microsoft.com/office/drawing/2014/main" id="{4D541178-3874-AB3B-7324-6E4CB9EDD0D5}"/>
              </a:ext>
            </a:extLst>
          </p:cNvPr>
          <p:cNvSpPr txBox="1">
            <a:spLocks/>
          </p:cNvSpPr>
          <p:nvPr/>
        </p:nvSpPr>
        <p:spPr>
          <a:xfrm>
            <a:off x="9435981" y="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D6899CFB-F8A1-4451-9130-1C210B9BF1C7}" type="slidenum">
              <a:rPr lang="ja-JP" altLang="en-US" smtClean="0"/>
              <a:pPr/>
              <a:t>11</a:t>
            </a:fld>
            <a:r>
              <a:rPr lang="en-US" altLang="ja-JP"/>
              <a:t>/21</a:t>
            </a:r>
            <a:endParaRPr lang="ja-JP" altLang="en-US" dirty="0"/>
          </a:p>
        </p:txBody>
      </p:sp>
    </p:spTree>
    <p:extLst>
      <p:ext uri="{BB962C8B-B14F-4D97-AF65-F5344CB8AC3E}">
        <p14:creationId xmlns:p14="http://schemas.microsoft.com/office/powerpoint/2010/main" val="38798748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EC42D3-0FA8-D12F-AAA2-2760C2062C0D}"/>
              </a:ext>
            </a:extLst>
          </p:cNvPr>
          <p:cNvSpPr>
            <a:spLocks noGrp="1"/>
          </p:cNvSpPr>
          <p:nvPr>
            <p:ph type="title"/>
          </p:nvPr>
        </p:nvSpPr>
        <p:spPr>
          <a:xfrm>
            <a:off x="37299" y="-12606"/>
            <a:ext cx="10515600" cy="1325563"/>
          </a:xfrm>
        </p:spPr>
        <p:txBody>
          <a:bodyPr/>
          <a:lstStyle/>
          <a:p>
            <a:r>
              <a:rPr kumimoji="1" lang="en-US" altLang="ja-JP" sz="4400" b="1" dirty="0" err="1"/>
              <a:t>LArTPC</a:t>
            </a:r>
            <a:r>
              <a:rPr kumimoji="1" lang="ja-JP" altLang="en-US" sz="4400" b="1" dirty="0"/>
              <a:t>の設計・作成</a:t>
            </a:r>
          </a:p>
        </p:txBody>
      </p:sp>
      <p:pic>
        <p:nvPicPr>
          <p:cNvPr id="15" name="図 14">
            <a:extLst>
              <a:ext uri="{FF2B5EF4-FFF2-40B4-BE49-F238E27FC236}">
                <a16:creationId xmlns:a16="http://schemas.microsoft.com/office/drawing/2014/main" id="{51AFB5D6-5307-7EBB-98FF-A39A59EEE642}"/>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20000"/>
                    </a14:imgEffect>
                  </a14:imgLayer>
                </a14:imgProps>
              </a:ext>
            </a:extLst>
          </a:blip>
          <a:stretch>
            <a:fillRect/>
          </a:stretch>
        </p:blipFill>
        <p:spPr>
          <a:xfrm>
            <a:off x="9811515" y="2109952"/>
            <a:ext cx="2178748" cy="1987753"/>
          </a:xfrm>
          <a:prstGeom prst="rect">
            <a:avLst/>
          </a:prstGeom>
        </p:spPr>
      </p:pic>
      <p:pic>
        <p:nvPicPr>
          <p:cNvPr id="20" name="図 19">
            <a:extLst>
              <a:ext uri="{FF2B5EF4-FFF2-40B4-BE49-F238E27FC236}">
                <a16:creationId xmlns:a16="http://schemas.microsoft.com/office/drawing/2014/main" id="{99B11793-8EDE-3C5E-2628-AE86BA6D528C}"/>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20000"/>
                    </a14:imgEffect>
                  </a14:imgLayer>
                </a14:imgProps>
              </a:ext>
            </a:extLst>
          </a:blip>
          <a:stretch>
            <a:fillRect/>
          </a:stretch>
        </p:blipFill>
        <p:spPr>
          <a:xfrm>
            <a:off x="7819009" y="2213554"/>
            <a:ext cx="1690204" cy="1643322"/>
          </a:xfrm>
          <a:prstGeom prst="rect">
            <a:avLst/>
          </a:prstGeom>
        </p:spPr>
      </p:pic>
      <p:pic>
        <p:nvPicPr>
          <p:cNvPr id="18" name="図 17" descr="グラフ&#10;&#10;自動的に生成された説明">
            <a:extLst>
              <a:ext uri="{FF2B5EF4-FFF2-40B4-BE49-F238E27FC236}">
                <a16:creationId xmlns:a16="http://schemas.microsoft.com/office/drawing/2014/main" id="{E29A3E10-42BE-FBB5-9D7A-CC67D17B2F40}"/>
              </a:ext>
            </a:extLst>
          </p:cNvPr>
          <p:cNvPicPr>
            <a:picLocks noChangeAspect="1"/>
          </p:cNvPicPr>
          <p:nvPr/>
        </p:nvPicPr>
        <p:blipFill rotWithShape="1">
          <a:blip r:embed="rId7" cstate="print">
            <a:extLst>
              <a:ext uri="{BEBA8EAE-BF5A-486C-A8C5-ECC9F3942E4B}">
                <a14:imgProps xmlns:a14="http://schemas.microsoft.com/office/drawing/2010/main">
                  <a14:imgLayer r:embed="rId8">
                    <a14:imgEffect>
                      <a14:brightnessContrast bright="20000" contrast="-20000"/>
                    </a14:imgEffect>
                  </a14:imgLayer>
                </a14:imgProps>
              </a:ext>
              <a:ext uri="{28A0092B-C50C-407E-A947-70E740481C1C}">
                <a14:useLocalDpi xmlns:a14="http://schemas.microsoft.com/office/drawing/2010/main" val="0"/>
              </a:ext>
            </a:extLst>
          </a:blip>
          <a:srcRect b="-4434"/>
          <a:stretch/>
        </p:blipFill>
        <p:spPr>
          <a:xfrm rot="5400000">
            <a:off x="8314872" y="2592808"/>
            <a:ext cx="1562125" cy="1365326"/>
          </a:xfrm>
          <a:prstGeom prst="rect">
            <a:avLst/>
          </a:prstGeom>
          <a:ln w="28575">
            <a:noFill/>
          </a:ln>
          <a:scene3d>
            <a:camera prst="orthographicFront">
              <a:rot lat="0" lon="0" rev="0"/>
            </a:camera>
            <a:lightRig rig="threePt" dir="t"/>
          </a:scene3d>
        </p:spPr>
      </p:pic>
      <p:sp>
        <p:nvSpPr>
          <p:cNvPr id="28" name="テキスト ボックス 27">
            <a:extLst>
              <a:ext uri="{FF2B5EF4-FFF2-40B4-BE49-F238E27FC236}">
                <a16:creationId xmlns:a16="http://schemas.microsoft.com/office/drawing/2014/main" id="{22ADA049-08AF-EE0C-2185-94C27B360904}"/>
              </a:ext>
            </a:extLst>
          </p:cNvPr>
          <p:cNvSpPr txBox="1"/>
          <p:nvPr/>
        </p:nvSpPr>
        <p:spPr>
          <a:xfrm>
            <a:off x="3854094" y="1355717"/>
            <a:ext cx="4688372" cy="646331"/>
          </a:xfrm>
          <a:prstGeom prst="rect">
            <a:avLst/>
          </a:prstGeom>
          <a:noFill/>
        </p:spPr>
        <p:txBody>
          <a:bodyPr wrap="square" rtlCol="0">
            <a:spAutoFit/>
          </a:bodyPr>
          <a:lstStyle/>
          <a:p>
            <a:r>
              <a:rPr lang="en-US" altLang="ja-JP" b="1" u="sng" dirty="0"/>
              <a:t>Grid</a:t>
            </a:r>
            <a:endParaRPr kumimoji="1" lang="en-US" altLang="ja-JP" b="1" u="sng" dirty="0"/>
          </a:p>
          <a:p>
            <a:r>
              <a:rPr kumimoji="1" lang="ja-JP" altLang="en-US" dirty="0"/>
              <a:t>ステンレス</a:t>
            </a:r>
            <a:r>
              <a:rPr lang="en-US" altLang="ja-JP" dirty="0"/>
              <a:t>, </a:t>
            </a:r>
            <a:r>
              <a:rPr kumimoji="1" lang="ja-JP" altLang="en-US" dirty="0"/>
              <a:t>線</a:t>
            </a:r>
            <a:r>
              <a:rPr kumimoji="1" lang="en-US" altLang="ja-JP" dirty="0"/>
              <a:t>φ100μm</a:t>
            </a:r>
            <a:r>
              <a:rPr lang="en-US" altLang="ja-JP" dirty="0"/>
              <a:t>,</a:t>
            </a:r>
            <a:r>
              <a:rPr lang="ja-JP" altLang="en-US" dirty="0"/>
              <a:t> </a:t>
            </a:r>
            <a:r>
              <a:rPr lang="en-US" altLang="ja-JP" dirty="0"/>
              <a:t>5mm</a:t>
            </a:r>
            <a:r>
              <a:rPr lang="ja-JP" altLang="en-US" dirty="0"/>
              <a:t>ピッチ</a:t>
            </a:r>
            <a:endParaRPr lang="en-US" altLang="ja-JP" dirty="0"/>
          </a:p>
        </p:txBody>
      </p:sp>
      <p:sp>
        <p:nvSpPr>
          <p:cNvPr id="43" name="テキスト ボックス 42">
            <a:extLst>
              <a:ext uri="{FF2B5EF4-FFF2-40B4-BE49-F238E27FC236}">
                <a16:creationId xmlns:a16="http://schemas.microsoft.com/office/drawing/2014/main" id="{1A60FBD7-FFC3-3216-BF09-C36EACFB9E05}"/>
              </a:ext>
            </a:extLst>
          </p:cNvPr>
          <p:cNvSpPr txBox="1"/>
          <p:nvPr/>
        </p:nvSpPr>
        <p:spPr>
          <a:xfrm>
            <a:off x="3853788" y="3183455"/>
            <a:ext cx="4315514" cy="923330"/>
          </a:xfrm>
          <a:prstGeom prst="rect">
            <a:avLst/>
          </a:prstGeom>
          <a:noFill/>
        </p:spPr>
        <p:txBody>
          <a:bodyPr wrap="square" rtlCol="0">
            <a:spAutoFit/>
          </a:bodyPr>
          <a:lstStyle/>
          <a:p>
            <a:r>
              <a:rPr kumimoji="1" lang="en-US" altLang="ja-JP" b="1" u="sng" dirty="0"/>
              <a:t>Cathode</a:t>
            </a:r>
            <a:endParaRPr kumimoji="1" lang="en-US" altLang="ja-JP" b="1" dirty="0"/>
          </a:p>
          <a:p>
            <a:r>
              <a:rPr lang="en-US" altLang="ja-JP" dirty="0"/>
              <a:t>PCB</a:t>
            </a:r>
            <a:r>
              <a:rPr lang="ja-JP" altLang="en-US" dirty="0"/>
              <a:t> </a:t>
            </a:r>
            <a:r>
              <a:rPr lang="en-US" altLang="ja-JP" dirty="0"/>
              <a:t>Plate</a:t>
            </a:r>
            <a:r>
              <a:rPr lang="ja-JP" altLang="en-US" dirty="0"/>
              <a:t>にステンレスワイヤーを</a:t>
            </a:r>
            <a:br>
              <a:rPr lang="en-US" altLang="ja-JP" dirty="0"/>
            </a:br>
            <a:r>
              <a:rPr lang="ja-JP" altLang="en-US" dirty="0"/>
              <a:t>はんだ付け</a:t>
            </a:r>
            <a:r>
              <a:rPr lang="en-US" altLang="ja-JP" dirty="0"/>
              <a:t>(</a:t>
            </a:r>
            <a:r>
              <a:rPr lang="ja-JP" altLang="en-US" dirty="0"/>
              <a:t>線</a:t>
            </a:r>
            <a:r>
              <a:rPr lang="en-US" altLang="ja-JP" dirty="0"/>
              <a:t>φ100μm</a:t>
            </a:r>
            <a:r>
              <a:rPr lang="ja-JP" altLang="en-US" dirty="0"/>
              <a:t>，</a:t>
            </a:r>
            <a:r>
              <a:rPr lang="en-US" altLang="ja-JP" dirty="0"/>
              <a:t>1cm</a:t>
            </a:r>
            <a:r>
              <a:rPr lang="ja-JP" altLang="en-US" dirty="0"/>
              <a:t>ピッチ</a:t>
            </a:r>
            <a:r>
              <a:rPr lang="en-US" altLang="ja-JP" dirty="0"/>
              <a:t>)</a:t>
            </a:r>
          </a:p>
        </p:txBody>
      </p:sp>
      <p:sp>
        <p:nvSpPr>
          <p:cNvPr id="44" name="テキスト ボックス 43">
            <a:extLst>
              <a:ext uri="{FF2B5EF4-FFF2-40B4-BE49-F238E27FC236}">
                <a16:creationId xmlns:a16="http://schemas.microsoft.com/office/drawing/2014/main" id="{04B6488B-4E83-C3C5-6031-1D4D3A3ED56F}"/>
              </a:ext>
            </a:extLst>
          </p:cNvPr>
          <p:cNvSpPr txBox="1"/>
          <p:nvPr/>
        </p:nvSpPr>
        <p:spPr>
          <a:xfrm>
            <a:off x="3844927" y="2002048"/>
            <a:ext cx="3702866" cy="1200329"/>
          </a:xfrm>
          <a:prstGeom prst="rect">
            <a:avLst/>
          </a:prstGeom>
          <a:noFill/>
        </p:spPr>
        <p:txBody>
          <a:bodyPr wrap="square" rtlCol="0">
            <a:spAutoFit/>
          </a:bodyPr>
          <a:lstStyle/>
          <a:p>
            <a:r>
              <a:rPr lang="en-US" altLang="ja-JP" b="1" u="sng" dirty="0"/>
              <a:t>Side Plate</a:t>
            </a:r>
            <a:endParaRPr kumimoji="1" lang="en-US" altLang="ja-JP" b="1" dirty="0"/>
          </a:p>
          <a:p>
            <a:pPr marL="285750" indent="-285750">
              <a:buFont typeface="Arial" panose="020B0604020202020204" pitchFamily="34" charset="0"/>
              <a:buChar char="•"/>
            </a:pPr>
            <a:r>
              <a:rPr kumimoji="1" lang="en-US" altLang="ja-JP" dirty="0"/>
              <a:t>1cm</a:t>
            </a:r>
            <a:r>
              <a:rPr kumimoji="1" lang="ja-JP" altLang="en-US" dirty="0"/>
              <a:t>間隔で</a:t>
            </a:r>
            <a:r>
              <a:rPr kumimoji="1" lang="en-US" altLang="ja-JP" dirty="0"/>
              <a:t>8mm</a:t>
            </a:r>
            <a:r>
              <a:rPr lang="ja-JP" altLang="en-US" dirty="0"/>
              <a:t>幅の電極</a:t>
            </a:r>
            <a:endParaRPr lang="en-US" altLang="ja-JP" dirty="0"/>
          </a:p>
          <a:p>
            <a:pPr marL="285750" indent="-285750">
              <a:buFont typeface="Arial" panose="020B0604020202020204" pitchFamily="34" charset="0"/>
              <a:buChar char="•"/>
            </a:pPr>
            <a:r>
              <a:rPr kumimoji="1" lang="en-US" altLang="ja-JP" dirty="0"/>
              <a:t>1</a:t>
            </a:r>
            <a:r>
              <a:rPr lang="ja-JP" altLang="en-US" dirty="0"/>
              <a:t>枚に抵抗チップをはんだ付け</a:t>
            </a:r>
            <a:br>
              <a:rPr kumimoji="1" lang="en-US" altLang="ja-JP" dirty="0"/>
            </a:br>
            <a:r>
              <a:rPr kumimoji="1" lang="ja-JP" altLang="en-US" dirty="0"/>
              <a:t>→</a:t>
            </a:r>
            <a:r>
              <a:rPr kumimoji="1" lang="en-US" altLang="ja-JP" dirty="0"/>
              <a:t>100MΩ×30</a:t>
            </a:r>
            <a:r>
              <a:rPr kumimoji="1" lang="ja-JP" altLang="en-US" dirty="0"/>
              <a:t>個で抵抗分割</a:t>
            </a:r>
            <a:endParaRPr kumimoji="1" lang="en-US" altLang="ja-JP" dirty="0"/>
          </a:p>
        </p:txBody>
      </p:sp>
      <p:sp>
        <p:nvSpPr>
          <p:cNvPr id="11" name="テキスト ボックス 10">
            <a:extLst>
              <a:ext uri="{FF2B5EF4-FFF2-40B4-BE49-F238E27FC236}">
                <a16:creationId xmlns:a16="http://schemas.microsoft.com/office/drawing/2014/main" id="{47C538B3-8059-4F51-C7B1-8EDBADE1C1FF}"/>
              </a:ext>
            </a:extLst>
          </p:cNvPr>
          <p:cNvSpPr txBox="1"/>
          <p:nvPr/>
        </p:nvSpPr>
        <p:spPr>
          <a:xfrm>
            <a:off x="430304" y="4921148"/>
            <a:ext cx="4309923" cy="1477328"/>
          </a:xfrm>
          <a:prstGeom prst="rect">
            <a:avLst/>
          </a:prstGeom>
          <a:noFill/>
        </p:spPr>
        <p:txBody>
          <a:bodyPr wrap="square" rtlCol="0">
            <a:spAutoFit/>
          </a:bodyPr>
          <a:lstStyle/>
          <a:p>
            <a:r>
              <a:rPr kumimoji="1" lang="en-US" altLang="ja-JP" b="1" u="sng" dirty="0"/>
              <a:t>Anode</a:t>
            </a:r>
          </a:p>
          <a:p>
            <a:pPr marL="285750" indent="-285750">
              <a:buFont typeface="Arial" panose="020B0604020202020204" pitchFamily="34" charset="0"/>
              <a:buChar char="•"/>
            </a:pPr>
            <a:r>
              <a:rPr kumimoji="1" lang="en-US" altLang="ja-JP" dirty="0"/>
              <a:t>5 mm</a:t>
            </a:r>
            <a:r>
              <a:rPr kumimoji="1" lang="ja-JP" altLang="en-US" dirty="0"/>
              <a:t>角の</a:t>
            </a:r>
            <a:r>
              <a:rPr kumimoji="1" lang="en-US" altLang="ja-JP" dirty="0"/>
              <a:t>pad</a:t>
            </a:r>
            <a:r>
              <a:rPr lang="ja-JP" altLang="en-US" dirty="0"/>
              <a:t>を配置</a:t>
            </a:r>
            <a:endParaRPr lang="en-US" altLang="ja-JP" dirty="0"/>
          </a:p>
          <a:p>
            <a:pPr marL="285750" indent="-285750">
              <a:buFont typeface="Arial" panose="020B0604020202020204" pitchFamily="34" charset="0"/>
              <a:buChar char="•"/>
            </a:pPr>
            <a:r>
              <a:rPr lang="ja-JP" altLang="en-US" dirty="0"/>
              <a:t>裏表でジグザグに配線</a:t>
            </a:r>
            <a:r>
              <a:rPr lang="en-US" altLang="ja-JP" dirty="0"/>
              <a:t>(</a:t>
            </a:r>
            <a:r>
              <a:rPr lang="ja-JP" altLang="en-US" dirty="0"/>
              <a:t>千鳥読み出し</a:t>
            </a:r>
            <a:r>
              <a:rPr lang="en-US" altLang="ja-JP" dirty="0"/>
              <a:t>)</a:t>
            </a:r>
            <a:br>
              <a:rPr lang="en-US" altLang="ja-JP" dirty="0"/>
            </a:br>
            <a:r>
              <a:rPr lang="ja-JP" altLang="en-US" dirty="0"/>
              <a:t>→</a:t>
            </a:r>
            <a:r>
              <a:rPr lang="en-US" altLang="ja-JP" dirty="0"/>
              <a:t>1 cm</a:t>
            </a:r>
            <a:r>
              <a:rPr lang="ja-JP" altLang="en-US" dirty="0"/>
              <a:t>ピッチの</a:t>
            </a:r>
            <a:r>
              <a:rPr lang="en-US" altLang="ja-JP" dirty="0"/>
              <a:t>2</a:t>
            </a:r>
            <a:r>
              <a:rPr lang="ja-JP" altLang="en-US" dirty="0"/>
              <a:t>次元読み出し</a:t>
            </a:r>
            <a:endParaRPr lang="en-US" altLang="ja-JP" dirty="0"/>
          </a:p>
          <a:p>
            <a:pPr marL="285750" indent="-285750">
              <a:buFont typeface="Arial" panose="020B0604020202020204" pitchFamily="34" charset="0"/>
              <a:buChar char="•"/>
            </a:pPr>
            <a:r>
              <a:rPr lang="en-US" altLang="ja-JP" dirty="0"/>
              <a:t>X</a:t>
            </a:r>
            <a:r>
              <a:rPr lang="ja-JP" altLang="en-US" dirty="0"/>
              <a:t>：</a:t>
            </a:r>
            <a:r>
              <a:rPr lang="en-US" altLang="ja-JP" dirty="0"/>
              <a:t>30 </a:t>
            </a:r>
            <a:r>
              <a:rPr lang="en-US" altLang="ja-JP" dirty="0" err="1"/>
              <a:t>ch</a:t>
            </a:r>
            <a:r>
              <a:rPr lang="en-US" altLang="ja-JP" dirty="0"/>
              <a:t> </a:t>
            </a:r>
            <a:r>
              <a:rPr lang="ja-JP" altLang="en-US" dirty="0"/>
              <a:t>，</a:t>
            </a:r>
            <a:r>
              <a:rPr lang="en-US" altLang="ja-JP" dirty="0"/>
              <a:t>Y</a:t>
            </a:r>
            <a:r>
              <a:rPr lang="ja-JP" altLang="en-US" dirty="0"/>
              <a:t>：</a:t>
            </a:r>
            <a:r>
              <a:rPr lang="en-US" altLang="ja-JP" dirty="0"/>
              <a:t>30 </a:t>
            </a:r>
            <a:r>
              <a:rPr lang="en-US" altLang="ja-JP" dirty="0" err="1"/>
              <a:t>ch</a:t>
            </a:r>
            <a:r>
              <a:rPr lang="ja-JP" altLang="en-US" dirty="0"/>
              <a:t>の計</a:t>
            </a:r>
            <a:r>
              <a:rPr lang="en-US" altLang="ja-JP" dirty="0"/>
              <a:t>60 </a:t>
            </a:r>
            <a:r>
              <a:rPr lang="en-US" altLang="ja-JP" dirty="0" err="1"/>
              <a:t>ch</a:t>
            </a:r>
            <a:endParaRPr lang="en-US" altLang="ja-JP" dirty="0"/>
          </a:p>
        </p:txBody>
      </p:sp>
      <p:sp>
        <p:nvSpPr>
          <p:cNvPr id="6" name="四角形: 角を丸くする 5">
            <a:extLst>
              <a:ext uri="{FF2B5EF4-FFF2-40B4-BE49-F238E27FC236}">
                <a16:creationId xmlns:a16="http://schemas.microsoft.com/office/drawing/2014/main" id="{9FA91528-53E8-9122-F794-906D8F81C0B5}"/>
              </a:ext>
            </a:extLst>
          </p:cNvPr>
          <p:cNvSpPr/>
          <p:nvPr/>
        </p:nvSpPr>
        <p:spPr>
          <a:xfrm>
            <a:off x="3779520" y="1198188"/>
            <a:ext cx="8260080" cy="2968758"/>
          </a:xfrm>
          <a:prstGeom prst="roundRect">
            <a:avLst>
              <a:gd name="adj" fmla="val 9516"/>
            </a:avLst>
          </a:prstGeom>
          <a:noFill/>
          <a:ln w="28575" cap="flat" cmpd="sng" algn="ctr">
            <a:solidFill>
              <a:srgbClr val="00206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BBFCFFF4-FE8D-9634-77B4-745B875AEE14}"/>
              </a:ext>
            </a:extLst>
          </p:cNvPr>
          <p:cNvPicPr>
            <a:picLocks noChangeAspect="1"/>
          </p:cNvPicPr>
          <p:nvPr/>
        </p:nvPicPr>
        <p:blipFill>
          <a:blip r:embed="rId9">
            <a:extLst>
              <a:ext uri="{BEBA8EAE-BF5A-486C-A8C5-ECC9F3942E4B}">
                <a14:imgProps xmlns:a14="http://schemas.microsoft.com/office/drawing/2010/main">
                  <a14:imgLayer r:embed="rId10">
                    <a14:imgEffect>
                      <a14:brightnessContrast bright="20000"/>
                    </a14:imgEffect>
                  </a14:imgLayer>
                </a14:imgProps>
              </a:ext>
            </a:extLst>
          </a:blip>
          <a:stretch>
            <a:fillRect/>
          </a:stretch>
        </p:blipFill>
        <p:spPr>
          <a:xfrm>
            <a:off x="8940504" y="775177"/>
            <a:ext cx="2344682" cy="1297950"/>
          </a:xfrm>
          <a:prstGeom prst="rect">
            <a:avLst/>
          </a:prstGeom>
        </p:spPr>
      </p:pic>
      <p:sp>
        <p:nvSpPr>
          <p:cNvPr id="7" name="テキスト ボックス 6">
            <a:extLst>
              <a:ext uri="{FF2B5EF4-FFF2-40B4-BE49-F238E27FC236}">
                <a16:creationId xmlns:a16="http://schemas.microsoft.com/office/drawing/2014/main" id="{7405B120-6AE7-5E79-CB59-45ED5CB97C75}"/>
              </a:ext>
            </a:extLst>
          </p:cNvPr>
          <p:cNvSpPr txBox="1"/>
          <p:nvPr/>
        </p:nvSpPr>
        <p:spPr>
          <a:xfrm>
            <a:off x="4206694" y="974715"/>
            <a:ext cx="1198880" cy="400110"/>
          </a:xfrm>
          <a:prstGeom prst="rect">
            <a:avLst/>
          </a:prstGeom>
          <a:solidFill>
            <a:schemeClr val="bg1"/>
          </a:solidFill>
          <a:ln w="28575">
            <a:solidFill>
              <a:srgbClr val="002060"/>
            </a:solidFill>
          </a:ln>
        </p:spPr>
        <p:txBody>
          <a:bodyPr wrap="square" rtlCol="0">
            <a:spAutoFit/>
          </a:bodyPr>
          <a:lstStyle/>
          <a:p>
            <a:r>
              <a:rPr kumimoji="1" lang="ja-JP" altLang="en-US" sz="2000" b="1" dirty="0"/>
              <a:t>電場形成</a:t>
            </a:r>
          </a:p>
        </p:txBody>
      </p:sp>
      <p:sp>
        <p:nvSpPr>
          <p:cNvPr id="10" name="四角形: 角を丸くする 9">
            <a:extLst>
              <a:ext uri="{FF2B5EF4-FFF2-40B4-BE49-F238E27FC236}">
                <a16:creationId xmlns:a16="http://schemas.microsoft.com/office/drawing/2014/main" id="{E7FAA7CE-D6B5-E6FB-994D-F3F6D0F70F5D}"/>
              </a:ext>
            </a:extLst>
          </p:cNvPr>
          <p:cNvSpPr/>
          <p:nvPr/>
        </p:nvSpPr>
        <p:spPr>
          <a:xfrm>
            <a:off x="338107" y="4584287"/>
            <a:ext cx="11081734" cy="2189402"/>
          </a:xfrm>
          <a:prstGeom prst="roundRect">
            <a:avLst>
              <a:gd name="adj" fmla="val 9516"/>
            </a:avLst>
          </a:prstGeom>
          <a:noFill/>
          <a:ln w="28575" cap="flat" cmpd="sng" algn="ctr">
            <a:solidFill>
              <a:srgbClr val="00206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D3A544F6-EA7F-8E12-AADC-DADF052880B1}"/>
              </a:ext>
            </a:extLst>
          </p:cNvPr>
          <p:cNvSpPr txBox="1"/>
          <p:nvPr/>
        </p:nvSpPr>
        <p:spPr>
          <a:xfrm>
            <a:off x="608206" y="4408027"/>
            <a:ext cx="2354450" cy="400110"/>
          </a:xfrm>
          <a:prstGeom prst="rect">
            <a:avLst/>
          </a:prstGeom>
          <a:solidFill>
            <a:schemeClr val="bg1"/>
          </a:solidFill>
          <a:ln w="28575">
            <a:solidFill>
              <a:srgbClr val="002060"/>
            </a:solidFill>
          </a:ln>
        </p:spPr>
        <p:txBody>
          <a:bodyPr wrap="square" rtlCol="0">
            <a:spAutoFit/>
          </a:bodyPr>
          <a:lstStyle/>
          <a:p>
            <a:r>
              <a:rPr lang="ja-JP" altLang="en-US" sz="2000" b="1" dirty="0"/>
              <a:t>信号読み出し構造</a:t>
            </a:r>
            <a:endParaRPr kumimoji="1" lang="ja-JP" altLang="en-US" sz="2000" b="1" dirty="0"/>
          </a:p>
        </p:txBody>
      </p:sp>
      <p:pic>
        <p:nvPicPr>
          <p:cNvPr id="8" name="図 7">
            <a:extLst>
              <a:ext uri="{FF2B5EF4-FFF2-40B4-BE49-F238E27FC236}">
                <a16:creationId xmlns:a16="http://schemas.microsoft.com/office/drawing/2014/main" id="{57A468FF-A8BC-8DC7-D46C-6E27754917E8}"/>
              </a:ext>
            </a:extLst>
          </p:cNvPr>
          <p:cNvPicPr>
            <a:picLocks noChangeAspect="1"/>
          </p:cNvPicPr>
          <p:nvPr/>
        </p:nvPicPr>
        <p:blipFill>
          <a:blip r:embed="rId11"/>
          <a:stretch>
            <a:fillRect/>
          </a:stretch>
        </p:blipFill>
        <p:spPr>
          <a:xfrm>
            <a:off x="4832423" y="4416855"/>
            <a:ext cx="3978024" cy="2326666"/>
          </a:xfrm>
          <a:prstGeom prst="rect">
            <a:avLst/>
          </a:prstGeom>
        </p:spPr>
      </p:pic>
      <p:sp>
        <p:nvSpPr>
          <p:cNvPr id="42" name="テキスト ボックス 41">
            <a:extLst>
              <a:ext uri="{FF2B5EF4-FFF2-40B4-BE49-F238E27FC236}">
                <a16:creationId xmlns:a16="http://schemas.microsoft.com/office/drawing/2014/main" id="{F2509BBC-43F8-42B5-6CF5-FBB3A45D8CA6}"/>
              </a:ext>
            </a:extLst>
          </p:cNvPr>
          <p:cNvSpPr txBox="1"/>
          <p:nvPr/>
        </p:nvSpPr>
        <p:spPr>
          <a:xfrm>
            <a:off x="7618187" y="1958603"/>
            <a:ext cx="1322315" cy="369332"/>
          </a:xfrm>
          <a:prstGeom prst="rect">
            <a:avLst/>
          </a:prstGeom>
          <a:solidFill>
            <a:schemeClr val="bg1"/>
          </a:solidFill>
          <a:ln>
            <a:solidFill>
              <a:schemeClr val="tx2"/>
            </a:solidFill>
          </a:ln>
        </p:spPr>
        <p:txBody>
          <a:bodyPr wrap="square" rtlCol="0">
            <a:spAutoFit/>
          </a:bodyPr>
          <a:lstStyle/>
          <a:p>
            <a:r>
              <a:rPr kumimoji="1" lang="en-US" altLang="ja-JP" b="1" dirty="0"/>
              <a:t>Side Plate</a:t>
            </a:r>
            <a:endParaRPr kumimoji="1" lang="ja-JP" altLang="en-US" b="1" dirty="0"/>
          </a:p>
        </p:txBody>
      </p:sp>
      <p:sp>
        <p:nvSpPr>
          <p:cNvPr id="45" name="テキスト ボックス 44">
            <a:extLst>
              <a:ext uri="{FF2B5EF4-FFF2-40B4-BE49-F238E27FC236}">
                <a16:creationId xmlns:a16="http://schemas.microsoft.com/office/drawing/2014/main" id="{B048CE43-8B50-E77B-4E71-904DD8099727}"/>
              </a:ext>
            </a:extLst>
          </p:cNvPr>
          <p:cNvSpPr txBox="1"/>
          <p:nvPr/>
        </p:nvSpPr>
        <p:spPr>
          <a:xfrm>
            <a:off x="8961529" y="433249"/>
            <a:ext cx="694535" cy="369332"/>
          </a:xfrm>
          <a:prstGeom prst="rect">
            <a:avLst/>
          </a:prstGeom>
          <a:solidFill>
            <a:schemeClr val="bg1"/>
          </a:solidFill>
          <a:ln>
            <a:solidFill>
              <a:schemeClr val="tx2"/>
            </a:solidFill>
          </a:ln>
        </p:spPr>
        <p:txBody>
          <a:bodyPr wrap="square" rtlCol="0">
            <a:spAutoFit/>
          </a:bodyPr>
          <a:lstStyle/>
          <a:p>
            <a:r>
              <a:rPr lang="en-US" altLang="ja-JP" b="1" dirty="0"/>
              <a:t>Grid</a:t>
            </a:r>
            <a:endParaRPr kumimoji="1" lang="ja-JP" altLang="en-US" b="1" dirty="0"/>
          </a:p>
        </p:txBody>
      </p:sp>
      <p:sp>
        <p:nvSpPr>
          <p:cNvPr id="46" name="テキスト ボックス 45">
            <a:extLst>
              <a:ext uri="{FF2B5EF4-FFF2-40B4-BE49-F238E27FC236}">
                <a16:creationId xmlns:a16="http://schemas.microsoft.com/office/drawing/2014/main" id="{5AD80C59-B13C-8387-AB21-62C55BD19313}"/>
              </a:ext>
            </a:extLst>
          </p:cNvPr>
          <p:cNvSpPr txBox="1"/>
          <p:nvPr/>
        </p:nvSpPr>
        <p:spPr>
          <a:xfrm>
            <a:off x="10937174" y="2075142"/>
            <a:ext cx="1208823" cy="369332"/>
          </a:xfrm>
          <a:prstGeom prst="rect">
            <a:avLst/>
          </a:prstGeom>
          <a:solidFill>
            <a:schemeClr val="bg1"/>
          </a:solidFill>
          <a:ln>
            <a:solidFill>
              <a:schemeClr val="tx2"/>
            </a:solidFill>
          </a:ln>
        </p:spPr>
        <p:txBody>
          <a:bodyPr wrap="square" rtlCol="0">
            <a:spAutoFit/>
          </a:bodyPr>
          <a:lstStyle/>
          <a:p>
            <a:r>
              <a:rPr kumimoji="1" lang="en-US" altLang="ja-JP" b="1" dirty="0"/>
              <a:t>Cathode</a:t>
            </a:r>
            <a:endParaRPr kumimoji="1" lang="ja-JP" altLang="en-US" b="1" dirty="0"/>
          </a:p>
        </p:txBody>
      </p:sp>
      <p:sp>
        <p:nvSpPr>
          <p:cNvPr id="49" name="テキスト ボックス 48">
            <a:extLst>
              <a:ext uri="{FF2B5EF4-FFF2-40B4-BE49-F238E27FC236}">
                <a16:creationId xmlns:a16="http://schemas.microsoft.com/office/drawing/2014/main" id="{AF0B87B5-6158-D104-062F-72841289463F}"/>
              </a:ext>
            </a:extLst>
          </p:cNvPr>
          <p:cNvSpPr txBox="1"/>
          <p:nvPr/>
        </p:nvSpPr>
        <p:spPr>
          <a:xfrm>
            <a:off x="4921324" y="4304227"/>
            <a:ext cx="941594" cy="369332"/>
          </a:xfrm>
          <a:prstGeom prst="rect">
            <a:avLst/>
          </a:prstGeom>
          <a:solidFill>
            <a:schemeClr val="bg1"/>
          </a:solidFill>
          <a:ln>
            <a:solidFill>
              <a:schemeClr val="tx2"/>
            </a:solidFill>
          </a:ln>
        </p:spPr>
        <p:txBody>
          <a:bodyPr wrap="square" rtlCol="0">
            <a:spAutoFit/>
          </a:bodyPr>
          <a:lstStyle/>
          <a:p>
            <a:r>
              <a:rPr kumimoji="1" lang="en-US" altLang="ja-JP" b="1" dirty="0"/>
              <a:t>Anode</a:t>
            </a:r>
            <a:endParaRPr kumimoji="1" lang="ja-JP" altLang="en-US" b="1" dirty="0"/>
          </a:p>
        </p:txBody>
      </p:sp>
      <p:pic>
        <p:nvPicPr>
          <p:cNvPr id="9" name="図 8">
            <a:extLst>
              <a:ext uri="{FF2B5EF4-FFF2-40B4-BE49-F238E27FC236}">
                <a16:creationId xmlns:a16="http://schemas.microsoft.com/office/drawing/2014/main" id="{9BE08BAB-A155-8D2D-4770-C6B58D1E783A}"/>
              </a:ext>
            </a:extLst>
          </p:cNvPr>
          <p:cNvPicPr>
            <a:picLocks noChangeAspect="1"/>
          </p:cNvPicPr>
          <p:nvPr/>
        </p:nvPicPr>
        <p:blipFill>
          <a:blip r:embed="rId12"/>
          <a:stretch>
            <a:fillRect/>
          </a:stretch>
        </p:blipFill>
        <p:spPr>
          <a:xfrm>
            <a:off x="8940503" y="4226273"/>
            <a:ext cx="2225335" cy="2568723"/>
          </a:xfrm>
          <a:prstGeom prst="rect">
            <a:avLst/>
          </a:prstGeom>
        </p:spPr>
      </p:pic>
      <p:pic>
        <p:nvPicPr>
          <p:cNvPr id="4" name="図 3">
            <a:extLst>
              <a:ext uri="{FF2B5EF4-FFF2-40B4-BE49-F238E27FC236}">
                <a16:creationId xmlns:a16="http://schemas.microsoft.com/office/drawing/2014/main" id="{A4BFD6EE-1403-0D61-E253-FC0FA78E56FA}"/>
              </a:ext>
            </a:extLst>
          </p:cNvPr>
          <p:cNvPicPr>
            <a:picLocks noChangeAspect="1"/>
          </p:cNvPicPr>
          <p:nvPr/>
        </p:nvPicPr>
        <p:blipFill>
          <a:blip r:embed="rId13"/>
          <a:stretch>
            <a:fillRect/>
          </a:stretch>
        </p:blipFill>
        <p:spPr>
          <a:xfrm>
            <a:off x="162356" y="883218"/>
            <a:ext cx="3632687" cy="2912550"/>
          </a:xfrm>
          <a:prstGeom prst="rect">
            <a:avLst/>
          </a:prstGeom>
        </p:spPr>
      </p:pic>
      <p:sp>
        <p:nvSpPr>
          <p:cNvPr id="5" name="テキスト ボックス 4">
            <a:extLst>
              <a:ext uri="{FF2B5EF4-FFF2-40B4-BE49-F238E27FC236}">
                <a16:creationId xmlns:a16="http://schemas.microsoft.com/office/drawing/2014/main" id="{68BD5F0D-0CDD-CE4B-5752-042FDB6209A6}"/>
              </a:ext>
            </a:extLst>
          </p:cNvPr>
          <p:cNvSpPr txBox="1"/>
          <p:nvPr/>
        </p:nvSpPr>
        <p:spPr>
          <a:xfrm>
            <a:off x="338108" y="3811656"/>
            <a:ext cx="3051872" cy="400110"/>
          </a:xfrm>
          <a:prstGeom prst="rect">
            <a:avLst/>
          </a:prstGeom>
          <a:noFill/>
        </p:spPr>
        <p:txBody>
          <a:bodyPr wrap="square" rtlCol="0">
            <a:spAutoFit/>
          </a:bodyPr>
          <a:lstStyle/>
          <a:p>
            <a:r>
              <a:rPr lang="ja-JP" altLang="en-US" sz="2000" dirty="0"/>
              <a:t>設計開始：</a:t>
            </a:r>
            <a:r>
              <a:rPr kumimoji="1" lang="en-US" altLang="ja-JP" sz="2000" dirty="0"/>
              <a:t>2021</a:t>
            </a:r>
            <a:r>
              <a:rPr lang="ja-JP" altLang="en-US" sz="2000" dirty="0"/>
              <a:t>年</a:t>
            </a:r>
            <a:r>
              <a:rPr lang="en-US" altLang="ja-JP" sz="2000" dirty="0"/>
              <a:t>12</a:t>
            </a:r>
            <a:r>
              <a:rPr lang="ja-JP" altLang="en-US" sz="2000" dirty="0"/>
              <a:t>月　</a:t>
            </a:r>
            <a:endParaRPr kumimoji="1" lang="ja-JP" altLang="en-US" sz="2000" dirty="0"/>
          </a:p>
        </p:txBody>
      </p:sp>
      <p:sp>
        <p:nvSpPr>
          <p:cNvPr id="13" name="フッター プレースホルダー 12">
            <a:extLst>
              <a:ext uri="{FF2B5EF4-FFF2-40B4-BE49-F238E27FC236}">
                <a16:creationId xmlns:a16="http://schemas.microsoft.com/office/drawing/2014/main" id="{A14DDCA9-DC2E-16CA-75A3-0BF31F397863}"/>
              </a:ext>
            </a:extLst>
          </p:cNvPr>
          <p:cNvSpPr>
            <a:spLocks noGrp="1"/>
          </p:cNvSpPr>
          <p:nvPr>
            <p:ph type="ftr" sz="quarter" idx="11"/>
          </p:nvPr>
        </p:nvSpPr>
        <p:spPr>
          <a:xfrm>
            <a:off x="8039901" y="1220"/>
            <a:ext cx="4114800" cy="365125"/>
          </a:xfrm>
        </p:spPr>
        <p:txBody>
          <a:bodyPr/>
          <a:lstStyle/>
          <a:p>
            <a:r>
              <a:rPr kumimoji="1" lang="en-US" altLang="ja-JP" dirty="0"/>
              <a:t>ICEPP</a:t>
            </a:r>
            <a:r>
              <a:rPr kumimoji="1" lang="ja-JP" altLang="en-US" dirty="0"/>
              <a:t>シンポジウム </a:t>
            </a:r>
            <a:r>
              <a:rPr kumimoji="1" lang="en-US" altLang="ja-JP" dirty="0"/>
              <a:t>2023 2/19</a:t>
            </a:r>
            <a:endParaRPr kumimoji="1" lang="ja-JP" altLang="en-US" dirty="0"/>
          </a:p>
        </p:txBody>
      </p:sp>
      <p:sp>
        <p:nvSpPr>
          <p:cNvPr id="16" name="スライド番号プレースホルダー 2">
            <a:extLst>
              <a:ext uri="{FF2B5EF4-FFF2-40B4-BE49-F238E27FC236}">
                <a16:creationId xmlns:a16="http://schemas.microsoft.com/office/drawing/2014/main" id="{ADE43B2D-E515-F474-47F9-4EA99C7936A0}"/>
              </a:ext>
            </a:extLst>
          </p:cNvPr>
          <p:cNvSpPr>
            <a:spLocks noGrp="1"/>
          </p:cNvSpPr>
          <p:nvPr>
            <p:ph type="sldNum" sz="quarter" idx="12"/>
          </p:nvPr>
        </p:nvSpPr>
        <p:spPr>
          <a:xfrm>
            <a:off x="9435981" y="0"/>
            <a:ext cx="2743200" cy="365125"/>
          </a:xfrm>
        </p:spPr>
        <p:txBody>
          <a:bodyPr/>
          <a:lstStyle/>
          <a:p>
            <a:fld id="{D6899CFB-F8A1-4451-9130-1C210B9BF1C7}" type="slidenum">
              <a:rPr kumimoji="1" lang="ja-JP" altLang="en-US" smtClean="0"/>
              <a:t>12</a:t>
            </a:fld>
            <a:r>
              <a:rPr kumimoji="1" lang="en-US" altLang="ja-JP" dirty="0"/>
              <a:t>/21</a:t>
            </a:r>
            <a:endParaRPr kumimoji="1" lang="ja-JP" altLang="en-US" dirty="0"/>
          </a:p>
        </p:txBody>
      </p:sp>
    </p:spTree>
    <p:extLst>
      <p:ext uri="{BB962C8B-B14F-4D97-AF65-F5344CB8AC3E}">
        <p14:creationId xmlns:p14="http://schemas.microsoft.com/office/powerpoint/2010/main" val="30867420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3EA3FD-5029-79B1-11D8-AB8DC6C2E841}"/>
              </a:ext>
            </a:extLst>
          </p:cNvPr>
          <p:cNvSpPr>
            <a:spLocks noGrp="1"/>
          </p:cNvSpPr>
          <p:nvPr>
            <p:ph type="title"/>
          </p:nvPr>
        </p:nvSpPr>
        <p:spPr>
          <a:xfrm>
            <a:off x="0" y="1"/>
            <a:ext cx="12192000" cy="1278194"/>
          </a:xfrm>
        </p:spPr>
        <p:txBody>
          <a:bodyPr/>
          <a:lstStyle/>
          <a:p>
            <a:r>
              <a:rPr kumimoji="1" lang="ja-JP" altLang="en-US" b="1" dirty="0"/>
              <a:t>検出器の製作</a:t>
            </a:r>
          </a:p>
        </p:txBody>
      </p:sp>
      <p:pic>
        <p:nvPicPr>
          <p:cNvPr id="5" name="図 4">
            <a:extLst>
              <a:ext uri="{FF2B5EF4-FFF2-40B4-BE49-F238E27FC236}">
                <a16:creationId xmlns:a16="http://schemas.microsoft.com/office/drawing/2014/main" id="{F7AD8995-F807-7942-23C1-6308D5BBBCC7}"/>
              </a:ext>
            </a:extLst>
          </p:cNvPr>
          <p:cNvPicPr>
            <a:picLocks noChangeAspect="1"/>
          </p:cNvPicPr>
          <p:nvPr/>
        </p:nvPicPr>
        <p:blipFill>
          <a:blip r:embed="rId3"/>
          <a:stretch>
            <a:fillRect/>
          </a:stretch>
        </p:blipFill>
        <p:spPr>
          <a:xfrm>
            <a:off x="3836064" y="290872"/>
            <a:ext cx="3792923" cy="2289889"/>
          </a:xfrm>
          <a:prstGeom prst="rect">
            <a:avLst/>
          </a:prstGeom>
          <a:ln w="28575">
            <a:solidFill>
              <a:srgbClr val="002060"/>
            </a:solidFill>
          </a:ln>
        </p:spPr>
      </p:pic>
      <p:pic>
        <p:nvPicPr>
          <p:cNvPr id="6" name="図 5" descr="座る が含まれている画像&#10;&#10;自動的に生成された説明">
            <a:extLst>
              <a:ext uri="{FF2B5EF4-FFF2-40B4-BE49-F238E27FC236}">
                <a16:creationId xmlns:a16="http://schemas.microsoft.com/office/drawing/2014/main" id="{0296F370-D7C1-B977-F981-739B6ACC73B4}"/>
              </a:ext>
            </a:extLst>
          </p:cNvPr>
          <p:cNvPicPr>
            <a:picLocks noChangeAspect="1"/>
          </p:cNvPicPr>
          <p:nvPr/>
        </p:nvPicPr>
        <p:blipFill rotWithShape="1">
          <a:blip r:embed="rId4">
            <a:extLst>
              <a:ext uri="{28A0092B-C50C-407E-A947-70E740481C1C}">
                <a14:useLocalDpi xmlns:a14="http://schemas.microsoft.com/office/drawing/2010/main" val="0"/>
              </a:ext>
            </a:extLst>
          </a:blip>
          <a:srcRect l="20104" t="6786" r="25592" b="857"/>
          <a:stretch/>
        </p:blipFill>
        <p:spPr>
          <a:xfrm>
            <a:off x="0" y="2204720"/>
            <a:ext cx="4862146" cy="4653279"/>
          </a:xfrm>
          <a:prstGeom prst="rect">
            <a:avLst/>
          </a:prstGeom>
        </p:spPr>
      </p:pic>
      <p:pic>
        <p:nvPicPr>
          <p:cNvPr id="7" name="図 6">
            <a:extLst>
              <a:ext uri="{FF2B5EF4-FFF2-40B4-BE49-F238E27FC236}">
                <a16:creationId xmlns:a16="http://schemas.microsoft.com/office/drawing/2014/main" id="{8F432C9A-F9C3-21F0-40C4-85F519F5EB06}"/>
              </a:ext>
            </a:extLst>
          </p:cNvPr>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20000"/>
                    </a14:imgEffect>
                  </a14:imgLayer>
                </a14:imgProps>
              </a:ext>
            </a:extLst>
          </a:blip>
          <a:srcRect l="14622"/>
          <a:stretch/>
        </p:blipFill>
        <p:spPr>
          <a:xfrm>
            <a:off x="4635909" y="4791004"/>
            <a:ext cx="2920182" cy="1925787"/>
          </a:xfrm>
          <a:prstGeom prst="rect">
            <a:avLst/>
          </a:prstGeom>
          <a:ln w="38100">
            <a:solidFill>
              <a:schemeClr val="tx2"/>
            </a:solidFill>
          </a:ln>
        </p:spPr>
      </p:pic>
      <p:cxnSp>
        <p:nvCxnSpPr>
          <p:cNvPr id="8" name="直線矢印コネクタ 7">
            <a:extLst>
              <a:ext uri="{FF2B5EF4-FFF2-40B4-BE49-F238E27FC236}">
                <a16:creationId xmlns:a16="http://schemas.microsoft.com/office/drawing/2014/main" id="{1B77DFE3-7AB9-649A-5BE0-58E3C2143052}"/>
              </a:ext>
            </a:extLst>
          </p:cNvPr>
          <p:cNvCxnSpPr>
            <a:cxnSpLocks/>
          </p:cNvCxnSpPr>
          <p:nvPr/>
        </p:nvCxnSpPr>
        <p:spPr>
          <a:xfrm flipH="1">
            <a:off x="3779520" y="4066306"/>
            <a:ext cx="1534160" cy="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06A36D88-4BA6-7E76-DC29-F88787E5B748}"/>
              </a:ext>
            </a:extLst>
          </p:cNvPr>
          <p:cNvCxnSpPr>
            <a:cxnSpLocks/>
          </p:cNvCxnSpPr>
          <p:nvPr/>
        </p:nvCxnSpPr>
        <p:spPr>
          <a:xfrm>
            <a:off x="5313680" y="4045986"/>
            <a:ext cx="0" cy="745018"/>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id="{9B04447C-44F0-F8EE-1243-059D5BFB4255}"/>
              </a:ext>
            </a:extLst>
          </p:cNvPr>
          <p:cNvSpPr txBox="1"/>
          <p:nvPr/>
        </p:nvSpPr>
        <p:spPr>
          <a:xfrm>
            <a:off x="283745" y="1469304"/>
            <a:ext cx="3433174" cy="396667"/>
          </a:xfrm>
          <a:prstGeom prst="rect">
            <a:avLst/>
          </a:prstGeom>
          <a:noFill/>
        </p:spPr>
        <p:txBody>
          <a:bodyPr wrap="square" rtlCol="0">
            <a:spAutoFit/>
          </a:bodyPr>
          <a:lstStyle/>
          <a:p>
            <a:r>
              <a:rPr kumimoji="1" lang="ja-JP" altLang="en-US" sz="2000" dirty="0"/>
              <a:t>製作期間：</a:t>
            </a:r>
            <a:r>
              <a:rPr kumimoji="1" lang="en-US" altLang="ja-JP" sz="2000" dirty="0"/>
              <a:t>2022</a:t>
            </a:r>
            <a:r>
              <a:rPr kumimoji="1" lang="ja-JP" altLang="en-US" sz="2000" dirty="0"/>
              <a:t>年</a:t>
            </a:r>
            <a:r>
              <a:rPr kumimoji="1" lang="en-US" altLang="ja-JP" sz="2000" dirty="0"/>
              <a:t>2</a:t>
            </a:r>
            <a:r>
              <a:rPr kumimoji="1" lang="ja-JP" altLang="en-US" sz="2000" dirty="0"/>
              <a:t>月 </a:t>
            </a:r>
            <a:r>
              <a:rPr lang="en-US" altLang="ja-JP" sz="2000" dirty="0"/>
              <a:t>-</a:t>
            </a:r>
            <a:r>
              <a:rPr kumimoji="1" lang="en-US" altLang="ja-JP" sz="2000" dirty="0"/>
              <a:t> 8</a:t>
            </a:r>
            <a:r>
              <a:rPr kumimoji="1" lang="ja-JP" altLang="en-US" sz="2000" dirty="0"/>
              <a:t>月</a:t>
            </a:r>
          </a:p>
        </p:txBody>
      </p:sp>
      <p:pic>
        <p:nvPicPr>
          <p:cNvPr id="16" name="図 15">
            <a:extLst>
              <a:ext uri="{FF2B5EF4-FFF2-40B4-BE49-F238E27FC236}">
                <a16:creationId xmlns:a16="http://schemas.microsoft.com/office/drawing/2014/main" id="{90A9ACFE-E5C5-D005-CFCF-30964C00C185}"/>
              </a:ext>
            </a:extLst>
          </p:cNvPr>
          <p:cNvPicPr>
            <a:picLocks noChangeAspect="1"/>
          </p:cNvPicPr>
          <p:nvPr/>
        </p:nvPicPr>
        <p:blipFill>
          <a:blip r:embed="rId7">
            <a:extLst>
              <a:ext uri="{BEBA8EAE-BF5A-486C-A8C5-ECC9F3942E4B}">
                <a14:imgProps xmlns:a14="http://schemas.microsoft.com/office/drawing/2010/main">
                  <a14:imgLayer r:embed="rId8">
                    <a14:imgEffect>
                      <a14:brightnessContrast bright="20000"/>
                    </a14:imgEffect>
                  </a14:imgLayer>
                </a14:imgProps>
              </a:ext>
            </a:extLst>
          </a:blip>
          <a:stretch>
            <a:fillRect/>
          </a:stretch>
        </p:blipFill>
        <p:spPr>
          <a:xfrm>
            <a:off x="7748132" y="301039"/>
            <a:ext cx="4124411" cy="6415752"/>
          </a:xfrm>
          <a:prstGeom prst="rect">
            <a:avLst/>
          </a:prstGeom>
        </p:spPr>
      </p:pic>
      <p:sp>
        <p:nvSpPr>
          <p:cNvPr id="17" name="テキスト ボックス 16">
            <a:extLst>
              <a:ext uri="{FF2B5EF4-FFF2-40B4-BE49-F238E27FC236}">
                <a16:creationId xmlns:a16="http://schemas.microsoft.com/office/drawing/2014/main" id="{461B09D7-D5DC-1CDD-BAF6-8776CCD5C14D}"/>
              </a:ext>
            </a:extLst>
          </p:cNvPr>
          <p:cNvSpPr txBox="1"/>
          <p:nvPr/>
        </p:nvSpPr>
        <p:spPr>
          <a:xfrm>
            <a:off x="10213872" y="608972"/>
            <a:ext cx="1818399" cy="369332"/>
          </a:xfrm>
          <a:prstGeom prst="rect">
            <a:avLst/>
          </a:prstGeom>
          <a:solidFill>
            <a:schemeClr val="accent4"/>
          </a:solidFill>
        </p:spPr>
        <p:txBody>
          <a:bodyPr wrap="square" rtlCol="0">
            <a:spAutoFit/>
          </a:bodyPr>
          <a:lstStyle/>
          <a:p>
            <a:r>
              <a:rPr kumimoji="1" lang="ja-JP" altLang="en-US" dirty="0"/>
              <a:t>トップフランジ</a:t>
            </a:r>
          </a:p>
        </p:txBody>
      </p:sp>
      <p:sp>
        <p:nvSpPr>
          <p:cNvPr id="18" name="テキスト ボックス 17">
            <a:extLst>
              <a:ext uri="{FF2B5EF4-FFF2-40B4-BE49-F238E27FC236}">
                <a16:creationId xmlns:a16="http://schemas.microsoft.com/office/drawing/2014/main" id="{A9875C4C-73CF-9B2B-FBEC-AEFBAD7B2225}"/>
              </a:ext>
            </a:extLst>
          </p:cNvPr>
          <p:cNvSpPr txBox="1"/>
          <p:nvPr/>
        </p:nvSpPr>
        <p:spPr>
          <a:xfrm>
            <a:off x="11059845" y="3663340"/>
            <a:ext cx="1036242" cy="369332"/>
          </a:xfrm>
          <a:prstGeom prst="rect">
            <a:avLst/>
          </a:prstGeom>
          <a:solidFill>
            <a:schemeClr val="accent4"/>
          </a:solidFill>
        </p:spPr>
        <p:txBody>
          <a:bodyPr wrap="square" rtlCol="0">
            <a:spAutoFit/>
          </a:bodyPr>
          <a:lstStyle/>
          <a:p>
            <a:r>
              <a:rPr kumimoji="1" lang="en-US" altLang="ja-JP" dirty="0" err="1"/>
              <a:t>LArTPC</a:t>
            </a:r>
            <a:endParaRPr kumimoji="1" lang="ja-JP" altLang="en-US" dirty="0"/>
          </a:p>
        </p:txBody>
      </p:sp>
      <p:sp>
        <p:nvSpPr>
          <p:cNvPr id="19" name="テキスト ボックス 18">
            <a:extLst>
              <a:ext uri="{FF2B5EF4-FFF2-40B4-BE49-F238E27FC236}">
                <a16:creationId xmlns:a16="http://schemas.microsoft.com/office/drawing/2014/main" id="{2E0FEFC7-7FC0-7CA2-C3DB-4776FBFCBE95}"/>
              </a:ext>
            </a:extLst>
          </p:cNvPr>
          <p:cNvSpPr txBox="1"/>
          <p:nvPr/>
        </p:nvSpPr>
        <p:spPr>
          <a:xfrm>
            <a:off x="11059844" y="5759331"/>
            <a:ext cx="812699" cy="369332"/>
          </a:xfrm>
          <a:prstGeom prst="rect">
            <a:avLst/>
          </a:prstGeom>
          <a:solidFill>
            <a:schemeClr val="accent4"/>
          </a:solidFill>
        </p:spPr>
        <p:txBody>
          <a:bodyPr wrap="square" rtlCol="0">
            <a:spAutoFit/>
          </a:bodyPr>
          <a:lstStyle/>
          <a:p>
            <a:r>
              <a:rPr kumimoji="1" lang="en-US" altLang="ja-JP" dirty="0"/>
              <a:t>PMT</a:t>
            </a:r>
            <a:endParaRPr kumimoji="1" lang="ja-JP" altLang="en-US" dirty="0"/>
          </a:p>
        </p:txBody>
      </p:sp>
      <p:cxnSp>
        <p:nvCxnSpPr>
          <p:cNvPr id="20" name="直線矢印コネクタ 19">
            <a:extLst>
              <a:ext uri="{FF2B5EF4-FFF2-40B4-BE49-F238E27FC236}">
                <a16:creationId xmlns:a16="http://schemas.microsoft.com/office/drawing/2014/main" id="{CC5700F5-561F-CCC0-B42C-C2FD4B0B8B77}"/>
              </a:ext>
            </a:extLst>
          </p:cNvPr>
          <p:cNvCxnSpPr>
            <a:cxnSpLocks/>
            <a:stCxn id="19" idx="1"/>
          </p:cNvCxnSpPr>
          <p:nvPr/>
        </p:nvCxnSpPr>
        <p:spPr>
          <a:xfrm flipH="1" flipV="1">
            <a:off x="10267056" y="5352955"/>
            <a:ext cx="792788" cy="591042"/>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47B82541-AE2A-11C6-2D7B-2CCA31884616}"/>
              </a:ext>
            </a:extLst>
          </p:cNvPr>
          <p:cNvSpPr txBox="1"/>
          <p:nvPr/>
        </p:nvSpPr>
        <p:spPr>
          <a:xfrm>
            <a:off x="8077200" y="541103"/>
            <a:ext cx="1602194" cy="369332"/>
          </a:xfrm>
          <a:prstGeom prst="rect">
            <a:avLst/>
          </a:prstGeom>
          <a:solidFill>
            <a:schemeClr val="bg1"/>
          </a:solidFill>
          <a:ln w="28575">
            <a:solidFill>
              <a:schemeClr val="tx2"/>
            </a:solidFill>
          </a:ln>
        </p:spPr>
        <p:txBody>
          <a:bodyPr wrap="square" rtlCol="0">
            <a:spAutoFit/>
          </a:bodyPr>
          <a:lstStyle/>
          <a:p>
            <a:r>
              <a:rPr kumimoji="1" lang="ja-JP" altLang="en-US" dirty="0"/>
              <a:t>検出器設置後</a:t>
            </a:r>
          </a:p>
        </p:txBody>
      </p:sp>
      <p:sp>
        <p:nvSpPr>
          <p:cNvPr id="22" name="テキスト ボックス 21">
            <a:extLst>
              <a:ext uri="{FF2B5EF4-FFF2-40B4-BE49-F238E27FC236}">
                <a16:creationId xmlns:a16="http://schemas.microsoft.com/office/drawing/2014/main" id="{AB5CB013-9E35-1556-57F0-2E761BA97D47}"/>
              </a:ext>
            </a:extLst>
          </p:cNvPr>
          <p:cNvSpPr txBox="1"/>
          <p:nvPr/>
        </p:nvSpPr>
        <p:spPr>
          <a:xfrm>
            <a:off x="6063235" y="4011710"/>
            <a:ext cx="2676100" cy="648245"/>
          </a:xfrm>
          <a:prstGeom prst="rect">
            <a:avLst/>
          </a:prstGeom>
          <a:solidFill>
            <a:schemeClr val="accent4"/>
          </a:solidFill>
        </p:spPr>
        <p:txBody>
          <a:bodyPr wrap="square">
            <a:spAutoFit/>
          </a:bodyPr>
          <a:lstStyle/>
          <a:p>
            <a:r>
              <a:rPr kumimoji="1" lang="ja-JP" altLang="en-US" dirty="0"/>
              <a:t>波長変換材</a:t>
            </a:r>
            <a:r>
              <a:rPr kumimoji="1" lang="en-US" altLang="ja-JP" dirty="0"/>
              <a:t>(TPB)</a:t>
            </a:r>
            <a:r>
              <a:rPr kumimoji="1" lang="ja-JP" altLang="en-US" dirty="0"/>
              <a:t>を</a:t>
            </a:r>
            <a:br>
              <a:rPr kumimoji="1" lang="en-US" altLang="ja-JP" dirty="0"/>
            </a:br>
            <a:r>
              <a:rPr kumimoji="1" lang="ja-JP" altLang="en-US" dirty="0"/>
              <a:t>塗布した反射材</a:t>
            </a:r>
            <a:r>
              <a:rPr kumimoji="1" lang="en-US" altLang="ja-JP" dirty="0"/>
              <a:t>(ESR)</a:t>
            </a:r>
            <a:endParaRPr lang="ja-JP" altLang="en-US" dirty="0"/>
          </a:p>
        </p:txBody>
      </p:sp>
      <p:cxnSp>
        <p:nvCxnSpPr>
          <p:cNvPr id="23" name="直線矢印コネクタ 22">
            <a:extLst>
              <a:ext uri="{FF2B5EF4-FFF2-40B4-BE49-F238E27FC236}">
                <a16:creationId xmlns:a16="http://schemas.microsoft.com/office/drawing/2014/main" id="{B05F6FB0-584B-F007-E364-DD09ADD786AF}"/>
              </a:ext>
            </a:extLst>
          </p:cNvPr>
          <p:cNvCxnSpPr>
            <a:cxnSpLocks/>
            <a:stCxn id="22" idx="2"/>
          </p:cNvCxnSpPr>
          <p:nvPr/>
        </p:nvCxnSpPr>
        <p:spPr>
          <a:xfrm flipH="1">
            <a:off x="6624122" y="4659955"/>
            <a:ext cx="777163" cy="81628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28768EFB-17FF-913A-0A82-C826E82DDCEB}"/>
              </a:ext>
            </a:extLst>
          </p:cNvPr>
          <p:cNvSpPr txBox="1"/>
          <p:nvPr/>
        </p:nvSpPr>
        <p:spPr>
          <a:xfrm>
            <a:off x="5019355" y="3189143"/>
            <a:ext cx="2492031" cy="369327"/>
          </a:xfrm>
          <a:prstGeom prst="rect">
            <a:avLst/>
          </a:prstGeom>
          <a:solidFill>
            <a:schemeClr val="accent4"/>
          </a:solidFill>
          <a:ln>
            <a:noFill/>
          </a:ln>
        </p:spPr>
        <p:txBody>
          <a:bodyPr wrap="square" rtlCol="0">
            <a:spAutoFit/>
          </a:bodyPr>
          <a:lstStyle/>
          <a:p>
            <a:r>
              <a:rPr lang="ja-JP" altLang="en-US" dirty="0"/>
              <a:t>検出器設置用</a:t>
            </a:r>
            <a:r>
              <a:rPr kumimoji="1" lang="ja-JP" altLang="en-US" dirty="0"/>
              <a:t>パーツ</a:t>
            </a:r>
            <a:endParaRPr kumimoji="1" lang="en-US" altLang="ja-JP" dirty="0"/>
          </a:p>
        </p:txBody>
      </p:sp>
      <p:cxnSp>
        <p:nvCxnSpPr>
          <p:cNvPr id="29" name="直線矢印コネクタ 28">
            <a:extLst>
              <a:ext uri="{FF2B5EF4-FFF2-40B4-BE49-F238E27FC236}">
                <a16:creationId xmlns:a16="http://schemas.microsoft.com/office/drawing/2014/main" id="{3E5D4C73-0ACA-D46D-8F75-7F71D3C695F9}"/>
              </a:ext>
            </a:extLst>
          </p:cNvPr>
          <p:cNvCxnSpPr>
            <a:cxnSpLocks/>
            <a:stCxn id="28" idx="1"/>
          </p:cNvCxnSpPr>
          <p:nvPr/>
        </p:nvCxnSpPr>
        <p:spPr>
          <a:xfrm flipH="1">
            <a:off x="4443869" y="3373807"/>
            <a:ext cx="575486" cy="40572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DAD2D957-0C52-81F7-16C4-717CC26B097A}"/>
              </a:ext>
            </a:extLst>
          </p:cNvPr>
          <p:cNvCxnSpPr>
            <a:cxnSpLocks/>
          </p:cNvCxnSpPr>
          <p:nvPr/>
        </p:nvCxnSpPr>
        <p:spPr>
          <a:xfrm flipV="1">
            <a:off x="1432560" y="5753897"/>
            <a:ext cx="643076" cy="67749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C7F3D571-19FF-320F-8412-4836DA5E2AA9}"/>
              </a:ext>
            </a:extLst>
          </p:cNvPr>
          <p:cNvSpPr txBox="1"/>
          <p:nvPr/>
        </p:nvSpPr>
        <p:spPr>
          <a:xfrm>
            <a:off x="169863" y="6431394"/>
            <a:ext cx="2920182" cy="369332"/>
          </a:xfrm>
          <a:prstGeom prst="rect">
            <a:avLst/>
          </a:prstGeom>
          <a:solidFill>
            <a:schemeClr val="accent4"/>
          </a:solidFill>
          <a:ln>
            <a:noFill/>
          </a:ln>
        </p:spPr>
        <p:txBody>
          <a:bodyPr wrap="square" rtlCol="0">
            <a:spAutoFit/>
          </a:bodyPr>
          <a:lstStyle/>
          <a:p>
            <a:r>
              <a:rPr kumimoji="1" lang="en-US" altLang="ja-JP" dirty="0"/>
              <a:t>Glass Epoxy</a:t>
            </a:r>
            <a:r>
              <a:rPr kumimoji="1" lang="ja-JP" altLang="en-US" dirty="0"/>
              <a:t>の補強パーツ</a:t>
            </a:r>
            <a:endParaRPr kumimoji="1" lang="en-US" altLang="ja-JP" dirty="0"/>
          </a:p>
        </p:txBody>
      </p:sp>
      <p:sp>
        <p:nvSpPr>
          <p:cNvPr id="12" name="スライド番号プレースホルダー 2">
            <a:extLst>
              <a:ext uri="{FF2B5EF4-FFF2-40B4-BE49-F238E27FC236}">
                <a16:creationId xmlns:a16="http://schemas.microsoft.com/office/drawing/2014/main" id="{41797686-B1FC-04C8-78A6-8607B0412DB6}"/>
              </a:ext>
            </a:extLst>
          </p:cNvPr>
          <p:cNvSpPr>
            <a:spLocks noGrp="1"/>
          </p:cNvSpPr>
          <p:nvPr>
            <p:ph type="sldNum" sz="quarter" idx="12"/>
          </p:nvPr>
        </p:nvSpPr>
        <p:spPr>
          <a:xfrm>
            <a:off x="9435981" y="0"/>
            <a:ext cx="2743200" cy="365125"/>
          </a:xfrm>
        </p:spPr>
        <p:txBody>
          <a:bodyPr/>
          <a:lstStyle/>
          <a:p>
            <a:fld id="{D6899CFB-F8A1-4451-9130-1C210B9BF1C7}" type="slidenum">
              <a:rPr kumimoji="1" lang="ja-JP" altLang="en-US" smtClean="0"/>
              <a:t>13</a:t>
            </a:fld>
            <a:r>
              <a:rPr kumimoji="1" lang="en-US" altLang="ja-JP" dirty="0"/>
              <a:t>/21</a:t>
            </a:r>
            <a:endParaRPr kumimoji="1" lang="ja-JP" altLang="en-US" dirty="0"/>
          </a:p>
        </p:txBody>
      </p:sp>
      <p:sp>
        <p:nvSpPr>
          <p:cNvPr id="13" name="フッター プレースホルダー 3">
            <a:extLst>
              <a:ext uri="{FF2B5EF4-FFF2-40B4-BE49-F238E27FC236}">
                <a16:creationId xmlns:a16="http://schemas.microsoft.com/office/drawing/2014/main" id="{E08AE387-AD1D-3FDE-5195-DA1DA1057740}"/>
              </a:ext>
            </a:extLst>
          </p:cNvPr>
          <p:cNvSpPr>
            <a:spLocks noGrp="1"/>
          </p:cNvSpPr>
          <p:nvPr>
            <p:ph type="ftr" sz="quarter" idx="11"/>
          </p:nvPr>
        </p:nvSpPr>
        <p:spPr>
          <a:xfrm>
            <a:off x="8077200" y="38070"/>
            <a:ext cx="4114800" cy="365125"/>
          </a:xfrm>
        </p:spPr>
        <p:txBody>
          <a:bodyPr/>
          <a:lstStyle/>
          <a:p>
            <a:r>
              <a:rPr kumimoji="1" lang="en-US" altLang="ja-JP" dirty="0"/>
              <a:t>ICEPP</a:t>
            </a:r>
            <a:r>
              <a:rPr kumimoji="1" lang="ja-JP" altLang="en-US" dirty="0"/>
              <a:t>シンポジウム </a:t>
            </a:r>
            <a:r>
              <a:rPr kumimoji="1" lang="en-US" altLang="ja-JP" dirty="0"/>
              <a:t>2023 2/19</a:t>
            </a:r>
            <a:endParaRPr kumimoji="1" lang="ja-JP" altLang="en-US" dirty="0"/>
          </a:p>
        </p:txBody>
      </p:sp>
      <p:sp>
        <p:nvSpPr>
          <p:cNvPr id="15" name="テキスト ボックス 14">
            <a:extLst>
              <a:ext uri="{FF2B5EF4-FFF2-40B4-BE49-F238E27FC236}">
                <a16:creationId xmlns:a16="http://schemas.microsoft.com/office/drawing/2014/main" id="{AA11BD5F-C194-04B2-3E62-A8C2875DF3C5}"/>
              </a:ext>
            </a:extLst>
          </p:cNvPr>
          <p:cNvSpPr txBox="1"/>
          <p:nvPr/>
        </p:nvSpPr>
        <p:spPr>
          <a:xfrm>
            <a:off x="3876704" y="70497"/>
            <a:ext cx="4230976" cy="400110"/>
          </a:xfrm>
          <a:prstGeom prst="rect">
            <a:avLst/>
          </a:prstGeom>
          <a:solidFill>
            <a:schemeClr val="bg1"/>
          </a:solidFill>
          <a:ln w="28575">
            <a:solidFill>
              <a:srgbClr val="002060"/>
            </a:solidFill>
          </a:ln>
        </p:spPr>
        <p:txBody>
          <a:bodyPr wrap="square" rtlCol="0">
            <a:spAutoFit/>
          </a:bodyPr>
          <a:lstStyle/>
          <a:p>
            <a:r>
              <a:rPr kumimoji="1" lang="ja-JP" altLang="en-US" sz="2000" dirty="0"/>
              <a:t>製作開始時</a:t>
            </a:r>
            <a:r>
              <a:rPr kumimoji="1" lang="en-US" altLang="ja-JP" sz="2000" dirty="0"/>
              <a:t>(</a:t>
            </a:r>
            <a:r>
              <a:rPr kumimoji="1" lang="ja-JP" altLang="en-US" sz="2000" dirty="0"/>
              <a:t>クリーンルームの設置</a:t>
            </a:r>
            <a:r>
              <a:rPr kumimoji="1" lang="en-US" altLang="ja-JP" sz="2000" dirty="0"/>
              <a:t>)</a:t>
            </a:r>
            <a:endParaRPr kumimoji="1" lang="ja-JP" altLang="en-US" sz="2000" dirty="0"/>
          </a:p>
        </p:txBody>
      </p:sp>
    </p:spTree>
    <p:extLst>
      <p:ext uri="{BB962C8B-B14F-4D97-AF65-F5344CB8AC3E}">
        <p14:creationId xmlns:p14="http://schemas.microsoft.com/office/powerpoint/2010/main" val="1913177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図 21" descr="机の上に座っている人たち&#10;&#10;中程度の精度で自動的に生成された説明">
            <a:extLst>
              <a:ext uri="{FF2B5EF4-FFF2-40B4-BE49-F238E27FC236}">
                <a16:creationId xmlns:a16="http://schemas.microsoft.com/office/drawing/2014/main" id="{31521011-AADC-1422-1DE4-DE29D2BE65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04293" y="4438202"/>
            <a:ext cx="3397014" cy="2263217"/>
          </a:xfrm>
          <a:prstGeom prst="rect">
            <a:avLst/>
          </a:prstGeom>
        </p:spPr>
      </p:pic>
      <p:sp>
        <p:nvSpPr>
          <p:cNvPr id="2" name="タイトル 1">
            <a:extLst>
              <a:ext uri="{FF2B5EF4-FFF2-40B4-BE49-F238E27FC236}">
                <a16:creationId xmlns:a16="http://schemas.microsoft.com/office/drawing/2014/main" id="{5596D784-C9F7-61F7-118C-C5B22CD0E02F}"/>
              </a:ext>
            </a:extLst>
          </p:cNvPr>
          <p:cNvSpPr>
            <a:spLocks noGrp="1"/>
          </p:cNvSpPr>
          <p:nvPr>
            <p:ph type="title"/>
          </p:nvPr>
        </p:nvSpPr>
        <p:spPr>
          <a:xfrm>
            <a:off x="0" y="-121898"/>
            <a:ext cx="10515600" cy="1325563"/>
          </a:xfrm>
        </p:spPr>
        <p:txBody>
          <a:bodyPr/>
          <a:lstStyle/>
          <a:p>
            <a:r>
              <a:rPr kumimoji="1" lang="en-US" altLang="ja-JP" b="1" dirty="0" err="1"/>
              <a:t>LArTPC</a:t>
            </a:r>
            <a:r>
              <a:rPr kumimoji="1" lang="ja-JP" altLang="en-US" b="1" dirty="0"/>
              <a:t>試験</a:t>
            </a:r>
            <a:endParaRPr kumimoji="1" lang="ja-JP" altLang="en-US" b="1" strike="sngStrike" dirty="0"/>
          </a:p>
        </p:txBody>
      </p:sp>
      <p:sp>
        <p:nvSpPr>
          <p:cNvPr id="7" name="テキスト ボックス 6">
            <a:extLst>
              <a:ext uri="{FF2B5EF4-FFF2-40B4-BE49-F238E27FC236}">
                <a16:creationId xmlns:a16="http://schemas.microsoft.com/office/drawing/2014/main" id="{7D7A8B21-AA89-2F0F-DABF-2D0F9B5CD0A1}"/>
              </a:ext>
            </a:extLst>
          </p:cNvPr>
          <p:cNvSpPr txBox="1"/>
          <p:nvPr/>
        </p:nvSpPr>
        <p:spPr>
          <a:xfrm>
            <a:off x="3927219" y="2738025"/>
            <a:ext cx="7860887" cy="1511119"/>
          </a:xfrm>
          <a:prstGeom prst="rect">
            <a:avLst/>
          </a:prstGeom>
          <a:noFill/>
        </p:spPr>
        <p:txBody>
          <a:bodyPr wrap="square" rtlCol="0">
            <a:spAutoFit/>
          </a:bodyPr>
          <a:lstStyle/>
          <a:p>
            <a:pPr marL="342900" indent="-342900">
              <a:lnSpc>
                <a:spcPts val="2800"/>
              </a:lnSpc>
              <a:buFont typeface="Wingdings" panose="05000000000000000000" pitchFamily="2" charset="2"/>
              <a:buChar char="Ø"/>
            </a:pPr>
            <a:r>
              <a:rPr lang="ja-JP" altLang="en-US" sz="2000" b="1" dirty="0"/>
              <a:t>信号読み出しエレクトロニクス</a:t>
            </a:r>
            <a:endParaRPr lang="en-US" altLang="ja-JP" sz="2000" b="1" dirty="0"/>
          </a:p>
          <a:p>
            <a:pPr marL="285750" indent="-285750">
              <a:lnSpc>
                <a:spcPts val="2800"/>
              </a:lnSpc>
              <a:buFont typeface="Arial" panose="020B0604020202020204" pitchFamily="34" charset="0"/>
              <a:buChar char="•"/>
            </a:pPr>
            <a:r>
              <a:rPr lang="ja-JP" altLang="en-US" sz="2000" b="1" dirty="0"/>
              <a:t>光読み出し：</a:t>
            </a:r>
            <a:r>
              <a:rPr lang="en-US" altLang="ja-JP" sz="2000" b="1" dirty="0"/>
              <a:t>FADC (SIS3316, 250 MS/s)</a:t>
            </a:r>
          </a:p>
          <a:p>
            <a:pPr marL="285750" indent="-285750">
              <a:lnSpc>
                <a:spcPts val="2800"/>
              </a:lnSpc>
              <a:buFont typeface="Arial" panose="020B0604020202020204" pitchFamily="34" charset="0"/>
              <a:buChar char="•"/>
            </a:pPr>
            <a:r>
              <a:rPr lang="ja-JP" altLang="en-US" sz="2000" b="1" dirty="0"/>
              <a:t>電子読み出し：</a:t>
            </a:r>
            <a:r>
              <a:rPr lang="en-US" altLang="ja-JP" sz="2000" b="1" dirty="0"/>
              <a:t>KEK</a:t>
            </a:r>
            <a:r>
              <a:rPr lang="ja-JP" altLang="en-US" sz="2000" b="1" dirty="0"/>
              <a:t>から借りた液体アルゴン用</a:t>
            </a:r>
            <a:r>
              <a:rPr lang="en-US" altLang="ja-JP" sz="2000" b="1" dirty="0"/>
              <a:t>ASIC</a:t>
            </a:r>
          </a:p>
          <a:p>
            <a:pPr>
              <a:lnSpc>
                <a:spcPts val="2800"/>
              </a:lnSpc>
            </a:pPr>
            <a:r>
              <a:rPr lang="en-US" altLang="ja-JP" sz="2000" b="1" dirty="0"/>
              <a:t>     </a:t>
            </a:r>
            <a:r>
              <a:rPr lang="ja-JP" altLang="en-US" sz="2000" b="1" dirty="0"/>
              <a:t>　　　　　　　　　　　</a:t>
            </a:r>
            <a:r>
              <a:rPr lang="en-US" altLang="ja-JP" sz="2000" b="1" dirty="0"/>
              <a:t>(</a:t>
            </a:r>
            <a:r>
              <a:rPr kumimoji="1" lang="en-US" altLang="ja-JP" sz="2000" b="1" u="sng" dirty="0"/>
              <a:t>LTARS2014, 64 </a:t>
            </a:r>
            <a:r>
              <a:rPr kumimoji="1" lang="en-US" altLang="ja-JP" sz="2000" b="1" u="sng" dirty="0" err="1"/>
              <a:t>ch</a:t>
            </a:r>
            <a:r>
              <a:rPr kumimoji="1" lang="en-US" altLang="ja-JP" sz="2000" b="1" dirty="0"/>
              <a:t>)</a:t>
            </a:r>
          </a:p>
        </p:txBody>
      </p:sp>
      <p:pic>
        <p:nvPicPr>
          <p:cNvPr id="13" name="図 12">
            <a:extLst>
              <a:ext uri="{FF2B5EF4-FFF2-40B4-BE49-F238E27FC236}">
                <a16:creationId xmlns:a16="http://schemas.microsoft.com/office/drawing/2014/main" id="{8A3BA109-3AB1-9A5F-1FC7-3FAD6010374A}"/>
              </a:ext>
            </a:extLst>
          </p:cNvPr>
          <p:cNvPicPr>
            <a:picLocks noChangeAspect="1"/>
          </p:cNvPicPr>
          <p:nvPr/>
        </p:nvPicPr>
        <p:blipFill>
          <a:blip r:embed="rId4"/>
          <a:stretch>
            <a:fillRect/>
          </a:stretch>
        </p:blipFill>
        <p:spPr>
          <a:xfrm>
            <a:off x="4742170" y="4500616"/>
            <a:ext cx="2835062" cy="2200803"/>
          </a:xfrm>
          <a:prstGeom prst="rect">
            <a:avLst/>
          </a:prstGeom>
        </p:spPr>
      </p:pic>
      <p:sp>
        <p:nvSpPr>
          <p:cNvPr id="5" name="テキスト ボックス 4">
            <a:extLst>
              <a:ext uri="{FF2B5EF4-FFF2-40B4-BE49-F238E27FC236}">
                <a16:creationId xmlns:a16="http://schemas.microsoft.com/office/drawing/2014/main" id="{7590FF8B-D2C1-5F40-5258-9A52F96AAD96}"/>
              </a:ext>
            </a:extLst>
          </p:cNvPr>
          <p:cNvSpPr txBox="1"/>
          <p:nvPr/>
        </p:nvSpPr>
        <p:spPr>
          <a:xfrm>
            <a:off x="3927219" y="1219502"/>
            <a:ext cx="6962078" cy="1151213"/>
          </a:xfrm>
          <a:prstGeom prst="rect">
            <a:avLst/>
          </a:prstGeom>
          <a:noFill/>
        </p:spPr>
        <p:txBody>
          <a:bodyPr wrap="square">
            <a:spAutoFit/>
          </a:bodyPr>
          <a:lstStyle/>
          <a:p>
            <a:pPr marL="342900" indent="-342900">
              <a:lnSpc>
                <a:spcPts val="2800"/>
              </a:lnSpc>
              <a:buFont typeface="Wingdings" panose="05000000000000000000" pitchFamily="2" charset="2"/>
              <a:buChar char="Ø"/>
            </a:pPr>
            <a:r>
              <a:rPr lang="ja-JP" altLang="en-US" sz="2000" b="1" dirty="0"/>
              <a:t>実験期間</a:t>
            </a:r>
            <a:endParaRPr lang="en-US" altLang="ja-JP" sz="2000" b="1" dirty="0"/>
          </a:p>
          <a:p>
            <a:pPr marL="342900" indent="-342900">
              <a:lnSpc>
                <a:spcPts val="2800"/>
              </a:lnSpc>
              <a:buFont typeface="Arial" panose="020B0604020202020204" pitchFamily="34" charset="0"/>
              <a:buChar char="•"/>
            </a:pPr>
            <a:r>
              <a:rPr lang="en-US" altLang="ja-JP" sz="2000" b="1" dirty="0"/>
              <a:t>2022</a:t>
            </a:r>
            <a:r>
              <a:rPr lang="ja-JP" altLang="en-US" sz="2000" b="1" dirty="0"/>
              <a:t>年</a:t>
            </a:r>
            <a:r>
              <a:rPr lang="en-US" altLang="ja-JP" sz="2000" b="1" dirty="0"/>
              <a:t>10</a:t>
            </a:r>
            <a:r>
              <a:rPr lang="ja-JP" altLang="en-US" sz="2000" b="1" dirty="0"/>
              <a:t>月</a:t>
            </a:r>
            <a:r>
              <a:rPr lang="en-US" altLang="ja-JP" sz="2000" b="1" dirty="0"/>
              <a:t>4</a:t>
            </a:r>
            <a:r>
              <a:rPr lang="ja-JP" altLang="en-US" sz="2000" b="1" dirty="0"/>
              <a:t>日</a:t>
            </a:r>
            <a:r>
              <a:rPr lang="en-US" altLang="ja-JP" sz="2000" b="1" dirty="0"/>
              <a:t> – 8</a:t>
            </a:r>
            <a:r>
              <a:rPr lang="ja-JP" altLang="en-US" sz="2000" b="1" dirty="0"/>
              <a:t>日の</a:t>
            </a:r>
            <a:r>
              <a:rPr lang="en-US" altLang="ja-JP" sz="2000" b="1" dirty="0"/>
              <a:t>5</a:t>
            </a:r>
            <a:r>
              <a:rPr lang="ja-JP" altLang="en-US" sz="2000" b="1" dirty="0"/>
              <a:t>日間</a:t>
            </a:r>
            <a:endParaRPr lang="en-US" altLang="ja-JP" sz="2000" b="1" dirty="0"/>
          </a:p>
          <a:p>
            <a:pPr marL="342900" indent="-342900">
              <a:lnSpc>
                <a:spcPts val="2800"/>
              </a:lnSpc>
              <a:buFont typeface="Arial" panose="020B0604020202020204" pitchFamily="34" charset="0"/>
              <a:buChar char="•"/>
            </a:pPr>
            <a:r>
              <a:rPr lang="ja-JP" altLang="en-US" sz="2000" b="1" dirty="0"/>
              <a:t>電場を変えながらデータを取得</a:t>
            </a:r>
            <a:r>
              <a:rPr lang="en-US" altLang="ja-JP" sz="2000" b="1" dirty="0"/>
              <a:t>(100V/cm ~ 400V/cm)</a:t>
            </a:r>
          </a:p>
        </p:txBody>
      </p:sp>
      <p:sp>
        <p:nvSpPr>
          <p:cNvPr id="6" name="テキスト ボックス 5">
            <a:extLst>
              <a:ext uri="{FF2B5EF4-FFF2-40B4-BE49-F238E27FC236}">
                <a16:creationId xmlns:a16="http://schemas.microsoft.com/office/drawing/2014/main" id="{DDE81208-0817-1CC2-8D58-936C362E46B0}"/>
              </a:ext>
            </a:extLst>
          </p:cNvPr>
          <p:cNvSpPr txBox="1"/>
          <p:nvPr/>
        </p:nvSpPr>
        <p:spPr>
          <a:xfrm>
            <a:off x="10280192" y="3885889"/>
            <a:ext cx="1980029" cy="400110"/>
          </a:xfrm>
          <a:prstGeom prst="rect">
            <a:avLst/>
          </a:prstGeom>
          <a:noFill/>
        </p:spPr>
        <p:txBody>
          <a:bodyPr wrap="none" rtlCol="0">
            <a:spAutoFit/>
          </a:bodyPr>
          <a:lstStyle/>
          <a:p>
            <a:r>
              <a:rPr lang="ja-JP" altLang="en-US" sz="2000" b="1" dirty="0"/>
              <a:t>詳細は次の発表</a:t>
            </a:r>
            <a:endParaRPr kumimoji="1" lang="ja-JP" altLang="en-US" sz="2000" b="1" dirty="0"/>
          </a:p>
        </p:txBody>
      </p:sp>
      <p:sp>
        <p:nvSpPr>
          <p:cNvPr id="8" name="矢印: 右 7">
            <a:extLst>
              <a:ext uri="{FF2B5EF4-FFF2-40B4-BE49-F238E27FC236}">
                <a16:creationId xmlns:a16="http://schemas.microsoft.com/office/drawing/2014/main" id="{CF5FDBD1-7972-BD86-8BD4-FB65D024D11C}"/>
              </a:ext>
            </a:extLst>
          </p:cNvPr>
          <p:cNvSpPr/>
          <p:nvPr/>
        </p:nvSpPr>
        <p:spPr>
          <a:xfrm>
            <a:off x="9738976" y="3942008"/>
            <a:ext cx="498764" cy="2308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descr="テーブル, 座る, 机, 散らかった が含まれている画像&#10;&#10;自動的に生成された説明">
            <a:extLst>
              <a:ext uri="{FF2B5EF4-FFF2-40B4-BE49-F238E27FC236}">
                <a16:creationId xmlns:a16="http://schemas.microsoft.com/office/drawing/2014/main" id="{63FB6784-513C-FEF2-45F4-DE7F94CFA9ED}"/>
              </a:ext>
            </a:extLst>
          </p:cNvPr>
          <p:cNvPicPr>
            <a:picLocks noChangeAspect="1"/>
          </p:cNvPicPr>
          <p:nvPr/>
        </p:nvPicPr>
        <p:blipFill rotWithShape="1">
          <a:blip r:embed="rId5">
            <a:extLst>
              <a:ext uri="{28A0092B-C50C-407E-A947-70E740481C1C}">
                <a14:useLocalDpi xmlns:a14="http://schemas.microsoft.com/office/drawing/2010/main" val="0"/>
              </a:ext>
            </a:extLst>
          </a:blip>
          <a:srcRect l="30082" t="19764" r="37688" b="33332"/>
          <a:stretch/>
        </p:blipFill>
        <p:spPr>
          <a:xfrm>
            <a:off x="10515600" y="2336063"/>
            <a:ext cx="1384134" cy="1511120"/>
          </a:xfrm>
          <a:prstGeom prst="rect">
            <a:avLst/>
          </a:prstGeom>
        </p:spPr>
      </p:pic>
      <p:sp>
        <p:nvSpPr>
          <p:cNvPr id="9" name="テキスト ボックス 8">
            <a:extLst>
              <a:ext uri="{FF2B5EF4-FFF2-40B4-BE49-F238E27FC236}">
                <a16:creationId xmlns:a16="http://schemas.microsoft.com/office/drawing/2014/main" id="{13A2297F-DF95-9DC6-D35C-EE0ED5ADBEC0}"/>
              </a:ext>
            </a:extLst>
          </p:cNvPr>
          <p:cNvSpPr txBox="1"/>
          <p:nvPr/>
        </p:nvSpPr>
        <p:spPr>
          <a:xfrm>
            <a:off x="4513072" y="4465744"/>
            <a:ext cx="1741182"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ja-JP" altLang="en-US" sz="2000" b="1" dirty="0"/>
              <a:t>作成した</a:t>
            </a:r>
            <a:r>
              <a:rPr lang="en-US" altLang="ja-JP" sz="2000" b="1" dirty="0"/>
              <a:t>TPC</a:t>
            </a:r>
            <a:endParaRPr lang="ja-JP" altLang="en-US" sz="1400" b="1" dirty="0"/>
          </a:p>
        </p:txBody>
      </p:sp>
      <p:sp>
        <p:nvSpPr>
          <p:cNvPr id="23" name="テキスト ボックス 22">
            <a:extLst>
              <a:ext uri="{FF2B5EF4-FFF2-40B4-BE49-F238E27FC236}">
                <a16:creationId xmlns:a16="http://schemas.microsoft.com/office/drawing/2014/main" id="{2BE5C468-D629-192E-F886-0CCE8E1831E9}"/>
              </a:ext>
            </a:extLst>
          </p:cNvPr>
          <p:cNvSpPr txBox="1"/>
          <p:nvPr/>
        </p:nvSpPr>
        <p:spPr>
          <a:xfrm>
            <a:off x="7793301" y="4465744"/>
            <a:ext cx="1194558"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b="1" dirty="0"/>
              <a:t>Run</a:t>
            </a:r>
            <a:r>
              <a:rPr lang="ja-JP" altLang="en-US" sz="2000" b="1" dirty="0"/>
              <a:t>開始</a:t>
            </a:r>
            <a:endParaRPr lang="ja-JP" altLang="en-US" sz="1400" b="1" dirty="0"/>
          </a:p>
        </p:txBody>
      </p:sp>
      <p:sp>
        <p:nvSpPr>
          <p:cNvPr id="24" name="テキスト ボックス 23">
            <a:extLst>
              <a:ext uri="{FF2B5EF4-FFF2-40B4-BE49-F238E27FC236}">
                <a16:creationId xmlns:a16="http://schemas.microsoft.com/office/drawing/2014/main" id="{D33409E3-4A5D-3511-A846-74D3EB049556}"/>
              </a:ext>
            </a:extLst>
          </p:cNvPr>
          <p:cNvSpPr txBox="1"/>
          <p:nvPr/>
        </p:nvSpPr>
        <p:spPr>
          <a:xfrm>
            <a:off x="-75900" y="771696"/>
            <a:ext cx="12079641" cy="461665"/>
          </a:xfrm>
          <a:prstGeom prst="rect">
            <a:avLst/>
          </a:prstGeom>
          <a:noFill/>
        </p:spPr>
        <p:txBody>
          <a:bodyPr wrap="square" rtlCol="0">
            <a:spAutoFit/>
          </a:bodyPr>
          <a:lstStyle/>
          <a:p>
            <a:pPr marL="342900" indent="-342900">
              <a:buFont typeface="Wingdings" panose="05000000000000000000" pitchFamily="2" charset="2"/>
              <a:buChar char="Ø"/>
            </a:pPr>
            <a:r>
              <a:rPr lang="ja-JP" altLang="en-US" sz="2400" b="1" dirty="0"/>
              <a:t>宇宙線</a:t>
            </a:r>
            <a:r>
              <a:rPr lang="en-US" altLang="ja-JP" sz="2400" b="1" dirty="0"/>
              <a:t>µ</a:t>
            </a:r>
            <a:r>
              <a:rPr lang="ja-JP" altLang="en-US" sz="2400" b="1" dirty="0"/>
              <a:t>粒子の</a:t>
            </a:r>
            <a:r>
              <a:rPr lang="en-US" altLang="ja-JP" sz="2400" b="1" dirty="0"/>
              <a:t>Capture,</a:t>
            </a:r>
            <a:r>
              <a:rPr lang="ja-JP" altLang="en-US" sz="2400" b="1" dirty="0"/>
              <a:t> </a:t>
            </a:r>
            <a:r>
              <a:rPr lang="en-US" altLang="ja-JP" sz="2400" b="1" dirty="0"/>
              <a:t>Decay</a:t>
            </a:r>
            <a:r>
              <a:rPr lang="ja-JP" altLang="en-US" sz="2400" b="1" dirty="0"/>
              <a:t>を用いた飛跡による粒子反粒子識別の検証</a:t>
            </a:r>
            <a:endParaRPr kumimoji="1" lang="ja-JP" altLang="en-US" sz="2400" b="1" dirty="0"/>
          </a:p>
        </p:txBody>
      </p:sp>
      <p:pic>
        <p:nvPicPr>
          <p:cNvPr id="25" name="図 24">
            <a:extLst>
              <a:ext uri="{FF2B5EF4-FFF2-40B4-BE49-F238E27FC236}">
                <a16:creationId xmlns:a16="http://schemas.microsoft.com/office/drawing/2014/main" id="{62FB55E1-E6B8-4CEF-E3EE-E9962A6BF9E2}"/>
              </a:ext>
            </a:extLst>
          </p:cNvPr>
          <p:cNvPicPr>
            <a:picLocks noChangeAspect="1"/>
          </p:cNvPicPr>
          <p:nvPr/>
        </p:nvPicPr>
        <p:blipFill>
          <a:blip r:embed="rId6"/>
          <a:stretch>
            <a:fillRect/>
          </a:stretch>
        </p:blipFill>
        <p:spPr>
          <a:xfrm>
            <a:off x="316363" y="1695820"/>
            <a:ext cx="2843233" cy="4538642"/>
          </a:xfrm>
          <a:prstGeom prst="rect">
            <a:avLst/>
          </a:prstGeom>
        </p:spPr>
      </p:pic>
      <p:sp>
        <p:nvSpPr>
          <p:cNvPr id="26" name="テキスト ボックス 25">
            <a:extLst>
              <a:ext uri="{FF2B5EF4-FFF2-40B4-BE49-F238E27FC236}">
                <a16:creationId xmlns:a16="http://schemas.microsoft.com/office/drawing/2014/main" id="{FC717250-D9A7-C44B-2165-7A2F52CE6AE1}"/>
              </a:ext>
            </a:extLst>
          </p:cNvPr>
          <p:cNvSpPr txBox="1"/>
          <p:nvPr/>
        </p:nvSpPr>
        <p:spPr>
          <a:xfrm>
            <a:off x="827637" y="6234462"/>
            <a:ext cx="1569660" cy="369332"/>
          </a:xfrm>
          <a:prstGeom prst="rect">
            <a:avLst/>
          </a:prstGeom>
          <a:noFill/>
        </p:spPr>
        <p:txBody>
          <a:bodyPr wrap="none" rtlCol="0">
            <a:spAutoFit/>
          </a:bodyPr>
          <a:lstStyle/>
          <a:p>
            <a:r>
              <a:rPr kumimoji="1" lang="ja-JP" altLang="en-US" b="1" dirty="0"/>
              <a:t>検出器概略図</a:t>
            </a:r>
          </a:p>
        </p:txBody>
      </p:sp>
      <p:sp>
        <p:nvSpPr>
          <p:cNvPr id="27" name="テキスト ボックス 26">
            <a:extLst>
              <a:ext uri="{FF2B5EF4-FFF2-40B4-BE49-F238E27FC236}">
                <a16:creationId xmlns:a16="http://schemas.microsoft.com/office/drawing/2014/main" id="{848360B2-1093-6861-2C31-9825DE5D519A}"/>
              </a:ext>
            </a:extLst>
          </p:cNvPr>
          <p:cNvSpPr txBox="1"/>
          <p:nvPr/>
        </p:nvSpPr>
        <p:spPr>
          <a:xfrm>
            <a:off x="2278717" y="4249144"/>
            <a:ext cx="1152880"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b="1" dirty="0" err="1"/>
              <a:t>LArTPC</a:t>
            </a:r>
            <a:endParaRPr lang="ja-JP" altLang="en-US" sz="1400" b="1" dirty="0"/>
          </a:p>
        </p:txBody>
      </p:sp>
      <p:sp>
        <p:nvSpPr>
          <p:cNvPr id="28" name="テキスト ボックス 27">
            <a:extLst>
              <a:ext uri="{FF2B5EF4-FFF2-40B4-BE49-F238E27FC236}">
                <a16:creationId xmlns:a16="http://schemas.microsoft.com/office/drawing/2014/main" id="{19F48A11-E9E4-A359-7E71-D8D3BD54D7C7}"/>
              </a:ext>
            </a:extLst>
          </p:cNvPr>
          <p:cNvSpPr txBox="1"/>
          <p:nvPr/>
        </p:nvSpPr>
        <p:spPr>
          <a:xfrm>
            <a:off x="1881204" y="5138155"/>
            <a:ext cx="774571"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b="1" dirty="0"/>
              <a:t>PMT</a:t>
            </a:r>
            <a:endParaRPr lang="ja-JP" altLang="en-US" sz="1400" b="1" dirty="0"/>
          </a:p>
        </p:txBody>
      </p:sp>
      <p:sp>
        <p:nvSpPr>
          <p:cNvPr id="29" name="テキスト ボックス 28">
            <a:extLst>
              <a:ext uri="{FF2B5EF4-FFF2-40B4-BE49-F238E27FC236}">
                <a16:creationId xmlns:a16="http://schemas.microsoft.com/office/drawing/2014/main" id="{AA7E3900-C74F-DBF3-C103-5BBC58EA8DB7}"/>
              </a:ext>
            </a:extLst>
          </p:cNvPr>
          <p:cNvSpPr txBox="1"/>
          <p:nvPr/>
        </p:nvSpPr>
        <p:spPr>
          <a:xfrm>
            <a:off x="2495418" y="2202385"/>
            <a:ext cx="1300356"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b="1" dirty="0"/>
              <a:t>200L</a:t>
            </a:r>
            <a:r>
              <a:rPr lang="ja-JP" altLang="en-US" sz="2000" b="1" dirty="0"/>
              <a:t>容器</a:t>
            </a:r>
            <a:endParaRPr lang="ja-JP" altLang="en-US" sz="1400" b="1" dirty="0"/>
          </a:p>
        </p:txBody>
      </p:sp>
      <p:sp>
        <p:nvSpPr>
          <p:cNvPr id="3" name="フッター プレースホルダー 2">
            <a:extLst>
              <a:ext uri="{FF2B5EF4-FFF2-40B4-BE49-F238E27FC236}">
                <a16:creationId xmlns:a16="http://schemas.microsoft.com/office/drawing/2014/main" id="{F1173080-0561-A272-11CA-76FE49251742}"/>
              </a:ext>
            </a:extLst>
          </p:cNvPr>
          <p:cNvSpPr>
            <a:spLocks noGrp="1"/>
          </p:cNvSpPr>
          <p:nvPr>
            <p:ph type="ftr" sz="quarter" idx="11"/>
          </p:nvPr>
        </p:nvSpPr>
        <p:spPr>
          <a:xfrm>
            <a:off x="8077200" y="-25982"/>
            <a:ext cx="4114800" cy="365125"/>
          </a:xfrm>
        </p:spPr>
        <p:txBody>
          <a:bodyPr/>
          <a:lstStyle/>
          <a:p>
            <a:r>
              <a:rPr kumimoji="1" lang="en-US" altLang="ja-JP" dirty="0"/>
              <a:t>ICEPP</a:t>
            </a:r>
            <a:r>
              <a:rPr kumimoji="1" lang="ja-JP" altLang="en-US" dirty="0"/>
              <a:t>シンポジウム </a:t>
            </a:r>
            <a:r>
              <a:rPr kumimoji="1" lang="en-US" altLang="ja-JP" dirty="0"/>
              <a:t>2023 2/19</a:t>
            </a:r>
            <a:endParaRPr kumimoji="1" lang="ja-JP" altLang="en-US" dirty="0"/>
          </a:p>
        </p:txBody>
      </p:sp>
      <p:sp>
        <p:nvSpPr>
          <p:cNvPr id="12" name="スライド番号プレースホルダー 2">
            <a:extLst>
              <a:ext uri="{FF2B5EF4-FFF2-40B4-BE49-F238E27FC236}">
                <a16:creationId xmlns:a16="http://schemas.microsoft.com/office/drawing/2014/main" id="{4383B499-4E22-F9D1-7788-AFCD5678A695}"/>
              </a:ext>
            </a:extLst>
          </p:cNvPr>
          <p:cNvSpPr>
            <a:spLocks noGrp="1"/>
          </p:cNvSpPr>
          <p:nvPr>
            <p:ph type="sldNum" sz="quarter" idx="12"/>
          </p:nvPr>
        </p:nvSpPr>
        <p:spPr>
          <a:xfrm>
            <a:off x="9435981" y="0"/>
            <a:ext cx="2743200" cy="365125"/>
          </a:xfrm>
        </p:spPr>
        <p:txBody>
          <a:bodyPr/>
          <a:lstStyle/>
          <a:p>
            <a:fld id="{D6899CFB-F8A1-4451-9130-1C210B9BF1C7}" type="slidenum">
              <a:rPr kumimoji="1" lang="ja-JP" altLang="en-US" smtClean="0"/>
              <a:t>14</a:t>
            </a:fld>
            <a:r>
              <a:rPr kumimoji="1" lang="en-US" altLang="ja-JP" dirty="0"/>
              <a:t>/21</a:t>
            </a:r>
            <a:endParaRPr kumimoji="1" lang="ja-JP" altLang="en-US" dirty="0"/>
          </a:p>
        </p:txBody>
      </p:sp>
    </p:spTree>
    <p:extLst>
      <p:ext uri="{BB962C8B-B14F-4D97-AF65-F5344CB8AC3E}">
        <p14:creationId xmlns:p14="http://schemas.microsoft.com/office/powerpoint/2010/main" val="33547750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7373B7F-EB82-9831-A2F9-E882ABE98D65}"/>
              </a:ext>
            </a:extLst>
          </p:cNvPr>
          <p:cNvSpPr>
            <a:spLocks noGrp="1"/>
          </p:cNvSpPr>
          <p:nvPr>
            <p:ph type="title"/>
          </p:nvPr>
        </p:nvSpPr>
        <p:spPr>
          <a:xfrm>
            <a:off x="0" y="-46661"/>
            <a:ext cx="10983074" cy="1325563"/>
          </a:xfrm>
        </p:spPr>
        <p:txBody>
          <a:bodyPr/>
          <a:lstStyle/>
          <a:p>
            <a:r>
              <a:rPr lang="en-US" altLang="ja-JP" b="1" dirty="0"/>
              <a:t>DAQ</a:t>
            </a:r>
            <a:r>
              <a:rPr lang="ja-JP" altLang="en-US" b="1" dirty="0"/>
              <a:t> </a:t>
            </a:r>
            <a:r>
              <a:rPr lang="en-US" altLang="ja-JP" b="1" dirty="0"/>
              <a:t>System,</a:t>
            </a:r>
            <a:r>
              <a:rPr lang="ja-JP" altLang="en-US" b="1" dirty="0"/>
              <a:t> データ</a:t>
            </a:r>
            <a:endParaRPr kumimoji="1" lang="ja-JP" altLang="en-US" b="1" dirty="0"/>
          </a:p>
        </p:txBody>
      </p:sp>
      <p:pic>
        <p:nvPicPr>
          <p:cNvPr id="4" name="図 3">
            <a:extLst>
              <a:ext uri="{FF2B5EF4-FFF2-40B4-BE49-F238E27FC236}">
                <a16:creationId xmlns:a16="http://schemas.microsoft.com/office/drawing/2014/main" id="{4652340D-7F58-797B-7604-EFBA2B9B5B09}"/>
              </a:ext>
            </a:extLst>
          </p:cNvPr>
          <p:cNvPicPr>
            <a:picLocks noChangeAspect="1"/>
          </p:cNvPicPr>
          <p:nvPr/>
        </p:nvPicPr>
        <p:blipFill>
          <a:blip r:embed="rId3"/>
          <a:stretch>
            <a:fillRect/>
          </a:stretch>
        </p:blipFill>
        <p:spPr>
          <a:xfrm>
            <a:off x="212248" y="1647652"/>
            <a:ext cx="4118865" cy="4892744"/>
          </a:xfrm>
          <a:prstGeom prst="rect">
            <a:avLst/>
          </a:prstGeom>
        </p:spPr>
      </p:pic>
      <p:pic>
        <p:nvPicPr>
          <p:cNvPr id="5" name="図 4">
            <a:extLst>
              <a:ext uri="{FF2B5EF4-FFF2-40B4-BE49-F238E27FC236}">
                <a16:creationId xmlns:a16="http://schemas.microsoft.com/office/drawing/2014/main" id="{A4856FD0-1057-F4E7-D416-30F26C44DBD9}"/>
              </a:ext>
            </a:extLst>
          </p:cNvPr>
          <p:cNvPicPr>
            <a:picLocks noChangeAspect="1"/>
          </p:cNvPicPr>
          <p:nvPr/>
        </p:nvPicPr>
        <p:blipFill>
          <a:blip r:embed="rId4"/>
          <a:stretch>
            <a:fillRect/>
          </a:stretch>
        </p:blipFill>
        <p:spPr>
          <a:xfrm>
            <a:off x="4331113" y="4609533"/>
            <a:ext cx="7860887" cy="2230212"/>
          </a:xfrm>
          <a:prstGeom prst="rect">
            <a:avLst/>
          </a:prstGeom>
        </p:spPr>
      </p:pic>
      <p:sp>
        <p:nvSpPr>
          <p:cNvPr id="6" name="テキスト ボックス 5">
            <a:extLst>
              <a:ext uri="{FF2B5EF4-FFF2-40B4-BE49-F238E27FC236}">
                <a16:creationId xmlns:a16="http://schemas.microsoft.com/office/drawing/2014/main" id="{13E71F84-8950-03B4-A426-1A404BC9ECCE}"/>
              </a:ext>
            </a:extLst>
          </p:cNvPr>
          <p:cNvSpPr txBox="1"/>
          <p:nvPr/>
        </p:nvSpPr>
        <p:spPr>
          <a:xfrm>
            <a:off x="4483004" y="4153612"/>
            <a:ext cx="5159368" cy="433067"/>
          </a:xfrm>
          <a:prstGeom prst="rect">
            <a:avLst/>
          </a:prstGeom>
          <a:noFill/>
        </p:spPr>
        <p:txBody>
          <a:bodyPr wrap="square">
            <a:spAutoFit/>
          </a:bodyPr>
          <a:lstStyle/>
          <a:p>
            <a:pPr marL="342900" indent="-342900">
              <a:lnSpc>
                <a:spcPts val="2800"/>
              </a:lnSpc>
              <a:buFont typeface="Wingdings" panose="05000000000000000000" pitchFamily="2" charset="2"/>
              <a:buChar char="Ø"/>
            </a:pPr>
            <a:r>
              <a:rPr lang="ja-JP" altLang="en-US" sz="2000" b="1" dirty="0"/>
              <a:t>観測した</a:t>
            </a:r>
            <a:r>
              <a:rPr lang="en-US" altLang="ja-JP" sz="2000" b="1" dirty="0"/>
              <a:t>μ</a:t>
            </a:r>
            <a:r>
              <a:rPr lang="ja-JP" altLang="en-US" sz="2000" b="1" dirty="0"/>
              <a:t>粒子</a:t>
            </a:r>
            <a:r>
              <a:rPr lang="en-US" altLang="ja-JP" sz="2000" b="1" dirty="0"/>
              <a:t>1</a:t>
            </a:r>
            <a:r>
              <a:rPr lang="ja-JP" altLang="en-US" sz="2000" b="1" dirty="0"/>
              <a:t>イベント</a:t>
            </a:r>
            <a:r>
              <a:rPr lang="en-US" altLang="ja-JP" sz="2000" b="1" dirty="0"/>
              <a:t>(400V/cm)</a:t>
            </a:r>
          </a:p>
        </p:txBody>
      </p:sp>
      <p:sp>
        <p:nvSpPr>
          <p:cNvPr id="12" name="テキスト ボックス 11">
            <a:extLst>
              <a:ext uri="{FF2B5EF4-FFF2-40B4-BE49-F238E27FC236}">
                <a16:creationId xmlns:a16="http://schemas.microsoft.com/office/drawing/2014/main" id="{B43C567A-C6B8-D0E6-3D75-F2DBC9C72192}"/>
              </a:ext>
            </a:extLst>
          </p:cNvPr>
          <p:cNvSpPr txBox="1"/>
          <p:nvPr/>
        </p:nvSpPr>
        <p:spPr>
          <a:xfrm>
            <a:off x="0" y="905218"/>
            <a:ext cx="10983074" cy="433067"/>
          </a:xfrm>
          <a:prstGeom prst="rect">
            <a:avLst/>
          </a:prstGeom>
          <a:noFill/>
        </p:spPr>
        <p:txBody>
          <a:bodyPr wrap="square">
            <a:spAutoFit/>
          </a:bodyPr>
          <a:lstStyle/>
          <a:p>
            <a:pPr marL="342900" indent="-342900">
              <a:lnSpc>
                <a:spcPts val="2800"/>
              </a:lnSpc>
              <a:buFont typeface="Wingdings" panose="05000000000000000000" pitchFamily="2" charset="2"/>
              <a:buChar char="Ø"/>
            </a:pPr>
            <a:r>
              <a:rPr lang="ja-JP" altLang="en-US" sz="2000" b="1" dirty="0"/>
              <a:t>約</a:t>
            </a:r>
            <a:r>
              <a:rPr lang="en-US" altLang="ja-JP" sz="2000" b="1" dirty="0"/>
              <a:t>170</a:t>
            </a:r>
            <a:r>
              <a:rPr lang="ja-JP" altLang="en-US" sz="2000" b="1" dirty="0"/>
              <a:t>万 </a:t>
            </a:r>
            <a:r>
              <a:rPr lang="en-US" altLang="ja-JP" sz="2000" b="1" dirty="0"/>
              <a:t>event</a:t>
            </a:r>
            <a:r>
              <a:rPr lang="ja-JP" altLang="en-US" sz="2000" b="1" dirty="0"/>
              <a:t>の宇宙線</a:t>
            </a:r>
            <a:r>
              <a:rPr lang="en-US" altLang="ja-JP" sz="2000" b="1" dirty="0"/>
              <a:t>μ</a:t>
            </a:r>
            <a:r>
              <a:rPr lang="ja-JP" altLang="en-US" sz="2000" b="1" dirty="0"/>
              <a:t>粒子のデータを取得（</a:t>
            </a:r>
            <a:r>
              <a:rPr lang="en-US" altLang="ja-JP" sz="2000" b="1" dirty="0"/>
              <a:t>µ Rate: 10Hz</a:t>
            </a:r>
            <a:r>
              <a:rPr lang="ja-JP" altLang="en-US" sz="2000" b="1" dirty="0"/>
              <a:t>程度）</a:t>
            </a:r>
            <a:endParaRPr lang="en-US" altLang="ja-JP" sz="2000" b="1" dirty="0"/>
          </a:p>
        </p:txBody>
      </p:sp>
      <p:sp>
        <p:nvSpPr>
          <p:cNvPr id="13" name="テキスト ボックス 12">
            <a:extLst>
              <a:ext uri="{FF2B5EF4-FFF2-40B4-BE49-F238E27FC236}">
                <a16:creationId xmlns:a16="http://schemas.microsoft.com/office/drawing/2014/main" id="{D184C8E7-E128-D51E-671D-C2BF849903EA}"/>
              </a:ext>
            </a:extLst>
          </p:cNvPr>
          <p:cNvSpPr txBox="1"/>
          <p:nvPr/>
        </p:nvSpPr>
        <p:spPr>
          <a:xfrm>
            <a:off x="60357" y="1647652"/>
            <a:ext cx="1596912" cy="369332"/>
          </a:xfrm>
          <a:prstGeom prst="rect">
            <a:avLst/>
          </a:prstGeom>
          <a:noFill/>
        </p:spPr>
        <p:txBody>
          <a:bodyPr wrap="none" rtlCol="0">
            <a:spAutoFit/>
          </a:bodyPr>
          <a:lstStyle/>
          <a:p>
            <a:r>
              <a:rPr kumimoji="1" lang="en-US" altLang="ja-JP" b="1" dirty="0"/>
              <a:t>DAQ System</a:t>
            </a:r>
            <a:endParaRPr kumimoji="1" lang="ja-JP" altLang="en-US" b="1" dirty="0"/>
          </a:p>
        </p:txBody>
      </p:sp>
      <p:pic>
        <p:nvPicPr>
          <p:cNvPr id="15" name="図 14">
            <a:extLst>
              <a:ext uri="{FF2B5EF4-FFF2-40B4-BE49-F238E27FC236}">
                <a16:creationId xmlns:a16="http://schemas.microsoft.com/office/drawing/2014/main" id="{9CEC8977-2E7F-13FD-044C-F45EE7F7D95C}"/>
              </a:ext>
            </a:extLst>
          </p:cNvPr>
          <p:cNvPicPr>
            <a:picLocks noChangeAspect="1"/>
          </p:cNvPicPr>
          <p:nvPr/>
        </p:nvPicPr>
        <p:blipFill>
          <a:blip r:embed="rId5"/>
          <a:stretch>
            <a:fillRect/>
          </a:stretch>
        </p:blipFill>
        <p:spPr>
          <a:xfrm>
            <a:off x="8289949" y="1476372"/>
            <a:ext cx="2922359" cy="2522426"/>
          </a:xfrm>
          <a:prstGeom prst="rect">
            <a:avLst/>
          </a:prstGeom>
        </p:spPr>
      </p:pic>
      <p:sp>
        <p:nvSpPr>
          <p:cNvPr id="16" name="テキスト ボックス 15">
            <a:extLst>
              <a:ext uri="{FF2B5EF4-FFF2-40B4-BE49-F238E27FC236}">
                <a16:creationId xmlns:a16="http://schemas.microsoft.com/office/drawing/2014/main" id="{51BDBBCA-5F5F-7FBC-BC16-9728EA9EBBFF}"/>
              </a:ext>
            </a:extLst>
          </p:cNvPr>
          <p:cNvSpPr txBox="1"/>
          <p:nvPr/>
        </p:nvSpPr>
        <p:spPr>
          <a:xfrm>
            <a:off x="9546144" y="2613016"/>
            <a:ext cx="2348597" cy="400110"/>
          </a:xfrm>
          <a:prstGeom prst="rect">
            <a:avLst/>
          </a:prstGeom>
          <a:solidFill>
            <a:schemeClr val="bg1"/>
          </a:solidFill>
        </p:spPr>
        <p:txBody>
          <a:bodyPr wrap="square" rtlCol="0">
            <a:spAutoFit/>
          </a:bodyPr>
          <a:lstStyle/>
          <a:p>
            <a:r>
              <a:rPr lang="en-US" altLang="ja-JP" sz="2000" dirty="0"/>
              <a:t>-</a:t>
            </a:r>
            <a:r>
              <a:rPr lang="ja-JP" altLang="en-US" sz="2000" dirty="0"/>
              <a:t>ノイズ差し引き後</a:t>
            </a:r>
            <a:endParaRPr lang="en-US" altLang="ja-JP" sz="2000" dirty="0"/>
          </a:p>
        </p:txBody>
      </p:sp>
      <p:sp>
        <p:nvSpPr>
          <p:cNvPr id="7" name="テキスト ボックス 6">
            <a:extLst>
              <a:ext uri="{FF2B5EF4-FFF2-40B4-BE49-F238E27FC236}">
                <a16:creationId xmlns:a16="http://schemas.microsoft.com/office/drawing/2014/main" id="{8A5F1B0E-49C0-8DC3-ED8F-0EAF25208684}"/>
              </a:ext>
            </a:extLst>
          </p:cNvPr>
          <p:cNvSpPr txBox="1"/>
          <p:nvPr/>
        </p:nvSpPr>
        <p:spPr>
          <a:xfrm>
            <a:off x="10468451" y="2984492"/>
            <a:ext cx="1723549" cy="70788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none" rtlCol="0">
            <a:spAutoFit/>
          </a:bodyPr>
          <a:lstStyle/>
          <a:p>
            <a:r>
              <a:rPr lang="ja-JP" altLang="en-US" sz="2000" dirty="0"/>
              <a:t>ノイズ解析は</a:t>
            </a:r>
            <a:endParaRPr lang="en-US" altLang="ja-JP" sz="2000" dirty="0"/>
          </a:p>
          <a:p>
            <a:r>
              <a:rPr kumimoji="1" lang="ja-JP" altLang="en-US" sz="2000" dirty="0"/>
              <a:t>次の発表</a:t>
            </a:r>
          </a:p>
        </p:txBody>
      </p:sp>
      <p:sp>
        <p:nvSpPr>
          <p:cNvPr id="8" name="矢印: 右 7">
            <a:extLst>
              <a:ext uri="{FF2B5EF4-FFF2-40B4-BE49-F238E27FC236}">
                <a16:creationId xmlns:a16="http://schemas.microsoft.com/office/drawing/2014/main" id="{1245D053-F888-9BED-7EE1-F105EF10E049}"/>
              </a:ext>
            </a:extLst>
          </p:cNvPr>
          <p:cNvSpPr/>
          <p:nvPr/>
        </p:nvSpPr>
        <p:spPr>
          <a:xfrm>
            <a:off x="9983746" y="3239880"/>
            <a:ext cx="498764" cy="2308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2C39D5B7-0982-65D0-011E-556D419E4A27}"/>
              </a:ext>
            </a:extLst>
          </p:cNvPr>
          <p:cNvSpPr txBox="1"/>
          <p:nvPr/>
        </p:nvSpPr>
        <p:spPr>
          <a:xfrm>
            <a:off x="4483004" y="1506341"/>
            <a:ext cx="3859612" cy="1151213"/>
          </a:xfrm>
          <a:prstGeom prst="rect">
            <a:avLst/>
          </a:prstGeom>
          <a:noFill/>
        </p:spPr>
        <p:txBody>
          <a:bodyPr wrap="square">
            <a:spAutoFit/>
          </a:bodyPr>
          <a:lstStyle/>
          <a:p>
            <a:pPr marL="342900" indent="-342900">
              <a:lnSpc>
                <a:spcPts val="2800"/>
              </a:lnSpc>
              <a:buFont typeface="Wingdings" panose="05000000000000000000" pitchFamily="2" charset="2"/>
              <a:buChar char="Ø"/>
            </a:pPr>
            <a:r>
              <a:rPr lang="ja-JP" altLang="en-US" sz="2000" b="1" dirty="0"/>
              <a:t>チャンネル数</a:t>
            </a:r>
            <a:endParaRPr lang="en-US" altLang="ja-JP" sz="2000" b="1" dirty="0"/>
          </a:p>
          <a:p>
            <a:pPr>
              <a:lnSpc>
                <a:spcPts val="2800"/>
              </a:lnSpc>
            </a:pPr>
            <a:r>
              <a:rPr lang="ja-JP" altLang="en-US" sz="2000" b="1" dirty="0"/>
              <a:t>　</a:t>
            </a:r>
            <a:r>
              <a:rPr lang="en-US" altLang="ja-JP" sz="2000" b="1" dirty="0"/>
              <a:t>LTARS: 60ch</a:t>
            </a:r>
          </a:p>
          <a:p>
            <a:pPr>
              <a:lnSpc>
                <a:spcPts val="2800"/>
              </a:lnSpc>
            </a:pPr>
            <a:r>
              <a:rPr lang="ja-JP" altLang="en-US" sz="2000" b="1" dirty="0"/>
              <a:t>　</a:t>
            </a:r>
            <a:r>
              <a:rPr lang="en-US" altLang="ja-JP" sz="2000" b="1" dirty="0"/>
              <a:t>FADC: 1ch(PMT)</a:t>
            </a:r>
          </a:p>
        </p:txBody>
      </p:sp>
      <p:sp>
        <p:nvSpPr>
          <p:cNvPr id="18" name="テキスト ボックス 17">
            <a:extLst>
              <a:ext uri="{FF2B5EF4-FFF2-40B4-BE49-F238E27FC236}">
                <a16:creationId xmlns:a16="http://schemas.microsoft.com/office/drawing/2014/main" id="{2B388C96-591F-4339-B4D1-E87E42353D72}"/>
              </a:ext>
            </a:extLst>
          </p:cNvPr>
          <p:cNvSpPr txBox="1"/>
          <p:nvPr/>
        </p:nvSpPr>
        <p:spPr>
          <a:xfrm>
            <a:off x="10100835" y="1443597"/>
            <a:ext cx="1550424"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b="1" dirty="0"/>
              <a:t>LTARS</a:t>
            </a:r>
            <a:r>
              <a:rPr lang="ja-JP" altLang="en-US" sz="2000" b="1" dirty="0"/>
              <a:t>波形</a:t>
            </a:r>
            <a:endParaRPr lang="ja-JP" altLang="en-US" sz="1400" b="1" dirty="0"/>
          </a:p>
        </p:txBody>
      </p:sp>
      <p:sp>
        <p:nvSpPr>
          <p:cNvPr id="3" name="テキスト ボックス 2">
            <a:extLst>
              <a:ext uri="{FF2B5EF4-FFF2-40B4-BE49-F238E27FC236}">
                <a16:creationId xmlns:a16="http://schemas.microsoft.com/office/drawing/2014/main" id="{F2DC30F7-E0FF-0375-452F-607FB9AB3530}"/>
              </a:ext>
            </a:extLst>
          </p:cNvPr>
          <p:cNvSpPr txBox="1"/>
          <p:nvPr/>
        </p:nvSpPr>
        <p:spPr>
          <a:xfrm>
            <a:off x="4486685" y="2809536"/>
            <a:ext cx="3692036" cy="1151213"/>
          </a:xfrm>
          <a:prstGeom prst="rect">
            <a:avLst/>
          </a:prstGeom>
          <a:noFill/>
        </p:spPr>
        <p:txBody>
          <a:bodyPr wrap="none" rtlCol="0">
            <a:spAutoFit/>
          </a:bodyPr>
          <a:lstStyle/>
          <a:p>
            <a:pPr marL="342900" indent="-342900">
              <a:lnSpc>
                <a:spcPts val="2800"/>
              </a:lnSpc>
              <a:buFont typeface="Wingdings" panose="05000000000000000000" pitchFamily="2" charset="2"/>
              <a:buChar char="Ø"/>
            </a:pPr>
            <a:r>
              <a:rPr lang="ja-JP" altLang="en-US" sz="2000" b="1" dirty="0"/>
              <a:t>トリガー</a:t>
            </a:r>
            <a:r>
              <a:rPr lang="en-US" altLang="ja-JP" sz="2000" b="1" dirty="0"/>
              <a:t>: PMT</a:t>
            </a:r>
            <a:r>
              <a:rPr lang="ja-JP" altLang="en-US" sz="2000" b="1" dirty="0"/>
              <a:t>信号</a:t>
            </a:r>
            <a:endParaRPr lang="en-US" altLang="ja-JP" sz="2000" b="1" dirty="0"/>
          </a:p>
          <a:p>
            <a:pPr marL="342900" indent="-342900">
              <a:lnSpc>
                <a:spcPts val="2800"/>
              </a:lnSpc>
              <a:buFont typeface="Wingdings" panose="05000000000000000000" pitchFamily="2" charset="2"/>
              <a:buChar char="Ø"/>
            </a:pPr>
            <a:r>
              <a:rPr lang="en-US" altLang="ja-JP" sz="2000" b="1" dirty="0"/>
              <a:t>LTARS</a:t>
            </a:r>
            <a:r>
              <a:rPr lang="ja-JP" altLang="en-US" sz="2000" b="1" dirty="0"/>
              <a:t>から</a:t>
            </a:r>
            <a:r>
              <a:rPr lang="en-US" altLang="ja-JP" sz="2000" b="1" dirty="0"/>
              <a:t>Event Number</a:t>
            </a:r>
          </a:p>
          <a:p>
            <a:pPr>
              <a:lnSpc>
                <a:spcPts val="2800"/>
              </a:lnSpc>
            </a:pPr>
            <a:r>
              <a:rPr lang="en-US" altLang="ja-JP" sz="2000" b="1" dirty="0"/>
              <a:t>     </a:t>
            </a:r>
            <a:r>
              <a:rPr lang="ja-JP" altLang="en-US" sz="2000" b="1" dirty="0"/>
              <a:t>パルスを</a:t>
            </a:r>
            <a:r>
              <a:rPr lang="en-US" altLang="ja-JP" sz="2000" b="1" dirty="0"/>
              <a:t>FADC</a:t>
            </a:r>
            <a:r>
              <a:rPr lang="ja-JP" altLang="en-US" sz="2000" b="1" dirty="0"/>
              <a:t>に送り同期</a:t>
            </a:r>
            <a:endParaRPr lang="en-US" altLang="ja-JP" sz="2000" b="1" dirty="0"/>
          </a:p>
        </p:txBody>
      </p:sp>
      <p:sp>
        <p:nvSpPr>
          <p:cNvPr id="9" name="フッター プレースホルダー 8">
            <a:extLst>
              <a:ext uri="{FF2B5EF4-FFF2-40B4-BE49-F238E27FC236}">
                <a16:creationId xmlns:a16="http://schemas.microsoft.com/office/drawing/2014/main" id="{C05B38AD-0491-D023-D93B-491D792426BC}"/>
              </a:ext>
            </a:extLst>
          </p:cNvPr>
          <p:cNvSpPr>
            <a:spLocks noGrp="1"/>
          </p:cNvSpPr>
          <p:nvPr>
            <p:ph type="ftr" sz="quarter" idx="11"/>
          </p:nvPr>
        </p:nvSpPr>
        <p:spPr>
          <a:xfrm>
            <a:off x="8043435" y="-15013"/>
            <a:ext cx="4114800" cy="365125"/>
          </a:xfrm>
        </p:spPr>
        <p:txBody>
          <a:bodyPr/>
          <a:lstStyle/>
          <a:p>
            <a:r>
              <a:rPr kumimoji="1" lang="en-US" altLang="ja-JP" dirty="0"/>
              <a:t>ICEPP</a:t>
            </a:r>
            <a:r>
              <a:rPr kumimoji="1" lang="ja-JP" altLang="en-US" dirty="0"/>
              <a:t>シンポジウム </a:t>
            </a:r>
            <a:r>
              <a:rPr kumimoji="1" lang="en-US" altLang="ja-JP" dirty="0"/>
              <a:t>2023 2/19</a:t>
            </a:r>
            <a:endParaRPr kumimoji="1" lang="ja-JP" altLang="en-US" dirty="0"/>
          </a:p>
        </p:txBody>
      </p:sp>
      <p:sp>
        <p:nvSpPr>
          <p:cNvPr id="11" name="スライド番号プレースホルダー 2">
            <a:extLst>
              <a:ext uri="{FF2B5EF4-FFF2-40B4-BE49-F238E27FC236}">
                <a16:creationId xmlns:a16="http://schemas.microsoft.com/office/drawing/2014/main" id="{BC6B64EC-2831-CF4F-C4F6-D46F8033A604}"/>
              </a:ext>
            </a:extLst>
          </p:cNvPr>
          <p:cNvSpPr>
            <a:spLocks noGrp="1"/>
          </p:cNvSpPr>
          <p:nvPr>
            <p:ph type="sldNum" sz="quarter" idx="12"/>
          </p:nvPr>
        </p:nvSpPr>
        <p:spPr>
          <a:xfrm>
            <a:off x="9435981" y="0"/>
            <a:ext cx="2743200" cy="365125"/>
          </a:xfrm>
        </p:spPr>
        <p:txBody>
          <a:bodyPr/>
          <a:lstStyle/>
          <a:p>
            <a:fld id="{D6899CFB-F8A1-4451-9130-1C210B9BF1C7}" type="slidenum">
              <a:rPr kumimoji="1" lang="ja-JP" altLang="en-US" smtClean="0"/>
              <a:t>15</a:t>
            </a:fld>
            <a:r>
              <a:rPr kumimoji="1" lang="en-US" altLang="ja-JP" dirty="0"/>
              <a:t>/21</a:t>
            </a:r>
            <a:endParaRPr kumimoji="1" lang="ja-JP" altLang="en-US" dirty="0"/>
          </a:p>
        </p:txBody>
      </p:sp>
    </p:spTree>
    <p:extLst>
      <p:ext uri="{BB962C8B-B14F-4D97-AF65-F5344CB8AC3E}">
        <p14:creationId xmlns:p14="http://schemas.microsoft.com/office/powerpoint/2010/main" val="623208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D36C7E9-5C72-14B4-5B6C-216411C8F33D}"/>
              </a:ext>
            </a:extLst>
          </p:cNvPr>
          <p:cNvPicPr>
            <a:picLocks noChangeAspect="1"/>
          </p:cNvPicPr>
          <p:nvPr/>
        </p:nvPicPr>
        <p:blipFill rotWithShape="1">
          <a:blip r:embed="rId3"/>
          <a:srcRect r="26170"/>
          <a:stretch/>
        </p:blipFill>
        <p:spPr>
          <a:xfrm>
            <a:off x="1737360" y="1025508"/>
            <a:ext cx="8473440" cy="2496572"/>
          </a:xfrm>
          <a:prstGeom prst="rect">
            <a:avLst/>
          </a:prstGeom>
        </p:spPr>
      </p:pic>
      <p:sp>
        <p:nvSpPr>
          <p:cNvPr id="8" name="四角形: 角を丸くする 7">
            <a:extLst>
              <a:ext uri="{FF2B5EF4-FFF2-40B4-BE49-F238E27FC236}">
                <a16:creationId xmlns:a16="http://schemas.microsoft.com/office/drawing/2014/main" id="{772D3CB3-FB72-3674-4D7C-EBA9C80D123E}"/>
              </a:ext>
            </a:extLst>
          </p:cNvPr>
          <p:cNvSpPr/>
          <p:nvPr/>
        </p:nvSpPr>
        <p:spPr>
          <a:xfrm>
            <a:off x="1361440" y="933175"/>
            <a:ext cx="9154160" cy="2588905"/>
          </a:xfrm>
          <a:prstGeom prst="roundRect">
            <a:avLst>
              <a:gd name="adj" fmla="val 7798"/>
            </a:avLst>
          </a:prstGeom>
          <a:noFill/>
          <a:ln w="190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E2F17D49-E9DE-0B2B-CF98-BA1E6E93BFA1}"/>
              </a:ext>
            </a:extLst>
          </p:cNvPr>
          <p:cNvSpPr>
            <a:spLocks noGrp="1"/>
          </p:cNvSpPr>
          <p:nvPr>
            <p:ph type="title"/>
          </p:nvPr>
        </p:nvSpPr>
        <p:spPr>
          <a:xfrm>
            <a:off x="0" y="-20615"/>
            <a:ext cx="10515600" cy="1325563"/>
          </a:xfrm>
        </p:spPr>
        <p:txBody>
          <a:bodyPr/>
          <a:lstStyle/>
          <a:p>
            <a:r>
              <a:rPr kumimoji="1" lang="ja-JP" altLang="en-US" b="1" dirty="0"/>
              <a:t>観測した</a:t>
            </a:r>
            <a:r>
              <a:rPr lang="en-US" altLang="ja-JP" b="1" dirty="0" err="1"/>
              <a:t>L</a:t>
            </a:r>
            <a:r>
              <a:rPr kumimoji="1" lang="en-US" altLang="ja-JP" b="1" dirty="0" err="1"/>
              <a:t>ArTPC</a:t>
            </a:r>
            <a:r>
              <a:rPr kumimoji="1" lang="ja-JP" altLang="en-US" b="1" dirty="0"/>
              <a:t>中で停止する</a:t>
            </a:r>
            <a:r>
              <a:rPr lang="en-US" altLang="ja-JP" b="1" dirty="0"/>
              <a:t>μ</a:t>
            </a:r>
            <a:r>
              <a:rPr lang="ja-JP" altLang="en-US" b="1" dirty="0"/>
              <a:t>粒子</a:t>
            </a:r>
            <a:endParaRPr kumimoji="1" lang="ja-JP" altLang="en-US" b="1" dirty="0"/>
          </a:p>
        </p:txBody>
      </p:sp>
      <p:sp>
        <p:nvSpPr>
          <p:cNvPr id="6" name="四角形: 角を丸くする 5">
            <a:extLst>
              <a:ext uri="{FF2B5EF4-FFF2-40B4-BE49-F238E27FC236}">
                <a16:creationId xmlns:a16="http://schemas.microsoft.com/office/drawing/2014/main" id="{4E56D6E4-CF65-BFDA-AA77-9D18C1604F22}"/>
              </a:ext>
            </a:extLst>
          </p:cNvPr>
          <p:cNvSpPr/>
          <p:nvPr/>
        </p:nvSpPr>
        <p:spPr>
          <a:xfrm>
            <a:off x="1361440" y="3694370"/>
            <a:ext cx="9154160" cy="2658010"/>
          </a:xfrm>
          <a:prstGeom prst="roundRect">
            <a:avLst>
              <a:gd name="adj" fmla="val 7798"/>
            </a:avLst>
          </a:prstGeom>
          <a:noFill/>
          <a:ln w="1905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8776EDA0-D2A1-45EC-F002-07A394A06B2F}"/>
              </a:ext>
            </a:extLst>
          </p:cNvPr>
          <p:cNvSpPr txBox="1"/>
          <p:nvPr/>
        </p:nvSpPr>
        <p:spPr>
          <a:xfrm>
            <a:off x="387096" y="4636886"/>
            <a:ext cx="1236455" cy="400110"/>
          </a:xfrm>
          <a:prstGeom prst="rect">
            <a:avLst/>
          </a:prstGeom>
          <a:solidFill>
            <a:schemeClr val="bg1"/>
          </a:solidFill>
          <a:ln w="19050">
            <a:solidFill>
              <a:schemeClr val="accent1"/>
            </a:solidFill>
          </a:ln>
        </p:spPr>
        <p:txBody>
          <a:bodyPr wrap="square" rtlCol="0">
            <a:spAutoFit/>
          </a:bodyPr>
          <a:lstStyle/>
          <a:p>
            <a:r>
              <a:rPr kumimoji="1" lang="en-US" altLang="ja-JP" sz="2000" b="1" dirty="0">
                <a:solidFill>
                  <a:schemeClr val="accent1"/>
                </a:solidFill>
              </a:rPr>
              <a:t>Decay</a:t>
            </a:r>
            <a:endParaRPr kumimoji="1" lang="ja-JP" altLang="en-US" sz="2000" b="1" dirty="0">
              <a:solidFill>
                <a:schemeClr val="accent1"/>
              </a:solidFill>
            </a:endParaRPr>
          </a:p>
        </p:txBody>
      </p:sp>
      <p:sp>
        <p:nvSpPr>
          <p:cNvPr id="9" name="テキスト ボックス 8">
            <a:extLst>
              <a:ext uri="{FF2B5EF4-FFF2-40B4-BE49-F238E27FC236}">
                <a16:creationId xmlns:a16="http://schemas.microsoft.com/office/drawing/2014/main" id="{5E51DC57-7492-1789-F78D-029CD4A4ECCB}"/>
              </a:ext>
            </a:extLst>
          </p:cNvPr>
          <p:cNvSpPr txBox="1"/>
          <p:nvPr/>
        </p:nvSpPr>
        <p:spPr>
          <a:xfrm>
            <a:off x="387096" y="2011314"/>
            <a:ext cx="1236455" cy="400110"/>
          </a:xfrm>
          <a:prstGeom prst="rect">
            <a:avLst/>
          </a:prstGeom>
          <a:solidFill>
            <a:schemeClr val="bg1"/>
          </a:solidFill>
          <a:ln w="19050">
            <a:solidFill>
              <a:schemeClr val="accent2"/>
            </a:solidFill>
          </a:ln>
        </p:spPr>
        <p:txBody>
          <a:bodyPr wrap="square" rtlCol="0">
            <a:spAutoFit/>
          </a:bodyPr>
          <a:lstStyle/>
          <a:p>
            <a:r>
              <a:rPr kumimoji="1" lang="en-US" altLang="ja-JP" sz="2000" b="1" dirty="0">
                <a:solidFill>
                  <a:schemeClr val="accent2"/>
                </a:solidFill>
              </a:rPr>
              <a:t>Capture</a:t>
            </a:r>
            <a:endParaRPr kumimoji="1" lang="ja-JP" altLang="en-US" sz="2000" b="1" dirty="0">
              <a:solidFill>
                <a:schemeClr val="accent2"/>
              </a:solidFill>
            </a:endParaRPr>
          </a:p>
        </p:txBody>
      </p:sp>
      <p:pic>
        <p:nvPicPr>
          <p:cNvPr id="17" name="図 16">
            <a:extLst>
              <a:ext uri="{FF2B5EF4-FFF2-40B4-BE49-F238E27FC236}">
                <a16:creationId xmlns:a16="http://schemas.microsoft.com/office/drawing/2014/main" id="{A3BDFC24-4866-7140-5578-9D51B8253E67}"/>
              </a:ext>
            </a:extLst>
          </p:cNvPr>
          <p:cNvPicPr>
            <a:picLocks noChangeAspect="1"/>
          </p:cNvPicPr>
          <p:nvPr/>
        </p:nvPicPr>
        <p:blipFill>
          <a:blip r:embed="rId4"/>
          <a:stretch>
            <a:fillRect/>
          </a:stretch>
        </p:blipFill>
        <p:spPr>
          <a:xfrm>
            <a:off x="1737360" y="3772571"/>
            <a:ext cx="2491249" cy="2501608"/>
          </a:xfrm>
          <a:prstGeom prst="rect">
            <a:avLst/>
          </a:prstGeom>
        </p:spPr>
      </p:pic>
      <p:pic>
        <p:nvPicPr>
          <p:cNvPr id="20" name="図 19">
            <a:extLst>
              <a:ext uri="{FF2B5EF4-FFF2-40B4-BE49-F238E27FC236}">
                <a16:creationId xmlns:a16="http://schemas.microsoft.com/office/drawing/2014/main" id="{25C74A0F-6CEE-C34D-126B-2BED75F4D6A0}"/>
              </a:ext>
            </a:extLst>
          </p:cNvPr>
          <p:cNvPicPr>
            <a:picLocks noChangeAspect="1"/>
          </p:cNvPicPr>
          <p:nvPr/>
        </p:nvPicPr>
        <p:blipFill>
          <a:blip r:embed="rId5"/>
          <a:stretch>
            <a:fillRect/>
          </a:stretch>
        </p:blipFill>
        <p:spPr>
          <a:xfrm>
            <a:off x="4431989" y="3752768"/>
            <a:ext cx="6016179" cy="2521411"/>
          </a:xfrm>
          <a:prstGeom prst="rect">
            <a:avLst/>
          </a:prstGeom>
        </p:spPr>
      </p:pic>
      <p:cxnSp>
        <p:nvCxnSpPr>
          <p:cNvPr id="22" name="直線矢印コネクタ 21">
            <a:extLst>
              <a:ext uri="{FF2B5EF4-FFF2-40B4-BE49-F238E27FC236}">
                <a16:creationId xmlns:a16="http://schemas.microsoft.com/office/drawing/2014/main" id="{44830B84-52AE-88B2-C818-D11CBAC7C442}"/>
              </a:ext>
            </a:extLst>
          </p:cNvPr>
          <p:cNvCxnSpPr>
            <a:cxnSpLocks/>
          </p:cNvCxnSpPr>
          <p:nvPr/>
        </p:nvCxnSpPr>
        <p:spPr>
          <a:xfrm flipH="1" flipV="1">
            <a:off x="5938520" y="4918221"/>
            <a:ext cx="787400" cy="610827"/>
          </a:xfrm>
          <a:prstGeom prst="straightConnector1">
            <a:avLst/>
          </a:prstGeom>
          <a:ln w="28575">
            <a:solidFill>
              <a:srgbClr val="FF33CC"/>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A769931C-E985-09BC-07E0-8959D84D33A4}"/>
              </a:ext>
            </a:extLst>
          </p:cNvPr>
          <p:cNvCxnSpPr>
            <a:cxnSpLocks/>
          </p:cNvCxnSpPr>
          <p:nvPr/>
        </p:nvCxnSpPr>
        <p:spPr>
          <a:xfrm flipV="1">
            <a:off x="7823200" y="4918221"/>
            <a:ext cx="955040" cy="610827"/>
          </a:xfrm>
          <a:prstGeom prst="straightConnector1">
            <a:avLst/>
          </a:prstGeom>
          <a:ln w="28575">
            <a:solidFill>
              <a:srgbClr val="FF33CC"/>
            </a:solidFill>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DD2B3735-0463-E17B-CE9A-36C702EBCA8E}"/>
              </a:ext>
            </a:extLst>
          </p:cNvPr>
          <p:cNvSpPr txBox="1"/>
          <p:nvPr/>
        </p:nvSpPr>
        <p:spPr>
          <a:xfrm>
            <a:off x="6786880" y="5295368"/>
            <a:ext cx="1141506" cy="646331"/>
          </a:xfrm>
          <a:prstGeom prst="rect">
            <a:avLst/>
          </a:prstGeom>
          <a:solidFill>
            <a:schemeClr val="bg1"/>
          </a:solidFill>
          <a:ln w="28575">
            <a:noFill/>
          </a:ln>
        </p:spPr>
        <p:txBody>
          <a:bodyPr wrap="square" rtlCol="0">
            <a:spAutoFit/>
          </a:bodyPr>
          <a:lstStyle/>
          <a:p>
            <a:r>
              <a:rPr kumimoji="1" lang="en-US" altLang="ja-JP" dirty="0">
                <a:solidFill>
                  <a:srgbClr val="FF33CC"/>
                </a:solidFill>
              </a:rPr>
              <a:t>Michel</a:t>
            </a:r>
          </a:p>
          <a:p>
            <a:r>
              <a:rPr lang="en-US" altLang="ja-JP" dirty="0">
                <a:solidFill>
                  <a:srgbClr val="FF33CC"/>
                </a:solidFill>
              </a:rPr>
              <a:t>electron</a:t>
            </a:r>
            <a:endParaRPr kumimoji="1" lang="ja-JP" altLang="en-US" dirty="0">
              <a:solidFill>
                <a:srgbClr val="FF33CC"/>
              </a:solidFill>
            </a:endParaRPr>
          </a:p>
        </p:txBody>
      </p:sp>
      <p:sp>
        <p:nvSpPr>
          <p:cNvPr id="29" name="テキスト ボックス 28">
            <a:extLst>
              <a:ext uri="{FF2B5EF4-FFF2-40B4-BE49-F238E27FC236}">
                <a16:creationId xmlns:a16="http://schemas.microsoft.com/office/drawing/2014/main" id="{D870E8EE-39E5-51C1-DE97-61A35B6EA228}"/>
              </a:ext>
            </a:extLst>
          </p:cNvPr>
          <p:cNvSpPr txBox="1"/>
          <p:nvPr/>
        </p:nvSpPr>
        <p:spPr>
          <a:xfrm>
            <a:off x="3306350" y="3824122"/>
            <a:ext cx="1110950" cy="646331"/>
          </a:xfrm>
          <a:prstGeom prst="rect">
            <a:avLst/>
          </a:prstGeom>
          <a:solidFill>
            <a:schemeClr val="bg1"/>
          </a:solidFill>
          <a:ln w="28575">
            <a:noFill/>
          </a:ln>
        </p:spPr>
        <p:txBody>
          <a:bodyPr wrap="square" rtlCol="0">
            <a:spAutoFit/>
          </a:bodyPr>
          <a:lstStyle/>
          <a:p>
            <a:r>
              <a:rPr kumimoji="1" lang="en-US" altLang="ja-JP" dirty="0">
                <a:solidFill>
                  <a:srgbClr val="FF33CC"/>
                </a:solidFill>
              </a:rPr>
              <a:t>Michel</a:t>
            </a:r>
          </a:p>
          <a:p>
            <a:r>
              <a:rPr lang="en-US" altLang="ja-JP" dirty="0">
                <a:solidFill>
                  <a:srgbClr val="FF33CC"/>
                </a:solidFill>
              </a:rPr>
              <a:t>electron</a:t>
            </a:r>
            <a:endParaRPr kumimoji="1" lang="ja-JP" altLang="en-US" dirty="0">
              <a:solidFill>
                <a:srgbClr val="FF33CC"/>
              </a:solidFill>
            </a:endParaRPr>
          </a:p>
        </p:txBody>
      </p:sp>
      <p:cxnSp>
        <p:nvCxnSpPr>
          <p:cNvPr id="30" name="直線矢印コネクタ 29">
            <a:extLst>
              <a:ext uri="{FF2B5EF4-FFF2-40B4-BE49-F238E27FC236}">
                <a16:creationId xmlns:a16="http://schemas.microsoft.com/office/drawing/2014/main" id="{CDB67A7D-184A-8CB1-E7AA-492340F1D85A}"/>
              </a:ext>
            </a:extLst>
          </p:cNvPr>
          <p:cNvCxnSpPr>
            <a:cxnSpLocks/>
          </p:cNvCxnSpPr>
          <p:nvPr/>
        </p:nvCxnSpPr>
        <p:spPr>
          <a:xfrm flipH="1">
            <a:off x="3306350" y="4427696"/>
            <a:ext cx="130718" cy="94308"/>
          </a:xfrm>
          <a:prstGeom prst="straightConnector1">
            <a:avLst/>
          </a:prstGeom>
          <a:ln w="28575">
            <a:solidFill>
              <a:srgbClr val="FF33CC"/>
            </a:solidFill>
            <a:tailEnd type="triangle"/>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E288842C-A9ED-C2A5-D1C9-E609483F102D}"/>
              </a:ext>
            </a:extLst>
          </p:cNvPr>
          <p:cNvSpPr txBox="1"/>
          <p:nvPr/>
        </p:nvSpPr>
        <p:spPr>
          <a:xfrm>
            <a:off x="619637" y="6375879"/>
            <a:ext cx="12212566" cy="461665"/>
          </a:xfrm>
          <a:prstGeom prst="rect">
            <a:avLst/>
          </a:prstGeom>
          <a:noFill/>
        </p:spPr>
        <p:txBody>
          <a:bodyPr wrap="square">
            <a:spAutoFit/>
          </a:bodyPr>
          <a:lstStyle/>
          <a:p>
            <a:r>
              <a:rPr lang="ja-JP" altLang="en-US" sz="2400" b="1" kern="100" dirty="0">
                <a:ea typeface="Cambria Math" panose="02040503050406030204" pitchFamily="18" charset="0"/>
                <a:cs typeface="Times New Roman" panose="02020603050405020304" pitchFamily="18" charset="0"/>
              </a:rPr>
              <a:t>→</a:t>
            </a:r>
            <a:r>
              <a:rPr lang="en-US" altLang="ja-JP" sz="2400" b="1" u="sng" kern="100" dirty="0" err="1">
                <a:ea typeface="Cambria Math" panose="02040503050406030204" pitchFamily="18" charset="0"/>
                <a:cs typeface="Times New Roman" panose="02020603050405020304" pitchFamily="18" charset="0"/>
              </a:rPr>
              <a:t>LArTPC</a:t>
            </a:r>
            <a:r>
              <a:rPr lang="ja-JP" altLang="en-US" sz="2400" b="1" u="sng" dirty="0"/>
              <a:t>の電子信号と</a:t>
            </a:r>
            <a:r>
              <a:rPr lang="en-US" altLang="ja-JP" sz="2400" b="1" u="sng" dirty="0"/>
              <a:t>PMT</a:t>
            </a:r>
            <a:r>
              <a:rPr lang="ja-JP" altLang="en-US" sz="2400" b="1" u="sng" dirty="0"/>
              <a:t>の光信号</a:t>
            </a:r>
            <a:r>
              <a:rPr lang="ja-JP" altLang="en-US" sz="2400" b="1" dirty="0"/>
              <a:t>で宇宙線</a:t>
            </a:r>
            <a:r>
              <a:rPr lang="en-US" altLang="ja-JP" sz="2400" b="1" dirty="0"/>
              <a:t>µ</a:t>
            </a:r>
            <a:r>
              <a:rPr lang="ja-JP" altLang="en-US" sz="2400" b="1" dirty="0"/>
              <a:t>粒子</a:t>
            </a:r>
            <a:r>
              <a:rPr lang="en-US" altLang="ja-JP" sz="2400" b="1" dirty="0"/>
              <a:t>Capture, Decay</a:t>
            </a:r>
            <a:r>
              <a:rPr lang="ja-JP" altLang="en-US" sz="2400" b="1" dirty="0"/>
              <a:t>を観測</a:t>
            </a:r>
            <a:endParaRPr lang="en-US" altLang="ja-JP" sz="2000" b="1" dirty="0"/>
          </a:p>
        </p:txBody>
      </p:sp>
      <p:sp>
        <p:nvSpPr>
          <p:cNvPr id="3" name="フッター プレースホルダー 2">
            <a:extLst>
              <a:ext uri="{FF2B5EF4-FFF2-40B4-BE49-F238E27FC236}">
                <a16:creationId xmlns:a16="http://schemas.microsoft.com/office/drawing/2014/main" id="{2D9CF799-86F2-D196-3FAF-A2CEEA3D91B5}"/>
              </a:ext>
            </a:extLst>
          </p:cNvPr>
          <p:cNvSpPr>
            <a:spLocks noGrp="1"/>
          </p:cNvSpPr>
          <p:nvPr>
            <p:ph type="ftr" sz="quarter" idx="11"/>
          </p:nvPr>
        </p:nvSpPr>
        <p:spPr>
          <a:xfrm>
            <a:off x="8077200" y="20456"/>
            <a:ext cx="4114800" cy="365125"/>
          </a:xfrm>
        </p:spPr>
        <p:txBody>
          <a:bodyPr/>
          <a:lstStyle/>
          <a:p>
            <a:r>
              <a:rPr kumimoji="1" lang="en-US" altLang="ja-JP" dirty="0"/>
              <a:t>ICEPP</a:t>
            </a:r>
            <a:r>
              <a:rPr kumimoji="1" lang="ja-JP" altLang="en-US" dirty="0"/>
              <a:t>シンポジウム </a:t>
            </a:r>
            <a:r>
              <a:rPr kumimoji="1" lang="en-US" altLang="ja-JP" dirty="0"/>
              <a:t>2023 2/19</a:t>
            </a:r>
            <a:endParaRPr kumimoji="1" lang="ja-JP" altLang="en-US" dirty="0"/>
          </a:p>
        </p:txBody>
      </p:sp>
      <p:sp>
        <p:nvSpPr>
          <p:cNvPr id="11" name="スライド番号プレースホルダー 2">
            <a:extLst>
              <a:ext uri="{FF2B5EF4-FFF2-40B4-BE49-F238E27FC236}">
                <a16:creationId xmlns:a16="http://schemas.microsoft.com/office/drawing/2014/main" id="{FA25D578-628C-6782-C39D-EFC846AD4CE2}"/>
              </a:ext>
            </a:extLst>
          </p:cNvPr>
          <p:cNvSpPr>
            <a:spLocks noGrp="1"/>
          </p:cNvSpPr>
          <p:nvPr>
            <p:ph type="sldNum" sz="quarter" idx="12"/>
          </p:nvPr>
        </p:nvSpPr>
        <p:spPr>
          <a:xfrm>
            <a:off x="9435981" y="0"/>
            <a:ext cx="2743200" cy="365125"/>
          </a:xfrm>
        </p:spPr>
        <p:txBody>
          <a:bodyPr/>
          <a:lstStyle/>
          <a:p>
            <a:fld id="{D6899CFB-F8A1-4451-9130-1C210B9BF1C7}" type="slidenum">
              <a:rPr kumimoji="1" lang="ja-JP" altLang="en-US" smtClean="0"/>
              <a:t>16</a:t>
            </a:fld>
            <a:r>
              <a:rPr kumimoji="1" lang="en-US" altLang="ja-JP" dirty="0"/>
              <a:t>/21</a:t>
            </a:r>
            <a:endParaRPr kumimoji="1" lang="ja-JP" altLang="en-US" dirty="0"/>
          </a:p>
        </p:txBody>
      </p:sp>
    </p:spTree>
    <p:extLst>
      <p:ext uri="{BB962C8B-B14F-4D97-AF65-F5344CB8AC3E}">
        <p14:creationId xmlns:p14="http://schemas.microsoft.com/office/powerpoint/2010/main" val="6612703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391667-9569-CB37-13C4-2E0D78A9F22F}"/>
              </a:ext>
            </a:extLst>
          </p:cNvPr>
          <p:cNvSpPr>
            <a:spLocks noGrp="1"/>
          </p:cNvSpPr>
          <p:nvPr>
            <p:ph type="title"/>
          </p:nvPr>
        </p:nvSpPr>
        <p:spPr>
          <a:xfrm>
            <a:off x="0" y="0"/>
            <a:ext cx="10515600" cy="1325563"/>
          </a:xfrm>
        </p:spPr>
        <p:txBody>
          <a:bodyPr/>
          <a:lstStyle/>
          <a:p>
            <a:r>
              <a:rPr lang="en-US" altLang="ja-JP" sz="4400" b="1" dirty="0"/>
              <a:t>Decay, Capture</a:t>
            </a:r>
            <a:r>
              <a:rPr lang="ja-JP" altLang="en-US" sz="4400" b="1" dirty="0"/>
              <a:t>識別能力の検証</a:t>
            </a:r>
            <a:endParaRPr kumimoji="1" lang="ja-JP" altLang="en-US" dirty="0"/>
          </a:p>
        </p:txBody>
      </p:sp>
      <p:sp>
        <p:nvSpPr>
          <p:cNvPr id="4" name="正方形/長方形 3">
            <a:extLst>
              <a:ext uri="{FF2B5EF4-FFF2-40B4-BE49-F238E27FC236}">
                <a16:creationId xmlns:a16="http://schemas.microsoft.com/office/drawing/2014/main" id="{F08D84DB-B6AA-DE3F-515C-C3B75D70532B}"/>
              </a:ext>
            </a:extLst>
          </p:cNvPr>
          <p:cNvSpPr/>
          <p:nvPr/>
        </p:nvSpPr>
        <p:spPr>
          <a:xfrm>
            <a:off x="322304" y="2208967"/>
            <a:ext cx="8644376" cy="1510555"/>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D049DC65-9A71-CD87-1E40-FD41CC603A49}"/>
              </a:ext>
            </a:extLst>
          </p:cNvPr>
          <p:cNvSpPr txBox="1"/>
          <p:nvPr/>
        </p:nvSpPr>
        <p:spPr>
          <a:xfrm>
            <a:off x="202178" y="1150188"/>
            <a:ext cx="12212566" cy="830997"/>
          </a:xfrm>
          <a:prstGeom prst="rect">
            <a:avLst/>
          </a:prstGeom>
          <a:noFill/>
        </p:spPr>
        <p:txBody>
          <a:bodyPr wrap="square">
            <a:spAutoFit/>
          </a:bodyPr>
          <a:lstStyle/>
          <a:p>
            <a:r>
              <a:rPr lang="ja-JP" altLang="en-US" sz="2400" b="1" dirty="0"/>
              <a:t>今回使用した</a:t>
            </a:r>
            <a:r>
              <a:rPr lang="en-US" altLang="ja-JP" sz="2400" b="1" dirty="0"/>
              <a:t>TPC</a:t>
            </a:r>
            <a:r>
              <a:rPr lang="ja-JP" altLang="en-US" sz="2400" b="1" dirty="0"/>
              <a:t>における</a:t>
            </a:r>
            <a:r>
              <a:rPr lang="en-US" altLang="ja-JP" sz="2400" b="1" dirty="0"/>
              <a:t>Decay, Capture</a:t>
            </a:r>
            <a:r>
              <a:rPr lang="ja-JP" altLang="en-US" sz="2400" b="1" dirty="0"/>
              <a:t>識別能力の検証を行う</a:t>
            </a:r>
            <a:endParaRPr lang="en-US" altLang="ja-JP" sz="2400" b="1" dirty="0"/>
          </a:p>
          <a:p>
            <a:r>
              <a:rPr kumimoji="1" lang="ja-JP" altLang="en-US" sz="2400" b="1" dirty="0"/>
              <a:t>　・光信号解析で</a:t>
            </a:r>
            <a:r>
              <a:rPr lang="en-US" altLang="ja-JP" sz="2400" b="1" dirty="0"/>
              <a:t>Decay/Capture</a:t>
            </a:r>
            <a:r>
              <a:rPr lang="ja-JP" altLang="en-US" sz="2400" b="1" dirty="0"/>
              <a:t>イベント比を算出</a:t>
            </a:r>
            <a:endParaRPr lang="en-US" altLang="ja-JP" sz="2000" b="1" dirty="0"/>
          </a:p>
        </p:txBody>
      </p:sp>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7955D89D-6549-5587-F892-471ADF478B5D}"/>
                  </a:ext>
                </a:extLst>
              </p:cNvPr>
              <p:cNvSpPr txBox="1"/>
              <p:nvPr/>
            </p:nvSpPr>
            <p:spPr>
              <a:xfrm>
                <a:off x="1830196" y="2287917"/>
                <a:ext cx="2912079" cy="5259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kumimoji="1" lang="en-US" altLang="ja-JP" b="0" i="1" smtClean="0">
                              <a:latin typeface="Cambria Math" panose="02040503050406030204" pitchFamily="18" charset="0"/>
                            </a:rPr>
                          </m:ctrlPr>
                        </m:fPr>
                        <m:num>
                          <m:r>
                            <a:rPr kumimoji="1" lang="en-US" altLang="ja-JP" b="0" i="1" smtClean="0">
                              <a:latin typeface="Cambria Math" panose="02040503050406030204" pitchFamily="18" charset="0"/>
                            </a:rPr>
                            <m:t>𝑑</m:t>
                          </m:r>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𝑁</m:t>
                              </m:r>
                            </m:e>
                            <m:sup>
                              <m:r>
                                <a:rPr kumimoji="1" lang="en-US" altLang="ja-JP" b="0" i="1" smtClean="0">
                                  <a:latin typeface="Cambria Math" panose="02040503050406030204" pitchFamily="18" charset="0"/>
                                </a:rPr>
                                <m:t>−</m:t>
                              </m:r>
                            </m:sup>
                          </m:sSup>
                        </m:num>
                        <m:den>
                          <m:r>
                            <a:rPr kumimoji="1" lang="en-US" altLang="ja-JP" b="0" i="1" smtClean="0">
                              <a:latin typeface="Cambria Math" panose="02040503050406030204" pitchFamily="18" charset="0"/>
                            </a:rPr>
                            <m:t>𝑑𝑡</m:t>
                          </m:r>
                        </m:den>
                      </m:f>
                      <m:r>
                        <a:rPr kumimoji="1" lang="en-US" altLang="ja-JP" b="0" i="1" smtClean="0">
                          <a:latin typeface="Cambria Math" panose="02040503050406030204" pitchFamily="18" charset="0"/>
                        </a:rPr>
                        <m:t>=−</m:t>
                      </m:r>
                      <m:d>
                        <m:dPr>
                          <m:ctrlPr>
                            <a:rPr kumimoji="1" lang="en-US" altLang="ja-JP" b="0" i="1" smtClean="0">
                              <a:latin typeface="Cambria Math" panose="02040503050406030204" pitchFamily="18" charset="0"/>
                            </a:rPr>
                          </m:ctrlPr>
                        </m:dPr>
                        <m:e>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𝜆</m:t>
                              </m:r>
                            </m:e>
                            <m:sub>
                              <m:r>
                                <a:rPr kumimoji="1" lang="en-US" altLang="ja-JP" b="0" i="1" smtClean="0">
                                  <a:latin typeface="Cambria Math" panose="02040503050406030204" pitchFamily="18" charset="0"/>
                                </a:rPr>
                                <m:t>𝑑𝑒𝑐</m:t>
                              </m:r>
                            </m:sub>
                          </m:sSub>
                          <m:r>
                            <a:rPr kumimoji="1" lang="en-US" altLang="ja-JP" b="0" i="1" smtClean="0">
                              <a:latin typeface="Cambria Math" panose="02040503050406030204" pitchFamily="18" charset="0"/>
                            </a:rPr>
                            <m:t>+</m:t>
                          </m:r>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𝜆</m:t>
                              </m:r>
                            </m:e>
                            <m:sub>
                              <m:r>
                                <a:rPr kumimoji="1" lang="en-US" altLang="ja-JP" b="0" i="1" smtClean="0">
                                  <a:latin typeface="Cambria Math" panose="02040503050406030204" pitchFamily="18" charset="0"/>
                                </a:rPr>
                                <m:t>𝑐𝑎𝑝</m:t>
                              </m:r>
                            </m:sub>
                          </m:sSub>
                        </m:e>
                      </m:d>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𝑁</m:t>
                          </m:r>
                        </m:e>
                        <m:sup>
                          <m:r>
                            <a:rPr kumimoji="1" lang="en-US" altLang="ja-JP" b="0" i="1" smtClean="0">
                              <a:latin typeface="Cambria Math" panose="02040503050406030204" pitchFamily="18" charset="0"/>
                            </a:rPr>
                            <m:t>−</m:t>
                          </m:r>
                        </m:sup>
                      </m:sSup>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𝑡</m:t>
                      </m:r>
                      <m:r>
                        <a:rPr kumimoji="1" lang="en-US" altLang="ja-JP" b="0" i="1" smtClean="0">
                          <a:latin typeface="Cambria Math" panose="02040503050406030204" pitchFamily="18" charset="0"/>
                        </a:rPr>
                        <m:t>)</m:t>
                      </m:r>
                    </m:oMath>
                  </m:oMathPara>
                </a14:m>
                <a:endParaRPr kumimoji="1" lang="ja-JP" altLang="en-US" dirty="0"/>
              </a:p>
            </p:txBody>
          </p:sp>
        </mc:Choice>
        <mc:Fallback xmlns="">
          <p:sp>
            <p:nvSpPr>
              <p:cNvPr id="7" name="テキスト ボックス 6">
                <a:extLst>
                  <a:ext uri="{FF2B5EF4-FFF2-40B4-BE49-F238E27FC236}">
                    <a16:creationId xmlns:a16="http://schemas.microsoft.com/office/drawing/2014/main" id="{7955D89D-6549-5587-F892-471ADF478B5D}"/>
                  </a:ext>
                </a:extLst>
              </p:cNvPr>
              <p:cNvSpPr txBox="1">
                <a:spLocks noRot="1" noChangeAspect="1" noMove="1" noResize="1" noEditPoints="1" noAdjustHandles="1" noChangeArrowheads="1" noChangeShapeType="1" noTextEdit="1"/>
              </p:cNvSpPr>
              <p:nvPr/>
            </p:nvSpPr>
            <p:spPr>
              <a:xfrm>
                <a:off x="1830196" y="2287917"/>
                <a:ext cx="2912079" cy="525913"/>
              </a:xfrm>
              <a:prstGeom prst="rect">
                <a:avLst/>
              </a:prstGeom>
              <a:blipFill>
                <a:blip r:embed="rId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817606D2-86BA-34C1-EBDE-FC5468BB9DE6}"/>
                  </a:ext>
                </a:extLst>
              </p:cNvPr>
              <p:cNvSpPr txBox="1"/>
              <p:nvPr/>
            </p:nvSpPr>
            <p:spPr>
              <a:xfrm>
                <a:off x="6685229" y="2379564"/>
                <a:ext cx="1986313" cy="116935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kumimoji="1" lang="en-US" altLang="ja-JP" b="0" i="1" smtClean="0">
                              <a:latin typeface="Cambria Math" panose="02040503050406030204" pitchFamily="18" charset="0"/>
                            </a:rPr>
                          </m:ctrlPr>
                        </m:fPr>
                        <m:num>
                          <m:r>
                            <a:rPr kumimoji="1" lang="en-US" altLang="ja-JP" b="0" i="1" smtClean="0">
                              <a:latin typeface="Cambria Math" panose="02040503050406030204" pitchFamily="18" charset="0"/>
                            </a:rPr>
                            <m:t>𝑑</m:t>
                          </m:r>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𝑁</m:t>
                              </m:r>
                            </m:e>
                            <m:sup>
                              <m:r>
                                <a:rPr kumimoji="1" lang="en-US" altLang="ja-JP" b="0" i="1" smtClean="0">
                                  <a:latin typeface="Cambria Math" panose="02040503050406030204" pitchFamily="18" charset="0"/>
                                </a:rPr>
                                <m:t>+</m:t>
                              </m:r>
                            </m:sup>
                          </m:sSup>
                        </m:num>
                        <m:den>
                          <m:r>
                            <a:rPr kumimoji="1" lang="en-US" altLang="ja-JP" b="0" i="1" smtClean="0">
                              <a:latin typeface="Cambria Math" panose="02040503050406030204" pitchFamily="18" charset="0"/>
                            </a:rPr>
                            <m:t>𝑑𝑡</m:t>
                          </m:r>
                        </m:den>
                      </m:f>
                      <m:r>
                        <m:rPr>
                          <m:aln/>
                        </m:rP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m:t>
                      </m:r>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𝜆</m:t>
                          </m:r>
                        </m:e>
                        <m:sub>
                          <m:r>
                            <a:rPr kumimoji="1" lang="en-US" altLang="ja-JP" b="0" i="1" smtClean="0">
                              <a:latin typeface="Cambria Math" panose="02040503050406030204" pitchFamily="18" charset="0"/>
                            </a:rPr>
                            <m:t>+</m:t>
                          </m:r>
                        </m:sub>
                      </m:sSub>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𝑁</m:t>
                          </m:r>
                        </m:e>
                        <m:sup>
                          <m:r>
                            <a:rPr kumimoji="1" lang="en-US" altLang="ja-JP" b="0" i="1" smtClean="0">
                              <a:latin typeface="Cambria Math" panose="02040503050406030204" pitchFamily="18" charset="0"/>
                            </a:rPr>
                            <m:t>+</m:t>
                          </m:r>
                        </m:sup>
                      </m:sSup>
                      <m:d>
                        <m:dPr>
                          <m:ctrlPr>
                            <a:rPr kumimoji="1" lang="en-US" altLang="ja-JP" b="0" i="1" smtClean="0">
                              <a:latin typeface="Cambria Math" panose="02040503050406030204" pitchFamily="18" charset="0"/>
                            </a:rPr>
                          </m:ctrlPr>
                        </m:dPr>
                        <m:e>
                          <m:r>
                            <a:rPr kumimoji="1" lang="en-US" altLang="ja-JP" b="0" i="1" smtClean="0">
                              <a:latin typeface="Cambria Math" panose="02040503050406030204" pitchFamily="18" charset="0"/>
                            </a:rPr>
                            <m:t>𝑡</m:t>
                          </m:r>
                        </m:e>
                      </m:d>
                    </m:oMath>
                    <m:oMath xmlns:m="http://schemas.openxmlformats.org/officeDocument/2006/math">
                      <m:d>
                        <m:dPr>
                          <m:ctrlPr>
                            <a:rPr kumimoji="1" lang="en-US" altLang="ja-JP" b="0" i="1" smtClean="0">
                              <a:latin typeface="Cambria Math" panose="02040503050406030204" pitchFamily="18" charset="0"/>
                            </a:rPr>
                          </m:ctrlPr>
                        </m:dPr>
                        <m:e>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𝜆</m:t>
                              </m:r>
                            </m:e>
                            <m:sub>
                              <m:r>
                                <a:rPr kumimoji="1" lang="en-US" altLang="ja-JP" b="0" i="1" smtClean="0">
                                  <a:latin typeface="Cambria Math" panose="02040503050406030204" pitchFamily="18" charset="0"/>
                                </a:rPr>
                                <m:t>+</m:t>
                              </m:r>
                            </m:sub>
                          </m:sSub>
                          <m:r>
                            <m:rPr>
                              <m:aln/>
                            </m:rPr>
                            <a:rPr kumimoji="1" lang="en-US" altLang="ja-JP" b="0" i="1" smtClean="0">
                              <a:latin typeface="Cambria Math" panose="02040503050406030204" pitchFamily="18" charset="0"/>
                            </a:rPr>
                            <m:t>=</m:t>
                          </m:r>
                          <m:f>
                            <m:fPr>
                              <m:ctrlPr>
                                <a:rPr kumimoji="1" lang="en-US" altLang="ja-JP" b="0" i="1" smtClean="0">
                                  <a:latin typeface="Cambria Math" panose="02040503050406030204" pitchFamily="18" charset="0"/>
                                </a:rPr>
                              </m:ctrlPr>
                            </m:fPr>
                            <m:num>
                              <m:r>
                                <a:rPr kumimoji="1" lang="en-US" altLang="ja-JP" b="0" i="1" smtClean="0">
                                  <a:latin typeface="Cambria Math" panose="02040503050406030204" pitchFamily="18" charset="0"/>
                                </a:rPr>
                                <m:t>1</m:t>
                              </m:r>
                            </m:num>
                            <m:den>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𝜏</m:t>
                                  </m:r>
                                </m:e>
                                <m:sub>
                                  <m:r>
                                    <a:rPr kumimoji="1" lang="en-US" altLang="ja-JP" b="0" i="1" smtClean="0">
                                      <a:latin typeface="Cambria Math" panose="02040503050406030204" pitchFamily="18" charset="0"/>
                                    </a:rPr>
                                    <m:t>+</m:t>
                                  </m:r>
                                </m:sub>
                              </m:sSub>
                            </m:den>
                          </m:f>
                          <m:r>
                            <a:rPr kumimoji="1" lang="en-US" altLang="ja-JP" b="0" i="1" smtClean="0">
                              <a:latin typeface="Cambria Math" panose="02040503050406030204" pitchFamily="18" charset="0"/>
                            </a:rPr>
                            <m:t>=</m:t>
                          </m:r>
                          <m:f>
                            <m:fPr>
                              <m:ctrlPr>
                                <a:rPr kumimoji="1" lang="en-US" altLang="ja-JP" b="0" i="1" smtClean="0">
                                  <a:latin typeface="Cambria Math" panose="02040503050406030204" pitchFamily="18" charset="0"/>
                                </a:rPr>
                              </m:ctrlPr>
                            </m:fPr>
                            <m:num>
                              <m:r>
                                <a:rPr kumimoji="1" lang="en-US" altLang="ja-JP" b="0" i="1" smtClean="0">
                                  <a:latin typeface="Cambria Math" panose="02040503050406030204" pitchFamily="18" charset="0"/>
                                </a:rPr>
                                <m:t>1</m:t>
                              </m:r>
                            </m:num>
                            <m:den>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𝜏</m:t>
                                  </m:r>
                                </m:e>
                                <m:sub>
                                  <m:r>
                                    <a:rPr kumimoji="1" lang="en-US" altLang="ja-JP" b="0" i="1" smtClean="0">
                                      <a:latin typeface="Cambria Math" panose="02040503050406030204" pitchFamily="18" charset="0"/>
                                    </a:rPr>
                                    <m:t>𝑑𝑒𝑐</m:t>
                                  </m:r>
                                </m:sub>
                              </m:sSub>
                            </m:den>
                          </m:f>
                        </m:e>
                      </m:d>
                    </m:oMath>
                  </m:oMathPara>
                </a14:m>
                <a:br>
                  <a:rPr kumimoji="1" lang="en-US" altLang="ja-JP" b="0" i="1" dirty="0">
                    <a:latin typeface="Cambria Math" panose="02040503050406030204" pitchFamily="18" charset="0"/>
                  </a:rPr>
                </a:br>
                <a:endParaRPr kumimoji="1" lang="ja-JP" altLang="en-US" dirty="0"/>
              </a:p>
            </p:txBody>
          </p:sp>
        </mc:Choice>
        <mc:Fallback xmlns="">
          <p:sp>
            <p:nvSpPr>
              <p:cNvPr id="8" name="テキスト ボックス 7">
                <a:extLst>
                  <a:ext uri="{FF2B5EF4-FFF2-40B4-BE49-F238E27FC236}">
                    <a16:creationId xmlns:a16="http://schemas.microsoft.com/office/drawing/2014/main" id="{817606D2-86BA-34C1-EBDE-FC5468BB9DE6}"/>
                  </a:ext>
                </a:extLst>
              </p:cNvPr>
              <p:cNvSpPr txBox="1">
                <a:spLocks noRot="1" noChangeAspect="1" noMove="1" noResize="1" noEditPoints="1" noAdjustHandles="1" noChangeArrowheads="1" noChangeShapeType="1" noTextEdit="1"/>
              </p:cNvSpPr>
              <p:nvPr/>
            </p:nvSpPr>
            <p:spPr>
              <a:xfrm>
                <a:off x="6685229" y="2379564"/>
                <a:ext cx="1986313" cy="1169359"/>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D208693D-805C-441C-F94D-75996F8C8AE0}"/>
                  </a:ext>
                </a:extLst>
              </p:cNvPr>
              <p:cNvSpPr txBox="1"/>
              <p:nvPr/>
            </p:nvSpPr>
            <p:spPr>
              <a:xfrm>
                <a:off x="1733779" y="2906529"/>
                <a:ext cx="2741484" cy="71974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d>
                        <m:dPr>
                          <m:ctrlPr>
                            <a:rPr kumimoji="1" lang="en-US" altLang="ja-JP" b="0" i="1" smtClean="0">
                              <a:latin typeface="Cambria Math" panose="02040503050406030204" pitchFamily="18" charset="0"/>
                            </a:rPr>
                          </m:ctrlPr>
                        </m:dPr>
                        <m:e>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𝜆</m:t>
                              </m:r>
                            </m:e>
                            <m:sub>
                              <m:r>
                                <a:rPr kumimoji="1" lang="en-US" altLang="ja-JP" b="0" i="1" smtClean="0">
                                  <a:latin typeface="Cambria Math" panose="02040503050406030204" pitchFamily="18" charset="0"/>
                                </a:rPr>
                                <m:t>−</m:t>
                              </m:r>
                            </m:sub>
                          </m:sSub>
                          <m:r>
                            <m:rPr>
                              <m:aln/>
                            </m:rPr>
                            <a:rPr kumimoji="1" lang="en-US" altLang="ja-JP" b="0" i="1" smtClean="0">
                              <a:latin typeface="Cambria Math" panose="02040503050406030204" pitchFamily="18" charset="0"/>
                            </a:rPr>
                            <m:t>=</m:t>
                          </m:r>
                          <m:f>
                            <m:fPr>
                              <m:ctrlPr>
                                <a:rPr kumimoji="1" lang="en-US" altLang="ja-JP" b="0" i="1" smtClean="0">
                                  <a:latin typeface="Cambria Math" panose="02040503050406030204" pitchFamily="18" charset="0"/>
                                </a:rPr>
                              </m:ctrlPr>
                            </m:fPr>
                            <m:num>
                              <m:r>
                                <a:rPr kumimoji="1" lang="en-US" altLang="ja-JP" b="0" i="1" smtClean="0">
                                  <a:latin typeface="Cambria Math" panose="02040503050406030204" pitchFamily="18" charset="0"/>
                                </a:rPr>
                                <m:t>1</m:t>
                              </m:r>
                            </m:num>
                            <m:den>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𝜏</m:t>
                                  </m:r>
                                </m:e>
                                <m:sub>
                                  <m:r>
                                    <a:rPr kumimoji="1" lang="en-US" altLang="ja-JP" b="0" i="1" smtClean="0">
                                      <a:latin typeface="Cambria Math" panose="02040503050406030204" pitchFamily="18" charset="0"/>
                                    </a:rPr>
                                    <m:t>−</m:t>
                                  </m:r>
                                </m:sub>
                              </m:sSub>
                            </m:den>
                          </m:f>
                          <m:r>
                            <a:rPr kumimoji="1" lang="en-US" altLang="ja-JP" b="0" i="1" smtClean="0">
                              <a:latin typeface="Cambria Math" panose="02040503050406030204" pitchFamily="18" charset="0"/>
                            </a:rPr>
                            <m:t>=</m:t>
                          </m:r>
                          <m:f>
                            <m:fPr>
                              <m:ctrlPr>
                                <a:rPr kumimoji="1" lang="en-US" altLang="ja-JP" b="0" i="1" smtClean="0">
                                  <a:latin typeface="Cambria Math" panose="02040503050406030204" pitchFamily="18" charset="0"/>
                                </a:rPr>
                              </m:ctrlPr>
                            </m:fPr>
                            <m:num>
                              <m:r>
                                <a:rPr kumimoji="1" lang="en-US" altLang="ja-JP" b="0" i="1" smtClean="0">
                                  <a:latin typeface="Cambria Math" panose="02040503050406030204" pitchFamily="18" charset="0"/>
                                </a:rPr>
                                <m:t>1</m:t>
                              </m:r>
                            </m:num>
                            <m:den>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𝜏</m:t>
                                  </m:r>
                                </m:e>
                                <m:sub>
                                  <m:r>
                                    <a:rPr kumimoji="1" lang="en-US" altLang="ja-JP" b="0" i="1" smtClean="0">
                                      <a:latin typeface="Cambria Math" panose="02040503050406030204" pitchFamily="18" charset="0"/>
                                    </a:rPr>
                                    <m:t>𝑑𝑒𝑐</m:t>
                                  </m:r>
                                </m:sub>
                              </m:sSub>
                            </m:den>
                          </m:f>
                          <m:r>
                            <a:rPr kumimoji="1" lang="en-US" altLang="ja-JP" b="0" i="1" smtClean="0">
                              <a:latin typeface="Cambria Math" panose="02040503050406030204" pitchFamily="18" charset="0"/>
                            </a:rPr>
                            <m:t>+</m:t>
                          </m:r>
                          <m:f>
                            <m:fPr>
                              <m:ctrlPr>
                                <a:rPr kumimoji="1" lang="en-US" altLang="ja-JP" b="0" i="1" smtClean="0">
                                  <a:latin typeface="Cambria Math" panose="02040503050406030204" pitchFamily="18" charset="0"/>
                                </a:rPr>
                              </m:ctrlPr>
                            </m:fPr>
                            <m:num>
                              <m:r>
                                <a:rPr kumimoji="1" lang="en-US" altLang="ja-JP" b="0" i="1" smtClean="0">
                                  <a:latin typeface="Cambria Math" panose="02040503050406030204" pitchFamily="18" charset="0"/>
                                </a:rPr>
                                <m:t>1</m:t>
                              </m:r>
                            </m:num>
                            <m:den>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𝜏</m:t>
                                  </m:r>
                                </m:e>
                                <m:sub>
                                  <m:r>
                                    <a:rPr kumimoji="1" lang="en-US" altLang="ja-JP" b="0" i="1" smtClean="0">
                                      <a:latin typeface="Cambria Math" panose="02040503050406030204" pitchFamily="18" charset="0"/>
                                    </a:rPr>
                                    <m:t>𝑐𝑎𝑝</m:t>
                                  </m:r>
                                </m:sub>
                              </m:sSub>
                            </m:den>
                          </m:f>
                        </m:e>
                      </m:d>
                    </m:oMath>
                  </m:oMathPara>
                </a14:m>
                <a:endParaRPr lang="ja-JP" altLang="en-US" dirty="0"/>
              </a:p>
            </p:txBody>
          </p:sp>
        </mc:Choice>
        <mc:Fallback xmlns="">
          <p:sp>
            <p:nvSpPr>
              <p:cNvPr id="9" name="テキスト ボックス 8">
                <a:extLst>
                  <a:ext uri="{FF2B5EF4-FFF2-40B4-BE49-F238E27FC236}">
                    <a16:creationId xmlns:a16="http://schemas.microsoft.com/office/drawing/2014/main" id="{D208693D-805C-441C-F94D-75996F8C8AE0}"/>
                  </a:ext>
                </a:extLst>
              </p:cNvPr>
              <p:cNvSpPr txBox="1">
                <a:spLocks noRot="1" noChangeAspect="1" noMove="1" noResize="1" noEditPoints="1" noAdjustHandles="1" noChangeArrowheads="1" noChangeShapeType="1" noTextEdit="1"/>
              </p:cNvSpPr>
              <p:nvPr/>
            </p:nvSpPr>
            <p:spPr>
              <a:xfrm>
                <a:off x="1733779" y="2906529"/>
                <a:ext cx="2741484" cy="719749"/>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0945A206-2E1D-6C22-AF6E-EDF8FEC7951A}"/>
                  </a:ext>
                </a:extLst>
              </p:cNvPr>
              <p:cNvSpPr txBox="1"/>
              <p:nvPr/>
            </p:nvSpPr>
            <p:spPr>
              <a:xfrm>
                <a:off x="5214462" y="2769864"/>
                <a:ext cx="925190" cy="369332"/>
              </a:xfrm>
              <a:prstGeom prst="rect">
                <a:avLst/>
              </a:prstGeom>
              <a:noFill/>
            </p:spPr>
            <p:txBody>
              <a:bodyPr wrap="none" rtlCol="0">
                <a:spAutoFit/>
              </a:bodyPr>
              <a:lstStyle/>
              <a:p>
                <a14:m>
                  <m:oMath xmlns:m="http://schemas.openxmlformats.org/officeDocument/2006/math">
                    <m:sSup>
                      <m:sSupPr>
                        <m:ctrlPr>
                          <a:rPr kumimoji="1" lang="en-US" altLang="ja-JP" b="1" i="1" smtClean="0">
                            <a:solidFill>
                              <a:schemeClr val="tx1"/>
                            </a:solidFill>
                            <a:latin typeface="Cambria Math" panose="02040503050406030204" pitchFamily="18" charset="0"/>
                          </a:rPr>
                        </m:ctrlPr>
                      </m:sSupPr>
                      <m:e>
                        <m:r>
                          <a:rPr kumimoji="1" lang="en-US" altLang="ja-JP" b="1" i="1" smtClean="0">
                            <a:solidFill>
                              <a:schemeClr val="tx1"/>
                            </a:solidFill>
                            <a:latin typeface="Cambria Math" panose="02040503050406030204" pitchFamily="18" charset="0"/>
                          </a:rPr>
                          <m:t>𝝁</m:t>
                        </m:r>
                      </m:e>
                      <m:sup>
                        <m:r>
                          <a:rPr kumimoji="1" lang="en-US" altLang="ja-JP" b="1" i="1" smtClean="0">
                            <a:solidFill>
                              <a:schemeClr val="tx1"/>
                            </a:solidFill>
                            <a:latin typeface="Cambria Math" panose="02040503050406030204" pitchFamily="18" charset="0"/>
                          </a:rPr>
                          <m:t>+</m:t>
                        </m:r>
                      </m:sup>
                    </m:sSup>
                  </m:oMath>
                </a14:m>
                <a:r>
                  <a:rPr lang="ja-JP" altLang="en-US" b="1" dirty="0"/>
                  <a:t>粒子</a:t>
                </a:r>
                <a:endParaRPr kumimoji="1" lang="ja-JP" altLang="en-US" b="1" dirty="0"/>
              </a:p>
            </p:txBody>
          </p:sp>
        </mc:Choice>
        <mc:Fallback xmlns="">
          <p:sp>
            <p:nvSpPr>
              <p:cNvPr id="10" name="テキスト ボックス 9">
                <a:extLst>
                  <a:ext uri="{FF2B5EF4-FFF2-40B4-BE49-F238E27FC236}">
                    <a16:creationId xmlns:a16="http://schemas.microsoft.com/office/drawing/2014/main" id="{0945A206-2E1D-6C22-AF6E-EDF8FEC7951A}"/>
                  </a:ext>
                </a:extLst>
              </p:cNvPr>
              <p:cNvSpPr txBox="1">
                <a:spLocks noRot="1" noChangeAspect="1" noMove="1" noResize="1" noEditPoints="1" noAdjustHandles="1" noChangeArrowheads="1" noChangeShapeType="1" noTextEdit="1"/>
              </p:cNvSpPr>
              <p:nvPr/>
            </p:nvSpPr>
            <p:spPr>
              <a:xfrm>
                <a:off x="5214462" y="2769864"/>
                <a:ext cx="925190" cy="369332"/>
              </a:xfrm>
              <a:prstGeom prst="rect">
                <a:avLst/>
              </a:prstGeom>
              <a:blipFill>
                <a:blip r:embed="rId6"/>
                <a:stretch>
                  <a:fillRect t="-8197" r="-5263" b="-2459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2B61101C-E779-C36D-DD1C-A8D38C7C8FDB}"/>
                  </a:ext>
                </a:extLst>
              </p:cNvPr>
              <p:cNvSpPr txBox="1"/>
              <p:nvPr/>
            </p:nvSpPr>
            <p:spPr>
              <a:xfrm>
                <a:off x="387277" y="2764132"/>
                <a:ext cx="925190" cy="369332"/>
              </a:xfrm>
              <a:prstGeom prst="rect">
                <a:avLst/>
              </a:prstGeom>
              <a:noFill/>
            </p:spPr>
            <p:txBody>
              <a:bodyPr wrap="none" rtlCol="0">
                <a:spAutoFit/>
              </a:bodyPr>
              <a:lstStyle/>
              <a:p>
                <a14:m>
                  <m:oMath xmlns:m="http://schemas.openxmlformats.org/officeDocument/2006/math">
                    <m:sSup>
                      <m:sSupPr>
                        <m:ctrlPr>
                          <a:rPr kumimoji="1" lang="en-US" altLang="ja-JP" b="1" i="1" smtClean="0">
                            <a:solidFill>
                              <a:schemeClr val="tx1"/>
                            </a:solidFill>
                            <a:latin typeface="Cambria Math" panose="02040503050406030204" pitchFamily="18" charset="0"/>
                          </a:rPr>
                        </m:ctrlPr>
                      </m:sSupPr>
                      <m:e>
                        <m:r>
                          <a:rPr kumimoji="1" lang="en-US" altLang="ja-JP" b="1" i="1" smtClean="0">
                            <a:solidFill>
                              <a:schemeClr val="tx1"/>
                            </a:solidFill>
                            <a:latin typeface="Cambria Math" panose="02040503050406030204" pitchFamily="18" charset="0"/>
                          </a:rPr>
                          <m:t>𝝁</m:t>
                        </m:r>
                      </m:e>
                      <m:sup>
                        <m:r>
                          <a:rPr kumimoji="1" lang="en-US" altLang="ja-JP" b="1" i="1" smtClean="0">
                            <a:solidFill>
                              <a:schemeClr val="tx1"/>
                            </a:solidFill>
                            <a:latin typeface="Cambria Math" panose="02040503050406030204" pitchFamily="18" charset="0"/>
                          </a:rPr>
                          <m:t>−</m:t>
                        </m:r>
                      </m:sup>
                    </m:sSup>
                  </m:oMath>
                </a14:m>
                <a:r>
                  <a:rPr kumimoji="1" lang="ja-JP" altLang="en-US" b="1" dirty="0">
                    <a:solidFill>
                      <a:schemeClr val="tx1"/>
                    </a:solidFill>
                  </a:rPr>
                  <a:t>粒子</a:t>
                </a:r>
                <a:endParaRPr lang="en-US" altLang="ja-JP" b="1" dirty="0"/>
              </a:p>
            </p:txBody>
          </p:sp>
        </mc:Choice>
        <mc:Fallback xmlns="">
          <p:sp>
            <p:nvSpPr>
              <p:cNvPr id="11" name="テキスト ボックス 10">
                <a:extLst>
                  <a:ext uri="{FF2B5EF4-FFF2-40B4-BE49-F238E27FC236}">
                    <a16:creationId xmlns:a16="http://schemas.microsoft.com/office/drawing/2014/main" id="{2B61101C-E779-C36D-DD1C-A8D38C7C8FDB}"/>
                  </a:ext>
                </a:extLst>
              </p:cNvPr>
              <p:cNvSpPr txBox="1">
                <a:spLocks noRot="1" noChangeAspect="1" noMove="1" noResize="1" noEditPoints="1" noAdjustHandles="1" noChangeArrowheads="1" noChangeShapeType="1" noTextEdit="1"/>
              </p:cNvSpPr>
              <p:nvPr/>
            </p:nvSpPr>
            <p:spPr>
              <a:xfrm>
                <a:off x="387277" y="2764132"/>
                <a:ext cx="925190" cy="369332"/>
              </a:xfrm>
              <a:prstGeom prst="rect">
                <a:avLst/>
              </a:prstGeom>
              <a:blipFill>
                <a:blip r:embed="rId7"/>
                <a:stretch>
                  <a:fillRect t="-8197" r="-5298" b="-24590"/>
                </a:stretch>
              </a:blipFill>
            </p:spPr>
            <p:txBody>
              <a:bodyPr/>
              <a:lstStyle/>
              <a:p>
                <a:r>
                  <a:rPr lang="ja-JP" altLang="en-US">
                    <a:noFill/>
                  </a:rPr>
                  <a:t> </a:t>
                </a:r>
              </a:p>
            </p:txBody>
          </p:sp>
        </mc:Fallback>
      </mc:AlternateContent>
      <p:cxnSp>
        <p:nvCxnSpPr>
          <p:cNvPr id="12" name="直線コネクタ 11">
            <a:extLst>
              <a:ext uri="{FF2B5EF4-FFF2-40B4-BE49-F238E27FC236}">
                <a16:creationId xmlns:a16="http://schemas.microsoft.com/office/drawing/2014/main" id="{9565DA08-5A85-3DDB-7471-0AE797EED496}"/>
              </a:ext>
            </a:extLst>
          </p:cNvPr>
          <p:cNvCxnSpPr/>
          <p:nvPr/>
        </p:nvCxnSpPr>
        <p:spPr>
          <a:xfrm flipV="1">
            <a:off x="6305182" y="2198835"/>
            <a:ext cx="0" cy="151055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6437E051-DD77-5CDF-88E6-A061B60814EC}"/>
              </a:ext>
            </a:extLst>
          </p:cNvPr>
          <p:cNvCxnSpPr/>
          <p:nvPr/>
        </p:nvCxnSpPr>
        <p:spPr>
          <a:xfrm flipV="1">
            <a:off x="1383970" y="2193521"/>
            <a:ext cx="0" cy="151055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1BFB6EA8-82BE-E59D-8572-E416C3587897}"/>
              </a:ext>
            </a:extLst>
          </p:cNvPr>
          <p:cNvCxnSpPr/>
          <p:nvPr/>
        </p:nvCxnSpPr>
        <p:spPr>
          <a:xfrm flipV="1">
            <a:off x="5015281" y="2193521"/>
            <a:ext cx="0" cy="151055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テキスト ボックス 14">
                <a:extLst>
                  <a:ext uri="{FF2B5EF4-FFF2-40B4-BE49-F238E27FC236}">
                    <a16:creationId xmlns:a16="http://schemas.microsoft.com/office/drawing/2014/main" id="{A71D9B12-FC2C-6972-04E0-8DEEFC93EF35}"/>
                  </a:ext>
                </a:extLst>
              </p:cNvPr>
              <p:cNvSpPr txBox="1"/>
              <p:nvPr/>
            </p:nvSpPr>
            <p:spPr>
              <a:xfrm>
                <a:off x="9051588" y="2302467"/>
                <a:ext cx="3116559" cy="923330"/>
              </a:xfrm>
              <a:prstGeom prst="rect">
                <a:avLst/>
              </a:prstGeom>
              <a:noFill/>
            </p:spPr>
            <p:txBody>
              <a:bodyPr wrap="none" rtlCol="0">
                <a:spAutoFit/>
              </a:bodyPr>
              <a:lstStyle/>
              <a:p>
                <a14:m>
                  <m:oMath xmlns:m="http://schemas.openxmlformats.org/officeDocument/2006/math">
                    <m:sSup>
                      <m:sSupPr>
                        <m:ctrlPr>
                          <a:rPr kumimoji="1" lang="en-US" altLang="ja-JP" b="1" i="1" smtClean="0">
                            <a:solidFill>
                              <a:schemeClr val="tx1"/>
                            </a:solidFill>
                            <a:latin typeface="Cambria Math" panose="02040503050406030204" pitchFamily="18" charset="0"/>
                          </a:rPr>
                        </m:ctrlPr>
                      </m:sSupPr>
                      <m:e>
                        <m:r>
                          <a:rPr kumimoji="1" lang="en-US" altLang="ja-JP" b="1" i="1" smtClean="0">
                            <a:solidFill>
                              <a:schemeClr val="tx1"/>
                            </a:solidFill>
                            <a:latin typeface="Cambria Math" panose="02040503050406030204" pitchFamily="18" charset="0"/>
                          </a:rPr>
                          <m:t>𝝁</m:t>
                        </m:r>
                      </m:e>
                      <m:sup>
                        <m:r>
                          <a:rPr kumimoji="1" lang="en-US" altLang="ja-JP" b="1" i="1" smtClean="0">
                            <a:solidFill>
                              <a:schemeClr val="tx1"/>
                            </a:solidFill>
                            <a:latin typeface="Cambria Math" panose="02040503050406030204" pitchFamily="18" charset="0"/>
                          </a:rPr>
                          <m:t>−</m:t>
                        </m:r>
                      </m:sup>
                    </m:sSup>
                    <m:sSup>
                      <m:sSupPr>
                        <m:ctrlPr>
                          <a:rPr lang="en-US" altLang="ja-JP" b="1" i="1">
                            <a:latin typeface="Cambria Math" panose="02040503050406030204" pitchFamily="18" charset="0"/>
                          </a:rPr>
                        </m:ctrlPr>
                      </m:sSupPr>
                      <m:e>
                        <m:r>
                          <a:rPr lang="en-US" altLang="ja-JP" b="1" i="1" smtClean="0">
                            <a:latin typeface="Cambria Math" panose="02040503050406030204" pitchFamily="18" charset="0"/>
                          </a:rPr>
                          <m:t>/</m:t>
                        </m:r>
                        <m:r>
                          <a:rPr lang="en-US" altLang="ja-JP" b="1" i="1">
                            <a:latin typeface="Cambria Math" panose="02040503050406030204" pitchFamily="18" charset="0"/>
                          </a:rPr>
                          <m:t>𝝁</m:t>
                        </m:r>
                      </m:e>
                      <m:sup>
                        <m:r>
                          <a:rPr lang="en-US" altLang="ja-JP" b="1" i="1">
                            <a:latin typeface="Cambria Math" panose="02040503050406030204" pitchFamily="18" charset="0"/>
                          </a:rPr>
                          <m:t>+</m:t>
                        </m:r>
                      </m:sup>
                    </m:sSup>
                  </m:oMath>
                </a14:m>
                <a:r>
                  <a:rPr lang="ja-JP" altLang="en-US" b="1" dirty="0"/>
                  <a:t>の</a:t>
                </a:r>
                <a:r>
                  <a:rPr lang="en-US" altLang="ja-JP" b="1" dirty="0"/>
                  <a:t>Decay</a:t>
                </a:r>
                <a:r>
                  <a:rPr lang="ja-JP" altLang="en-US" b="1" dirty="0"/>
                  <a:t>イベント</a:t>
                </a:r>
                <a:endParaRPr lang="en-US" altLang="ja-JP" b="1" dirty="0"/>
              </a:p>
              <a:p>
                <a:r>
                  <a:rPr lang="ja-JP" altLang="en-US" b="1" dirty="0"/>
                  <a:t>について時定数関数</a:t>
                </a:r>
                <a:r>
                  <a:rPr lang="en-US" altLang="ja-JP" b="1" dirty="0"/>
                  <a:t>Fit</a:t>
                </a:r>
              </a:p>
              <a:p>
                <a:r>
                  <a:rPr lang="ja-JP" altLang="en-US" b="1" dirty="0"/>
                  <a:t>→</a:t>
                </a:r>
                <a:r>
                  <a:rPr lang="en-US" altLang="ja-JP" sz="1800" b="1" dirty="0"/>
                  <a:t> </a:t>
                </a:r>
                <a:r>
                  <a:rPr lang="en-US" altLang="ja-JP" b="1" dirty="0"/>
                  <a:t>D</a:t>
                </a:r>
                <a:r>
                  <a:rPr lang="en-US" altLang="ja-JP" sz="1800" b="1" dirty="0"/>
                  <a:t>ecay/Capture</a:t>
                </a:r>
                <a:r>
                  <a:rPr lang="ja-JP" altLang="en-US" sz="1800" b="1" dirty="0"/>
                  <a:t>比を算出</a:t>
                </a:r>
                <a:endParaRPr lang="en-US" altLang="ja-JP" b="1" dirty="0"/>
              </a:p>
            </p:txBody>
          </p:sp>
        </mc:Choice>
        <mc:Fallback xmlns="">
          <p:sp>
            <p:nvSpPr>
              <p:cNvPr id="15" name="テキスト ボックス 14">
                <a:extLst>
                  <a:ext uri="{FF2B5EF4-FFF2-40B4-BE49-F238E27FC236}">
                    <a16:creationId xmlns:a16="http://schemas.microsoft.com/office/drawing/2014/main" id="{A71D9B12-FC2C-6972-04E0-8DEEFC93EF35}"/>
                  </a:ext>
                </a:extLst>
              </p:cNvPr>
              <p:cNvSpPr txBox="1">
                <a:spLocks noRot="1" noChangeAspect="1" noMove="1" noResize="1" noEditPoints="1" noAdjustHandles="1" noChangeArrowheads="1" noChangeShapeType="1" noTextEdit="1"/>
              </p:cNvSpPr>
              <p:nvPr/>
            </p:nvSpPr>
            <p:spPr>
              <a:xfrm>
                <a:off x="9051588" y="2302467"/>
                <a:ext cx="3116559" cy="923330"/>
              </a:xfrm>
              <a:prstGeom prst="rect">
                <a:avLst/>
              </a:prstGeom>
              <a:blipFill>
                <a:blip r:embed="rId8"/>
                <a:stretch>
                  <a:fillRect l="-1761" t="-3974" r="-1174" b="-9934"/>
                </a:stretch>
              </a:blipFill>
            </p:spPr>
            <p:txBody>
              <a:bodyPr/>
              <a:lstStyle/>
              <a:p>
                <a:r>
                  <a:rPr lang="ja-JP" altLang="en-US">
                    <a:noFill/>
                  </a:rPr>
                  <a:t> </a:t>
                </a:r>
              </a:p>
            </p:txBody>
          </p:sp>
        </mc:Fallback>
      </mc:AlternateContent>
      <p:sp>
        <p:nvSpPr>
          <p:cNvPr id="16" name="テキスト ボックス 15">
            <a:extLst>
              <a:ext uri="{FF2B5EF4-FFF2-40B4-BE49-F238E27FC236}">
                <a16:creationId xmlns:a16="http://schemas.microsoft.com/office/drawing/2014/main" id="{1CF7617E-F20A-F2CE-B3B1-17A79AED2C03}"/>
              </a:ext>
            </a:extLst>
          </p:cNvPr>
          <p:cNvSpPr txBox="1"/>
          <p:nvPr/>
        </p:nvSpPr>
        <p:spPr>
          <a:xfrm flipH="1">
            <a:off x="496360" y="4134305"/>
            <a:ext cx="9901404" cy="830997"/>
          </a:xfrm>
          <a:prstGeom prst="rect">
            <a:avLst/>
          </a:prstGeom>
          <a:noFill/>
        </p:spPr>
        <p:txBody>
          <a:bodyPr wrap="square" rtlCol="0">
            <a:spAutoFit/>
          </a:bodyPr>
          <a:lstStyle/>
          <a:p>
            <a:r>
              <a:rPr lang="ja-JP" altLang="en-US" sz="2400" b="1" dirty="0"/>
              <a:t>・飛跡によるイベント識別</a:t>
            </a:r>
            <a:endParaRPr lang="en-US" altLang="ja-JP" sz="2400" b="1" dirty="0"/>
          </a:p>
          <a:p>
            <a:r>
              <a:rPr lang="ja-JP" altLang="en-US" sz="2400" b="1" dirty="0"/>
              <a:t>　</a:t>
            </a:r>
            <a:r>
              <a:rPr lang="en-US" altLang="ja-JP" sz="2400" b="1" dirty="0"/>
              <a:t>Event Display</a:t>
            </a:r>
            <a:r>
              <a:rPr lang="ja-JP" altLang="en-US" sz="2400" b="1" dirty="0"/>
              <a:t>を</a:t>
            </a:r>
            <a:r>
              <a:rPr lang="en-US" altLang="ja-JP" sz="2400" b="1" dirty="0"/>
              <a:t>Eye Scan</a:t>
            </a:r>
            <a:r>
              <a:rPr lang="ja-JP" altLang="en-US" sz="2400" b="1" dirty="0"/>
              <a:t>し、</a:t>
            </a:r>
            <a:r>
              <a:rPr lang="en-US" altLang="ja-JP" sz="2400" b="1" dirty="0"/>
              <a:t>Decay/Capture</a:t>
            </a:r>
            <a:r>
              <a:rPr lang="ja-JP" altLang="en-US" sz="2400" b="1" dirty="0"/>
              <a:t>イベント比を算出</a:t>
            </a:r>
            <a:endParaRPr kumimoji="1" lang="ja-JP" altLang="en-US" sz="2400" dirty="0"/>
          </a:p>
        </p:txBody>
      </p:sp>
      <p:sp>
        <p:nvSpPr>
          <p:cNvPr id="17" name="矢印: 右 16">
            <a:extLst>
              <a:ext uri="{FF2B5EF4-FFF2-40B4-BE49-F238E27FC236}">
                <a16:creationId xmlns:a16="http://schemas.microsoft.com/office/drawing/2014/main" id="{CF392D7C-EBDA-CE60-49B3-56173195415A}"/>
              </a:ext>
            </a:extLst>
          </p:cNvPr>
          <p:cNvSpPr/>
          <p:nvPr/>
        </p:nvSpPr>
        <p:spPr>
          <a:xfrm>
            <a:off x="849872" y="553708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41D600E1-E529-4F40-D0CD-9DDD4865C77C}"/>
              </a:ext>
            </a:extLst>
          </p:cNvPr>
          <p:cNvSpPr txBox="1"/>
          <p:nvPr/>
        </p:nvSpPr>
        <p:spPr>
          <a:xfrm flipH="1">
            <a:off x="1828280" y="5569476"/>
            <a:ext cx="9901404" cy="461665"/>
          </a:xfrm>
          <a:prstGeom prst="rect">
            <a:avLst/>
          </a:prstGeom>
          <a:noFill/>
        </p:spPr>
        <p:txBody>
          <a:bodyPr wrap="square" rtlCol="0">
            <a:spAutoFit/>
          </a:bodyPr>
          <a:lstStyle/>
          <a:p>
            <a:r>
              <a:rPr lang="ja-JP" altLang="en-US" sz="2400" b="1" dirty="0"/>
              <a:t>光解析によるイベント比と飛跡によるイベント比の比較</a:t>
            </a:r>
            <a:endParaRPr lang="en-US" altLang="ja-JP" sz="2400" b="1" dirty="0"/>
          </a:p>
        </p:txBody>
      </p:sp>
      <p:sp>
        <p:nvSpPr>
          <p:cNvPr id="3" name="フッター プレースホルダー 2">
            <a:extLst>
              <a:ext uri="{FF2B5EF4-FFF2-40B4-BE49-F238E27FC236}">
                <a16:creationId xmlns:a16="http://schemas.microsoft.com/office/drawing/2014/main" id="{AF3F2E5E-2180-12F1-AADC-640EA7ACEF3B}"/>
              </a:ext>
            </a:extLst>
          </p:cNvPr>
          <p:cNvSpPr>
            <a:spLocks noGrp="1"/>
          </p:cNvSpPr>
          <p:nvPr>
            <p:ph type="ftr" sz="quarter" idx="11"/>
          </p:nvPr>
        </p:nvSpPr>
        <p:spPr>
          <a:xfrm>
            <a:off x="8053347" y="0"/>
            <a:ext cx="4114800" cy="365125"/>
          </a:xfrm>
        </p:spPr>
        <p:txBody>
          <a:bodyPr/>
          <a:lstStyle/>
          <a:p>
            <a:r>
              <a:rPr kumimoji="1" lang="en-US" altLang="ja-JP" dirty="0"/>
              <a:t>ICEPP</a:t>
            </a:r>
            <a:r>
              <a:rPr kumimoji="1" lang="ja-JP" altLang="en-US" dirty="0"/>
              <a:t>シンポジウム </a:t>
            </a:r>
            <a:r>
              <a:rPr kumimoji="1" lang="en-US" altLang="ja-JP" dirty="0"/>
              <a:t>2023 2/19</a:t>
            </a:r>
            <a:endParaRPr kumimoji="1" lang="ja-JP" altLang="en-US" dirty="0"/>
          </a:p>
        </p:txBody>
      </p:sp>
      <p:sp>
        <p:nvSpPr>
          <p:cNvPr id="19" name="スライド番号プレースホルダー 2">
            <a:extLst>
              <a:ext uri="{FF2B5EF4-FFF2-40B4-BE49-F238E27FC236}">
                <a16:creationId xmlns:a16="http://schemas.microsoft.com/office/drawing/2014/main" id="{609ADDFD-811F-B468-9B0B-F262993701A7}"/>
              </a:ext>
            </a:extLst>
          </p:cNvPr>
          <p:cNvSpPr>
            <a:spLocks noGrp="1"/>
          </p:cNvSpPr>
          <p:nvPr>
            <p:ph type="sldNum" sz="quarter" idx="12"/>
          </p:nvPr>
        </p:nvSpPr>
        <p:spPr>
          <a:xfrm>
            <a:off x="9435981" y="0"/>
            <a:ext cx="2743200" cy="365125"/>
          </a:xfrm>
        </p:spPr>
        <p:txBody>
          <a:bodyPr/>
          <a:lstStyle/>
          <a:p>
            <a:fld id="{D6899CFB-F8A1-4451-9130-1C210B9BF1C7}" type="slidenum">
              <a:rPr kumimoji="1" lang="ja-JP" altLang="en-US" smtClean="0"/>
              <a:t>17</a:t>
            </a:fld>
            <a:r>
              <a:rPr kumimoji="1" lang="en-US" altLang="ja-JP" dirty="0"/>
              <a:t>/21</a:t>
            </a:r>
            <a:endParaRPr kumimoji="1" lang="ja-JP" altLang="en-US" dirty="0"/>
          </a:p>
        </p:txBody>
      </p:sp>
      <p:sp>
        <p:nvSpPr>
          <p:cNvPr id="20" name="テキスト ボックス 19">
            <a:extLst>
              <a:ext uri="{FF2B5EF4-FFF2-40B4-BE49-F238E27FC236}">
                <a16:creationId xmlns:a16="http://schemas.microsoft.com/office/drawing/2014/main" id="{C5394AE9-3947-305C-A52F-EE8FB83FFD09}"/>
              </a:ext>
            </a:extLst>
          </p:cNvPr>
          <p:cNvSpPr txBox="1"/>
          <p:nvPr/>
        </p:nvSpPr>
        <p:spPr>
          <a:xfrm>
            <a:off x="9051588" y="3530131"/>
            <a:ext cx="2880917" cy="646331"/>
          </a:xfrm>
          <a:prstGeom prst="rect">
            <a:avLst/>
          </a:prstGeom>
          <a:noFill/>
        </p:spPr>
        <p:txBody>
          <a:bodyPr wrap="none" rtlCol="0">
            <a:spAutoFit/>
          </a:bodyPr>
          <a:lstStyle/>
          <a:p>
            <a:r>
              <a:rPr kumimoji="1" lang="en-US" altLang="ja-JP" dirty="0"/>
              <a:t>  N-(N+): µ</a:t>
            </a:r>
            <a:r>
              <a:rPr lang="en-US" altLang="ja-JP" dirty="0"/>
              <a:t>-(µ+)</a:t>
            </a:r>
            <a:r>
              <a:rPr lang="ja-JP" altLang="en-US" dirty="0"/>
              <a:t>の</a:t>
            </a:r>
            <a:r>
              <a:rPr kumimoji="1" lang="ja-JP" altLang="en-US" dirty="0"/>
              <a:t>粒子</a:t>
            </a:r>
            <a:r>
              <a:rPr lang="ja-JP" altLang="en-US" dirty="0"/>
              <a:t>数</a:t>
            </a:r>
            <a:endParaRPr lang="en-US" altLang="ja-JP" dirty="0"/>
          </a:p>
          <a:p>
            <a:r>
              <a:rPr kumimoji="1" lang="en-US" altLang="ja-JP" dirty="0"/>
              <a:t> </a:t>
            </a:r>
            <a:r>
              <a:rPr lang="en-US" altLang="ja-JP" dirty="0"/>
              <a:t> </a:t>
            </a:r>
            <a:r>
              <a:rPr lang="en-US" altLang="ja-JP" dirty="0" err="1"/>
              <a:t>τ</a:t>
            </a:r>
            <a:r>
              <a:rPr kumimoji="1" lang="en-US" altLang="ja-JP" dirty="0" err="1"/>
              <a:t>_dec</a:t>
            </a:r>
            <a:r>
              <a:rPr kumimoji="1" lang="en-US" altLang="ja-JP" dirty="0"/>
              <a:t>, </a:t>
            </a:r>
            <a:r>
              <a:rPr kumimoji="1" lang="en-US" altLang="ja-JP" dirty="0" err="1"/>
              <a:t>τ_cap</a:t>
            </a:r>
            <a:r>
              <a:rPr kumimoji="1" lang="en-US" altLang="ja-JP" dirty="0"/>
              <a:t>: </a:t>
            </a:r>
            <a:r>
              <a:rPr kumimoji="1" lang="ja-JP" altLang="en-US" dirty="0"/>
              <a:t>時定数</a:t>
            </a:r>
            <a:endParaRPr kumimoji="1" lang="en-US" altLang="ja-JP" dirty="0"/>
          </a:p>
        </p:txBody>
      </p:sp>
    </p:spTree>
    <p:extLst>
      <p:ext uri="{BB962C8B-B14F-4D97-AF65-F5344CB8AC3E}">
        <p14:creationId xmlns:p14="http://schemas.microsoft.com/office/powerpoint/2010/main" val="24659968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DD2FA07-88A9-9CC3-9093-6A14ABB359D7}"/>
              </a:ext>
            </a:extLst>
          </p:cNvPr>
          <p:cNvPicPr>
            <a:picLocks noChangeAspect="1"/>
          </p:cNvPicPr>
          <p:nvPr/>
        </p:nvPicPr>
        <p:blipFill>
          <a:blip r:embed="rId3"/>
          <a:stretch>
            <a:fillRect/>
          </a:stretch>
        </p:blipFill>
        <p:spPr>
          <a:xfrm>
            <a:off x="59331" y="1141266"/>
            <a:ext cx="5141521" cy="5516967"/>
          </a:xfrm>
          <a:prstGeom prst="rect">
            <a:avLst/>
          </a:prstGeom>
        </p:spPr>
      </p:pic>
      <mc:AlternateContent xmlns:mc="http://schemas.openxmlformats.org/markup-compatibility/2006" xmlns:a14="http://schemas.microsoft.com/office/drawing/2010/main">
        <mc:Choice Requires="a14">
          <p:sp>
            <p:nvSpPr>
              <p:cNvPr id="6" name="テキスト ボックス 5">
                <a:extLst>
                  <a:ext uri="{FF2B5EF4-FFF2-40B4-BE49-F238E27FC236}">
                    <a16:creationId xmlns:a16="http://schemas.microsoft.com/office/drawing/2014/main" id="{7504E8FA-9717-2883-CAAC-FF0AB4C18331}"/>
                  </a:ext>
                </a:extLst>
              </p:cNvPr>
              <p:cNvSpPr txBox="1"/>
              <p:nvPr/>
            </p:nvSpPr>
            <p:spPr>
              <a:xfrm>
                <a:off x="5426421" y="5173621"/>
                <a:ext cx="6706248" cy="667747"/>
              </a:xfrm>
              <a:prstGeom prst="rect">
                <a:avLst/>
              </a:prstGeom>
              <a:noFill/>
              <a:ln w="19050">
                <a:solidFill>
                  <a:schemeClr val="tx2"/>
                </a:solidFill>
              </a:ln>
            </p:spPr>
            <p:txBody>
              <a:bodyPr wrap="square" rtlCol="0">
                <a:spAutoFit/>
              </a:bodyPr>
              <a:lstStyle/>
              <a:p>
                <a:r>
                  <a:rPr kumimoji="1" lang="en-US" altLang="ja-JP" b="0" dirty="0"/>
                  <a:t>Fit</a:t>
                </a:r>
                <a:r>
                  <a:rPr kumimoji="1" lang="ja-JP" altLang="en-US" b="0" dirty="0"/>
                  <a:t>結果 </a:t>
                </a:r>
                <a:r>
                  <a:rPr kumimoji="1" lang="en-US" altLang="ja-JP" b="0" dirty="0"/>
                  <a:t>(</a:t>
                </a:r>
                <a14:m>
                  <m:oMath xmlns:m="http://schemas.openxmlformats.org/officeDocument/2006/math">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𝜏</m:t>
                        </m:r>
                      </m:e>
                      <m:sub>
                        <m:r>
                          <a:rPr kumimoji="1" lang="en-US" altLang="ja-JP" b="0" i="1" smtClean="0">
                            <a:latin typeface="Cambria Math" panose="02040503050406030204" pitchFamily="18" charset="0"/>
                          </a:rPr>
                          <m:t>𝑐𝑎𝑝</m:t>
                        </m:r>
                      </m:sub>
                    </m:sSub>
                    <m:r>
                      <a:rPr kumimoji="1" lang="en-US" altLang="ja-JP" b="0" i="1" smtClean="0">
                        <a:latin typeface="Cambria Math" panose="02040503050406030204" pitchFamily="18" charset="0"/>
                      </a:rPr>
                      <m:t>=742.9±90.7 </m:t>
                    </m:r>
                    <m:r>
                      <a:rPr kumimoji="1" lang="en-US" altLang="ja-JP" b="0" i="1" smtClean="0">
                        <a:latin typeface="Cambria Math" panose="02040503050406030204" pitchFamily="18" charset="0"/>
                      </a:rPr>
                      <m:t>𝑛𝑠</m:t>
                    </m:r>
                  </m:oMath>
                </a14:m>
                <a:r>
                  <a:rPr kumimoji="1" lang="ja-JP" altLang="en-US" dirty="0"/>
                  <a:t> </a:t>
                </a:r>
                <a:r>
                  <a:rPr kumimoji="1" lang="en-US" altLang="ja-JP" dirty="0"/>
                  <a:t>)</a:t>
                </a:r>
                <a:r>
                  <a:rPr kumimoji="1" lang="ja-JP" altLang="en-US" dirty="0"/>
                  <a:t>は</a:t>
                </a:r>
                <a:br>
                  <a:rPr lang="en-US" altLang="ja-JP" dirty="0"/>
                </a:br>
                <a:r>
                  <a:rPr kumimoji="1" lang="ja-JP" altLang="en-US" dirty="0"/>
                  <a:t>理論値</a:t>
                </a:r>
                <a:r>
                  <a:rPr kumimoji="1" lang="en-US" altLang="ja-JP" dirty="0"/>
                  <a:t>( </a:t>
                </a:r>
                <a14:m>
                  <m:oMath xmlns:m="http://schemas.openxmlformats.org/officeDocument/2006/math">
                    <m:r>
                      <a:rPr lang="en-US" altLang="ja-JP" i="1">
                        <a:latin typeface="Cambria Math" panose="02040503050406030204" pitchFamily="18" charset="0"/>
                      </a:rPr>
                      <m:t>88</m:t>
                    </m:r>
                    <m:r>
                      <a:rPr lang="en-US" altLang="ja-JP" b="0" i="1" smtClean="0">
                        <a:latin typeface="Cambria Math" panose="02040503050406030204" pitchFamily="18" charset="0"/>
                      </a:rPr>
                      <m:t>3</m:t>
                    </m:r>
                    <m:r>
                      <a:rPr lang="en-US" altLang="ja-JP" i="1">
                        <a:latin typeface="Cambria Math" panose="02040503050406030204" pitchFamily="18" charset="0"/>
                      </a:rPr>
                      <m:t>±</m:t>
                    </m:r>
                    <m:r>
                      <a:rPr lang="en-US" altLang="ja-JP" b="0" i="1" smtClean="0">
                        <a:latin typeface="Cambria Math" panose="02040503050406030204" pitchFamily="18" charset="0"/>
                      </a:rPr>
                      <m:t>56</m:t>
                    </m:r>
                    <m:r>
                      <a:rPr lang="en-US" altLang="ja-JP" i="1">
                        <a:latin typeface="Cambria Math" panose="02040503050406030204" pitchFamily="18" charset="0"/>
                      </a:rPr>
                      <m:t> </m:t>
                    </m:r>
                    <m:r>
                      <m:rPr>
                        <m:sty m:val="p"/>
                      </m:rPr>
                      <a:rPr lang="en-US" altLang="ja-JP" b="0" i="0" smtClean="0">
                        <a:latin typeface="Cambria Math" panose="02040503050406030204" pitchFamily="18" charset="0"/>
                      </a:rPr>
                      <m:t>ns</m:t>
                    </m:r>
                  </m:oMath>
                </a14:m>
                <a:r>
                  <a:rPr lang="en-US" altLang="ja-JP" dirty="0"/>
                  <a:t> </a:t>
                </a:r>
                <a:r>
                  <a:rPr lang="en-US" altLang="ja-JP" sz="1600" dirty="0"/>
                  <a:t>(PhysRevC.35.2212)</a:t>
                </a:r>
                <a:r>
                  <a:rPr kumimoji="1" lang="en-US" altLang="ja-JP" dirty="0"/>
                  <a:t>)</a:t>
                </a:r>
                <a:r>
                  <a:rPr kumimoji="1" lang="ja-JP" altLang="en-US" dirty="0"/>
                  <a:t>と誤差の範囲内で一致</a:t>
                </a:r>
                <a:endParaRPr kumimoji="1" lang="en-US" altLang="ja-JP" dirty="0"/>
              </a:p>
            </p:txBody>
          </p:sp>
        </mc:Choice>
        <mc:Fallback xmlns="">
          <p:sp>
            <p:nvSpPr>
              <p:cNvPr id="6" name="テキスト ボックス 5">
                <a:extLst>
                  <a:ext uri="{FF2B5EF4-FFF2-40B4-BE49-F238E27FC236}">
                    <a16:creationId xmlns:a16="http://schemas.microsoft.com/office/drawing/2014/main" id="{7504E8FA-9717-2883-CAAC-FF0AB4C18331}"/>
                  </a:ext>
                </a:extLst>
              </p:cNvPr>
              <p:cNvSpPr txBox="1">
                <a:spLocks noRot="1" noChangeAspect="1" noMove="1" noResize="1" noEditPoints="1" noAdjustHandles="1" noChangeArrowheads="1" noChangeShapeType="1" noTextEdit="1"/>
              </p:cNvSpPr>
              <p:nvPr/>
            </p:nvSpPr>
            <p:spPr>
              <a:xfrm>
                <a:off x="5426421" y="5173621"/>
                <a:ext cx="6706248" cy="667747"/>
              </a:xfrm>
              <a:prstGeom prst="rect">
                <a:avLst/>
              </a:prstGeom>
              <a:blipFill>
                <a:blip r:embed="rId4"/>
                <a:stretch>
                  <a:fillRect l="-635" t="-2679" b="-12500"/>
                </a:stretch>
              </a:blipFill>
              <a:ln w="19050">
                <a:solidFill>
                  <a:schemeClr val="tx2"/>
                </a:solid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AA5A4418-716D-37AB-897C-9300E8957635}"/>
                  </a:ext>
                </a:extLst>
              </p:cNvPr>
              <p:cNvSpPr txBox="1"/>
              <p:nvPr/>
            </p:nvSpPr>
            <p:spPr>
              <a:xfrm>
                <a:off x="5618331" y="1255496"/>
                <a:ext cx="4287822" cy="714683"/>
              </a:xfrm>
              <a:prstGeom prst="rect">
                <a:avLst/>
              </a:prstGeom>
              <a:solidFill>
                <a:schemeClr val="bg1"/>
              </a:solidFill>
              <a:ln w="19050">
                <a:noFill/>
                <a:prstDash val="sysDot"/>
              </a:ln>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𝑁</m:t>
                          </m:r>
                        </m:e>
                        <m:sup>
                          <m:r>
                            <a:rPr kumimoji="1" lang="en-US" altLang="ja-JP" b="0" i="1" smtClean="0">
                              <a:latin typeface="Cambria Math" panose="02040503050406030204" pitchFamily="18" charset="0"/>
                            </a:rPr>
                            <m:t>+</m:t>
                          </m:r>
                        </m:sup>
                      </m:sSup>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𝑡</m:t>
                      </m:r>
                      <m:r>
                        <a:rPr kumimoji="1" lang="en-US" altLang="ja-JP" b="0" i="1" smtClean="0">
                          <a:latin typeface="Cambria Math" panose="02040503050406030204" pitchFamily="18" charset="0"/>
                        </a:rPr>
                        <m:t>)=</m:t>
                      </m:r>
                      <m:sSubSup>
                        <m:sSubSupPr>
                          <m:ctrlPr>
                            <a:rPr kumimoji="1" lang="en-US" altLang="ja-JP" b="0" i="1" smtClean="0">
                              <a:latin typeface="Cambria Math" panose="02040503050406030204" pitchFamily="18" charset="0"/>
                            </a:rPr>
                          </m:ctrlPr>
                        </m:sSubSupPr>
                        <m:e>
                          <m:r>
                            <a:rPr kumimoji="1" lang="en-US" altLang="ja-JP" b="0" i="1" smtClean="0">
                              <a:latin typeface="Cambria Math" panose="02040503050406030204" pitchFamily="18" charset="0"/>
                            </a:rPr>
                            <m:t>𝑁</m:t>
                          </m:r>
                        </m:e>
                        <m:sub>
                          <m:r>
                            <a:rPr kumimoji="1" lang="en-US" altLang="ja-JP" b="0" i="1" smtClean="0">
                              <a:latin typeface="Cambria Math" panose="02040503050406030204" pitchFamily="18" charset="0"/>
                            </a:rPr>
                            <m:t>0</m:t>
                          </m:r>
                        </m:sub>
                        <m:sup>
                          <m:r>
                            <a:rPr kumimoji="1" lang="en-US" altLang="ja-JP" b="0" i="1" smtClean="0">
                              <a:latin typeface="Cambria Math" panose="02040503050406030204" pitchFamily="18" charset="0"/>
                            </a:rPr>
                            <m:t>+</m:t>
                          </m:r>
                        </m:sup>
                      </m:sSubSup>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𝜆</m:t>
                              </m:r>
                            </m:e>
                            <m:sub>
                              <m:r>
                                <a:rPr kumimoji="1" lang="en-US" altLang="ja-JP" b="0" i="1" smtClean="0">
                                  <a:latin typeface="Cambria Math" panose="02040503050406030204" pitchFamily="18" charset="0"/>
                                </a:rPr>
                                <m:t>+</m:t>
                              </m:r>
                            </m:sub>
                          </m:sSub>
                          <m:r>
                            <a:rPr kumimoji="1" lang="en-US" altLang="ja-JP" b="0" i="1" smtClean="0">
                              <a:latin typeface="Cambria Math" panose="02040503050406030204" pitchFamily="18" charset="0"/>
                            </a:rPr>
                            <m:t>𝑡</m:t>
                          </m:r>
                        </m:sup>
                      </m:sSup>
                      <m:r>
                        <a:rPr kumimoji="1" lang="en-US" altLang="ja-JP" b="0" i="1" smtClean="0">
                          <a:latin typeface="Cambria Math" panose="02040503050406030204" pitchFamily="18" charset="0"/>
                        </a:rPr>
                        <m:t>   </m:t>
                      </m:r>
                      <m:d>
                        <m:dPr>
                          <m:ctrlPr>
                            <a:rPr kumimoji="1" lang="en-US" altLang="ja-JP" b="0" i="1" smtClean="0">
                              <a:latin typeface="Cambria Math" panose="02040503050406030204" pitchFamily="18" charset="0"/>
                            </a:rPr>
                          </m:ctrlPr>
                        </m:dPr>
                        <m:e>
                          <m:sSub>
                            <m:sSubPr>
                              <m:ctrlPr>
                                <a:rPr kumimoji="1" lang="en-US" altLang="ja-JP" b="0" i="1" smtClean="0">
                                  <a:latin typeface="Cambria Math" panose="02040503050406030204" pitchFamily="18" charset="0"/>
                                </a:rPr>
                              </m:ctrlPr>
                            </m:sSubPr>
                            <m:e>
                              <m:r>
                                <a:rPr lang="en-US" altLang="ja-JP" b="0" i="1" smtClean="0">
                                  <a:latin typeface="Cambria Math" panose="02040503050406030204" pitchFamily="18" charset="0"/>
                                </a:rPr>
                                <m:t>𝜆</m:t>
                              </m:r>
                            </m:e>
                            <m:sub>
                              <m:r>
                                <a:rPr lang="en-US" altLang="ja-JP" b="0" i="1" smtClean="0">
                                  <a:latin typeface="Cambria Math" panose="02040503050406030204" pitchFamily="18" charset="0"/>
                                </a:rPr>
                                <m:t>+</m:t>
                              </m:r>
                            </m:sub>
                          </m:sSub>
                          <m:r>
                            <a:rPr lang="en-US" altLang="ja-JP" b="0" i="1" smtClean="0">
                              <a:latin typeface="Cambria Math" panose="02040503050406030204" pitchFamily="18" charset="0"/>
                            </a:rPr>
                            <m:t>=</m:t>
                          </m:r>
                          <m:f>
                            <m:fPr>
                              <m:ctrlPr>
                                <a:rPr lang="en-US" altLang="ja-JP" b="0" i="1" smtClean="0">
                                  <a:latin typeface="Cambria Math" panose="02040503050406030204" pitchFamily="18" charset="0"/>
                                </a:rPr>
                              </m:ctrlPr>
                            </m:fPr>
                            <m:num>
                              <m:r>
                                <a:rPr lang="en-US" altLang="ja-JP" b="0" i="1" smtClean="0">
                                  <a:latin typeface="Cambria Math" panose="02040503050406030204" pitchFamily="18" charset="0"/>
                                </a:rPr>
                                <m:t>1</m:t>
                              </m:r>
                            </m:num>
                            <m:den>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𝜏</m:t>
                                  </m:r>
                                </m:e>
                                <m:sub>
                                  <m:r>
                                    <a:rPr lang="en-US" altLang="ja-JP" b="0" i="1" smtClean="0">
                                      <a:latin typeface="Cambria Math" panose="02040503050406030204" pitchFamily="18" charset="0"/>
                                    </a:rPr>
                                    <m:t>+</m:t>
                                  </m:r>
                                </m:sub>
                              </m:sSub>
                            </m:den>
                          </m:f>
                          <m:r>
                            <a:rPr lang="en-US" altLang="ja-JP" b="0" i="1" smtClean="0">
                              <a:latin typeface="Cambria Math" panose="02040503050406030204" pitchFamily="18" charset="0"/>
                            </a:rPr>
                            <m:t>=</m:t>
                          </m:r>
                          <m:f>
                            <m:fPr>
                              <m:ctrlPr>
                                <a:rPr lang="en-US" altLang="ja-JP" b="0" i="1" smtClean="0">
                                  <a:latin typeface="Cambria Math" panose="02040503050406030204" pitchFamily="18" charset="0"/>
                                </a:rPr>
                              </m:ctrlPr>
                            </m:fPr>
                            <m:num>
                              <m:r>
                                <a:rPr lang="en-US" altLang="ja-JP" b="0" i="1" smtClean="0">
                                  <a:latin typeface="Cambria Math" panose="02040503050406030204" pitchFamily="18" charset="0"/>
                                </a:rPr>
                                <m:t>1</m:t>
                              </m:r>
                            </m:num>
                            <m:den>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𝜏</m:t>
                                  </m:r>
                                </m:e>
                                <m:sub>
                                  <m:r>
                                    <a:rPr lang="en-US" altLang="ja-JP" b="0" i="1" smtClean="0">
                                      <a:latin typeface="Cambria Math" panose="02040503050406030204" pitchFamily="18" charset="0"/>
                                    </a:rPr>
                                    <m:t>𝑑𝑒𝑐</m:t>
                                  </m:r>
                                </m:sub>
                              </m:sSub>
                            </m:den>
                          </m:f>
                        </m:e>
                      </m:d>
                    </m:oMath>
                  </m:oMathPara>
                </a14:m>
                <a:endParaRPr kumimoji="1" lang="ja-JP" altLang="en-US" dirty="0"/>
              </a:p>
            </p:txBody>
          </p:sp>
        </mc:Choice>
        <mc:Fallback xmlns="">
          <p:sp>
            <p:nvSpPr>
              <p:cNvPr id="7" name="テキスト ボックス 6">
                <a:extLst>
                  <a:ext uri="{FF2B5EF4-FFF2-40B4-BE49-F238E27FC236}">
                    <a16:creationId xmlns:a16="http://schemas.microsoft.com/office/drawing/2014/main" id="{AA5A4418-716D-37AB-897C-9300E8957635}"/>
                  </a:ext>
                </a:extLst>
              </p:cNvPr>
              <p:cNvSpPr txBox="1">
                <a:spLocks noRot="1" noChangeAspect="1" noMove="1" noResize="1" noEditPoints="1" noAdjustHandles="1" noChangeArrowheads="1" noChangeShapeType="1" noTextEdit="1"/>
              </p:cNvSpPr>
              <p:nvPr/>
            </p:nvSpPr>
            <p:spPr>
              <a:xfrm>
                <a:off x="5618331" y="1255496"/>
                <a:ext cx="4287822" cy="714683"/>
              </a:xfrm>
              <a:prstGeom prst="rect">
                <a:avLst/>
              </a:prstGeom>
              <a:blipFill>
                <a:blip r:embed="rId5"/>
                <a:stretch>
                  <a:fillRect/>
                </a:stretch>
              </a:blipFill>
              <a:ln w="19050">
                <a:noFill/>
                <a:prstDash val="sysDot"/>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A269F076-7B7C-7F74-F617-CB4C71BA9CF2}"/>
                  </a:ext>
                </a:extLst>
              </p:cNvPr>
              <p:cNvSpPr txBox="1"/>
              <p:nvPr/>
            </p:nvSpPr>
            <p:spPr>
              <a:xfrm>
                <a:off x="5505340" y="2308469"/>
                <a:ext cx="3879724" cy="1028423"/>
              </a:xfrm>
              <a:prstGeom prst="rect">
                <a:avLst/>
              </a:prstGeom>
              <a:solidFill>
                <a:schemeClr val="bg1"/>
              </a:solidFill>
              <a:ln w="19050">
                <a:noFill/>
                <a:prstDash val="sysDot"/>
              </a:ln>
            </p:spPr>
            <p:txBody>
              <a:bodyPr wrap="square" rtlCol="0">
                <a:spAutoFit/>
              </a:bodyPr>
              <a:lstStyle/>
              <a:p>
                <a:pPr>
                  <a:lnSpc>
                    <a:spcPct val="150000"/>
                  </a:lnSpc>
                </a:pPr>
                <a14:m>
                  <m:oMathPara xmlns:m="http://schemas.openxmlformats.org/officeDocument/2006/math">
                    <m:oMathParaPr>
                      <m:jc m:val="centerGroup"/>
                    </m:oMathParaPr>
                    <m:oMath xmlns:m="http://schemas.openxmlformats.org/officeDocument/2006/math">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𝑁</m:t>
                          </m:r>
                        </m:e>
                        <m:sup>
                          <m:r>
                            <a:rPr kumimoji="1" lang="en-US" altLang="ja-JP" b="0" i="1" smtClean="0">
                              <a:latin typeface="Cambria Math" panose="02040503050406030204" pitchFamily="18" charset="0"/>
                            </a:rPr>
                            <m:t>−</m:t>
                          </m:r>
                        </m:sup>
                      </m:sSup>
                      <m:d>
                        <m:dPr>
                          <m:ctrlPr>
                            <a:rPr kumimoji="1" lang="en-US" altLang="ja-JP" b="0" i="1" smtClean="0">
                              <a:latin typeface="Cambria Math" panose="02040503050406030204" pitchFamily="18" charset="0"/>
                            </a:rPr>
                          </m:ctrlPr>
                        </m:dPr>
                        <m:e>
                          <m:r>
                            <a:rPr kumimoji="1" lang="en-US" altLang="ja-JP" b="0" i="1" smtClean="0">
                              <a:latin typeface="Cambria Math" panose="02040503050406030204" pitchFamily="18" charset="0"/>
                            </a:rPr>
                            <m:t>𝑡</m:t>
                          </m:r>
                        </m:e>
                      </m:d>
                      <m:r>
                        <m:rPr>
                          <m:aln/>
                        </m:rPr>
                        <a:rPr kumimoji="1" lang="en-US" altLang="ja-JP" b="0" i="1" smtClean="0">
                          <a:latin typeface="Cambria Math" panose="02040503050406030204" pitchFamily="18" charset="0"/>
                        </a:rPr>
                        <m:t>=</m:t>
                      </m:r>
                      <m:sSubSup>
                        <m:sSubSupPr>
                          <m:ctrlPr>
                            <a:rPr kumimoji="1" lang="en-US" altLang="ja-JP" b="0" i="1" smtClean="0">
                              <a:latin typeface="Cambria Math" panose="02040503050406030204" pitchFamily="18" charset="0"/>
                            </a:rPr>
                          </m:ctrlPr>
                        </m:sSubSupPr>
                        <m:e>
                          <m:r>
                            <a:rPr kumimoji="1" lang="en-US" altLang="ja-JP" b="0" i="1" smtClean="0">
                              <a:latin typeface="Cambria Math" panose="02040503050406030204" pitchFamily="18" charset="0"/>
                            </a:rPr>
                            <m:t>𝑁</m:t>
                          </m:r>
                        </m:e>
                        <m:sub>
                          <m:r>
                            <a:rPr kumimoji="1" lang="en-US" altLang="ja-JP" b="0" i="1" smtClean="0">
                              <a:latin typeface="Cambria Math" panose="02040503050406030204" pitchFamily="18" charset="0"/>
                            </a:rPr>
                            <m:t>0</m:t>
                          </m:r>
                        </m:sub>
                        <m:sup>
                          <m:r>
                            <a:rPr kumimoji="1" lang="en-US" altLang="ja-JP" b="0" i="1" smtClean="0">
                              <a:latin typeface="Cambria Math" panose="02040503050406030204" pitchFamily="18" charset="0"/>
                            </a:rPr>
                            <m:t>−</m:t>
                          </m:r>
                        </m:sup>
                      </m:sSubSup>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𝜆</m:t>
                              </m:r>
                            </m:e>
                            <m:sub>
                              <m:r>
                                <a:rPr kumimoji="1" lang="en-US" altLang="ja-JP" b="0" i="1" smtClean="0">
                                  <a:latin typeface="Cambria Math" panose="02040503050406030204" pitchFamily="18" charset="0"/>
                                </a:rPr>
                                <m:t>𝑑𝑒𝑐</m:t>
                              </m:r>
                            </m:sub>
                          </m:sSub>
                          <m:r>
                            <a:rPr kumimoji="1" lang="en-US" altLang="ja-JP" b="0" i="1" smtClean="0">
                              <a:latin typeface="Cambria Math" panose="02040503050406030204" pitchFamily="18" charset="0"/>
                            </a:rPr>
                            <m:t>𝑡</m:t>
                          </m:r>
                        </m:sup>
                      </m:sSup>
                      <m:r>
                        <a:rPr kumimoji="1" lang="en-US" altLang="ja-JP" b="0" i="1" smtClean="0">
                          <a:latin typeface="Cambria Math" panose="02040503050406030204" pitchFamily="18" charset="0"/>
                        </a:rPr>
                        <m:t>+</m:t>
                      </m:r>
                      <m:sSubSup>
                        <m:sSubSupPr>
                          <m:ctrlPr>
                            <a:rPr kumimoji="1" lang="en-US" altLang="ja-JP" b="0" i="1" smtClean="0">
                              <a:latin typeface="Cambria Math" panose="02040503050406030204" pitchFamily="18" charset="0"/>
                            </a:rPr>
                          </m:ctrlPr>
                        </m:sSubSupPr>
                        <m:e>
                          <m:r>
                            <a:rPr kumimoji="1" lang="en-US" altLang="ja-JP" b="0" i="1" smtClean="0">
                              <a:latin typeface="Cambria Math" panose="02040503050406030204" pitchFamily="18" charset="0"/>
                            </a:rPr>
                            <m:t>𝑁</m:t>
                          </m:r>
                        </m:e>
                        <m:sub>
                          <m:r>
                            <a:rPr kumimoji="1" lang="en-US" altLang="ja-JP" b="0" i="1" smtClean="0">
                              <a:latin typeface="Cambria Math" panose="02040503050406030204" pitchFamily="18" charset="0"/>
                            </a:rPr>
                            <m:t>0</m:t>
                          </m:r>
                        </m:sub>
                        <m:sup>
                          <m:r>
                            <a:rPr kumimoji="1" lang="en-US" altLang="ja-JP" b="0" i="1" smtClean="0">
                              <a:latin typeface="Cambria Math" panose="02040503050406030204" pitchFamily="18" charset="0"/>
                            </a:rPr>
                            <m:t>−</m:t>
                          </m:r>
                        </m:sup>
                      </m:sSubSup>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𝜆</m:t>
                              </m:r>
                            </m:e>
                            <m:sub>
                              <m:r>
                                <a:rPr kumimoji="1" lang="en-US" altLang="ja-JP" b="0" i="1" smtClean="0">
                                  <a:latin typeface="Cambria Math" panose="02040503050406030204" pitchFamily="18" charset="0"/>
                                </a:rPr>
                                <m:t>𝑐𝑎𝑝</m:t>
                              </m:r>
                            </m:sub>
                          </m:sSub>
                          <m:r>
                            <a:rPr kumimoji="1" lang="en-US" altLang="ja-JP" b="0" i="1" smtClean="0">
                              <a:latin typeface="Cambria Math" panose="02040503050406030204" pitchFamily="18" charset="0"/>
                            </a:rPr>
                            <m:t>𝑡</m:t>
                          </m:r>
                        </m:sup>
                      </m:sSup>
                    </m:oMath>
                    <m:oMath xmlns:m="http://schemas.openxmlformats.org/officeDocument/2006/math">
                      <m:r>
                        <m:rPr>
                          <m:aln/>
                        </m:rPr>
                        <a:rPr kumimoji="1" lang="en-US" altLang="ja-JP" b="0" i="1" smtClean="0">
                          <a:latin typeface="Cambria Math" panose="02040503050406030204" pitchFamily="18" charset="0"/>
                        </a:rPr>
                        <m:t>=</m:t>
                      </m:r>
                      <m:sSubSup>
                        <m:sSubSupPr>
                          <m:ctrlPr>
                            <a:rPr kumimoji="1" lang="en-US" altLang="ja-JP" b="0" i="1" smtClean="0">
                              <a:solidFill>
                                <a:schemeClr val="tx1"/>
                              </a:solidFill>
                              <a:latin typeface="Cambria Math" panose="02040503050406030204" pitchFamily="18" charset="0"/>
                            </a:rPr>
                          </m:ctrlPr>
                        </m:sSubSupPr>
                        <m:e>
                          <m:r>
                            <a:rPr kumimoji="1" lang="en-US" altLang="ja-JP" b="0" i="1" smtClean="0">
                              <a:solidFill>
                                <a:schemeClr val="tx1"/>
                              </a:solidFill>
                              <a:latin typeface="Cambria Math" panose="02040503050406030204" pitchFamily="18" charset="0"/>
                            </a:rPr>
                            <m:t>𝑁</m:t>
                          </m:r>
                        </m:e>
                        <m:sub>
                          <m:r>
                            <a:rPr kumimoji="1" lang="en-US" altLang="ja-JP" b="0" i="1" smtClean="0">
                              <a:solidFill>
                                <a:schemeClr val="tx1"/>
                              </a:solidFill>
                              <a:latin typeface="Cambria Math" panose="02040503050406030204" pitchFamily="18" charset="0"/>
                            </a:rPr>
                            <m:t>0</m:t>
                          </m:r>
                        </m:sub>
                        <m:sup>
                          <m:r>
                            <a:rPr kumimoji="1" lang="en-US" altLang="ja-JP" b="0" i="1" smtClean="0">
                              <a:solidFill>
                                <a:schemeClr val="tx1"/>
                              </a:solidFill>
                              <a:latin typeface="Cambria Math" panose="02040503050406030204" pitchFamily="18" charset="0"/>
                            </a:rPr>
                            <m:t>−</m:t>
                          </m:r>
                        </m:sup>
                      </m:sSubSup>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d>
                            <m:dPr>
                              <m:ctrlPr>
                                <a:rPr kumimoji="1" lang="en-US" altLang="ja-JP" b="0" i="1" smtClean="0">
                                  <a:latin typeface="Cambria Math" panose="02040503050406030204" pitchFamily="18" charset="0"/>
                                </a:rPr>
                              </m:ctrlPr>
                            </m:dPr>
                            <m:e>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𝜆</m:t>
                                  </m:r>
                                </m:e>
                                <m:sub>
                                  <m:r>
                                    <a:rPr kumimoji="1" lang="en-US" altLang="ja-JP" b="0" i="1" smtClean="0">
                                      <a:latin typeface="Cambria Math" panose="02040503050406030204" pitchFamily="18" charset="0"/>
                                    </a:rPr>
                                    <m:t>𝑑𝑒𝑐</m:t>
                                  </m:r>
                                </m:sub>
                              </m:sSub>
                              <m:r>
                                <a:rPr kumimoji="1" lang="en-US" altLang="ja-JP" b="0" i="1" smtClean="0">
                                  <a:latin typeface="Cambria Math" panose="02040503050406030204" pitchFamily="18" charset="0"/>
                                </a:rPr>
                                <m:t>+</m:t>
                              </m:r>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𝜆</m:t>
                                  </m:r>
                                </m:e>
                                <m:sub>
                                  <m:r>
                                    <a:rPr kumimoji="1" lang="en-US" altLang="ja-JP" b="0" i="1" smtClean="0">
                                      <a:latin typeface="Cambria Math" panose="02040503050406030204" pitchFamily="18" charset="0"/>
                                    </a:rPr>
                                    <m:t>𝑐𝑎𝑝</m:t>
                                  </m:r>
                                </m:sub>
                              </m:sSub>
                            </m:e>
                          </m:d>
                          <m:r>
                            <a:rPr kumimoji="1" lang="en-US" altLang="ja-JP" b="0" i="1" smtClean="0">
                              <a:latin typeface="Cambria Math" panose="02040503050406030204" pitchFamily="18" charset="0"/>
                            </a:rPr>
                            <m:t>𝑡</m:t>
                          </m:r>
                        </m:sup>
                      </m:sSup>
                    </m:oMath>
                  </m:oMathPara>
                </a14:m>
                <a:br>
                  <a:rPr kumimoji="1" lang="en-US" altLang="ja-JP" b="0" i="1" dirty="0">
                    <a:latin typeface="Cambria Math" panose="02040503050406030204" pitchFamily="18" charset="0"/>
                  </a:rPr>
                </a:br>
                <a:endParaRPr kumimoji="1" lang="ja-JP" altLang="en-US" dirty="0"/>
              </a:p>
            </p:txBody>
          </p:sp>
        </mc:Choice>
        <mc:Fallback xmlns="">
          <p:sp>
            <p:nvSpPr>
              <p:cNvPr id="8" name="テキスト ボックス 7">
                <a:extLst>
                  <a:ext uri="{FF2B5EF4-FFF2-40B4-BE49-F238E27FC236}">
                    <a16:creationId xmlns:a16="http://schemas.microsoft.com/office/drawing/2014/main" id="{A269F076-7B7C-7F74-F617-CB4C71BA9CF2}"/>
                  </a:ext>
                </a:extLst>
              </p:cNvPr>
              <p:cNvSpPr txBox="1">
                <a:spLocks noRot="1" noChangeAspect="1" noMove="1" noResize="1" noEditPoints="1" noAdjustHandles="1" noChangeArrowheads="1" noChangeShapeType="1" noTextEdit="1"/>
              </p:cNvSpPr>
              <p:nvPr/>
            </p:nvSpPr>
            <p:spPr>
              <a:xfrm>
                <a:off x="5505340" y="2308469"/>
                <a:ext cx="3879724" cy="1028423"/>
              </a:xfrm>
              <a:prstGeom prst="rect">
                <a:avLst/>
              </a:prstGeom>
              <a:blipFill>
                <a:blip r:embed="rId6"/>
                <a:stretch>
                  <a:fillRect/>
                </a:stretch>
              </a:blipFill>
              <a:ln w="19050">
                <a:noFill/>
                <a:prstDash val="sysDot"/>
              </a:ln>
            </p:spPr>
            <p:txBody>
              <a:bodyPr/>
              <a:lstStyle/>
              <a:p>
                <a:r>
                  <a:rPr lang="ja-JP" altLang="en-US">
                    <a:noFill/>
                  </a:rPr>
                  <a:t> </a:t>
                </a:r>
              </a:p>
            </p:txBody>
          </p:sp>
        </mc:Fallback>
      </mc:AlternateContent>
      <p:cxnSp>
        <p:nvCxnSpPr>
          <p:cNvPr id="9" name="直線矢印コネクタ 8">
            <a:extLst>
              <a:ext uri="{FF2B5EF4-FFF2-40B4-BE49-F238E27FC236}">
                <a16:creationId xmlns:a16="http://schemas.microsoft.com/office/drawing/2014/main" id="{57A353D4-0F1D-C269-8666-8B5CC9367718}"/>
              </a:ext>
            </a:extLst>
          </p:cNvPr>
          <p:cNvCxnSpPr>
            <a:cxnSpLocks/>
          </p:cNvCxnSpPr>
          <p:nvPr/>
        </p:nvCxnSpPr>
        <p:spPr>
          <a:xfrm flipH="1">
            <a:off x="1465653" y="1597467"/>
            <a:ext cx="4397364" cy="1465397"/>
          </a:xfrm>
          <a:prstGeom prst="straightConnector1">
            <a:avLst/>
          </a:prstGeom>
          <a:ln w="190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1E3D92DA-D7FA-379E-E764-579B5BB6691F}"/>
              </a:ext>
            </a:extLst>
          </p:cNvPr>
          <p:cNvCxnSpPr>
            <a:cxnSpLocks/>
          </p:cNvCxnSpPr>
          <p:nvPr/>
        </p:nvCxnSpPr>
        <p:spPr>
          <a:xfrm flipH="1">
            <a:off x="2142970" y="4856216"/>
            <a:ext cx="4558441" cy="427227"/>
          </a:xfrm>
          <a:prstGeom prst="straightConnector1">
            <a:avLst/>
          </a:prstGeom>
          <a:ln w="19050">
            <a:solidFill>
              <a:srgbClr val="FF33CC"/>
            </a:solidFill>
            <a:prstDash val="sysDot"/>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28AF76E9-6E6D-58FB-C7C1-D9C0720F1709}"/>
                  </a:ext>
                </a:extLst>
              </p:cNvPr>
              <p:cNvSpPr txBox="1"/>
              <p:nvPr/>
            </p:nvSpPr>
            <p:spPr>
              <a:xfrm>
                <a:off x="5511142" y="923926"/>
                <a:ext cx="4910128" cy="369332"/>
              </a:xfrm>
              <a:prstGeom prst="rect">
                <a:avLst/>
              </a:prstGeom>
              <a:noFill/>
            </p:spPr>
            <p:txBody>
              <a:bodyPr wrap="square" rtlCol="0">
                <a:spAutoFit/>
              </a:bodyPr>
              <a:lstStyle/>
              <a:p>
                <a14:m>
                  <m:oMath xmlns:m="http://schemas.openxmlformats.org/officeDocument/2006/math">
                    <m:sSup>
                      <m:sSupPr>
                        <m:ctrlPr>
                          <a:rPr kumimoji="1" lang="en-US" altLang="ja-JP" b="1" i="1" u="sng" smtClean="0">
                            <a:solidFill>
                              <a:srgbClr val="002060"/>
                            </a:solidFill>
                            <a:latin typeface="Cambria Math" panose="02040503050406030204" pitchFamily="18" charset="0"/>
                          </a:rPr>
                        </m:ctrlPr>
                      </m:sSupPr>
                      <m:e>
                        <m:r>
                          <a:rPr kumimoji="1" lang="en-US" altLang="ja-JP" b="1" i="1" u="sng" smtClean="0">
                            <a:solidFill>
                              <a:srgbClr val="002060"/>
                            </a:solidFill>
                            <a:latin typeface="Cambria Math" panose="02040503050406030204" pitchFamily="18" charset="0"/>
                          </a:rPr>
                          <m:t>𝝁</m:t>
                        </m:r>
                      </m:e>
                      <m:sup>
                        <m:r>
                          <a:rPr kumimoji="1" lang="en-US" altLang="ja-JP" b="1" i="1" u="sng" smtClean="0">
                            <a:solidFill>
                              <a:srgbClr val="002060"/>
                            </a:solidFill>
                            <a:latin typeface="Cambria Math" panose="02040503050406030204" pitchFamily="18" charset="0"/>
                          </a:rPr>
                          <m:t>+</m:t>
                        </m:r>
                      </m:sup>
                    </m:sSup>
                  </m:oMath>
                </a14:m>
                <a:r>
                  <a:rPr kumimoji="1" lang="ja-JP" altLang="en-US" b="1" u="sng" dirty="0">
                    <a:solidFill>
                      <a:srgbClr val="002060"/>
                    </a:solidFill>
                  </a:rPr>
                  <a:t>粒子 </a:t>
                </a:r>
                <a:r>
                  <a:rPr kumimoji="1" lang="ja-JP" altLang="en-US" dirty="0"/>
                  <a:t>→ </a:t>
                </a:r>
                <a:r>
                  <a:rPr kumimoji="1" lang="en-US" altLang="ja-JP" dirty="0"/>
                  <a:t>100% Decay</a:t>
                </a:r>
                <a:r>
                  <a:rPr lang="ja-JP" altLang="en-US" dirty="0"/>
                  <a:t>イベント</a:t>
                </a:r>
                <a:endParaRPr kumimoji="1" lang="ja-JP" altLang="en-US" u="sng" dirty="0"/>
              </a:p>
            </p:txBody>
          </p:sp>
        </mc:Choice>
        <mc:Fallback xmlns="">
          <p:sp>
            <p:nvSpPr>
              <p:cNvPr id="11" name="テキスト ボックス 10">
                <a:extLst>
                  <a:ext uri="{FF2B5EF4-FFF2-40B4-BE49-F238E27FC236}">
                    <a16:creationId xmlns:a16="http://schemas.microsoft.com/office/drawing/2014/main" id="{28AF76E9-6E6D-58FB-C7C1-D9C0720F1709}"/>
                  </a:ext>
                </a:extLst>
              </p:cNvPr>
              <p:cNvSpPr txBox="1">
                <a:spLocks noRot="1" noChangeAspect="1" noMove="1" noResize="1" noEditPoints="1" noAdjustHandles="1" noChangeArrowheads="1" noChangeShapeType="1" noTextEdit="1"/>
              </p:cNvSpPr>
              <p:nvPr/>
            </p:nvSpPr>
            <p:spPr>
              <a:xfrm>
                <a:off x="5511142" y="923926"/>
                <a:ext cx="4910128" cy="369332"/>
              </a:xfrm>
              <a:prstGeom prst="rect">
                <a:avLst/>
              </a:prstGeom>
              <a:blipFill>
                <a:blip r:embed="rId7"/>
                <a:stretch>
                  <a:fillRect t="-10000" b="-2833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E3AD864C-387E-4B5C-65A6-A1C3D926A52E}"/>
                  </a:ext>
                </a:extLst>
              </p:cNvPr>
              <p:cNvSpPr txBox="1"/>
              <p:nvPr/>
            </p:nvSpPr>
            <p:spPr>
              <a:xfrm>
                <a:off x="5472529" y="2032517"/>
                <a:ext cx="5557125" cy="369332"/>
              </a:xfrm>
              <a:prstGeom prst="rect">
                <a:avLst/>
              </a:prstGeom>
              <a:noFill/>
            </p:spPr>
            <p:txBody>
              <a:bodyPr wrap="square" rtlCol="0">
                <a:spAutoFit/>
              </a:bodyPr>
              <a:lstStyle/>
              <a:p>
                <a14:m>
                  <m:oMath xmlns:m="http://schemas.openxmlformats.org/officeDocument/2006/math">
                    <m:sSup>
                      <m:sSupPr>
                        <m:ctrlPr>
                          <a:rPr kumimoji="1" lang="en-US" altLang="ja-JP" b="1" i="1" u="sng" smtClean="0">
                            <a:solidFill>
                              <a:srgbClr val="002060"/>
                            </a:solidFill>
                            <a:latin typeface="Cambria Math" panose="02040503050406030204" pitchFamily="18" charset="0"/>
                          </a:rPr>
                        </m:ctrlPr>
                      </m:sSupPr>
                      <m:e>
                        <m:r>
                          <a:rPr kumimoji="1" lang="en-US" altLang="ja-JP" b="1" i="1" u="sng" smtClean="0">
                            <a:solidFill>
                              <a:srgbClr val="002060"/>
                            </a:solidFill>
                            <a:latin typeface="Cambria Math" panose="02040503050406030204" pitchFamily="18" charset="0"/>
                          </a:rPr>
                          <m:t>𝝁</m:t>
                        </m:r>
                      </m:e>
                      <m:sup>
                        <m:r>
                          <a:rPr kumimoji="1" lang="en-US" altLang="ja-JP" b="1" i="1" u="sng" smtClean="0">
                            <a:solidFill>
                              <a:srgbClr val="002060"/>
                            </a:solidFill>
                            <a:latin typeface="Cambria Math" panose="02040503050406030204" pitchFamily="18" charset="0"/>
                          </a:rPr>
                          <m:t>−</m:t>
                        </m:r>
                      </m:sup>
                    </m:sSup>
                  </m:oMath>
                </a14:m>
                <a:r>
                  <a:rPr kumimoji="1" lang="ja-JP" altLang="en-US" b="1" u="sng" dirty="0">
                    <a:solidFill>
                      <a:srgbClr val="002060"/>
                    </a:solidFill>
                  </a:rPr>
                  <a:t>粒子 </a:t>
                </a:r>
                <a:r>
                  <a:rPr lang="ja-JP" altLang="en-US" dirty="0"/>
                  <a:t>→ </a:t>
                </a:r>
                <a:r>
                  <a:rPr lang="en-US" altLang="ja-JP" dirty="0"/>
                  <a:t>Decay</a:t>
                </a:r>
                <a:r>
                  <a:rPr lang="ja-JP" altLang="en-US" dirty="0"/>
                  <a:t>イベントと</a:t>
                </a:r>
                <a:r>
                  <a:rPr lang="en-US" altLang="ja-JP" dirty="0"/>
                  <a:t>Capture</a:t>
                </a:r>
                <a:r>
                  <a:rPr lang="ja-JP" altLang="en-US" dirty="0"/>
                  <a:t>イベントがある</a:t>
                </a:r>
                <a:endParaRPr kumimoji="1" lang="ja-JP" altLang="en-US" u="sng" dirty="0"/>
              </a:p>
            </p:txBody>
          </p:sp>
        </mc:Choice>
        <mc:Fallback xmlns="">
          <p:sp>
            <p:nvSpPr>
              <p:cNvPr id="12" name="テキスト ボックス 11">
                <a:extLst>
                  <a:ext uri="{FF2B5EF4-FFF2-40B4-BE49-F238E27FC236}">
                    <a16:creationId xmlns:a16="http://schemas.microsoft.com/office/drawing/2014/main" id="{E3AD864C-387E-4B5C-65A6-A1C3D926A52E}"/>
                  </a:ext>
                </a:extLst>
              </p:cNvPr>
              <p:cNvSpPr txBox="1">
                <a:spLocks noRot="1" noChangeAspect="1" noMove="1" noResize="1" noEditPoints="1" noAdjustHandles="1" noChangeArrowheads="1" noChangeShapeType="1" noTextEdit="1"/>
              </p:cNvSpPr>
              <p:nvPr/>
            </p:nvSpPr>
            <p:spPr>
              <a:xfrm>
                <a:off x="5472529" y="2032517"/>
                <a:ext cx="5557125" cy="369332"/>
              </a:xfrm>
              <a:prstGeom prst="rect">
                <a:avLst/>
              </a:prstGeom>
              <a:blipFill>
                <a:blip r:embed="rId8"/>
                <a:stretch>
                  <a:fillRect t="-8197" r="-439" b="-26230"/>
                </a:stretch>
              </a:blipFill>
            </p:spPr>
            <p:txBody>
              <a:bodyPr/>
              <a:lstStyle/>
              <a:p>
                <a:r>
                  <a:rPr lang="ja-JP" altLang="en-US">
                    <a:noFill/>
                  </a:rPr>
                  <a:t> </a:t>
                </a:r>
              </a:p>
            </p:txBody>
          </p:sp>
        </mc:Fallback>
      </mc:AlternateContent>
      <p:sp>
        <p:nvSpPr>
          <p:cNvPr id="13" name="正方形/長方形 12">
            <a:extLst>
              <a:ext uri="{FF2B5EF4-FFF2-40B4-BE49-F238E27FC236}">
                <a16:creationId xmlns:a16="http://schemas.microsoft.com/office/drawing/2014/main" id="{5CAC9E11-6E0F-DFD5-674E-41FF9F4D301B}"/>
              </a:ext>
            </a:extLst>
          </p:cNvPr>
          <p:cNvSpPr/>
          <p:nvPr/>
        </p:nvSpPr>
        <p:spPr>
          <a:xfrm>
            <a:off x="6701411" y="4604879"/>
            <a:ext cx="1060605" cy="485740"/>
          </a:xfrm>
          <a:prstGeom prst="rect">
            <a:avLst/>
          </a:prstGeom>
          <a:noFill/>
          <a:ln w="19050" cap="flat" cmpd="sng" algn="ctr">
            <a:solidFill>
              <a:srgbClr val="FF33CC"/>
            </a:solidFill>
            <a:prstDash val="sysDot"/>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FF30000F-B7F0-2B3E-64FE-29169DB1DA56}"/>
              </a:ext>
            </a:extLst>
          </p:cNvPr>
          <p:cNvSpPr/>
          <p:nvPr/>
        </p:nvSpPr>
        <p:spPr>
          <a:xfrm>
            <a:off x="5863017" y="1300997"/>
            <a:ext cx="1902768" cy="620602"/>
          </a:xfrm>
          <a:prstGeom prst="rect">
            <a:avLst/>
          </a:prstGeom>
          <a:noFill/>
          <a:ln w="19050" cap="flat" cmpd="sng" algn="ctr">
            <a:solidFill>
              <a:srgbClr val="FF0000"/>
            </a:solidFill>
            <a:prstDash val="sysDot"/>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E06E2369-6BC9-CAF8-7889-B8CE15B510C5}"/>
                  </a:ext>
                </a:extLst>
              </p:cNvPr>
              <p:cNvSpPr txBox="1"/>
              <p:nvPr/>
            </p:nvSpPr>
            <p:spPr>
              <a:xfrm>
                <a:off x="6481792" y="4720826"/>
                <a:ext cx="2560445" cy="3177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m:t>
                      </m:r>
                      <m:sSubSup>
                        <m:sSubSupPr>
                          <m:ctrlPr>
                            <a:rPr kumimoji="1" lang="en-US" altLang="ja-JP" b="0" i="1" smtClean="0">
                              <a:latin typeface="Cambria Math" panose="02040503050406030204" pitchFamily="18" charset="0"/>
                            </a:rPr>
                          </m:ctrlPr>
                        </m:sSubSupPr>
                        <m:e>
                          <m:r>
                            <a:rPr kumimoji="1" lang="en-US" altLang="ja-JP" b="0" i="1" smtClean="0">
                              <a:latin typeface="Cambria Math" panose="02040503050406030204" pitchFamily="18" charset="0"/>
                            </a:rPr>
                            <m:t>𝑁</m:t>
                          </m:r>
                        </m:e>
                        <m:sub>
                          <m:r>
                            <a:rPr kumimoji="1" lang="en-US" altLang="ja-JP" b="0" i="1" smtClean="0">
                              <a:latin typeface="Cambria Math" panose="02040503050406030204" pitchFamily="18" charset="0"/>
                            </a:rPr>
                            <m:t>𝑑𝑒𝑐</m:t>
                          </m:r>
                        </m:sub>
                        <m:sup>
                          <m:r>
                            <a:rPr kumimoji="1" lang="en-US" altLang="ja-JP" b="0" i="1" smtClean="0">
                              <a:latin typeface="Cambria Math" panose="02040503050406030204" pitchFamily="18" charset="0"/>
                            </a:rPr>
                            <m:t>−</m:t>
                          </m:r>
                        </m:sup>
                      </m:sSubSup>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𝜆</m:t>
                              </m:r>
                            </m:e>
                            <m:sub>
                              <m:r>
                                <a:rPr kumimoji="1" lang="en-US" altLang="ja-JP" b="0" i="1" smtClean="0">
                                  <a:latin typeface="Cambria Math" panose="02040503050406030204" pitchFamily="18" charset="0"/>
                                </a:rPr>
                                <m:t>−</m:t>
                              </m:r>
                            </m:sub>
                          </m:sSub>
                          <m:r>
                            <a:rPr kumimoji="1" lang="en-US" altLang="ja-JP" b="0" i="1" smtClean="0">
                              <a:latin typeface="Cambria Math" panose="02040503050406030204" pitchFamily="18" charset="0"/>
                            </a:rPr>
                            <m:t>𝑡</m:t>
                          </m:r>
                        </m:sup>
                      </m:sSup>
                      <m:r>
                        <a:rPr kumimoji="1" lang="en-US" altLang="ja-JP" b="0" i="1" smtClean="0">
                          <a:latin typeface="Cambria Math" panose="02040503050406030204" pitchFamily="18" charset="0"/>
                        </a:rPr>
                        <m:t>+</m:t>
                      </m:r>
                      <m:sSubSup>
                        <m:sSubSupPr>
                          <m:ctrlPr>
                            <a:rPr kumimoji="1" lang="en-US" altLang="ja-JP" b="0" i="1" smtClean="0">
                              <a:latin typeface="Cambria Math" panose="02040503050406030204" pitchFamily="18" charset="0"/>
                            </a:rPr>
                          </m:ctrlPr>
                        </m:sSubSupPr>
                        <m:e>
                          <m:r>
                            <a:rPr kumimoji="1" lang="en-US" altLang="ja-JP" b="0" i="1" smtClean="0">
                              <a:latin typeface="Cambria Math" panose="02040503050406030204" pitchFamily="18" charset="0"/>
                            </a:rPr>
                            <m:t>𝑁</m:t>
                          </m:r>
                        </m:e>
                        <m:sub>
                          <m:r>
                            <a:rPr kumimoji="1" lang="en-US" altLang="ja-JP" b="0" i="1" smtClean="0">
                              <a:latin typeface="Cambria Math" panose="02040503050406030204" pitchFamily="18" charset="0"/>
                            </a:rPr>
                            <m:t>𝑐𝑎𝑝</m:t>
                          </m:r>
                        </m:sub>
                        <m:sup>
                          <m:r>
                            <a:rPr kumimoji="1" lang="en-US" altLang="ja-JP" b="0" i="1" smtClean="0">
                              <a:latin typeface="Cambria Math" panose="02040503050406030204" pitchFamily="18" charset="0"/>
                            </a:rPr>
                            <m:t>−</m:t>
                          </m:r>
                        </m:sup>
                      </m:sSubSup>
                      <m:sSup>
                        <m:sSupPr>
                          <m:ctrlPr>
                            <a:rPr kumimoji="1" lang="en-US" altLang="ja-JP" b="0" i="1" smtClean="0">
                              <a:latin typeface="Cambria Math" panose="02040503050406030204" pitchFamily="18" charset="0"/>
                            </a:rPr>
                          </m:ctrlPr>
                        </m:sSupPr>
                        <m:e>
                          <m:r>
                            <a:rPr kumimoji="1" lang="en-US" altLang="ja-JP" b="0" i="1" smtClean="0">
                              <a:latin typeface="Cambria Math" panose="02040503050406030204" pitchFamily="18" charset="0"/>
                            </a:rPr>
                            <m:t>𝑒</m:t>
                          </m:r>
                        </m:e>
                        <m:sup>
                          <m:r>
                            <a:rPr kumimoji="1" lang="en-US" altLang="ja-JP" b="0" i="1" smtClean="0">
                              <a:latin typeface="Cambria Math" panose="02040503050406030204" pitchFamily="18" charset="0"/>
                            </a:rPr>
                            <m:t>−</m:t>
                          </m:r>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𝜆</m:t>
                              </m:r>
                            </m:e>
                            <m:sub>
                              <m:r>
                                <a:rPr kumimoji="1" lang="en-US" altLang="ja-JP" b="0" i="1" smtClean="0">
                                  <a:latin typeface="Cambria Math" panose="02040503050406030204" pitchFamily="18" charset="0"/>
                                </a:rPr>
                                <m:t>−</m:t>
                              </m:r>
                            </m:sub>
                          </m:sSub>
                          <m:r>
                            <a:rPr kumimoji="1" lang="en-US" altLang="ja-JP" b="0" i="1" smtClean="0">
                              <a:latin typeface="Cambria Math" panose="02040503050406030204" pitchFamily="18" charset="0"/>
                            </a:rPr>
                            <m:t>𝑡</m:t>
                          </m:r>
                        </m:sup>
                      </m:sSup>
                    </m:oMath>
                  </m:oMathPara>
                </a14:m>
                <a:endParaRPr kumimoji="1" lang="ja-JP" altLang="en-US" dirty="0"/>
              </a:p>
            </p:txBody>
          </p:sp>
        </mc:Choice>
        <mc:Fallback xmlns="">
          <p:sp>
            <p:nvSpPr>
              <p:cNvPr id="17" name="テキスト ボックス 16">
                <a:extLst>
                  <a:ext uri="{FF2B5EF4-FFF2-40B4-BE49-F238E27FC236}">
                    <a16:creationId xmlns:a16="http://schemas.microsoft.com/office/drawing/2014/main" id="{E06E2369-6BC9-CAF8-7889-B8CE15B510C5}"/>
                  </a:ext>
                </a:extLst>
              </p:cNvPr>
              <p:cNvSpPr txBox="1">
                <a:spLocks noRot="1" noChangeAspect="1" noMove="1" noResize="1" noEditPoints="1" noAdjustHandles="1" noChangeArrowheads="1" noChangeShapeType="1" noTextEdit="1"/>
              </p:cNvSpPr>
              <p:nvPr/>
            </p:nvSpPr>
            <p:spPr>
              <a:xfrm>
                <a:off x="6481792" y="4720826"/>
                <a:ext cx="2560445" cy="317716"/>
              </a:xfrm>
              <a:prstGeom prst="rect">
                <a:avLst/>
              </a:prstGeom>
              <a:blipFill>
                <a:blip r:embed="rId9"/>
                <a:stretch>
                  <a:fillRect l="-476" r="-238" b="-1698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5C998AB7-A8DC-E59A-F14A-7BB138DEB8DF}"/>
                  </a:ext>
                </a:extLst>
              </p:cNvPr>
              <p:cNvSpPr txBox="1"/>
              <p:nvPr/>
            </p:nvSpPr>
            <p:spPr>
              <a:xfrm>
                <a:off x="6344978" y="3250328"/>
                <a:ext cx="5012262" cy="71974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kumimoji="1" lang="en-US" altLang="ja-JP" b="0" i="1" smtClean="0">
                              <a:latin typeface="Cambria Math" panose="02040503050406030204" pitchFamily="18" charset="0"/>
                            </a:rPr>
                          </m:ctrlPr>
                        </m:sSubSupPr>
                        <m:e>
                          <m:r>
                            <a:rPr kumimoji="1" lang="en-US" altLang="ja-JP" b="0" i="1" smtClean="0">
                              <a:latin typeface="Cambria Math" panose="02040503050406030204" pitchFamily="18" charset="0"/>
                            </a:rPr>
                            <m:t>𝑁</m:t>
                          </m:r>
                        </m:e>
                        <m:sub>
                          <m:r>
                            <a:rPr kumimoji="1" lang="en-US" altLang="ja-JP" b="0" i="1" smtClean="0">
                              <a:latin typeface="Cambria Math" panose="02040503050406030204" pitchFamily="18" charset="0"/>
                            </a:rPr>
                            <m:t>0</m:t>
                          </m:r>
                        </m:sub>
                        <m:sup>
                          <m:r>
                            <a:rPr kumimoji="1" lang="en-US" altLang="ja-JP" b="0" i="1" smtClean="0">
                              <a:latin typeface="Cambria Math" panose="02040503050406030204" pitchFamily="18" charset="0"/>
                            </a:rPr>
                            <m:t>−</m:t>
                          </m:r>
                        </m:sup>
                      </m:sSubSup>
                      <m:r>
                        <a:rPr kumimoji="1" lang="en-US" altLang="ja-JP" b="0" i="1" smtClean="0">
                          <a:latin typeface="Cambria Math" panose="02040503050406030204" pitchFamily="18" charset="0"/>
                        </a:rPr>
                        <m:t>=</m:t>
                      </m:r>
                      <m:sSubSup>
                        <m:sSubSupPr>
                          <m:ctrlPr>
                            <a:rPr kumimoji="1" lang="en-US" altLang="ja-JP" b="0" i="1" smtClean="0">
                              <a:latin typeface="Cambria Math" panose="02040503050406030204" pitchFamily="18" charset="0"/>
                            </a:rPr>
                          </m:ctrlPr>
                        </m:sSubSupPr>
                        <m:e>
                          <m:r>
                            <a:rPr kumimoji="1" lang="en-US" altLang="ja-JP" b="0" i="1" smtClean="0">
                              <a:latin typeface="Cambria Math" panose="02040503050406030204" pitchFamily="18" charset="0"/>
                            </a:rPr>
                            <m:t>𝑁</m:t>
                          </m:r>
                        </m:e>
                        <m:sub>
                          <m:r>
                            <a:rPr kumimoji="1" lang="en-US" altLang="ja-JP" b="0" i="1" smtClean="0">
                              <a:latin typeface="Cambria Math" panose="02040503050406030204" pitchFamily="18" charset="0"/>
                            </a:rPr>
                            <m:t>𝑑𝑒𝑐</m:t>
                          </m:r>
                        </m:sub>
                        <m:sup>
                          <m:r>
                            <a:rPr kumimoji="1" lang="en-US" altLang="ja-JP" b="0" i="1" smtClean="0">
                              <a:latin typeface="Cambria Math" panose="02040503050406030204" pitchFamily="18" charset="0"/>
                            </a:rPr>
                            <m:t>−</m:t>
                          </m:r>
                        </m:sup>
                      </m:sSubSup>
                      <m:r>
                        <a:rPr kumimoji="1" lang="en-US" altLang="ja-JP" b="0" i="1" smtClean="0">
                          <a:latin typeface="Cambria Math" panose="02040503050406030204" pitchFamily="18" charset="0"/>
                        </a:rPr>
                        <m:t>+</m:t>
                      </m:r>
                      <m:sSubSup>
                        <m:sSubSupPr>
                          <m:ctrlPr>
                            <a:rPr kumimoji="1" lang="en-US" altLang="ja-JP" b="0" i="1" smtClean="0">
                              <a:latin typeface="Cambria Math" panose="02040503050406030204" pitchFamily="18" charset="0"/>
                            </a:rPr>
                          </m:ctrlPr>
                        </m:sSubSupPr>
                        <m:e>
                          <m:r>
                            <a:rPr kumimoji="1" lang="en-US" altLang="ja-JP" b="0" i="1" smtClean="0">
                              <a:latin typeface="Cambria Math" panose="02040503050406030204" pitchFamily="18" charset="0"/>
                            </a:rPr>
                            <m:t>𝑁</m:t>
                          </m:r>
                        </m:e>
                        <m:sub>
                          <m:r>
                            <a:rPr kumimoji="1" lang="en-US" altLang="ja-JP" b="0" i="1" smtClean="0">
                              <a:latin typeface="Cambria Math" panose="02040503050406030204" pitchFamily="18" charset="0"/>
                            </a:rPr>
                            <m:t>𝑐𝑎𝑝</m:t>
                          </m:r>
                        </m:sub>
                        <m:sup>
                          <m:r>
                            <a:rPr kumimoji="1" lang="en-US" altLang="ja-JP" b="0" i="1" smtClean="0">
                              <a:latin typeface="Cambria Math" panose="02040503050406030204" pitchFamily="18" charset="0"/>
                            </a:rPr>
                            <m:t>−</m:t>
                          </m:r>
                        </m:sup>
                      </m:sSubSup>
                      <m:r>
                        <a:rPr kumimoji="1" lang="en-US" altLang="ja-JP" b="0" i="1" smtClean="0">
                          <a:latin typeface="Cambria Math" panose="02040503050406030204" pitchFamily="18" charset="0"/>
                        </a:rPr>
                        <m:t>  </m:t>
                      </m:r>
                      <m:d>
                        <m:dPr>
                          <m:ctrlPr>
                            <a:rPr kumimoji="1" lang="en-US" altLang="ja-JP" b="0" i="1" smtClean="0">
                              <a:latin typeface="Cambria Math" panose="02040503050406030204" pitchFamily="18" charset="0"/>
                            </a:rPr>
                          </m:ctrlPr>
                        </m:dPr>
                        <m:e>
                          <m:sSubSup>
                            <m:sSubSupPr>
                              <m:ctrlPr>
                                <a:rPr kumimoji="1" lang="en-US" altLang="ja-JP" b="0" i="1" smtClean="0">
                                  <a:latin typeface="Cambria Math" panose="02040503050406030204" pitchFamily="18" charset="0"/>
                                </a:rPr>
                              </m:ctrlPr>
                            </m:sSubSupPr>
                            <m:e>
                              <m:r>
                                <a:rPr kumimoji="1" lang="en-US" altLang="ja-JP" b="0" i="1" smtClean="0">
                                  <a:latin typeface="Cambria Math" panose="02040503050406030204" pitchFamily="18" charset="0"/>
                                </a:rPr>
                                <m:t>𝑁</m:t>
                              </m:r>
                            </m:e>
                            <m:sub>
                              <m:r>
                                <a:rPr kumimoji="1" lang="en-US" altLang="ja-JP" b="0" i="1" smtClean="0">
                                  <a:latin typeface="Cambria Math" panose="02040503050406030204" pitchFamily="18" charset="0"/>
                                </a:rPr>
                                <m:t>𝑑𝑒𝑐</m:t>
                              </m:r>
                            </m:sub>
                            <m:sup>
                              <m:r>
                                <a:rPr kumimoji="1" lang="en-US" altLang="ja-JP" b="0" i="1" smtClean="0">
                                  <a:latin typeface="Cambria Math" panose="02040503050406030204" pitchFamily="18" charset="0"/>
                                </a:rPr>
                                <m:t>−</m:t>
                              </m:r>
                            </m:sup>
                          </m:sSubSup>
                          <m:r>
                            <a:rPr kumimoji="1" lang="en-US" altLang="ja-JP" b="0" i="1" smtClean="0">
                              <a:latin typeface="Cambria Math" panose="02040503050406030204" pitchFamily="18" charset="0"/>
                            </a:rPr>
                            <m:t> :</m:t>
                          </m:r>
                          <m:sSubSup>
                            <m:sSubSupPr>
                              <m:ctrlPr>
                                <a:rPr kumimoji="1" lang="en-US" altLang="ja-JP" b="0" i="1" smtClean="0">
                                  <a:latin typeface="Cambria Math" panose="02040503050406030204" pitchFamily="18" charset="0"/>
                                </a:rPr>
                              </m:ctrlPr>
                            </m:sSubSupPr>
                            <m:e>
                              <m:r>
                                <a:rPr kumimoji="1" lang="en-US" altLang="ja-JP" b="0" i="1" smtClean="0">
                                  <a:latin typeface="Cambria Math" panose="02040503050406030204" pitchFamily="18" charset="0"/>
                                </a:rPr>
                                <m:t>𝑁</m:t>
                              </m:r>
                            </m:e>
                            <m:sub>
                              <m:r>
                                <a:rPr kumimoji="1" lang="en-US" altLang="ja-JP" b="0" i="1" smtClean="0">
                                  <a:latin typeface="Cambria Math" panose="02040503050406030204" pitchFamily="18" charset="0"/>
                                </a:rPr>
                                <m:t>𝑐𝑎𝑝</m:t>
                              </m:r>
                            </m:sub>
                            <m:sup>
                              <m:r>
                                <a:rPr kumimoji="1" lang="en-US" altLang="ja-JP" b="0" i="1" smtClean="0">
                                  <a:latin typeface="Cambria Math" panose="02040503050406030204" pitchFamily="18" charset="0"/>
                                </a:rPr>
                                <m:t>−</m:t>
                              </m:r>
                            </m:sup>
                          </m:sSubSup>
                          <m:r>
                            <a:rPr kumimoji="1" lang="en-US" altLang="ja-JP" b="0" i="1" smtClean="0">
                              <a:latin typeface="Cambria Math" panose="02040503050406030204" pitchFamily="18" charset="0"/>
                            </a:rPr>
                            <m:t>=</m:t>
                          </m:r>
                          <m:f>
                            <m:fPr>
                              <m:ctrlPr>
                                <a:rPr kumimoji="1" lang="en-US" altLang="ja-JP" b="0" i="1" smtClean="0">
                                  <a:latin typeface="Cambria Math" panose="02040503050406030204" pitchFamily="18" charset="0"/>
                                </a:rPr>
                              </m:ctrlPr>
                            </m:fPr>
                            <m:num>
                              <m:r>
                                <a:rPr kumimoji="1" lang="en-US" altLang="ja-JP" b="0" i="1" smtClean="0">
                                  <a:latin typeface="Cambria Math" panose="02040503050406030204" pitchFamily="18" charset="0"/>
                                </a:rPr>
                                <m:t>1</m:t>
                              </m:r>
                            </m:num>
                            <m:den>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𝜏</m:t>
                                  </m:r>
                                </m:e>
                                <m:sub>
                                  <m:r>
                                    <a:rPr kumimoji="1" lang="en-US" altLang="ja-JP" b="0" i="1" smtClean="0">
                                      <a:latin typeface="Cambria Math" panose="02040503050406030204" pitchFamily="18" charset="0"/>
                                    </a:rPr>
                                    <m:t>𝑑𝑒𝑐</m:t>
                                  </m:r>
                                </m:sub>
                              </m:sSub>
                            </m:den>
                          </m:f>
                          <m:r>
                            <a:rPr kumimoji="1" lang="en-US" altLang="ja-JP" b="0" i="1" smtClean="0">
                              <a:latin typeface="Cambria Math" panose="02040503050406030204" pitchFamily="18" charset="0"/>
                            </a:rPr>
                            <m:t> :</m:t>
                          </m:r>
                          <m:f>
                            <m:fPr>
                              <m:ctrlPr>
                                <a:rPr kumimoji="1" lang="en-US" altLang="ja-JP" b="0" i="1" smtClean="0">
                                  <a:latin typeface="Cambria Math" panose="02040503050406030204" pitchFamily="18" charset="0"/>
                                </a:rPr>
                              </m:ctrlPr>
                            </m:fPr>
                            <m:num>
                              <m:r>
                                <a:rPr kumimoji="1" lang="en-US" altLang="ja-JP" b="0" i="1" smtClean="0">
                                  <a:latin typeface="Cambria Math" panose="02040503050406030204" pitchFamily="18" charset="0"/>
                                </a:rPr>
                                <m:t>1</m:t>
                              </m:r>
                            </m:num>
                            <m:den>
                              <m:sSub>
                                <m:sSubPr>
                                  <m:ctrlPr>
                                    <a:rPr kumimoji="1" lang="en-US" altLang="ja-JP" b="0" i="1" smtClean="0">
                                      <a:solidFill>
                                        <a:srgbClr val="FF0000"/>
                                      </a:solidFill>
                                      <a:latin typeface="Cambria Math" panose="02040503050406030204" pitchFamily="18" charset="0"/>
                                    </a:rPr>
                                  </m:ctrlPr>
                                </m:sSubPr>
                                <m:e>
                                  <m:r>
                                    <a:rPr kumimoji="1" lang="en-US" altLang="ja-JP" b="0" i="1" smtClean="0">
                                      <a:solidFill>
                                        <a:srgbClr val="FF0000"/>
                                      </a:solidFill>
                                      <a:latin typeface="Cambria Math" panose="02040503050406030204" pitchFamily="18" charset="0"/>
                                    </a:rPr>
                                    <m:t>𝜏</m:t>
                                  </m:r>
                                </m:e>
                                <m:sub>
                                  <m:r>
                                    <a:rPr kumimoji="1" lang="en-US" altLang="ja-JP" b="0" i="1" smtClean="0">
                                      <a:solidFill>
                                        <a:srgbClr val="FF0000"/>
                                      </a:solidFill>
                                      <a:latin typeface="Cambria Math" panose="02040503050406030204" pitchFamily="18" charset="0"/>
                                    </a:rPr>
                                    <m:t>𝑐𝑎𝑝</m:t>
                                  </m:r>
                                </m:sub>
                              </m:sSub>
                            </m:den>
                          </m:f>
                        </m:e>
                      </m:d>
                    </m:oMath>
                  </m:oMathPara>
                </a14:m>
                <a:endParaRPr kumimoji="1" lang="ja-JP" altLang="en-US" dirty="0"/>
              </a:p>
            </p:txBody>
          </p:sp>
        </mc:Choice>
        <mc:Fallback xmlns="">
          <p:sp>
            <p:nvSpPr>
              <p:cNvPr id="18" name="テキスト ボックス 17">
                <a:extLst>
                  <a:ext uri="{FF2B5EF4-FFF2-40B4-BE49-F238E27FC236}">
                    <a16:creationId xmlns:a16="http://schemas.microsoft.com/office/drawing/2014/main" id="{5C998AB7-A8DC-E59A-F14A-7BB138DEB8DF}"/>
                  </a:ext>
                </a:extLst>
              </p:cNvPr>
              <p:cNvSpPr txBox="1">
                <a:spLocks noRot="1" noChangeAspect="1" noMove="1" noResize="1" noEditPoints="1" noAdjustHandles="1" noChangeArrowheads="1" noChangeShapeType="1" noTextEdit="1"/>
              </p:cNvSpPr>
              <p:nvPr/>
            </p:nvSpPr>
            <p:spPr>
              <a:xfrm>
                <a:off x="6344978" y="3250328"/>
                <a:ext cx="5012262" cy="719749"/>
              </a:xfrm>
              <a:prstGeom prst="rect">
                <a:avLst/>
              </a:prstGeom>
              <a:blipFill>
                <a:blip r:embed="rId10"/>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テキスト ボックス 18">
                <a:extLst>
                  <a:ext uri="{FF2B5EF4-FFF2-40B4-BE49-F238E27FC236}">
                    <a16:creationId xmlns:a16="http://schemas.microsoft.com/office/drawing/2014/main" id="{EE6FC3D3-B122-42DF-A2D9-7FC24AE044A3}"/>
                  </a:ext>
                </a:extLst>
              </p:cNvPr>
              <p:cNvSpPr txBox="1"/>
              <p:nvPr/>
            </p:nvSpPr>
            <p:spPr>
              <a:xfrm>
                <a:off x="6491952" y="3950471"/>
                <a:ext cx="4531901" cy="71974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b="0" i="1" smtClean="0">
                              <a:latin typeface="Cambria Math" panose="02040503050406030204" pitchFamily="18" charset="0"/>
                            </a:rPr>
                          </m:ctrlPr>
                        </m:sSubPr>
                        <m:e>
                          <m:r>
                            <a:rPr kumimoji="1" lang="en-US" altLang="ja-JP" b="0" i="1" smtClean="0">
                              <a:latin typeface="Cambria Math" panose="02040503050406030204" pitchFamily="18" charset="0"/>
                            </a:rPr>
                            <m:t>𝜆</m:t>
                          </m:r>
                        </m:e>
                        <m:sub>
                          <m:r>
                            <a:rPr kumimoji="1" lang="en-US" altLang="ja-JP" b="0" i="1" smtClean="0">
                              <a:latin typeface="Cambria Math" panose="02040503050406030204" pitchFamily="18" charset="0"/>
                            </a:rPr>
                            <m:t>−</m:t>
                          </m:r>
                        </m:sub>
                      </m:sSub>
                      <m:r>
                        <a:rPr kumimoji="1" lang="en-US" altLang="ja-JP" b="0" i="1" smtClean="0">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𝜆</m:t>
                          </m:r>
                        </m:e>
                        <m:sub>
                          <m:r>
                            <a:rPr lang="en-US" altLang="ja-JP" i="1">
                              <a:latin typeface="Cambria Math" panose="02040503050406030204" pitchFamily="18" charset="0"/>
                            </a:rPr>
                            <m:t>𝑑𝑒𝑐</m:t>
                          </m:r>
                        </m:sub>
                      </m:sSub>
                      <m:r>
                        <a:rPr lang="en-US" altLang="ja-JP" i="1">
                          <a:latin typeface="Cambria Math" panose="02040503050406030204" pitchFamily="18" charset="0"/>
                        </a:rPr>
                        <m:t>+</m:t>
                      </m:r>
                      <m:sSub>
                        <m:sSubPr>
                          <m:ctrlPr>
                            <a:rPr lang="en-US" altLang="ja-JP" i="1">
                              <a:latin typeface="Cambria Math" panose="02040503050406030204" pitchFamily="18" charset="0"/>
                            </a:rPr>
                          </m:ctrlPr>
                        </m:sSubPr>
                        <m:e>
                          <m:r>
                            <a:rPr lang="en-US" altLang="ja-JP" i="1">
                              <a:latin typeface="Cambria Math" panose="02040503050406030204" pitchFamily="18" charset="0"/>
                            </a:rPr>
                            <m:t>𝜆</m:t>
                          </m:r>
                        </m:e>
                        <m:sub>
                          <m:r>
                            <a:rPr lang="en-US" altLang="ja-JP" i="1">
                              <a:latin typeface="Cambria Math" panose="02040503050406030204" pitchFamily="18" charset="0"/>
                            </a:rPr>
                            <m:t>𝑐𝑎𝑝</m:t>
                          </m:r>
                        </m:sub>
                      </m:sSub>
                      <m:r>
                        <a:rPr lang="en-US" altLang="ja-JP" b="0" i="1" smtClean="0">
                          <a:latin typeface="Cambria Math" panose="02040503050406030204" pitchFamily="18" charset="0"/>
                        </a:rPr>
                        <m:t>   </m:t>
                      </m:r>
                      <m:d>
                        <m:dPr>
                          <m:ctrlPr>
                            <a:rPr lang="en-US" altLang="ja-JP" b="0" i="1" smtClean="0">
                              <a:latin typeface="Cambria Math" panose="02040503050406030204" pitchFamily="18" charset="0"/>
                            </a:rPr>
                          </m:ctrlPr>
                        </m:dPr>
                        <m:e>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𝜆</m:t>
                              </m:r>
                            </m:e>
                            <m:sub>
                              <m:r>
                                <a:rPr lang="en-US" altLang="ja-JP" b="0" i="1" smtClean="0">
                                  <a:latin typeface="Cambria Math" panose="02040503050406030204" pitchFamily="18" charset="0"/>
                                </a:rPr>
                                <m:t>−</m:t>
                              </m:r>
                            </m:sub>
                          </m:sSub>
                          <m:r>
                            <a:rPr lang="en-US" altLang="ja-JP" b="0" i="1" smtClean="0">
                              <a:latin typeface="Cambria Math" panose="02040503050406030204" pitchFamily="18" charset="0"/>
                            </a:rPr>
                            <m:t>=</m:t>
                          </m:r>
                          <m:f>
                            <m:fPr>
                              <m:ctrlPr>
                                <a:rPr lang="en-US" altLang="ja-JP" b="0" i="1" smtClean="0">
                                  <a:latin typeface="Cambria Math" panose="02040503050406030204" pitchFamily="18" charset="0"/>
                                </a:rPr>
                              </m:ctrlPr>
                            </m:fPr>
                            <m:num>
                              <m:r>
                                <a:rPr lang="en-US" altLang="ja-JP" b="0" i="1" smtClean="0">
                                  <a:latin typeface="Cambria Math" panose="02040503050406030204" pitchFamily="18" charset="0"/>
                                </a:rPr>
                                <m:t>1</m:t>
                              </m:r>
                            </m:num>
                            <m:den>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𝜏</m:t>
                                  </m:r>
                                </m:e>
                                <m:sub>
                                  <m:r>
                                    <a:rPr lang="en-US" altLang="ja-JP" b="0" i="1" smtClean="0">
                                      <a:latin typeface="Cambria Math" panose="02040503050406030204" pitchFamily="18" charset="0"/>
                                    </a:rPr>
                                    <m:t>−</m:t>
                                  </m:r>
                                </m:sub>
                              </m:sSub>
                            </m:den>
                          </m:f>
                          <m:r>
                            <a:rPr lang="en-US" altLang="ja-JP" b="0" i="1" smtClean="0">
                              <a:latin typeface="Cambria Math" panose="02040503050406030204" pitchFamily="18" charset="0"/>
                            </a:rPr>
                            <m:t>=</m:t>
                          </m:r>
                          <m:f>
                            <m:fPr>
                              <m:ctrlPr>
                                <a:rPr lang="en-US" altLang="ja-JP" b="0" i="1" smtClean="0">
                                  <a:latin typeface="Cambria Math" panose="02040503050406030204" pitchFamily="18" charset="0"/>
                                </a:rPr>
                              </m:ctrlPr>
                            </m:fPr>
                            <m:num>
                              <m:r>
                                <a:rPr lang="en-US" altLang="ja-JP" b="0" i="1" smtClean="0">
                                  <a:latin typeface="Cambria Math" panose="02040503050406030204" pitchFamily="18" charset="0"/>
                                </a:rPr>
                                <m:t>1</m:t>
                              </m:r>
                            </m:num>
                            <m:den>
                              <m:sSub>
                                <m:sSubPr>
                                  <m:ctrlPr>
                                    <a:rPr lang="en-US" altLang="ja-JP" b="0" i="1" smtClean="0">
                                      <a:latin typeface="Cambria Math" panose="02040503050406030204" pitchFamily="18" charset="0"/>
                                    </a:rPr>
                                  </m:ctrlPr>
                                </m:sSubPr>
                                <m:e>
                                  <m:r>
                                    <a:rPr lang="en-US" altLang="ja-JP" b="0" i="1" smtClean="0">
                                      <a:latin typeface="Cambria Math" panose="02040503050406030204" pitchFamily="18" charset="0"/>
                                    </a:rPr>
                                    <m:t>𝜏</m:t>
                                  </m:r>
                                </m:e>
                                <m:sub>
                                  <m:r>
                                    <a:rPr lang="en-US" altLang="ja-JP" b="0" i="1" smtClean="0">
                                      <a:latin typeface="Cambria Math" panose="02040503050406030204" pitchFamily="18" charset="0"/>
                                    </a:rPr>
                                    <m:t>𝑑𝑒𝑐</m:t>
                                  </m:r>
                                </m:sub>
                              </m:sSub>
                            </m:den>
                          </m:f>
                          <m:r>
                            <a:rPr lang="en-US" altLang="ja-JP" b="0" i="1" smtClean="0">
                              <a:latin typeface="Cambria Math" panose="02040503050406030204" pitchFamily="18" charset="0"/>
                            </a:rPr>
                            <m:t>+</m:t>
                          </m:r>
                          <m:f>
                            <m:fPr>
                              <m:ctrlPr>
                                <a:rPr lang="en-US" altLang="ja-JP" b="0" i="1" smtClean="0">
                                  <a:latin typeface="Cambria Math" panose="02040503050406030204" pitchFamily="18" charset="0"/>
                                </a:rPr>
                              </m:ctrlPr>
                            </m:fPr>
                            <m:num>
                              <m:r>
                                <a:rPr lang="en-US" altLang="ja-JP" b="0" i="1" smtClean="0">
                                  <a:latin typeface="Cambria Math" panose="02040503050406030204" pitchFamily="18" charset="0"/>
                                </a:rPr>
                                <m:t>1</m:t>
                              </m:r>
                            </m:num>
                            <m:den>
                              <m:sSub>
                                <m:sSubPr>
                                  <m:ctrlPr>
                                    <a:rPr lang="en-US" altLang="ja-JP" b="0" i="1" smtClean="0">
                                      <a:solidFill>
                                        <a:srgbClr val="FF0000"/>
                                      </a:solidFill>
                                      <a:latin typeface="Cambria Math" panose="02040503050406030204" pitchFamily="18" charset="0"/>
                                    </a:rPr>
                                  </m:ctrlPr>
                                </m:sSubPr>
                                <m:e>
                                  <m:r>
                                    <a:rPr lang="en-US" altLang="ja-JP" b="0" i="1" smtClean="0">
                                      <a:solidFill>
                                        <a:srgbClr val="FF0000"/>
                                      </a:solidFill>
                                      <a:latin typeface="Cambria Math" panose="02040503050406030204" pitchFamily="18" charset="0"/>
                                    </a:rPr>
                                    <m:t>𝜏</m:t>
                                  </m:r>
                                </m:e>
                                <m:sub>
                                  <m:r>
                                    <a:rPr lang="en-US" altLang="ja-JP" b="0" i="1" smtClean="0">
                                      <a:solidFill>
                                        <a:srgbClr val="FF0000"/>
                                      </a:solidFill>
                                      <a:latin typeface="Cambria Math" panose="02040503050406030204" pitchFamily="18" charset="0"/>
                                    </a:rPr>
                                    <m:t>𝑐𝑎𝑝</m:t>
                                  </m:r>
                                </m:sub>
                              </m:sSub>
                            </m:den>
                          </m:f>
                        </m:e>
                      </m:d>
                    </m:oMath>
                  </m:oMathPara>
                </a14:m>
                <a:endParaRPr kumimoji="1" lang="ja-JP" altLang="en-US" dirty="0"/>
              </a:p>
            </p:txBody>
          </p:sp>
        </mc:Choice>
        <mc:Fallback xmlns="">
          <p:sp>
            <p:nvSpPr>
              <p:cNvPr id="19" name="テキスト ボックス 18">
                <a:extLst>
                  <a:ext uri="{FF2B5EF4-FFF2-40B4-BE49-F238E27FC236}">
                    <a16:creationId xmlns:a16="http://schemas.microsoft.com/office/drawing/2014/main" id="{EE6FC3D3-B122-42DF-A2D9-7FC24AE044A3}"/>
                  </a:ext>
                </a:extLst>
              </p:cNvPr>
              <p:cNvSpPr txBox="1">
                <a:spLocks noRot="1" noChangeAspect="1" noMove="1" noResize="1" noEditPoints="1" noAdjustHandles="1" noChangeArrowheads="1" noChangeShapeType="1" noTextEdit="1"/>
              </p:cNvSpPr>
              <p:nvPr/>
            </p:nvSpPr>
            <p:spPr>
              <a:xfrm>
                <a:off x="6491952" y="3950471"/>
                <a:ext cx="4531901" cy="719749"/>
              </a:xfrm>
              <a:prstGeom prst="rect">
                <a:avLst/>
              </a:prstGeom>
              <a:blipFill>
                <a:blip r:embed="rId11"/>
                <a:stretch>
                  <a:fillRect/>
                </a:stretch>
              </a:blipFill>
            </p:spPr>
            <p:txBody>
              <a:bodyPr/>
              <a:lstStyle/>
              <a:p>
                <a:r>
                  <a:rPr lang="ja-JP" altLang="en-US">
                    <a:noFill/>
                  </a:rPr>
                  <a:t> </a:t>
                </a:r>
              </a:p>
            </p:txBody>
          </p:sp>
        </mc:Fallback>
      </mc:AlternateContent>
      <p:sp>
        <p:nvSpPr>
          <p:cNvPr id="20" name="左大かっこ 19">
            <a:extLst>
              <a:ext uri="{FF2B5EF4-FFF2-40B4-BE49-F238E27FC236}">
                <a16:creationId xmlns:a16="http://schemas.microsoft.com/office/drawing/2014/main" id="{695DA280-0115-2230-6C27-5DC89BCD5090}"/>
              </a:ext>
            </a:extLst>
          </p:cNvPr>
          <p:cNvSpPr/>
          <p:nvPr/>
        </p:nvSpPr>
        <p:spPr>
          <a:xfrm>
            <a:off x="6262680" y="3405133"/>
            <a:ext cx="134207" cy="1260655"/>
          </a:xfrm>
          <a:prstGeom prst="leftBracket">
            <a:avLst>
              <a:gd name="adj" fmla="val 121351"/>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21" name="左大かっこ 20">
            <a:extLst>
              <a:ext uri="{FF2B5EF4-FFF2-40B4-BE49-F238E27FC236}">
                <a16:creationId xmlns:a16="http://schemas.microsoft.com/office/drawing/2014/main" id="{92E5F89D-D6D8-9D48-B1E8-51FFE8F550C8}"/>
              </a:ext>
            </a:extLst>
          </p:cNvPr>
          <p:cNvSpPr/>
          <p:nvPr/>
        </p:nvSpPr>
        <p:spPr>
          <a:xfrm rot="10800000">
            <a:off x="11253125" y="3307628"/>
            <a:ext cx="134207" cy="1260655"/>
          </a:xfrm>
          <a:prstGeom prst="leftBracket">
            <a:avLst>
              <a:gd name="adj" fmla="val 121351"/>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pic>
        <p:nvPicPr>
          <p:cNvPr id="22" name="図 21">
            <a:extLst>
              <a:ext uri="{FF2B5EF4-FFF2-40B4-BE49-F238E27FC236}">
                <a16:creationId xmlns:a16="http://schemas.microsoft.com/office/drawing/2014/main" id="{9BB58AD0-763A-1216-7F58-651CA01CABAB}"/>
              </a:ext>
            </a:extLst>
          </p:cNvPr>
          <p:cNvPicPr>
            <a:picLocks noChangeAspect="1"/>
          </p:cNvPicPr>
          <p:nvPr/>
        </p:nvPicPr>
        <p:blipFill rotWithShape="1">
          <a:blip r:embed="rId12"/>
          <a:srcRect b="31093"/>
          <a:stretch/>
        </p:blipFill>
        <p:spPr>
          <a:xfrm>
            <a:off x="3086236" y="2543163"/>
            <a:ext cx="1875482" cy="1039401"/>
          </a:xfrm>
          <a:prstGeom prst="rect">
            <a:avLst/>
          </a:prstGeom>
        </p:spPr>
      </p:pic>
      <p:sp>
        <p:nvSpPr>
          <p:cNvPr id="24" name="タイトル 1">
            <a:extLst>
              <a:ext uri="{FF2B5EF4-FFF2-40B4-BE49-F238E27FC236}">
                <a16:creationId xmlns:a16="http://schemas.microsoft.com/office/drawing/2014/main" id="{CE48E3E4-D6F0-51FE-1E3D-92868F220F94}"/>
              </a:ext>
            </a:extLst>
          </p:cNvPr>
          <p:cNvSpPr txBox="1">
            <a:spLocks/>
          </p:cNvSpPr>
          <p:nvPr/>
        </p:nvSpPr>
        <p:spPr>
          <a:xfrm>
            <a:off x="-59331" y="-62216"/>
            <a:ext cx="12192000" cy="127819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4000" b="1" dirty="0"/>
              <a:t>光信号解析による</a:t>
            </a:r>
            <a:r>
              <a:rPr lang="en-US" altLang="ja-JP" sz="4000" b="1" dirty="0"/>
              <a:t>Decay/Capture</a:t>
            </a:r>
            <a:r>
              <a:rPr lang="ja-JP" altLang="en-US" sz="4000" b="1" dirty="0"/>
              <a:t>イベント比の算出</a:t>
            </a:r>
          </a:p>
        </p:txBody>
      </p:sp>
      <mc:AlternateContent xmlns:mc="http://schemas.openxmlformats.org/markup-compatibility/2006" xmlns:a14="http://schemas.microsoft.com/office/drawing/2010/main">
        <mc:Choice Requires="a14">
          <p:sp>
            <p:nvSpPr>
              <p:cNvPr id="3" name="テキスト ボックス 2">
                <a:extLst>
                  <a:ext uri="{FF2B5EF4-FFF2-40B4-BE49-F238E27FC236}">
                    <a16:creationId xmlns:a16="http://schemas.microsoft.com/office/drawing/2014/main" id="{0EC8FACF-B5D3-9193-1BD8-FEEF84B29F5C}"/>
                  </a:ext>
                </a:extLst>
              </p:cNvPr>
              <p:cNvSpPr txBox="1"/>
              <p:nvPr/>
            </p:nvSpPr>
            <p:spPr>
              <a:xfrm>
                <a:off x="5863017" y="5940505"/>
                <a:ext cx="6240544" cy="917495"/>
              </a:xfrm>
              <a:prstGeom prst="rect">
                <a:avLst/>
              </a:prstGeom>
              <a:noFill/>
            </p:spPr>
            <p:txBody>
              <a:bodyPr wrap="square">
                <a:spAutoFit/>
              </a:bodyPr>
              <a:lstStyle/>
              <a:p>
                <a:r>
                  <a:rPr kumimoji="1" lang="ja-JP" altLang="en-US" sz="2400" b="1" dirty="0"/>
                  <a:t>→</a:t>
                </a:r>
                <a:r>
                  <a:rPr lang="en-US" altLang="ja-JP" sz="2400" b="1" dirty="0"/>
                  <a:t> Decay/Capture</a:t>
                </a:r>
                <a:r>
                  <a:rPr lang="ja-JP" altLang="en-US" sz="2400" b="1" dirty="0"/>
                  <a:t>イベント比</a:t>
                </a:r>
                <a:endParaRPr kumimoji="1" lang="en-US" altLang="ja-JP" sz="2400" b="1" i="1" dirty="0">
                  <a:latin typeface="Cambria Math" panose="02040503050406030204" pitchFamily="18" charset="0"/>
                </a:endParaRPr>
              </a:p>
              <a:p>
                <a:r>
                  <a:rPr kumimoji="1" lang="ja-JP" altLang="en-US" sz="2400" b="1" dirty="0"/>
                  <a:t>　</a:t>
                </a:r>
                <a14:m>
                  <m:oMath xmlns:m="http://schemas.openxmlformats.org/officeDocument/2006/math">
                    <m:r>
                      <a:rPr lang="ja-JP" altLang="en-US" sz="2400" b="1" i="1">
                        <a:latin typeface="Cambria Math" panose="02040503050406030204" pitchFamily="18" charset="0"/>
                      </a:rPr>
                      <m:t>　</m:t>
                    </m:r>
                    <m:r>
                      <a:rPr lang="ja-JP" altLang="en-US" sz="2400" b="1" i="1" smtClean="0">
                        <a:latin typeface="Cambria Math" panose="02040503050406030204" pitchFamily="18" charset="0"/>
                      </a:rPr>
                      <m:t>　</m:t>
                    </m:r>
                    <m:r>
                      <a:rPr lang="ja-JP" altLang="en-US" sz="2400" b="1" i="1">
                        <a:latin typeface="Cambria Math" panose="02040503050406030204" pitchFamily="18" charset="0"/>
                      </a:rPr>
                      <m:t>　</m:t>
                    </m:r>
                    <m:r>
                      <a:rPr lang="ja-JP" altLang="en-US" sz="2400" b="1" i="1" smtClean="0">
                        <a:latin typeface="Cambria Math" panose="02040503050406030204" pitchFamily="18" charset="0"/>
                      </a:rPr>
                      <m:t>　</m:t>
                    </m:r>
                    <m:sSubSup>
                      <m:sSubSupPr>
                        <m:ctrlPr>
                          <a:rPr kumimoji="1" lang="en-US" altLang="ja-JP" sz="2400" b="1" i="1" smtClean="0">
                            <a:latin typeface="Cambria Math" panose="02040503050406030204" pitchFamily="18" charset="0"/>
                          </a:rPr>
                        </m:ctrlPr>
                      </m:sSubSupPr>
                      <m:e>
                        <m:r>
                          <a:rPr kumimoji="1" lang="en-US" altLang="ja-JP" sz="2400" b="1" i="1" smtClean="0">
                            <a:latin typeface="Cambria Math" panose="02040503050406030204" pitchFamily="18" charset="0"/>
                          </a:rPr>
                          <m:t>𝑵</m:t>
                        </m:r>
                      </m:e>
                      <m:sub>
                        <m:r>
                          <a:rPr kumimoji="1" lang="en-US" altLang="ja-JP" sz="2400" b="1" i="1" smtClean="0">
                            <a:latin typeface="Cambria Math" panose="02040503050406030204" pitchFamily="18" charset="0"/>
                          </a:rPr>
                          <m:t>𝒅𝒆𝒄</m:t>
                        </m:r>
                      </m:sub>
                      <m:sup/>
                    </m:sSubSup>
                    <m:r>
                      <a:rPr kumimoji="1" lang="en-US" altLang="ja-JP" sz="2400" b="1" i="1" smtClean="0">
                        <a:latin typeface="Cambria Math" panose="02040503050406030204" pitchFamily="18" charset="0"/>
                      </a:rPr>
                      <m:t> :</m:t>
                    </m:r>
                    <m:sSubSup>
                      <m:sSubSupPr>
                        <m:ctrlPr>
                          <a:rPr kumimoji="1" lang="en-US" altLang="ja-JP" sz="2400" b="1" i="1" smtClean="0">
                            <a:latin typeface="Cambria Math" panose="02040503050406030204" pitchFamily="18" charset="0"/>
                          </a:rPr>
                        </m:ctrlPr>
                      </m:sSubSupPr>
                      <m:e>
                        <m:r>
                          <a:rPr kumimoji="1" lang="en-US" altLang="ja-JP" sz="2400" b="1" i="1" smtClean="0">
                            <a:latin typeface="Cambria Math" panose="02040503050406030204" pitchFamily="18" charset="0"/>
                          </a:rPr>
                          <m:t>𝑵</m:t>
                        </m:r>
                      </m:e>
                      <m:sub>
                        <m:r>
                          <a:rPr kumimoji="1" lang="en-US" altLang="ja-JP" sz="2400" b="1" i="1" smtClean="0">
                            <a:latin typeface="Cambria Math" panose="02040503050406030204" pitchFamily="18" charset="0"/>
                          </a:rPr>
                          <m:t>𝒄𝒂𝒑</m:t>
                        </m:r>
                      </m:sub>
                      <m:sup>
                        <m:r>
                          <a:rPr kumimoji="1" lang="en-US" altLang="ja-JP" sz="2400" b="1" i="1" smtClean="0">
                            <a:latin typeface="Cambria Math" panose="02040503050406030204" pitchFamily="18" charset="0"/>
                          </a:rPr>
                          <m:t>−</m:t>
                        </m:r>
                      </m:sup>
                    </m:sSubSup>
                    <m:r>
                      <a:rPr kumimoji="1" lang="en-US" altLang="ja-JP" sz="2400" b="1" i="1" smtClean="0">
                        <a:latin typeface="Cambria Math" panose="02040503050406030204" pitchFamily="18" charset="0"/>
                      </a:rPr>
                      <m:t>=</m:t>
                    </m:r>
                    <m:r>
                      <a:rPr kumimoji="1" lang="en-US" altLang="ja-JP" sz="2400" b="1" i="1" smtClean="0">
                        <a:latin typeface="Cambria Math" panose="02040503050406030204" pitchFamily="18" charset="0"/>
                      </a:rPr>
                      <m:t>𝟏</m:t>
                    </m:r>
                    <m:r>
                      <a:rPr kumimoji="1" lang="en-US" altLang="ja-JP" sz="2400" b="1" i="1" smtClean="0">
                        <a:latin typeface="Cambria Math" panose="02040503050406030204" pitchFamily="18" charset="0"/>
                      </a:rPr>
                      <m:t> :</m:t>
                    </m:r>
                    <m:r>
                      <a:rPr kumimoji="1" lang="en-US" altLang="ja-JP" sz="2400" b="1" i="1" smtClean="0">
                        <a:latin typeface="Cambria Math" panose="02040503050406030204" pitchFamily="18" charset="0"/>
                      </a:rPr>
                      <m:t>𝟎</m:t>
                    </m:r>
                    <m:r>
                      <a:rPr kumimoji="1" lang="en-US" altLang="ja-JP" sz="2400" b="1" i="1" smtClean="0">
                        <a:latin typeface="Cambria Math" panose="02040503050406030204" pitchFamily="18" charset="0"/>
                      </a:rPr>
                      <m:t>.</m:t>
                    </m:r>
                    <m:r>
                      <a:rPr kumimoji="1" lang="en-US" altLang="ja-JP" sz="2400" b="1" i="1" smtClean="0">
                        <a:latin typeface="Cambria Math" panose="02040503050406030204" pitchFamily="18" charset="0"/>
                      </a:rPr>
                      <m:t>𝟔𝟖</m:t>
                    </m:r>
                    <m:r>
                      <a:rPr kumimoji="1" lang="en-US" altLang="ja-JP" sz="2400" b="1" i="1" smtClean="0">
                        <a:latin typeface="Cambria Math" panose="02040503050406030204" pitchFamily="18" charset="0"/>
                      </a:rPr>
                      <m:t>±</m:t>
                    </m:r>
                    <m:r>
                      <a:rPr kumimoji="1" lang="en-US" altLang="ja-JP" sz="2400" b="1" i="1" smtClean="0">
                        <a:latin typeface="Cambria Math" panose="02040503050406030204" pitchFamily="18" charset="0"/>
                      </a:rPr>
                      <m:t>𝟎</m:t>
                    </m:r>
                    <m:r>
                      <a:rPr kumimoji="1" lang="en-US" altLang="ja-JP" sz="2400" b="1" i="1" smtClean="0">
                        <a:latin typeface="Cambria Math" panose="02040503050406030204" pitchFamily="18" charset="0"/>
                      </a:rPr>
                      <m:t>.</m:t>
                    </m:r>
                    <m:r>
                      <a:rPr kumimoji="1" lang="en-US" altLang="ja-JP" sz="2400" b="1" i="1" smtClean="0">
                        <a:latin typeface="Cambria Math" panose="02040503050406030204" pitchFamily="18" charset="0"/>
                      </a:rPr>
                      <m:t>𝟎𝟓</m:t>
                    </m:r>
                  </m:oMath>
                </a14:m>
                <a:endParaRPr lang="ja-JP" altLang="en-US" sz="2400" dirty="0"/>
              </a:p>
            </p:txBody>
          </p:sp>
        </mc:Choice>
        <mc:Fallback xmlns="">
          <p:sp>
            <p:nvSpPr>
              <p:cNvPr id="3" name="テキスト ボックス 2">
                <a:extLst>
                  <a:ext uri="{FF2B5EF4-FFF2-40B4-BE49-F238E27FC236}">
                    <a16:creationId xmlns:a16="http://schemas.microsoft.com/office/drawing/2014/main" id="{0EC8FACF-B5D3-9193-1BD8-FEEF84B29F5C}"/>
                  </a:ext>
                </a:extLst>
              </p:cNvPr>
              <p:cNvSpPr txBox="1">
                <a:spLocks noRot="1" noChangeAspect="1" noMove="1" noResize="1" noEditPoints="1" noAdjustHandles="1" noChangeArrowheads="1" noChangeShapeType="1" noTextEdit="1"/>
              </p:cNvSpPr>
              <p:nvPr/>
            </p:nvSpPr>
            <p:spPr>
              <a:xfrm>
                <a:off x="5863017" y="5940505"/>
                <a:ext cx="6240544" cy="917495"/>
              </a:xfrm>
              <a:prstGeom prst="rect">
                <a:avLst/>
              </a:prstGeom>
              <a:blipFill>
                <a:blip r:embed="rId13"/>
                <a:stretch>
                  <a:fillRect l="-1564" t="-4636"/>
                </a:stretch>
              </a:blipFill>
            </p:spPr>
            <p:txBody>
              <a:bodyPr/>
              <a:lstStyle/>
              <a:p>
                <a:r>
                  <a:rPr lang="ja-JP" altLang="en-US">
                    <a:noFill/>
                  </a:rPr>
                  <a:t> </a:t>
                </a:r>
              </a:p>
            </p:txBody>
          </p:sp>
        </mc:Fallback>
      </mc:AlternateContent>
      <p:sp>
        <p:nvSpPr>
          <p:cNvPr id="2" name="フッター プレースホルダー 1">
            <a:extLst>
              <a:ext uri="{FF2B5EF4-FFF2-40B4-BE49-F238E27FC236}">
                <a16:creationId xmlns:a16="http://schemas.microsoft.com/office/drawing/2014/main" id="{215D6B19-697B-210E-9845-D2744CB01ED2}"/>
              </a:ext>
            </a:extLst>
          </p:cNvPr>
          <p:cNvSpPr>
            <a:spLocks noGrp="1"/>
          </p:cNvSpPr>
          <p:nvPr>
            <p:ph type="ftr" sz="quarter" idx="11"/>
          </p:nvPr>
        </p:nvSpPr>
        <p:spPr>
          <a:xfrm>
            <a:off x="8077200" y="-17860"/>
            <a:ext cx="4114800" cy="365125"/>
          </a:xfrm>
        </p:spPr>
        <p:txBody>
          <a:bodyPr/>
          <a:lstStyle/>
          <a:p>
            <a:r>
              <a:rPr kumimoji="1" lang="en-US" altLang="ja-JP" dirty="0"/>
              <a:t>ICEPP</a:t>
            </a:r>
            <a:r>
              <a:rPr kumimoji="1" lang="ja-JP" altLang="en-US" dirty="0"/>
              <a:t>シンポジウム </a:t>
            </a:r>
            <a:r>
              <a:rPr kumimoji="1" lang="en-US" altLang="ja-JP" dirty="0"/>
              <a:t>2023 2/19</a:t>
            </a:r>
            <a:endParaRPr kumimoji="1" lang="ja-JP" altLang="en-US" dirty="0"/>
          </a:p>
        </p:txBody>
      </p:sp>
      <p:sp>
        <p:nvSpPr>
          <p:cNvPr id="15" name="スライド番号プレースホルダー 2">
            <a:extLst>
              <a:ext uri="{FF2B5EF4-FFF2-40B4-BE49-F238E27FC236}">
                <a16:creationId xmlns:a16="http://schemas.microsoft.com/office/drawing/2014/main" id="{62CB7BF3-C81C-4895-5F6E-F83088104B07}"/>
              </a:ext>
            </a:extLst>
          </p:cNvPr>
          <p:cNvSpPr>
            <a:spLocks noGrp="1"/>
          </p:cNvSpPr>
          <p:nvPr>
            <p:ph type="sldNum" sz="quarter" idx="12"/>
          </p:nvPr>
        </p:nvSpPr>
        <p:spPr>
          <a:xfrm>
            <a:off x="9435981" y="0"/>
            <a:ext cx="2743200" cy="365125"/>
          </a:xfrm>
        </p:spPr>
        <p:txBody>
          <a:bodyPr/>
          <a:lstStyle/>
          <a:p>
            <a:fld id="{D6899CFB-F8A1-4451-9130-1C210B9BF1C7}" type="slidenum">
              <a:rPr kumimoji="1" lang="ja-JP" altLang="en-US" smtClean="0"/>
              <a:t>18</a:t>
            </a:fld>
            <a:r>
              <a:rPr kumimoji="1" lang="en-US" altLang="ja-JP" dirty="0"/>
              <a:t>/21</a:t>
            </a:r>
            <a:endParaRPr kumimoji="1" lang="ja-JP" altLang="en-US" dirty="0"/>
          </a:p>
        </p:txBody>
      </p:sp>
    </p:spTree>
    <p:extLst>
      <p:ext uri="{BB962C8B-B14F-4D97-AF65-F5344CB8AC3E}">
        <p14:creationId xmlns:p14="http://schemas.microsoft.com/office/powerpoint/2010/main" val="3142044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D9551949-26E6-1CDF-905A-7ABFCE3A035A}"/>
              </a:ext>
            </a:extLst>
          </p:cNvPr>
          <p:cNvPicPr>
            <a:picLocks noChangeAspect="1"/>
          </p:cNvPicPr>
          <p:nvPr/>
        </p:nvPicPr>
        <p:blipFill>
          <a:blip r:embed="rId3"/>
          <a:stretch>
            <a:fillRect/>
          </a:stretch>
        </p:blipFill>
        <p:spPr>
          <a:xfrm>
            <a:off x="118943" y="4324214"/>
            <a:ext cx="5882045" cy="2503306"/>
          </a:xfrm>
          <a:prstGeom prst="rect">
            <a:avLst/>
          </a:prstGeom>
        </p:spPr>
      </p:pic>
      <p:pic>
        <p:nvPicPr>
          <p:cNvPr id="5" name="図 4">
            <a:extLst>
              <a:ext uri="{FF2B5EF4-FFF2-40B4-BE49-F238E27FC236}">
                <a16:creationId xmlns:a16="http://schemas.microsoft.com/office/drawing/2014/main" id="{612242A4-1408-10B0-665F-A98579ACAE54}"/>
              </a:ext>
            </a:extLst>
          </p:cNvPr>
          <p:cNvPicPr>
            <a:picLocks noChangeAspect="1"/>
          </p:cNvPicPr>
          <p:nvPr/>
        </p:nvPicPr>
        <p:blipFill>
          <a:blip r:embed="rId4"/>
          <a:stretch>
            <a:fillRect/>
          </a:stretch>
        </p:blipFill>
        <p:spPr>
          <a:xfrm>
            <a:off x="81281" y="1303759"/>
            <a:ext cx="5982090" cy="2557560"/>
          </a:xfrm>
          <a:prstGeom prst="rect">
            <a:avLst/>
          </a:prstGeom>
        </p:spPr>
      </p:pic>
      <p:sp>
        <p:nvSpPr>
          <p:cNvPr id="6" name="タイトル 1">
            <a:extLst>
              <a:ext uri="{FF2B5EF4-FFF2-40B4-BE49-F238E27FC236}">
                <a16:creationId xmlns:a16="http://schemas.microsoft.com/office/drawing/2014/main" id="{70137EAF-63D9-0DBA-8E3C-1ABD70C3ACD9}"/>
              </a:ext>
            </a:extLst>
          </p:cNvPr>
          <p:cNvSpPr>
            <a:spLocks noGrp="1"/>
          </p:cNvSpPr>
          <p:nvPr>
            <p:ph type="title"/>
          </p:nvPr>
        </p:nvSpPr>
        <p:spPr>
          <a:xfrm>
            <a:off x="0" y="1"/>
            <a:ext cx="12192000" cy="1278194"/>
          </a:xfrm>
        </p:spPr>
        <p:txBody>
          <a:bodyPr>
            <a:normAutofit fontScale="90000"/>
          </a:bodyPr>
          <a:lstStyle/>
          <a:p>
            <a:r>
              <a:rPr kumimoji="1" lang="ja-JP" altLang="en-US" b="1" dirty="0"/>
              <a:t>飛跡による</a:t>
            </a:r>
            <a:r>
              <a:rPr lang="en-US" altLang="ja-JP" sz="4400" b="1" dirty="0"/>
              <a:t>Decay/Capture</a:t>
            </a:r>
            <a:r>
              <a:rPr lang="ja-JP" altLang="en-US" sz="4400" b="1" dirty="0"/>
              <a:t>イベント比の算出</a:t>
            </a:r>
            <a:br>
              <a:rPr lang="en-US" altLang="ja-JP" sz="4400" b="1" dirty="0"/>
            </a:br>
            <a:r>
              <a:rPr lang="ja-JP" altLang="en-US" sz="4400" b="1" dirty="0"/>
              <a:t>　　　　　　　　　　　　　</a:t>
            </a:r>
            <a:r>
              <a:rPr kumimoji="1" lang="ja-JP" altLang="en-US" b="1" dirty="0"/>
              <a:t>と光解析との比較結果</a:t>
            </a:r>
          </a:p>
        </p:txBody>
      </p:sp>
      <p:sp>
        <p:nvSpPr>
          <p:cNvPr id="7" name="テキスト ボックス 6">
            <a:extLst>
              <a:ext uri="{FF2B5EF4-FFF2-40B4-BE49-F238E27FC236}">
                <a16:creationId xmlns:a16="http://schemas.microsoft.com/office/drawing/2014/main" id="{84DE2883-3101-A1D4-C36A-2AADEBA021BE}"/>
              </a:ext>
            </a:extLst>
          </p:cNvPr>
          <p:cNvSpPr txBox="1"/>
          <p:nvPr/>
        </p:nvSpPr>
        <p:spPr>
          <a:xfrm>
            <a:off x="6211101" y="1381113"/>
            <a:ext cx="5899618" cy="1631216"/>
          </a:xfrm>
          <a:prstGeom prst="rect">
            <a:avLst/>
          </a:prstGeom>
          <a:noFill/>
        </p:spPr>
        <p:txBody>
          <a:bodyPr wrap="square" rtlCol="0">
            <a:spAutoFit/>
          </a:bodyPr>
          <a:lstStyle/>
          <a:p>
            <a:pPr marL="342900" indent="-342900">
              <a:buFont typeface="Wingdings" panose="05000000000000000000" pitchFamily="2" charset="2"/>
              <a:buChar char="Ø"/>
            </a:pPr>
            <a:r>
              <a:rPr kumimoji="1" lang="ja-JP" altLang="en-US" sz="2000" b="1" dirty="0"/>
              <a:t>飛跡を用いたイベント識別方法</a:t>
            </a:r>
            <a:endParaRPr kumimoji="1" lang="en-US" altLang="ja-JP" sz="2000" b="1" dirty="0"/>
          </a:p>
          <a:p>
            <a:pPr marL="342900" indent="-342900">
              <a:buFont typeface="Arial" panose="020B0604020202020204" pitchFamily="34" charset="0"/>
              <a:buChar char="•"/>
            </a:pPr>
            <a:r>
              <a:rPr kumimoji="1" lang="en-US" altLang="ja-JP" sz="2000" dirty="0"/>
              <a:t>70,207 event</a:t>
            </a:r>
            <a:r>
              <a:rPr kumimoji="1" lang="ja-JP" altLang="en-US" sz="2000" dirty="0"/>
              <a:t>分を</a:t>
            </a:r>
            <a:r>
              <a:rPr kumimoji="1" lang="en-US" altLang="ja-JP" sz="2000" dirty="0"/>
              <a:t>eye scan</a:t>
            </a:r>
          </a:p>
          <a:p>
            <a:pPr marL="342900" indent="-342900">
              <a:buFont typeface="Arial" panose="020B0604020202020204" pitchFamily="34" charset="0"/>
              <a:buChar char="•"/>
            </a:pPr>
            <a:r>
              <a:rPr kumimoji="1" lang="en-US" altLang="ja-JP" sz="2000" dirty="0"/>
              <a:t>Fiducial V</a:t>
            </a:r>
            <a:r>
              <a:rPr lang="en-US" altLang="ja-JP" sz="2000" dirty="0"/>
              <a:t>olume(17 cm×17 cm×24 cm)</a:t>
            </a:r>
            <a:r>
              <a:rPr lang="ja-JP" altLang="en-US" sz="2000" dirty="0"/>
              <a:t>内で</a:t>
            </a:r>
            <a:br>
              <a:rPr lang="en-US" altLang="ja-JP" sz="2000" dirty="0"/>
            </a:br>
            <a:r>
              <a:rPr lang="ja-JP" altLang="en-US" sz="2000" dirty="0"/>
              <a:t>止まるもの</a:t>
            </a:r>
            <a:endParaRPr kumimoji="1" lang="en-US" altLang="ja-JP" sz="2000" dirty="0"/>
          </a:p>
          <a:p>
            <a:pPr marL="285750" indent="-285750">
              <a:buFont typeface="Arial" panose="020B0604020202020204" pitchFamily="34" charset="0"/>
              <a:buChar char="•"/>
            </a:pPr>
            <a:r>
              <a:rPr kumimoji="1" lang="en-US" altLang="ja-JP" sz="2000" dirty="0"/>
              <a:t>Decay</a:t>
            </a:r>
            <a:r>
              <a:rPr kumimoji="1" lang="ja-JP" altLang="en-US" sz="2000" dirty="0"/>
              <a:t>・</a:t>
            </a:r>
            <a:r>
              <a:rPr kumimoji="1" lang="en-US" altLang="ja-JP" sz="2000" dirty="0"/>
              <a:t>Capture</a:t>
            </a:r>
            <a:r>
              <a:rPr kumimoji="1" lang="ja-JP" altLang="en-US" sz="2000" dirty="0"/>
              <a:t>とそれ以外で識別</a:t>
            </a:r>
            <a:endParaRPr lang="en-US" altLang="ja-JP" sz="2000" dirty="0"/>
          </a:p>
        </p:txBody>
      </p:sp>
      <p:sp>
        <p:nvSpPr>
          <p:cNvPr id="8" name="四角形: 角を丸くする 7">
            <a:extLst>
              <a:ext uri="{FF2B5EF4-FFF2-40B4-BE49-F238E27FC236}">
                <a16:creationId xmlns:a16="http://schemas.microsoft.com/office/drawing/2014/main" id="{433E0705-8905-CCCE-6401-8D878AB12E0B}"/>
              </a:ext>
            </a:extLst>
          </p:cNvPr>
          <p:cNvSpPr/>
          <p:nvPr/>
        </p:nvSpPr>
        <p:spPr>
          <a:xfrm>
            <a:off x="81280" y="4082347"/>
            <a:ext cx="5982091" cy="2718082"/>
          </a:xfrm>
          <a:prstGeom prst="roundRect">
            <a:avLst>
              <a:gd name="adj" fmla="val 7798"/>
            </a:avLst>
          </a:prstGeom>
          <a:noFill/>
          <a:ln w="1905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238D3343-4B9E-B723-F355-D926D37F9233}"/>
              </a:ext>
            </a:extLst>
          </p:cNvPr>
          <p:cNvSpPr txBox="1"/>
          <p:nvPr/>
        </p:nvSpPr>
        <p:spPr>
          <a:xfrm>
            <a:off x="457427" y="3897681"/>
            <a:ext cx="1001503" cy="399442"/>
          </a:xfrm>
          <a:prstGeom prst="rect">
            <a:avLst/>
          </a:prstGeom>
          <a:solidFill>
            <a:schemeClr val="bg1"/>
          </a:solidFill>
          <a:ln w="19050">
            <a:solidFill>
              <a:schemeClr val="accent1"/>
            </a:solidFill>
          </a:ln>
        </p:spPr>
        <p:txBody>
          <a:bodyPr wrap="square" rtlCol="0">
            <a:spAutoFit/>
          </a:bodyPr>
          <a:lstStyle/>
          <a:p>
            <a:r>
              <a:rPr kumimoji="1" lang="en-US" altLang="ja-JP" sz="2000" b="1" dirty="0">
                <a:solidFill>
                  <a:schemeClr val="accent1"/>
                </a:solidFill>
              </a:rPr>
              <a:t>Decay</a:t>
            </a:r>
            <a:endParaRPr kumimoji="1" lang="ja-JP" altLang="en-US" sz="2000" b="1" dirty="0">
              <a:solidFill>
                <a:schemeClr val="accent1"/>
              </a:solidFill>
            </a:endParaRPr>
          </a:p>
        </p:txBody>
      </p:sp>
      <p:sp>
        <p:nvSpPr>
          <p:cNvPr id="10" name="四角形: 角を丸くする 9">
            <a:extLst>
              <a:ext uri="{FF2B5EF4-FFF2-40B4-BE49-F238E27FC236}">
                <a16:creationId xmlns:a16="http://schemas.microsoft.com/office/drawing/2014/main" id="{A2B62D4B-DA2B-F389-89AE-56D32D680246}"/>
              </a:ext>
            </a:extLst>
          </p:cNvPr>
          <p:cNvSpPr/>
          <p:nvPr/>
        </p:nvSpPr>
        <p:spPr>
          <a:xfrm>
            <a:off x="81281" y="1123371"/>
            <a:ext cx="5982090" cy="2718083"/>
          </a:xfrm>
          <a:prstGeom prst="roundRect">
            <a:avLst>
              <a:gd name="adj" fmla="val 7798"/>
            </a:avLst>
          </a:prstGeom>
          <a:noFill/>
          <a:ln w="190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13FF3BA0-71BD-9902-9D58-FD1BC5B12488}"/>
              </a:ext>
            </a:extLst>
          </p:cNvPr>
          <p:cNvSpPr txBox="1"/>
          <p:nvPr/>
        </p:nvSpPr>
        <p:spPr>
          <a:xfrm>
            <a:off x="361056" y="910330"/>
            <a:ext cx="1221164" cy="400110"/>
          </a:xfrm>
          <a:prstGeom prst="rect">
            <a:avLst/>
          </a:prstGeom>
          <a:solidFill>
            <a:schemeClr val="bg1"/>
          </a:solidFill>
          <a:ln w="19050">
            <a:solidFill>
              <a:schemeClr val="accent2"/>
            </a:solidFill>
          </a:ln>
        </p:spPr>
        <p:txBody>
          <a:bodyPr wrap="square" rtlCol="0">
            <a:spAutoFit/>
          </a:bodyPr>
          <a:lstStyle/>
          <a:p>
            <a:r>
              <a:rPr kumimoji="1" lang="en-US" altLang="ja-JP" sz="2000" b="1" dirty="0">
                <a:solidFill>
                  <a:schemeClr val="accent2"/>
                </a:solidFill>
              </a:rPr>
              <a:t>Capture</a:t>
            </a:r>
            <a:endParaRPr kumimoji="1" lang="ja-JP" altLang="en-US" sz="2000" b="1" dirty="0">
              <a:solidFill>
                <a:schemeClr val="accent2"/>
              </a:solidFill>
            </a:endParaRPr>
          </a:p>
        </p:txBody>
      </p:sp>
      <p:sp>
        <p:nvSpPr>
          <p:cNvPr id="12" name="テキスト ボックス 11">
            <a:extLst>
              <a:ext uri="{FF2B5EF4-FFF2-40B4-BE49-F238E27FC236}">
                <a16:creationId xmlns:a16="http://schemas.microsoft.com/office/drawing/2014/main" id="{D930099F-C42F-C9EC-A75E-48020C91B874}"/>
              </a:ext>
            </a:extLst>
          </p:cNvPr>
          <p:cNvSpPr txBox="1"/>
          <p:nvPr/>
        </p:nvSpPr>
        <p:spPr>
          <a:xfrm>
            <a:off x="2150502" y="3081005"/>
            <a:ext cx="1897516" cy="369332"/>
          </a:xfrm>
          <a:prstGeom prst="rect">
            <a:avLst/>
          </a:prstGeom>
          <a:solidFill>
            <a:schemeClr val="bg1"/>
          </a:solidFill>
        </p:spPr>
        <p:txBody>
          <a:bodyPr wrap="square" rtlCol="0">
            <a:spAutoFit/>
          </a:bodyPr>
          <a:lstStyle/>
          <a:p>
            <a:r>
              <a:rPr kumimoji="1" lang="en-US" altLang="ja-JP" dirty="0">
                <a:solidFill>
                  <a:srgbClr val="FF33CC"/>
                </a:solidFill>
              </a:rPr>
              <a:t>Fiducial Volume</a:t>
            </a:r>
            <a:endParaRPr kumimoji="1" lang="ja-JP" altLang="en-US" dirty="0">
              <a:solidFill>
                <a:srgbClr val="FF33CC"/>
              </a:solidFill>
            </a:endParaRPr>
          </a:p>
        </p:txBody>
      </p:sp>
      <mc:AlternateContent xmlns:mc="http://schemas.openxmlformats.org/markup-compatibility/2006" xmlns:a14="http://schemas.microsoft.com/office/drawing/2010/main">
        <mc:Choice Requires="a14">
          <p:graphicFrame>
            <p:nvGraphicFramePr>
              <p:cNvPr id="13" name="表 21">
                <a:extLst>
                  <a:ext uri="{FF2B5EF4-FFF2-40B4-BE49-F238E27FC236}">
                    <a16:creationId xmlns:a16="http://schemas.microsoft.com/office/drawing/2014/main" id="{73E08C5E-5246-4FF6-A76E-B27191BB2B3B}"/>
                  </a:ext>
                </a:extLst>
              </p:cNvPr>
              <p:cNvGraphicFramePr>
                <a:graphicFrameLocks noGrp="1"/>
              </p:cNvGraphicFramePr>
              <p:nvPr>
                <p:extLst>
                  <p:ext uri="{D42A27DB-BD31-4B8C-83A1-F6EECF244321}">
                    <p14:modId xmlns:p14="http://schemas.microsoft.com/office/powerpoint/2010/main" val="692609685"/>
                  </p:ext>
                </p:extLst>
              </p:nvPr>
            </p:nvGraphicFramePr>
            <p:xfrm>
              <a:off x="6324785" y="3919905"/>
              <a:ext cx="5719484" cy="1441133"/>
            </p:xfrm>
            <a:graphic>
              <a:graphicData uri="http://schemas.openxmlformats.org/drawingml/2006/table">
                <a:tbl>
                  <a:tblPr firstRow="1" firstCol="1" bandRow="1">
                    <a:tableStyleId>{073A0DAA-6AF3-43AB-8588-CEC1D06C72B9}</a:tableStyleId>
                  </a:tblPr>
                  <a:tblGrid>
                    <a:gridCol w="1178560">
                      <a:extLst>
                        <a:ext uri="{9D8B030D-6E8A-4147-A177-3AD203B41FA5}">
                          <a16:colId xmlns:a16="http://schemas.microsoft.com/office/drawing/2014/main" val="3760716047"/>
                        </a:ext>
                      </a:extLst>
                    </a:gridCol>
                    <a:gridCol w="1209040">
                      <a:extLst>
                        <a:ext uri="{9D8B030D-6E8A-4147-A177-3AD203B41FA5}">
                          <a16:colId xmlns:a16="http://schemas.microsoft.com/office/drawing/2014/main" val="307974116"/>
                        </a:ext>
                      </a:extLst>
                    </a:gridCol>
                    <a:gridCol w="1280160">
                      <a:extLst>
                        <a:ext uri="{9D8B030D-6E8A-4147-A177-3AD203B41FA5}">
                          <a16:colId xmlns:a16="http://schemas.microsoft.com/office/drawing/2014/main" val="3229188638"/>
                        </a:ext>
                      </a:extLst>
                    </a:gridCol>
                    <a:gridCol w="2051724">
                      <a:extLst>
                        <a:ext uri="{9D8B030D-6E8A-4147-A177-3AD203B41FA5}">
                          <a16:colId xmlns:a16="http://schemas.microsoft.com/office/drawing/2014/main" val="1087425921"/>
                        </a:ext>
                      </a:extLst>
                    </a:gridCol>
                  </a:tblGrid>
                  <a:tr h="370840">
                    <a:tc>
                      <a:txBody>
                        <a:bodyPr/>
                        <a:lstStyle/>
                        <a:p>
                          <a:pPr algn="ctr"/>
                          <a:endParaRPr kumimoji="1" lang="ja-JP" altLang="en-US" sz="2000"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000" dirty="0">
                              <a:solidFill>
                                <a:schemeClr val="accent1"/>
                              </a:solidFill>
                            </a:rPr>
                            <a:t>Decay</a:t>
                          </a:r>
                          <a:br>
                            <a:rPr kumimoji="1" lang="en-US" altLang="ja-JP" sz="2000" dirty="0">
                              <a:solidFill>
                                <a:schemeClr val="accent1"/>
                              </a:solidFill>
                            </a:rPr>
                          </a:br>
                          <a14:m>
                            <m:oMath xmlns:m="http://schemas.openxmlformats.org/officeDocument/2006/math">
                              <m:sSubSup>
                                <m:sSubSupPr>
                                  <m:ctrlPr>
                                    <a:rPr kumimoji="1" lang="en-US" altLang="ja-JP" sz="2000" b="0" i="1" smtClean="0">
                                      <a:solidFill>
                                        <a:schemeClr val="accent1"/>
                                      </a:solidFill>
                                      <a:latin typeface="Cambria Math" panose="02040503050406030204" pitchFamily="18" charset="0"/>
                                    </a:rPr>
                                  </m:ctrlPr>
                                </m:sSubSupPr>
                                <m:e>
                                  <m:r>
                                    <a:rPr kumimoji="1" lang="en-US" altLang="ja-JP" sz="2000" b="0" i="1" smtClean="0">
                                      <a:solidFill>
                                        <a:schemeClr val="accent1"/>
                                      </a:solidFill>
                                      <a:latin typeface="Cambria Math" panose="02040503050406030204" pitchFamily="18" charset="0"/>
                                    </a:rPr>
                                    <m:t>𝑁</m:t>
                                  </m:r>
                                </m:e>
                                <m:sub>
                                  <m:r>
                                    <a:rPr kumimoji="1" lang="en-US" altLang="ja-JP" sz="2000" b="0" i="1" smtClean="0">
                                      <a:solidFill>
                                        <a:schemeClr val="accent1"/>
                                      </a:solidFill>
                                      <a:latin typeface="Cambria Math" panose="02040503050406030204" pitchFamily="18" charset="0"/>
                                    </a:rPr>
                                    <m:t>𝑑𝑒𝑐</m:t>
                                  </m:r>
                                </m:sub>
                                <m:sup/>
                              </m:sSubSup>
                            </m:oMath>
                          </a14:m>
                          <a:r>
                            <a:rPr kumimoji="1" lang="ja-JP" altLang="en-US" sz="2000" dirty="0">
                              <a:solidFill>
                                <a:srgbClr val="FF0000"/>
                              </a:solidFill>
                            </a:rPr>
                            <a:t> </a:t>
                          </a:r>
                          <a:endParaRPr kumimoji="1" lang="ja-JP" altLang="en-US" sz="2000"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000" dirty="0">
                              <a:solidFill>
                                <a:schemeClr val="accent2"/>
                              </a:solidFill>
                            </a:rPr>
                            <a:t>Capture</a:t>
                          </a:r>
                          <a:br>
                            <a:rPr kumimoji="1" lang="en-US" altLang="ja-JP" sz="2000" dirty="0">
                              <a:solidFill>
                                <a:schemeClr val="accent2"/>
                              </a:solidFill>
                            </a:rPr>
                          </a:br>
                          <a14:m>
                            <m:oMath xmlns:m="http://schemas.openxmlformats.org/officeDocument/2006/math">
                              <m:sSubSup>
                                <m:sSubSupPr>
                                  <m:ctrlPr>
                                    <a:rPr kumimoji="1" lang="en-US" altLang="ja-JP" sz="2000" b="0" i="1" smtClean="0">
                                      <a:solidFill>
                                        <a:schemeClr val="accent2"/>
                                      </a:solidFill>
                                      <a:latin typeface="Cambria Math" panose="02040503050406030204" pitchFamily="18" charset="0"/>
                                    </a:rPr>
                                  </m:ctrlPr>
                                </m:sSubSupPr>
                                <m:e>
                                  <m:r>
                                    <a:rPr kumimoji="1" lang="en-US" altLang="ja-JP" sz="2000" b="0" i="1" smtClean="0">
                                      <a:solidFill>
                                        <a:schemeClr val="accent2"/>
                                      </a:solidFill>
                                      <a:latin typeface="Cambria Math" panose="02040503050406030204" pitchFamily="18" charset="0"/>
                                    </a:rPr>
                                    <m:t>𝑁</m:t>
                                  </m:r>
                                </m:e>
                                <m:sub>
                                  <m:r>
                                    <a:rPr kumimoji="1" lang="en-US" altLang="ja-JP" sz="2000" b="0" i="1" smtClean="0">
                                      <a:solidFill>
                                        <a:schemeClr val="accent2"/>
                                      </a:solidFill>
                                      <a:latin typeface="Cambria Math" panose="02040503050406030204" pitchFamily="18" charset="0"/>
                                    </a:rPr>
                                    <m:t>𝑐𝑎𝑝</m:t>
                                  </m:r>
                                </m:sub>
                                <m:sup>
                                  <m:r>
                                    <a:rPr kumimoji="1" lang="en-US" altLang="ja-JP" sz="2000" b="0" i="1" smtClean="0">
                                      <a:solidFill>
                                        <a:schemeClr val="accent2"/>
                                      </a:solidFill>
                                      <a:latin typeface="Cambria Math" panose="02040503050406030204" pitchFamily="18" charset="0"/>
                                    </a:rPr>
                                    <m:t>−</m:t>
                                  </m:r>
                                </m:sup>
                              </m:sSubSup>
                            </m:oMath>
                          </a14:m>
                          <a:r>
                            <a:rPr kumimoji="1" lang="ja-JP" altLang="en-US" sz="2000" dirty="0">
                              <a:solidFill>
                                <a:srgbClr val="1754FF"/>
                              </a:solidFill>
                            </a:rPr>
                            <a:t> </a:t>
                          </a:r>
                          <a:endParaRPr kumimoji="1" lang="ja-JP" altLang="en-US" sz="2000" dirty="0">
                            <a:solidFill>
                              <a:schemeClr val="accent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sSubSup>
                                  <m:sSubSupPr>
                                    <m:ctrlPr>
                                      <a:rPr kumimoji="1" lang="en-US" altLang="ja-JP" sz="2000" b="0" i="1" smtClean="0">
                                        <a:solidFill>
                                          <a:schemeClr val="tx1"/>
                                        </a:solidFill>
                                        <a:latin typeface="Cambria Math" panose="02040503050406030204" pitchFamily="18" charset="0"/>
                                      </a:rPr>
                                    </m:ctrlPr>
                                  </m:sSubSupPr>
                                  <m:e>
                                    <m:r>
                                      <a:rPr kumimoji="1" lang="en-US" altLang="ja-JP" sz="2000" b="0" i="1" smtClean="0">
                                        <a:solidFill>
                                          <a:schemeClr val="tx1"/>
                                        </a:solidFill>
                                        <a:latin typeface="Cambria Math" panose="02040503050406030204" pitchFamily="18" charset="0"/>
                                      </a:rPr>
                                      <m:t>𝑁</m:t>
                                    </m:r>
                                  </m:e>
                                  <m:sub>
                                    <m:r>
                                      <a:rPr kumimoji="1" lang="en-US" altLang="ja-JP" sz="2000" b="0" i="1" smtClean="0">
                                        <a:solidFill>
                                          <a:schemeClr val="tx1"/>
                                        </a:solidFill>
                                        <a:latin typeface="Cambria Math" panose="02040503050406030204" pitchFamily="18" charset="0"/>
                                      </a:rPr>
                                      <m:t>𝑑𝑒𝑐</m:t>
                                    </m:r>
                                  </m:sub>
                                  <m:sup/>
                                </m:sSubSup>
                                <m:r>
                                  <a:rPr kumimoji="1" lang="en-US" altLang="ja-JP" sz="2000" b="0" i="1" smtClean="0">
                                    <a:solidFill>
                                      <a:schemeClr val="tx1"/>
                                    </a:solidFill>
                                    <a:latin typeface="Cambria Math" panose="02040503050406030204" pitchFamily="18" charset="0"/>
                                  </a:rPr>
                                  <m:t> :</m:t>
                                </m:r>
                                <m:sSubSup>
                                  <m:sSubSupPr>
                                    <m:ctrlPr>
                                      <a:rPr kumimoji="1" lang="en-US" altLang="ja-JP" sz="2000" b="0" i="1" smtClean="0">
                                        <a:solidFill>
                                          <a:schemeClr val="tx1"/>
                                        </a:solidFill>
                                        <a:latin typeface="Cambria Math" panose="02040503050406030204" pitchFamily="18" charset="0"/>
                                      </a:rPr>
                                    </m:ctrlPr>
                                  </m:sSubSupPr>
                                  <m:e>
                                    <m:r>
                                      <a:rPr kumimoji="1" lang="en-US" altLang="ja-JP" sz="2000" b="0" i="1" smtClean="0">
                                        <a:solidFill>
                                          <a:schemeClr val="tx1"/>
                                        </a:solidFill>
                                        <a:latin typeface="Cambria Math" panose="02040503050406030204" pitchFamily="18" charset="0"/>
                                      </a:rPr>
                                      <m:t>𝑁</m:t>
                                    </m:r>
                                  </m:e>
                                  <m:sub>
                                    <m:r>
                                      <a:rPr kumimoji="1" lang="en-US" altLang="ja-JP" sz="2000" b="0" i="1" smtClean="0">
                                        <a:solidFill>
                                          <a:schemeClr val="tx1"/>
                                        </a:solidFill>
                                        <a:latin typeface="Cambria Math" panose="02040503050406030204" pitchFamily="18" charset="0"/>
                                      </a:rPr>
                                      <m:t>𝑐𝑎𝑝</m:t>
                                    </m:r>
                                  </m:sub>
                                  <m:sup>
                                    <m:r>
                                      <a:rPr kumimoji="1" lang="en-US" altLang="ja-JP" sz="2000" b="0" i="1" smtClean="0">
                                        <a:solidFill>
                                          <a:schemeClr val="tx1"/>
                                        </a:solidFill>
                                        <a:latin typeface="Cambria Math" panose="02040503050406030204" pitchFamily="18" charset="0"/>
                                      </a:rPr>
                                      <m:t>−</m:t>
                                    </m:r>
                                  </m:sup>
                                </m:sSubSup>
                              </m:oMath>
                            </m:oMathPara>
                          </a14:m>
                          <a:endParaRPr kumimoji="1" lang="ja-JP" alt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53223214"/>
                      </a:ext>
                    </a:extLst>
                  </a:tr>
                  <a:tr h="370840">
                    <a:tc>
                      <a:txBody>
                        <a:bodyPr/>
                        <a:lstStyle/>
                        <a:p>
                          <a:pPr algn="ctr"/>
                          <a:r>
                            <a:rPr kumimoji="1" lang="en-US" altLang="ja-JP" sz="2000" b="0" dirty="0">
                              <a:solidFill>
                                <a:schemeClr val="tx1"/>
                              </a:solidFill>
                            </a:rPr>
                            <a:t>Eye scan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000" b="0" dirty="0">
                              <a:solidFill>
                                <a:schemeClr val="tx1"/>
                              </a:solidFill>
                            </a:rPr>
                            <a:t>243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000" b="0" dirty="0">
                              <a:solidFill>
                                <a:schemeClr val="tx1"/>
                              </a:solidFill>
                            </a:rPr>
                            <a:t>169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1" lang="en-US" altLang="ja-JP" sz="2000" b="1" i="1" smtClean="0">
                                    <a:latin typeface="Cambria Math" panose="02040503050406030204" pitchFamily="18" charset="0"/>
                                  </a:rPr>
                                  <m:t>𝟏</m:t>
                                </m:r>
                                <m:r>
                                  <a:rPr kumimoji="1" lang="en-US" altLang="ja-JP" sz="2000" b="1" i="1" smtClean="0">
                                    <a:latin typeface="Cambria Math" panose="02040503050406030204" pitchFamily="18" charset="0"/>
                                  </a:rPr>
                                  <m:t> :</m:t>
                                </m:r>
                                <m:r>
                                  <a:rPr kumimoji="1" lang="en-US" altLang="ja-JP" sz="2000" b="1" i="1" smtClean="0">
                                    <a:latin typeface="Cambria Math" panose="02040503050406030204" pitchFamily="18" charset="0"/>
                                  </a:rPr>
                                  <m:t>𝟎</m:t>
                                </m:r>
                                <m:r>
                                  <a:rPr kumimoji="1" lang="en-US" altLang="ja-JP" sz="2000" b="1" i="1" smtClean="0">
                                    <a:latin typeface="Cambria Math" panose="02040503050406030204" pitchFamily="18" charset="0"/>
                                  </a:rPr>
                                  <m:t>.</m:t>
                                </m:r>
                                <m:r>
                                  <a:rPr kumimoji="1" lang="en-US" altLang="ja-JP" sz="2000" b="1" i="1" smtClean="0">
                                    <a:latin typeface="Cambria Math" panose="02040503050406030204" pitchFamily="18" charset="0"/>
                                  </a:rPr>
                                  <m:t>𝟔𝟗</m:t>
                                </m:r>
                                <m:r>
                                  <a:rPr kumimoji="1" lang="en-US" altLang="ja-JP" sz="2000" b="1" i="1" smtClean="0">
                                    <a:latin typeface="Cambria Math" panose="02040503050406030204" pitchFamily="18" charset="0"/>
                                  </a:rPr>
                                  <m:t>±</m:t>
                                </m:r>
                                <m:r>
                                  <a:rPr kumimoji="1" lang="en-US" altLang="ja-JP" sz="2000" b="1" i="1" smtClean="0">
                                    <a:latin typeface="Cambria Math" panose="02040503050406030204" pitchFamily="18" charset="0"/>
                                  </a:rPr>
                                  <m:t>𝟎</m:t>
                                </m:r>
                                <m:r>
                                  <a:rPr kumimoji="1" lang="en-US" altLang="ja-JP" sz="2000" b="1" i="1" smtClean="0">
                                    <a:latin typeface="Cambria Math" panose="02040503050406030204" pitchFamily="18" charset="0"/>
                                  </a:rPr>
                                  <m:t>.</m:t>
                                </m:r>
                                <m:r>
                                  <a:rPr kumimoji="1" lang="en-US" altLang="ja-JP" sz="2000" b="1" i="1" smtClean="0">
                                    <a:latin typeface="Cambria Math" panose="02040503050406030204" pitchFamily="18" charset="0"/>
                                  </a:rPr>
                                  <m:t>𝟎𝟕</m:t>
                                </m:r>
                              </m:oMath>
                            </m:oMathPara>
                          </a14:m>
                          <a:endParaRPr kumimoji="1" lang="en-US" altLang="ja-JP" sz="20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95043050"/>
                      </a:ext>
                    </a:extLst>
                  </a:tr>
                </a:tbl>
              </a:graphicData>
            </a:graphic>
          </p:graphicFrame>
        </mc:Choice>
        <mc:Fallback xmlns="">
          <p:graphicFrame>
            <p:nvGraphicFramePr>
              <p:cNvPr id="13" name="表 21">
                <a:extLst>
                  <a:ext uri="{FF2B5EF4-FFF2-40B4-BE49-F238E27FC236}">
                    <a16:creationId xmlns:a16="http://schemas.microsoft.com/office/drawing/2014/main" id="{73E08C5E-5246-4FF6-A76E-B27191BB2B3B}"/>
                  </a:ext>
                </a:extLst>
              </p:cNvPr>
              <p:cNvGraphicFramePr>
                <a:graphicFrameLocks noGrp="1"/>
              </p:cNvGraphicFramePr>
              <p:nvPr>
                <p:extLst>
                  <p:ext uri="{D42A27DB-BD31-4B8C-83A1-F6EECF244321}">
                    <p14:modId xmlns:p14="http://schemas.microsoft.com/office/powerpoint/2010/main" val="692609685"/>
                  </p:ext>
                </p:extLst>
              </p:nvPr>
            </p:nvGraphicFramePr>
            <p:xfrm>
              <a:off x="6324785" y="3919905"/>
              <a:ext cx="5719484" cy="1441133"/>
            </p:xfrm>
            <a:graphic>
              <a:graphicData uri="http://schemas.openxmlformats.org/drawingml/2006/table">
                <a:tbl>
                  <a:tblPr firstRow="1" firstCol="1" bandRow="1">
                    <a:tableStyleId>{073A0DAA-6AF3-43AB-8588-CEC1D06C72B9}</a:tableStyleId>
                  </a:tblPr>
                  <a:tblGrid>
                    <a:gridCol w="1178560">
                      <a:extLst>
                        <a:ext uri="{9D8B030D-6E8A-4147-A177-3AD203B41FA5}">
                          <a16:colId xmlns:a16="http://schemas.microsoft.com/office/drawing/2014/main" val="3760716047"/>
                        </a:ext>
                      </a:extLst>
                    </a:gridCol>
                    <a:gridCol w="1209040">
                      <a:extLst>
                        <a:ext uri="{9D8B030D-6E8A-4147-A177-3AD203B41FA5}">
                          <a16:colId xmlns:a16="http://schemas.microsoft.com/office/drawing/2014/main" val="307974116"/>
                        </a:ext>
                      </a:extLst>
                    </a:gridCol>
                    <a:gridCol w="1280160">
                      <a:extLst>
                        <a:ext uri="{9D8B030D-6E8A-4147-A177-3AD203B41FA5}">
                          <a16:colId xmlns:a16="http://schemas.microsoft.com/office/drawing/2014/main" val="3229188638"/>
                        </a:ext>
                      </a:extLst>
                    </a:gridCol>
                    <a:gridCol w="2051724">
                      <a:extLst>
                        <a:ext uri="{9D8B030D-6E8A-4147-A177-3AD203B41FA5}">
                          <a16:colId xmlns:a16="http://schemas.microsoft.com/office/drawing/2014/main" val="1087425921"/>
                        </a:ext>
                      </a:extLst>
                    </a:gridCol>
                  </a:tblGrid>
                  <a:tr h="740093">
                    <a:tc>
                      <a:txBody>
                        <a:bodyPr/>
                        <a:lstStyle/>
                        <a:p>
                          <a:pPr algn="ctr"/>
                          <a:endParaRPr kumimoji="1" lang="ja-JP" altLang="en-US" sz="2000"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ja-JP"/>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97487" t="-4098" r="-275879" b="-108197"/>
                          </a:stretch>
                        </a:blipFill>
                      </a:tcPr>
                    </a:tc>
                    <a:tc>
                      <a:txBody>
                        <a:bodyPr/>
                        <a:lstStyle/>
                        <a:p>
                          <a:endParaRPr lang="ja-JP"/>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87143" t="-4098" r="-161429" b="-108197"/>
                          </a:stretch>
                        </a:blipFill>
                      </a:tcPr>
                    </a:tc>
                    <a:tc>
                      <a:txBody>
                        <a:bodyPr/>
                        <a:lstStyle/>
                        <a:p>
                          <a:endParaRPr lang="ja-JP"/>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78932" t="-4098" r="-593" b="-108197"/>
                          </a:stretch>
                        </a:blipFill>
                      </a:tcPr>
                    </a:tc>
                    <a:extLst>
                      <a:ext uri="{0D108BD9-81ED-4DB2-BD59-A6C34878D82A}">
                        <a16:rowId xmlns:a16="http://schemas.microsoft.com/office/drawing/2014/main" val="3653223214"/>
                      </a:ext>
                    </a:extLst>
                  </a:tr>
                  <a:tr h="701040">
                    <a:tc>
                      <a:txBody>
                        <a:bodyPr/>
                        <a:lstStyle/>
                        <a:p>
                          <a:pPr algn="ctr"/>
                          <a:r>
                            <a:rPr kumimoji="1" lang="en-US" altLang="ja-JP" sz="2000" b="0" dirty="0">
                              <a:solidFill>
                                <a:schemeClr val="tx1"/>
                              </a:solidFill>
                            </a:rPr>
                            <a:t>Eye scan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2000" b="0" dirty="0">
                              <a:solidFill>
                                <a:schemeClr val="tx1"/>
                              </a:solidFill>
                            </a:rPr>
                            <a:t>243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000" b="0" dirty="0">
                              <a:solidFill>
                                <a:schemeClr val="tx1"/>
                              </a:solidFill>
                            </a:rPr>
                            <a:t>169 event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ja-JP"/>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78932" t="-110435" r="-593" b="-14783"/>
                          </a:stretch>
                        </a:blipFill>
                      </a:tcPr>
                    </a:tc>
                    <a:extLst>
                      <a:ext uri="{0D108BD9-81ED-4DB2-BD59-A6C34878D82A}">
                        <a16:rowId xmlns:a16="http://schemas.microsoft.com/office/drawing/2014/main" val="1795043050"/>
                      </a:ext>
                    </a:extLst>
                  </a:tr>
                </a:tbl>
              </a:graphicData>
            </a:graphic>
          </p:graphicFrame>
        </mc:Fallback>
      </mc:AlternateContent>
      <p:sp>
        <p:nvSpPr>
          <p:cNvPr id="14" name="テキスト ボックス 13">
            <a:extLst>
              <a:ext uri="{FF2B5EF4-FFF2-40B4-BE49-F238E27FC236}">
                <a16:creationId xmlns:a16="http://schemas.microsoft.com/office/drawing/2014/main" id="{D956DC0B-3A5D-4425-8D68-2D5840E594DF}"/>
              </a:ext>
            </a:extLst>
          </p:cNvPr>
          <p:cNvSpPr txBox="1"/>
          <p:nvPr/>
        </p:nvSpPr>
        <p:spPr>
          <a:xfrm>
            <a:off x="6211101" y="3335858"/>
            <a:ext cx="2702772" cy="400110"/>
          </a:xfrm>
          <a:prstGeom prst="rect">
            <a:avLst/>
          </a:prstGeom>
          <a:noFill/>
        </p:spPr>
        <p:txBody>
          <a:bodyPr wrap="square" rtlCol="0">
            <a:spAutoFit/>
          </a:bodyPr>
          <a:lstStyle/>
          <a:p>
            <a:pPr marL="342900" indent="-342900">
              <a:buFont typeface="Wingdings" panose="05000000000000000000" pitchFamily="2" charset="2"/>
              <a:buChar char="Ø"/>
            </a:pPr>
            <a:r>
              <a:rPr kumimoji="1" lang="ja-JP" altLang="en-US" sz="2000" b="1" dirty="0"/>
              <a:t>イベント数の結果</a:t>
            </a:r>
          </a:p>
        </p:txBody>
      </p:sp>
      <p:sp>
        <p:nvSpPr>
          <p:cNvPr id="16" name="テキスト ボックス 15">
            <a:extLst>
              <a:ext uri="{FF2B5EF4-FFF2-40B4-BE49-F238E27FC236}">
                <a16:creationId xmlns:a16="http://schemas.microsoft.com/office/drawing/2014/main" id="{B734726B-3C3F-0D09-FA46-DC452CEE419B}"/>
              </a:ext>
            </a:extLst>
          </p:cNvPr>
          <p:cNvSpPr txBox="1"/>
          <p:nvPr/>
        </p:nvSpPr>
        <p:spPr>
          <a:xfrm>
            <a:off x="6324785" y="5955056"/>
            <a:ext cx="6354829" cy="830997"/>
          </a:xfrm>
          <a:prstGeom prst="rect">
            <a:avLst/>
          </a:prstGeom>
          <a:noFill/>
        </p:spPr>
        <p:txBody>
          <a:bodyPr wrap="square" rtlCol="0">
            <a:spAutoFit/>
          </a:bodyPr>
          <a:lstStyle/>
          <a:p>
            <a:r>
              <a:rPr kumimoji="1" lang="ja-JP" altLang="en-US" sz="2400" b="1" dirty="0"/>
              <a:t>→</a:t>
            </a:r>
            <a:r>
              <a:rPr kumimoji="1" lang="en-US" altLang="ja-JP" sz="2400" b="1" dirty="0"/>
              <a:t>Decay/Capture</a:t>
            </a:r>
            <a:r>
              <a:rPr kumimoji="1" lang="ja-JP" altLang="en-US" sz="2400" b="1" dirty="0"/>
              <a:t>のイベント比は</a:t>
            </a:r>
            <a:endParaRPr kumimoji="1" lang="en-US" altLang="ja-JP" sz="2400" b="1" dirty="0"/>
          </a:p>
          <a:p>
            <a:r>
              <a:rPr lang="ja-JP" altLang="en-US" sz="2400" b="1" dirty="0"/>
              <a:t>　　　　　　　　　</a:t>
            </a:r>
            <a:r>
              <a:rPr kumimoji="1" lang="ja-JP" altLang="en-US" sz="2400" b="1" dirty="0"/>
              <a:t>誤差の範囲内で一致</a:t>
            </a:r>
            <a:endParaRPr kumimoji="1" lang="en-US" altLang="ja-JP" sz="2400" b="1" dirty="0"/>
          </a:p>
        </p:txBody>
      </p:sp>
      <mc:AlternateContent xmlns:mc="http://schemas.openxmlformats.org/markup-compatibility/2006" xmlns:a14="http://schemas.microsoft.com/office/drawing/2010/main">
        <mc:Choice Requires="a14">
          <p:sp>
            <p:nvSpPr>
              <p:cNvPr id="17" name="テキスト ボックス 16">
                <a:extLst>
                  <a:ext uri="{FF2B5EF4-FFF2-40B4-BE49-F238E27FC236}">
                    <a16:creationId xmlns:a16="http://schemas.microsoft.com/office/drawing/2014/main" id="{B1A5A2FC-5EF1-84DD-8967-A3E586A74FFA}"/>
                  </a:ext>
                </a:extLst>
              </p:cNvPr>
              <p:cNvSpPr txBox="1"/>
              <p:nvPr/>
            </p:nvSpPr>
            <p:spPr>
              <a:xfrm>
                <a:off x="8395204" y="5344920"/>
                <a:ext cx="3796796" cy="40011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000" b="0" dirty="0"/>
                  <a:t>(</a:t>
                </a:r>
                <a:r>
                  <a:rPr kumimoji="1" lang="ja-JP" altLang="en-US" sz="2000" b="0" dirty="0"/>
                  <a:t>光解析結果　</a:t>
                </a:r>
                <a14:m>
                  <m:oMath xmlns:m="http://schemas.openxmlformats.org/officeDocument/2006/math">
                    <m:r>
                      <a:rPr kumimoji="1" lang="en-US" altLang="ja-JP" sz="2000" b="0" i="1" smtClean="0">
                        <a:latin typeface="Cambria Math" panose="02040503050406030204" pitchFamily="18" charset="0"/>
                      </a:rPr>
                      <m:t>1 :0.68±0.05</m:t>
                    </m:r>
                  </m:oMath>
                </a14:m>
                <a:r>
                  <a:rPr kumimoji="1" lang="en-US" altLang="ja-JP" sz="2000" b="0" dirty="0">
                    <a:solidFill>
                      <a:schemeClr val="tx1"/>
                    </a:solidFill>
                  </a:rPr>
                  <a:t>)</a:t>
                </a:r>
              </a:p>
            </p:txBody>
          </p:sp>
        </mc:Choice>
        <mc:Fallback xmlns="">
          <p:sp>
            <p:nvSpPr>
              <p:cNvPr id="17" name="テキスト ボックス 16">
                <a:extLst>
                  <a:ext uri="{FF2B5EF4-FFF2-40B4-BE49-F238E27FC236}">
                    <a16:creationId xmlns:a16="http://schemas.microsoft.com/office/drawing/2014/main" id="{B1A5A2FC-5EF1-84DD-8967-A3E586A74FFA}"/>
                  </a:ext>
                </a:extLst>
              </p:cNvPr>
              <p:cNvSpPr txBox="1">
                <a:spLocks noRot="1" noChangeAspect="1" noMove="1" noResize="1" noEditPoints="1" noAdjustHandles="1" noChangeArrowheads="1" noChangeShapeType="1" noTextEdit="1"/>
              </p:cNvSpPr>
              <p:nvPr/>
            </p:nvSpPr>
            <p:spPr>
              <a:xfrm>
                <a:off x="8395204" y="5344920"/>
                <a:ext cx="3796796" cy="400110"/>
              </a:xfrm>
              <a:prstGeom prst="rect">
                <a:avLst/>
              </a:prstGeom>
              <a:blipFill>
                <a:blip r:embed="rId6"/>
                <a:stretch>
                  <a:fillRect t="-7692" b="-29231"/>
                </a:stretch>
              </a:blipFill>
            </p:spPr>
            <p:txBody>
              <a:bodyPr/>
              <a:lstStyle/>
              <a:p>
                <a:r>
                  <a:rPr lang="ja-JP" altLang="en-US">
                    <a:noFill/>
                  </a:rPr>
                  <a:t> </a:t>
                </a:r>
              </a:p>
            </p:txBody>
          </p:sp>
        </mc:Fallback>
      </mc:AlternateContent>
      <p:sp>
        <p:nvSpPr>
          <p:cNvPr id="2" name="フッター プレースホルダー 1">
            <a:extLst>
              <a:ext uri="{FF2B5EF4-FFF2-40B4-BE49-F238E27FC236}">
                <a16:creationId xmlns:a16="http://schemas.microsoft.com/office/drawing/2014/main" id="{BDAE90BF-D48C-BC55-FABF-9F2F05604E83}"/>
              </a:ext>
            </a:extLst>
          </p:cNvPr>
          <p:cNvSpPr>
            <a:spLocks noGrp="1"/>
          </p:cNvSpPr>
          <p:nvPr>
            <p:ph type="ftr" sz="quarter" idx="11"/>
          </p:nvPr>
        </p:nvSpPr>
        <p:spPr>
          <a:xfrm>
            <a:off x="8057746" y="-13452"/>
            <a:ext cx="4114800" cy="365125"/>
          </a:xfrm>
        </p:spPr>
        <p:txBody>
          <a:bodyPr/>
          <a:lstStyle/>
          <a:p>
            <a:r>
              <a:rPr kumimoji="1" lang="en-US" altLang="ja-JP" dirty="0"/>
              <a:t>ICEPP</a:t>
            </a:r>
            <a:r>
              <a:rPr kumimoji="1" lang="ja-JP" altLang="en-US" dirty="0"/>
              <a:t>シンポジウム </a:t>
            </a:r>
            <a:r>
              <a:rPr kumimoji="1" lang="en-US" altLang="ja-JP" dirty="0"/>
              <a:t>2023 2/19</a:t>
            </a:r>
            <a:endParaRPr kumimoji="1" lang="ja-JP" altLang="en-US" dirty="0"/>
          </a:p>
        </p:txBody>
      </p:sp>
      <p:sp>
        <p:nvSpPr>
          <p:cNvPr id="15" name="スライド番号プレースホルダー 2">
            <a:extLst>
              <a:ext uri="{FF2B5EF4-FFF2-40B4-BE49-F238E27FC236}">
                <a16:creationId xmlns:a16="http://schemas.microsoft.com/office/drawing/2014/main" id="{F79A3F72-66E4-BEF8-E74E-C2C69CFC037E}"/>
              </a:ext>
            </a:extLst>
          </p:cNvPr>
          <p:cNvSpPr>
            <a:spLocks noGrp="1"/>
          </p:cNvSpPr>
          <p:nvPr>
            <p:ph type="sldNum" sz="quarter" idx="12"/>
          </p:nvPr>
        </p:nvSpPr>
        <p:spPr>
          <a:xfrm>
            <a:off x="9435981" y="0"/>
            <a:ext cx="2743200" cy="365125"/>
          </a:xfrm>
        </p:spPr>
        <p:txBody>
          <a:bodyPr/>
          <a:lstStyle/>
          <a:p>
            <a:fld id="{D6899CFB-F8A1-4451-9130-1C210B9BF1C7}" type="slidenum">
              <a:rPr kumimoji="1" lang="ja-JP" altLang="en-US" smtClean="0"/>
              <a:t>19</a:t>
            </a:fld>
            <a:r>
              <a:rPr kumimoji="1" lang="en-US" altLang="ja-JP" dirty="0"/>
              <a:t>/21</a:t>
            </a:r>
            <a:endParaRPr kumimoji="1" lang="ja-JP" altLang="en-US" dirty="0"/>
          </a:p>
        </p:txBody>
      </p:sp>
    </p:spTree>
    <p:extLst>
      <p:ext uri="{BB962C8B-B14F-4D97-AF65-F5344CB8AC3E}">
        <p14:creationId xmlns:p14="http://schemas.microsoft.com/office/powerpoint/2010/main" val="3090982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465A5639-06DF-4D5E-0978-DF971AF2A5FA}"/>
              </a:ext>
            </a:extLst>
          </p:cNvPr>
          <p:cNvSpPr txBox="1">
            <a:spLocks/>
          </p:cNvSpPr>
          <p:nvPr/>
        </p:nvSpPr>
        <p:spPr>
          <a:xfrm>
            <a:off x="0" y="88215"/>
            <a:ext cx="9105935" cy="693426"/>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a:t>GRAMS (</a:t>
            </a:r>
            <a:r>
              <a:rPr lang="en-US" altLang="ja-JP" sz="3200" b="1" dirty="0"/>
              <a:t>Gamma-Ray and </a:t>
            </a:r>
            <a:r>
              <a:rPr lang="en-US" altLang="ja-JP" sz="3200" b="1" dirty="0" err="1"/>
              <a:t>AntiMatter</a:t>
            </a:r>
            <a:r>
              <a:rPr lang="en-US" altLang="ja-JP" sz="3200" b="1" dirty="0"/>
              <a:t> survey</a:t>
            </a:r>
            <a:r>
              <a:rPr lang="en-US" altLang="ja-JP" b="1" dirty="0"/>
              <a:t>)</a:t>
            </a:r>
            <a:endParaRPr lang="ja-JP" altLang="en-US" b="1" dirty="0"/>
          </a:p>
        </p:txBody>
      </p:sp>
      <p:sp>
        <p:nvSpPr>
          <p:cNvPr id="5" name="四角形: 角を丸くする 4">
            <a:extLst>
              <a:ext uri="{FF2B5EF4-FFF2-40B4-BE49-F238E27FC236}">
                <a16:creationId xmlns:a16="http://schemas.microsoft.com/office/drawing/2014/main" id="{13EC8222-1BB1-759D-A15C-E5798FBE8129}"/>
              </a:ext>
            </a:extLst>
          </p:cNvPr>
          <p:cNvSpPr/>
          <p:nvPr/>
        </p:nvSpPr>
        <p:spPr>
          <a:xfrm>
            <a:off x="510701" y="1344216"/>
            <a:ext cx="4324024" cy="1426053"/>
          </a:xfrm>
          <a:prstGeom prst="roundRect">
            <a:avLst/>
          </a:prstGeom>
          <a:solidFill>
            <a:schemeClr val="bg1"/>
          </a:solidFill>
          <a:ln w="28575">
            <a:solidFill>
              <a:srgbClr val="00206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000" dirty="0">
              <a:solidFill>
                <a:schemeClr val="tx1"/>
              </a:solidFill>
            </a:endParaRPr>
          </a:p>
        </p:txBody>
      </p:sp>
      <p:sp>
        <p:nvSpPr>
          <p:cNvPr id="6" name="テキスト ボックス 5">
            <a:extLst>
              <a:ext uri="{FF2B5EF4-FFF2-40B4-BE49-F238E27FC236}">
                <a16:creationId xmlns:a16="http://schemas.microsoft.com/office/drawing/2014/main" id="{D97E45E5-8BB8-7328-0670-853C645E98CF}"/>
              </a:ext>
            </a:extLst>
          </p:cNvPr>
          <p:cNvSpPr txBox="1"/>
          <p:nvPr/>
        </p:nvSpPr>
        <p:spPr>
          <a:xfrm>
            <a:off x="165455" y="738673"/>
            <a:ext cx="9975241" cy="400110"/>
          </a:xfrm>
          <a:prstGeom prst="rect">
            <a:avLst/>
          </a:prstGeom>
          <a:noFill/>
        </p:spPr>
        <p:txBody>
          <a:bodyPr wrap="square" rtlCol="0">
            <a:spAutoFit/>
          </a:bodyPr>
          <a:lstStyle/>
          <a:p>
            <a:r>
              <a:rPr lang="ja-JP" altLang="en-US" sz="2000" b="1" dirty="0"/>
              <a:t>気球搭載</a:t>
            </a:r>
            <a:r>
              <a:rPr lang="en-US" altLang="ja-JP" sz="2000" b="1" dirty="0" err="1"/>
              <a:t>LArTPC</a:t>
            </a:r>
            <a:r>
              <a:rPr lang="ja-JP" altLang="en-US" sz="2000" b="1" dirty="0"/>
              <a:t>を用いた宇宙線反粒子、</a:t>
            </a:r>
            <a:r>
              <a:rPr lang="en-US" altLang="ja-JP" sz="2000" b="1" dirty="0"/>
              <a:t>MeV-γ</a:t>
            </a:r>
            <a:r>
              <a:rPr lang="ja-JP" altLang="en-US" sz="2000" b="1" dirty="0"/>
              <a:t>線の観測実験 </a:t>
            </a:r>
            <a:r>
              <a:rPr lang="en-US" altLang="ja-JP" sz="2000" b="1" dirty="0"/>
              <a:t>@</a:t>
            </a:r>
            <a:r>
              <a:rPr lang="ja-JP" altLang="en-US" sz="2000" b="1" dirty="0"/>
              <a:t>南極上空 </a:t>
            </a:r>
            <a:r>
              <a:rPr lang="en-US" altLang="ja-JP" sz="2000" b="1" dirty="0"/>
              <a:t>40 km</a:t>
            </a:r>
            <a:endParaRPr lang="ja-JP" altLang="en-US" sz="2000" b="1" dirty="0"/>
          </a:p>
        </p:txBody>
      </p:sp>
      <p:sp>
        <p:nvSpPr>
          <p:cNvPr id="7" name="テキスト ボックス 6">
            <a:extLst>
              <a:ext uri="{FF2B5EF4-FFF2-40B4-BE49-F238E27FC236}">
                <a16:creationId xmlns:a16="http://schemas.microsoft.com/office/drawing/2014/main" id="{4B9D92C9-7AC6-43DB-920F-77D6A43A4994}"/>
              </a:ext>
            </a:extLst>
          </p:cNvPr>
          <p:cNvSpPr txBox="1"/>
          <p:nvPr/>
        </p:nvSpPr>
        <p:spPr>
          <a:xfrm>
            <a:off x="578386" y="1352446"/>
            <a:ext cx="1528025" cy="369332"/>
          </a:xfrm>
          <a:prstGeom prst="rect">
            <a:avLst/>
          </a:prstGeom>
          <a:noFill/>
        </p:spPr>
        <p:txBody>
          <a:bodyPr wrap="square" rtlCol="0">
            <a:spAutoFit/>
          </a:bodyPr>
          <a:lstStyle/>
          <a:p>
            <a:pPr marL="285750" indent="-285750">
              <a:buFont typeface="Wingdings" panose="05000000000000000000" pitchFamily="2" charset="2"/>
              <a:buChar char="p"/>
            </a:pPr>
            <a:r>
              <a:rPr lang="ja-JP" altLang="en-US" dirty="0"/>
              <a:t>反粒子</a:t>
            </a:r>
          </a:p>
        </p:txBody>
      </p:sp>
      <p:cxnSp>
        <p:nvCxnSpPr>
          <p:cNvPr id="8" name="直線コネクタ 7">
            <a:extLst>
              <a:ext uri="{FF2B5EF4-FFF2-40B4-BE49-F238E27FC236}">
                <a16:creationId xmlns:a16="http://schemas.microsoft.com/office/drawing/2014/main" id="{04DD784B-3A0C-DC8E-293B-2715C39E31D6}"/>
              </a:ext>
            </a:extLst>
          </p:cNvPr>
          <p:cNvCxnSpPr>
            <a:cxnSpLocks/>
          </p:cNvCxnSpPr>
          <p:nvPr/>
        </p:nvCxnSpPr>
        <p:spPr>
          <a:xfrm flipV="1">
            <a:off x="599534" y="1696289"/>
            <a:ext cx="1066386" cy="1"/>
          </a:xfrm>
          <a:prstGeom prst="line">
            <a:avLst/>
          </a:prstGeom>
          <a:ln w="28575"/>
        </p:spPr>
        <p:style>
          <a:lnRef idx="1">
            <a:schemeClr val="dk1"/>
          </a:lnRef>
          <a:fillRef idx="0">
            <a:schemeClr val="dk1"/>
          </a:fillRef>
          <a:effectRef idx="0">
            <a:schemeClr val="dk1"/>
          </a:effectRef>
          <a:fontRef idx="minor">
            <a:schemeClr val="tx1"/>
          </a:fontRef>
        </p:style>
      </p:cxnSp>
      <p:sp>
        <p:nvSpPr>
          <p:cNvPr id="9" name="テキスト ボックス 8">
            <a:extLst>
              <a:ext uri="{FF2B5EF4-FFF2-40B4-BE49-F238E27FC236}">
                <a16:creationId xmlns:a16="http://schemas.microsoft.com/office/drawing/2014/main" id="{DDA64785-13D5-16BB-8DB0-9DF8D93F2037}"/>
              </a:ext>
            </a:extLst>
          </p:cNvPr>
          <p:cNvSpPr txBox="1"/>
          <p:nvPr/>
        </p:nvSpPr>
        <p:spPr>
          <a:xfrm>
            <a:off x="582366" y="1779939"/>
            <a:ext cx="4049705" cy="369332"/>
          </a:xfrm>
          <a:prstGeom prst="rect">
            <a:avLst/>
          </a:prstGeom>
          <a:noFill/>
        </p:spPr>
        <p:txBody>
          <a:bodyPr wrap="square" rtlCol="0">
            <a:spAutoFit/>
          </a:bodyPr>
          <a:lstStyle/>
          <a:p>
            <a:r>
              <a:rPr lang="en-US" altLang="ja-JP" dirty="0"/>
              <a:t>Anti-Proton/Deuteron/Helium</a:t>
            </a:r>
            <a:r>
              <a:rPr lang="ja-JP" altLang="en-US" dirty="0"/>
              <a:t>観測</a:t>
            </a:r>
          </a:p>
        </p:txBody>
      </p:sp>
      <p:sp>
        <p:nvSpPr>
          <p:cNvPr id="10" name="矢印: 右 9">
            <a:extLst>
              <a:ext uri="{FF2B5EF4-FFF2-40B4-BE49-F238E27FC236}">
                <a16:creationId xmlns:a16="http://schemas.microsoft.com/office/drawing/2014/main" id="{947CEF21-F2C1-FDC7-A71F-4A5281160FE6}"/>
              </a:ext>
            </a:extLst>
          </p:cNvPr>
          <p:cNvSpPr/>
          <p:nvPr/>
        </p:nvSpPr>
        <p:spPr>
          <a:xfrm>
            <a:off x="732495" y="2202403"/>
            <a:ext cx="523783" cy="369332"/>
          </a:xfrm>
          <a:prstGeom prst="rightArrow">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テキスト ボックス 10">
            <a:extLst>
              <a:ext uri="{FF2B5EF4-FFF2-40B4-BE49-F238E27FC236}">
                <a16:creationId xmlns:a16="http://schemas.microsoft.com/office/drawing/2014/main" id="{051FADE9-059A-4139-D56B-912C146D697A}"/>
              </a:ext>
            </a:extLst>
          </p:cNvPr>
          <p:cNvSpPr txBox="1"/>
          <p:nvPr/>
        </p:nvSpPr>
        <p:spPr>
          <a:xfrm>
            <a:off x="1183259" y="2200353"/>
            <a:ext cx="2313167" cy="369332"/>
          </a:xfrm>
          <a:prstGeom prst="rect">
            <a:avLst/>
          </a:prstGeom>
          <a:noFill/>
        </p:spPr>
        <p:txBody>
          <a:bodyPr wrap="square" rtlCol="0">
            <a:spAutoFit/>
          </a:bodyPr>
          <a:lstStyle/>
          <a:p>
            <a:r>
              <a:rPr lang="ja-JP" altLang="en-US" dirty="0"/>
              <a:t>暗黒物質間接探索</a:t>
            </a:r>
          </a:p>
        </p:txBody>
      </p:sp>
      <p:sp>
        <p:nvSpPr>
          <p:cNvPr id="12" name="四角形: 角を丸くする 11">
            <a:extLst>
              <a:ext uri="{FF2B5EF4-FFF2-40B4-BE49-F238E27FC236}">
                <a16:creationId xmlns:a16="http://schemas.microsoft.com/office/drawing/2014/main" id="{C9748AA2-6418-0864-875D-17EEBFE662D1}"/>
              </a:ext>
            </a:extLst>
          </p:cNvPr>
          <p:cNvSpPr/>
          <p:nvPr/>
        </p:nvSpPr>
        <p:spPr>
          <a:xfrm>
            <a:off x="5011619" y="1344216"/>
            <a:ext cx="4130225" cy="1426053"/>
          </a:xfrm>
          <a:prstGeom prst="roundRect">
            <a:avLst/>
          </a:prstGeom>
          <a:solidFill>
            <a:schemeClr val="bg1"/>
          </a:solidFill>
          <a:ln w="28575">
            <a:solidFill>
              <a:schemeClr val="bg2">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2000" dirty="0">
              <a:solidFill>
                <a:schemeClr val="tx1"/>
              </a:solidFill>
            </a:endParaRPr>
          </a:p>
        </p:txBody>
      </p:sp>
      <p:sp>
        <p:nvSpPr>
          <p:cNvPr id="13" name="テキスト ボックス 12">
            <a:extLst>
              <a:ext uri="{FF2B5EF4-FFF2-40B4-BE49-F238E27FC236}">
                <a16:creationId xmlns:a16="http://schemas.microsoft.com/office/drawing/2014/main" id="{1A3B418C-063A-2698-AD1A-6023D87A5DBE}"/>
              </a:ext>
            </a:extLst>
          </p:cNvPr>
          <p:cNvSpPr txBox="1"/>
          <p:nvPr/>
        </p:nvSpPr>
        <p:spPr>
          <a:xfrm>
            <a:off x="5089102" y="1408501"/>
            <a:ext cx="1528025" cy="369332"/>
          </a:xfrm>
          <a:prstGeom prst="rect">
            <a:avLst/>
          </a:prstGeom>
          <a:noFill/>
        </p:spPr>
        <p:txBody>
          <a:bodyPr wrap="square" rtlCol="0">
            <a:spAutoFit/>
          </a:bodyPr>
          <a:lstStyle/>
          <a:p>
            <a:pPr marL="285750" indent="-285750">
              <a:buFont typeface="Wingdings" panose="05000000000000000000" pitchFamily="2" charset="2"/>
              <a:buChar char="p"/>
            </a:pPr>
            <a:r>
              <a:rPr lang="en-US" altLang="ja-JP" dirty="0">
                <a:solidFill>
                  <a:schemeClr val="tx1">
                    <a:lumMod val="50000"/>
                    <a:lumOff val="50000"/>
                  </a:schemeClr>
                </a:solidFill>
              </a:rPr>
              <a:t>MeV-γ</a:t>
            </a:r>
            <a:r>
              <a:rPr lang="ja-JP" altLang="en-US" dirty="0">
                <a:solidFill>
                  <a:schemeClr val="tx1">
                    <a:lumMod val="50000"/>
                    <a:lumOff val="50000"/>
                  </a:schemeClr>
                </a:solidFill>
              </a:rPr>
              <a:t>線</a:t>
            </a:r>
          </a:p>
        </p:txBody>
      </p:sp>
      <p:cxnSp>
        <p:nvCxnSpPr>
          <p:cNvPr id="14" name="直線コネクタ 13">
            <a:extLst>
              <a:ext uri="{FF2B5EF4-FFF2-40B4-BE49-F238E27FC236}">
                <a16:creationId xmlns:a16="http://schemas.microsoft.com/office/drawing/2014/main" id="{2A34AA59-BDA1-0A10-6F46-31E0E25F7FC2}"/>
              </a:ext>
            </a:extLst>
          </p:cNvPr>
          <p:cNvCxnSpPr>
            <a:cxnSpLocks/>
          </p:cNvCxnSpPr>
          <p:nvPr/>
        </p:nvCxnSpPr>
        <p:spPr>
          <a:xfrm flipV="1">
            <a:off x="5292487" y="1719728"/>
            <a:ext cx="1278060" cy="1"/>
          </a:xfrm>
          <a:prstGeom prst="line">
            <a:avLst/>
          </a:prstGeom>
          <a:ln w="28575">
            <a:solidFill>
              <a:schemeClr val="bg2">
                <a:lumMod val="75000"/>
              </a:schemeClr>
            </a:solidFill>
          </a:ln>
        </p:spPr>
        <p:style>
          <a:lnRef idx="1">
            <a:schemeClr val="dk1"/>
          </a:lnRef>
          <a:fillRef idx="0">
            <a:schemeClr val="dk1"/>
          </a:fillRef>
          <a:effectRef idx="0">
            <a:schemeClr val="dk1"/>
          </a:effectRef>
          <a:fontRef idx="minor">
            <a:schemeClr val="tx1"/>
          </a:fontRef>
        </p:style>
      </p:cxnSp>
      <p:sp>
        <p:nvSpPr>
          <p:cNvPr id="15" name="テキスト ボックス 14">
            <a:extLst>
              <a:ext uri="{FF2B5EF4-FFF2-40B4-BE49-F238E27FC236}">
                <a16:creationId xmlns:a16="http://schemas.microsoft.com/office/drawing/2014/main" id="{7B4C2732-841E-EB21-D719-ED76FA8231AD}"/>
              </a:ext>
            </a:extLst>
          </p:cNvPr>
          <p:cNvSpPr txBox="1"/>
          <p:nvPr/>
        </p:nvSpPr>
        <p:spPr>
          <a:xfrm>
            <a:off x="5011619" y="1772036"/>
            <a:ext cx="4021395" cy="369332"/>
          </a:xfrm>
          <a:prstGeom prst="rect">
            <a:avLst/>
          </a:prstGeom>
          <a:noFill/>
        </p:spPr>
        <p:txBody>
          <a:bodyPr wrap="square" rtlCol="0">
            <a:spAutoFit/>
          </a:bodyPr>
          <a:lstStyle/>
          <a:p>
            <a:r>
              <a:rPr lang="en-US" altLang="ja-JP" dirty="0">
                <a:solidFill>
                  <a:schemeClr val="tx1">
                    <a:lumMod val="50000"/>
                    <a:lumOff val="50000"/>
                  </a:schemeClr>
                </a:solidFill>
              </a:rPr>
              <a:t>from SNR/BH/</a:t>
            </a:r>
            <a:r>
              <a:rPr lang="ja-JP" altLang="en-US" dirty="0">
                <a:solidFill>
                  <a:schemeClr val="tx1">
                    <a:lumMod val="50000"/>
                    <a:lumOff val="50000"/>
                  </a:schemeClr>
                </a:solidFill>
              </a:rPr>
              <a:t>中性子星</a:t>
            </a:r>
            <a:r>
              <a:rPr lang="en-US" altLang="ja-JP" dirty="0">
                <a:solidFill>
                  <a:schemeClr val="tx1">
                    <a:lumMod val="50000"/>
                    <a:lumOff val="50000"/>
                  </a:schemeClr>
                </a:solidFill>
              </a:rPr>
              <a:t>/</a:t>
            </a:r>
            <a:r>
              <a:rPr lang="ja-JP" altLang="en-US" dirty="0">
                <a:solidFill>
                  <a:schemeClr val="tx1">
                    <a:lumMod val="50000"/>
                    <a:lumOff val="50000"/>
                  </a:schemeClr>
                </a:solidFill>
              </a:rPr>
              <a:t>銀河中心</a:t>
            </a:r>
          </a:p>
        </p:txBody>
      </p:sp>
      <p:sp>
        <p:nvSpPr>
          <p:cNvPr id="16" name="矢印: 右 15">
            <a:extLst>
              <a:ext uri="{FF2B5EF4-FFF2-40B4-BE49-F238E27FC236}">
                <a16:creationId xmlns:a16="http://schemas.microsoft.com/office/drawing/2014/main" id="{2C68DB68-76B7-9A85-B07C-4E8C20B08A6E}"/>
              </a:ext>
            </a:extLst>
          </p:cNvPr>
          <p:cNvSpPr/>
          <p:nvPr/>
        </p:nvSpPr>
        <p:spPr>
          <a:xfrm>
            <a:off x="5239562" y="2193675"/>
            <a:ext cx="523783" cy="369332"/>
          </a:xfrm>
          <a:prstGeom prst="rightArrow">
            <a:avLst/>
          </a:prstGeom>
          <a:solidFill>
            <a:schemeClr val="bg2">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17" name="テキスト ボックス 16">
            <a:extLst>
              <a:ext uri="{FF2B5EF4-FFF2-40B4-BE49-F238E27FC236}">
                <a16:creationId xmlns:a16="http://schemas.microsoft.com/office/drawing/2014/main" id="{D29320C7-7191-C39F-973E-0BEB5D6CD0F2}"/>
              </a:ext>
            </a:extLst>
          </p:cNvPr>
          <p:cNvSpPr txBox="1"/>
          <p:nvPr/>
        </p:nvSpPr>
        <p:spPr>
          <a:xfrm>
            <a:off x="5756461" y="2098184"/>
            <a:ext cx="3129760" cy="646331"/>
          </a:xfrm>
          <a:prstGeom prst="rect">
            <a:avLst/>
          </a:prstGeom>
          <a:noFill/>
        </p:spPr>
        <p:txBody>
          <a:bodyPr wrap="square" rtlCol="0">
            <a:spAutoFit/>
          </a:bodyPr>
          <a:lstStyle/>
          <a:p>
            <a:r>
              <a:rPr lang="ja-JP" altLang="en-US" dirty="0">
                <a:solidFill>
                  <a:schemeClr val="tx1">
                    <a:lumMod val="50000"/>
                    <a:lumOff val="50000"/>
                  </a:schemeClr>
                </a:solidFill>
              </a:rPr>
              <a:t>重元素合成プロセスの解明</a:t>
            </a:r>
            <a:endParaRPr lang="en-US" altLang="ja-JP" dirty="0">
              <a:solidFill>
                <a:schemeClr val="tx1">
                  <a:lumMod val="50000"/>
                  <a:lumOff val="50000"/>
                </a:schemeClr>
              </a:solidFill>
            </a:endParaRPr>
          </a:p>
          <a:p>
            <a:r>
              <a:rPr lang="ja-JP" altLang="en-US" dirty="0">
                <a:solidFill>
                  <a:schemeClr val="tx1">
                    <a:lumMod val="50000"/>
                    <a:lumOff val="50000"/>
                  </a:schemeClr>
                </a:solidFill>
              </a:rPr>
              <a:t>暗黒物質間接探索</a:t>
            </a:r>
          </a:p>
        </p:txBody>
      </p:sp>
      <p:pic>
        <p:nvPicPr>
          <p:cNvPr id="18" name="図 17">
            <a:extLst>
              <a:ext uri="{FF2B5EF4-FFF2-40B4-BE49-F238E27FC236}">
                <a16:creationId xmlns:a16="http://schemas.microsoft.com/office/drawing/2014/main" id="{DCD0FF19-94C8-97B7-D5B1-51CD21621440}"/>
              </a:ext>
            </a:extLst>
          </p:cNvPr>
          <p:cNvPicPr>
            <a:picLocks noChangeAspect="1"/>
          </p:cNvPicPr>
          <p:nvPr/>
        </p:nvPicPr>
        <p:blipFill>
          <a:blip r:embed="rId3"/>
          <a:stretch>
            <a:fillRect/>
          </a:stretch>
        </p:blipFill>
        <p:spPr>
          <a:xfrm>
            <a:off x="9566462" y="1331894"/>
            <a:ext cx="1434696" cy="1426053"/>
          </a:xfrm>
          <a:prstGeom prst="rect">
            <a:avLst/>
          </a:prstGeom>
        </p:spPr>
      </p:pic>
      <p:pic>
        <p:nvPicPr>
          <p:cNvPr id="19" name="図 18">
            <a:extLst>
              <a:ext uri="{FF2B5EF4-FFF2-40B4-BE49-F238E27FC236}">
                <a16:creationId xmlns:a16="http://schemas.microsoft.com/office/drawing/2014/main" id="{C749382A-C422-75AC-9373-F70EF99ACA8F}"/>
              </a:ext>
            </a:extLst>
          </p:cNvPr>
          <p:cNvPicPr>
            <a:picLocks noChangeAspect="1"/>
          </p:cNvPicPr>
          <p:nvPr/>
        </p:nvPicPr>
        <p:blipFill rotWithShape="1">
          <a:blip r:embed="rId4"/>
          <a:srcRect l="6313" t="4686" r="7795"/>
          <a:stretch/>
        </p:blipFill>
        <p:spPr>
          <a:xfrm>
            <a:off x="1226685" y="3346615"/>
            <a:ext cx="5002104" cy="3467711"/>
          </a:xfrm>
          <a:prstGeom prst="rect">
            <a:avLst/>
          </a:prstGeom>
        </p:spPr>
      </p:pic>
      <p:grpSp>
        <p:nvGrpSpPr>
          <p:cNvPr id="20" name="グループ化 19">
            <a:extLst>
              <a:ext uri="{FF2B5EF4-FFF2-40B4-BE49-F238E27FC236}">
                <a16:creationId xmlns:a16="http://schemas.microsoft.com/office/drawing/2014/main" id="{958DFD93-CA5B-427D-16C2-268C4413EBA3}"/>
              </a:ext>
            </a:extLst>
          </p:cNvPr>
          <p:cNvGrpSpPr/>
          <p:nvPr/>
        </p:nvGrpSpPr>
        <p:grpSpPr>
          <a:xfrm>
            <a:off x="6639575" y="3327775"/>
            <a:ext cx="3981570" cy="3478894"/>
            <a:chOff x="562483" y="2473014"/>
            <a:chExt cx="5124808" cy="4381391"/>
          </a:xfrm>
        </p:grpSpPr>
        <p:pic>
          <p:nvPicPr>
            <p:cNvPr id="21" name="Picture 2">
              <a:extLst>
                <a:ext uri="{FF2B5EF4-FFF2-40B4-BE49-F238E27FC236}">
                  <a16:creationId xmlns:a16="http://schemas.microsoft.com/office/drawing/2014/main" id="{87995703-8AE0-3B52-217B-3CE68811F18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2483" y="2473014"/>
              <a:ext cx="5124808" cy="438139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a:extLst>
                <a:ext uri="{FF2B5EF4-FFF2-40B4-BE49-F238E27FC236}">
                  <a16:creationId xmlns:a16="http://schemas.microsoft.com/office/drawing/2014/main" id="{B94D3F80-5CAB-2CF0-9E07-A03D3D077C1C}"/>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58749" t="2724" r="22268" b="78547"/>
            <a:stretch/>
          </p:blipFill>
          <p:spPr bwMode="auto">
            <a:xfrm>
              <a:off x="4348611" y="6075217"/>
              <a:ext cx="1218513" cy="720437"/>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テキスト ボックス 22">
            <a:extLst>
              <a:ext uri="{FF2B5EF4-FFF2-40B4-BE49-F238E27FC236}">
                <a16:creationId xmlns:a16="http://schemas.microsoft.com/office/drawing/2014/main" id="{DFF058EF-248C-D997-1692-606293ACA9C9}"/>
              </a:ext>
            </a:extLst>
          </p:cNvPr>
          <p:cNvSpPr txBox="1"/>
          <p:nvPr/>
        </p:nvSpPr>
        <p:spPr>
          <a:xfrm>
            <a:off x="6572959" y="2969547"/>
            <a:ext cx="4820945" cy="400110"/>
          </a:xfrm>
          <a:prstGeom prst="rect">
            <a:avLst/>
          </a:prstGeom>
          <a:noFill/>
        </p:spPr>
        <p:txBody>
          <a:bodyPr wrap="square" rtlCol="0">
            <a:spAutoFit/>
          </a:bodyPr>
          <a:lstStyle/>
          <a:p>
            <a:r>
              <a:rPr lang="en-US" altLang="ja-JP" sz="2000" b="1" dirty="0">
                <a:solidFill>
                  <a:srgbClr val="002060"/>
                </a:solidFill>
              </a:rPr>
              <a:t>5</a:t>
            </a:r>
            <a:r>
              <a:rPr lang="en-US" altLang="ja-JP" sz="2000" b="1" baseline="30000" dirty="0">
                <a:solidFill>
                  <a:srgbClr val="002060"/>
                </a:solidFill>
              </a:rPr>
              <a:t>th</a:t>
            </a:r>
            <a:r>
              <a:rPr lang="en-US" altLang="ja-JP" sz="2000" b="1" dirty="0">
                <a:solidFill>
                  <a:srgbClr val="002060"/>
                </a:solidFill>
              </a:rPr>
              <a:t> collaboration meeting, June 2022</a:t>
            </a:r>
            <a:endParaRPr lang="ja-JP" altLang="en-US" sz="2000" b="1" dirty="0">
              <a:solidFill>
                <a:srgbClr val="002060"/>
              </a:solidFill>
            </a:endParaRPr>
          </a:p>
        </p:txBody>
      </p:sp>
      <p:sp>
        <p:nvSpPr>
          <p:cNvPr id="24" name="テキスト ボックス 23">
            <a:extLst>
              <a:ext uri="{FF2B5EF4-FFF2-40B4-BE49-F238E27FC236}">
                <a16:creationId xmlns:a16="http://schemas.microsoft.com/office/drawing/2014/main" id="{626A2247-9134-ECF1-CC45-1B6E1155E040}"/>
              </a:ext>
            </a:extLst>
          </p:cNvPr>
          <p:cNvSpPr txBox="1"/>
          <p:nvPr/>
        </p:nvSpPr>
        <p:spPr>
          <a:xfrm>
            <a:off x="1183259" y="3819439"/>
            <a:ext cx="2385339" cy="3046988"/>
          </a:xfrm>
          <a:prstGeom prst="rect">
            <a:avLst/>
          </a:prstGeom>
          <a:solidFill>
            <a:schemeClr val="bg1">
              <a:alpha val="81000"/>
            </a:schemeClr>
          </a:solidFill>
        </p:spPr>
        <p:txBody>
          <a:bodyPr wrap="square" rtlCol="0">
            <a:spAutoFit/>
          </a:bodyPr>
          <a:lstStyle/>
          <a:p>
            <a:r>
              <a:rPr lang="en-US" altLang="ja-JP" sz="1600" dirty="0"/>
              <a:t>Japan</a:t>
            </a:r>
          </a:p>
          <a:p>
            <a:pPr marL="285750" indent="-285750">
              <a:buFontTx/>
              <a:buChar char="-"/>
            </a:pPr>
            <a:r>
              <a:rPr lang="en-US" altLang="ja-JP" sz="1600" dirty="0"/>
              <a:t>Hiroshima University</a:t>
            </a:r>
          </a:p>
          <a:p>
            <a:pPr marL="285750" indent="-285750">
              <a:buFontTx/>
              <a:buChar char="-"/>
            </a:pPr>
            <a:r>
              <a:rPr lang="en-US" altLang="ja-JP" sz="1600" dirty="0"/>
              <a:t>Kanagawa University</a:t>
            </a:r>
          </a:p>
          <a:p>
            <a:pPr marL="285750" indent="-285750">
              <a:buFontTx/>
              <a:buChar char="-"/>
            </a:pPr>
            <a:r>
              <a:rPr lang="en-US" altLang="ja-JP" sz="1600" dirty="0"/>
              <a:t>Osaka University</a:t>
            </a:r>
          </a:p>
          <a:p>
            <a:pPr marL="285750" indent="-285750">
              <a:buFontTx/>
              <a:buChar char="-"/>
            </a:pPr>
            <a:r>
              <a:rPr lang="en-US" altLang="ja-JP" sz="1600" dirty="0"/>
              <a:t>RIKEN</a:t>
            </a:r>
          </a:p>
          <a:p>
            <a:pPr marL="285750" indent="-285750">
              <a:buFontTx/>
              <a:buChar char="-"/>
            </a:pPr>
            <a:r>
              <a:rPr lang="en-US" altLang="ja-JP" sz="1600" dirty="0" err="1"/>
              <a:t>Rikkyo</a:t>
            </a:r>
            <a:r>
              <a:rPr lang="en-US" altLang="ja-JP" sz="1600" dirty="0"/>
              <a:t> University</a:t>
            </a:r>
          </a:p>
          <a:p>
            <a:pPr marL="285750" indent="-285750">
              <a:buFontTx/>
              <a:buChar char="-"/>
            </a:pPr>
            <a:r>
              <a:rPr lang="en-US" altLang="ja-JP" sz="1600" dirty="0"/>
              <a:t>University of Tokyo</a:t>
            </a:r>
          </a:p>
          <a:p>
            <a:pPr marL="285750" indent="-285750">
              <a:buFontTx/>
              <a:buChar char="-"/>
            </a:pPr>
            <a:r>
              <a:rPr lang="en-US" altLang="ja-JP" sz="1600" dirty="0" err="1"/>
              <a:t>Waseda</a:t>
            </a:r>
            <a:r>
              <a:rPr lang="en-US" altLang="ja-JP" sz="1600" dirty="0"/>
              <a:t> University</a:t>
            </a:r>
          </a:p>
          <a:p>
            <a:pPr marL="285750" indent="-285750">
              <a:buFontTx/>
              <a:buChar char="-"/>
            </a:pPr>
            <a:r>
              <a:rPr lang="en-US" altLang="ja-JP" sz="1600" dirty="0"/>
              <a:t>Toyama University</a:t>
            </a:r>
          </a:p>
          <a:p>
            <a:pPr marL="285750" indent="-285750">
              <a:buFontTx/>
              <a:buChar char="-"/>
            </a:pPr>
            <a:endParaRPr lang="ja-JP" altLang="en-US" sz="1600" dirty="0"/>
          </a:p>
        </p:txBody>
      </p:sp>
      <p:sp>
        <p:nvSpPr>
          <p:cNvPr id="25" name="テキスト ボックス 24">
            <a:extLst>
              <a:ext uri="{FF2B5EF4-FFF2-40B4-BE49-F238E27FC236}">
                <a16:creationId xmlns:a16="http://schemas.microsoft.com/office/drawing/2014/main" id="{41B36F6B-42CB-BAB0-E98F-FAD8CB059CC6}"/>
              </a:ext>
            </a:extLst>
          </p:cNvPr>
          <p:cNvSpPr txBox="1"/>
          <p:nvPr/>
        </p:nvSpPr>
        <p:spPr>
          <a:xfrm>
            <a:off x="1148523" y="2894404"/>
            <a:ext cx="2066027" cy="400110"/>
          </a:xfrm>
          <a:prstGeom prst="rect">
            <a:avLst/>
          </a:prstGeom>
          <a:noFill/>
        </p:spPr>
        <p:txBody>
          <a:bodyPr wrap="square" rtlCol="0">
            <a:spAutoFit/>
          </a:bodyPr>
          <a:lstStyle/>
          <a:p>
            <a:r>
              <a:rPr lang="en-US" altLang="ja-JP" sz="2000" b="1" dirty="0">
                <a:solidFill>
                  <a:srgbClr val="002060"/>
                </a:solidFill>
              </a:rPr>
              <a:t>Collaborator</a:t>
            </a:r>
            <a:endParaRPr lang="ja-JP" altLang="en-US" sz="2000" b="1" dirty="0">
              <a:solidFill>
                <a:srgbClr val="002060"/>
              </a:solidFill>
            </a:endParaRPr>
          </a:p>
        </p:txBody>
      </p:sp>
      <p:sp>
        <p:nvSpPr>
          <p:cNvPr id="26" name="テキスト ボックス 25">
            <a:extLst>
              <a:ext uri="{FF2B5EF4-FFF2-40B4-BE49-F238E27FC236}">
                <a16:creationId xmlns:a16="http://schemas.microsoft.com/office/drawing/2014/main" id="{BEA4E6B6-284D-B772-25F3-AF333137618E}"/>
              </a:ext>
            </a:extLst>
          </p:cNvPr>
          <p:cNvSpPr txBox="1"/>
          <p:nvPr/>
        </p:nvSpPr>
        <p:spPr>
          <a:xfrm>
            <a:off x="3742790" y="3825329"/>
            <a:ext cx="2694589" cy="3046988"/>
          </a:xfrm>
          <a:prstGeom prst="rect">
            <a:avLst/>
          </a:prstGeom>
          <a:solidFill>
            <a:schemeClr val="bg1">
              <a:alpha val="81000"/>
            </a:schemeClr>
          </a:solidFill>
        </p:spPr>
        <p:txBody>
          <a:bodyPr wrap="square" rtlCol="0">
            <a:spAutoFit/>
          </a:bodyPr>
          <a:lstStyle/>
          <a:p>
            <a:r>
              <a:rPr lang="en-US" altLang="ja-JP" sz="1600" dirty="0"/>
              <a:t>USA</a:t>
            </a:r>
          </a:p>
          <a:p>
            <a:pPr marL="285750" indent="-285750">
              <a:buFontTx/>
              <a:buChar char="-"/>
            </a:pPr>
            <a:r>
              <a:rPr lang="en-US" altLang="ja-JP" sz="1600" dirty="0"/>
              <a:t>Barnard College </a:t>
            </a:r>
          </a:p>
          <a:p>
            <a:pPr marL="285750" indent="-285750">
              <a:buFontTx/>
              <a:buChar char="-"/>
            </a:pPr>
            <a:r>
              <a:rPr lang="en-US" altLang="ja-JP" sz="1600" dirty="0"/>
              <a:t>Columbia University </a:t>
            </a:r>
          </a:p>
          <a:p>
            <a:pPr marL="285750" indent="-285750">
              <a:buFontTx/>
              <a:buChar char="-"/>
            </a:pPr>
            <a:r>
              <a:rPr lang="en-US" altLang="ja-JP" sz="1600" dirty="0"/>
              <a:t>MIT</a:t>
            </a:r>
          </a:p>
          <a:p>
            <a:pPr marL="285750" indent="-285750">
              <a:buFontTx/>
              <a:buChar char="-"/>
            </a:pPr>
            <a:r>
              <a:rPr lang="en-US" altLang="ja-JP" sz="1600" dirty="0"/>
              <a:t>NASA GSFC </a:t>
            </a:r>
          </a:p>
          <a:p>
            <a:pPr marL="285750" indent="-285750">
              <a:buFontTx/>
              <a:buChar char="-"/>
            </a:pPr>
            <a:r>
              <a:rPr lang="en-US" altLang="ja-JP" sz="1600" dirty="0"/>
              <a:t>Northeastern University</a:t>
            </a:r>
          </a:p>
          <a:p>
            <a:pPr marL="285750" indent="-285750">
              <a:buFontTx/>
              <a:buChar char="-"/>
            </a:pPr>
            <a:r>
              <a:rPr lang="en-US" altLang="ja-JP" sz="1600" dirty="0"/>
              <a:t>Oak Ridge National Lab</a:t>
            </a:r>
          </a:p>
          <a:p>
            <a:pPr marL="285750" indent="-285750">
              <a:buFontTx/>
              <a:buChar char="-"/>
            </a:pPr>
            <a:r>
              <a:rPr lang="en-US" altLang="ja-JP" sz="1600" dirty="0"/>
              <a:t>UT Arlington</a:t>
            </a:r>
          </a:p>
          <a:p>
            <a:pPr marL="285750" indent="-285750">
              <a:buFontTx/>
              <a:buChar char="-"/>
            </a:pPr>
            <a:r>
              <a:rPr lang="en-US" altLang="ja-JP" sz="1600" dirty="0"/>
              <a:t>ELTE</a:t>
            </a:r>
          </a:p>
          <a:p>
            <a:pPr marL="285750" indent="-285750">
              <a:buFontTx/>
              <a:buChar char="-"/>
            </a:pPr>
            <a:r>
              <a:rPr lang="en-US" altLang="ja-JP" sz="1600" dirty="0"/>
              <a:t>University Texas Arlington</a:t>
            </a:r>
          </a:p>
        </p:txBody>
      </p:sp>
      <p:sp>
        <p:nvSpPr>
          <p:cNvPr id="2" name="フッター プレースホルダー 1">
            <a:extLst>
              <a:ext uri="{FF2B5EF4-FFF2-40B4-BE49-F238E27FC236}">
                <a16:creationId xmlns:a16="http://schemas.microsoft.com/office/drawing/2014/main" id="{B18EE8F6-B43E-6FFD-9147-D7F52664DFF5}"/>
              </a:ext>
            </a:extLst>
          </p:cNvPr>
          <p:cNvSpPr>
            <a:spLocks noGrp="1"/>
          </p:cNvSpPr>
          <p:nvPr>
            <p:ph type="ftr" sz="quarter" idx="11"/>
          </p:nvPr>
        </p:nvSpPr>
        <p:spPr>
          <a:xfrm>
            <a:off x="8083296" y="12111"/>
            <a:ext cx="4114800" cy="365125"/>
          </a:xfrm>
        </p:spPr>
        <p:txBody>
          <a:bodyPr/>
          <a:lstStyle/>
          <a:p>
            <a:r>
              <a:rPr kumimoji="1" lang="en-US" altLang="ja-JP" dirty="0"/>
              <a:t>ICEPP</a:t>
            </a:r>
            <a:r>
              <a:rPr kumimoji="1" lang="ja-JP" altLang="en-US" dirty="0"/>
              <a:t>シンポジウム </a:t>
            </a:r>
            <a:r>
              <a:rPr kumimoji="1" lang="en-US" altLang="ja-JP" dirty="0"/>
              <a:t>2023 2/19</a:t>
            </a:r>
            <a:endParaRPr kumimoji="1" lang="ja-JP" altLang="en-US" dirty="0"/>
          </a:p>
        </p:txBody>
      </p:sp>
      <p:sp>
        <p:nvSpPr>
          <p:cNvPr id="3" name="スライド番号プレースホルダー 2">
            <a:extLst>
              <a:ext uri="{FF2B5EF4-FFF2-40B4-BE49-F238E27FC236}">
                <a16:creationId xmlns:a16="http://schemas.microsoft.com/office/drawing/2014/main" id="{93DBE4BE-A01B-E7F0-DEF4-5F0E2A3E78E3}"/>
              </a:ext>
            </a:extLst>
          </p:cNvPr>
          <p:cNvSpPr>
            <a:spLocks noGrp="1"/>
          </p:cNvSpPr>
          <p:nvPr>
            <p:ph type="sldNum" sz="quarter" idx="12"/>
          </p:nvPr>
        </p:nvSpPr>
        <p:spPr>
          <a:xfrm>
            <a:off x="9435981" y="0"/>
            <a:ext cx="2743200" cy="365125"/>
          </a:xfrm>
        </p:spPr>
        <p:txBody>
          <a:bodyPr/>
          <a:lstStyle/>
          <a:p>
            <a:fld id="{D6899CFB-F8A1-4451-9130-1C210B9BF1C7}" type="slidenum">
              <a:rPr kumimoji="1" lang="ja-JP" altLang="en-US" smtClean="0"/>
              <a:t>2</a:t>
            </a:fld>
            <a:r>
              <a:rPr kumimoji="1" lang="en-US" altLang="ja-JP" dirty="0"/>
              <a:t>/21</a:t>
            </a:r>
            <a:endParaRPr kumimoji="1" lang="ja-JP" altLang="en-US" dirty="0"/>
          </a:p>
        </p:txBody>
      </p:sp>
    </p:spTree>
    <p:extLst>
      <p:ext uri="{BB962C8B-B14F-4D97-AF65-F5344CB8AC3E}">
        <p14:creationId xmlns:p14="http://schemas.microsoft.com/office/powerpoint/2010/main" val="38811671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図 34">
            <a:extLst>
              <a:ext uri="{FF2B5EF4-FFF2-40B4-BE49-F238E27FC236}">
                <a16:creationId xmlns:a16="http://schemas.microsoft.com/office/drawing/2014/main" id="{DC646BC6-054F-42E5-803B-C9B0C484CBA9}"/>
              </a:ext>
            </a:extLst>
          </p:cNvPr>
          <p:cNvPicPr>
            <a:picLocks noChangeAspect="1"/>
          </p:cNvPicPr>
          <p:nvPr/>
        </p:nvPicPr>
        <p:blipFill>
          <a:blip r:embed="rId3"/>
          <a:stretch>
            <a:fillRect/>
          </a:stretch>
        </p:blipFill>
        <p:spPr>
          <a:xfrm rot="5400000">
            <a:off x="-289255" y="3188296"/>
            <a:ext cx="4275203" cy="2850135"/>
          </a:xfrm>
          <a:prstGeom prst="rect">
            <a:avLst/>
          </a:prstGeom>
        </p:spPr>
      </p:pic>
      <p:sp>
        <p:nvSpPr>
          <p:cNvPr id="36" name="正方形/長方形 35">
            <a:extLst>
              <a:ext uri="{FF2B5EF4-FFF2-40B4-BE49-F238E27FC236}">
                <a16:creationId xmlns:a16="http://schemas.microsoft.com/office/drawing/2014/main" id="{C96B1F61-5C78-4AB4-A73E-D530926FC583}"/>
              </a:ext>
            </a:extLst>
          </p:cNvPr>
          <p:cNvSpPr/>
          <p:nvPr/>
        </p:nvSpPr>
        <p:spPr>
          <a:xfrm rot="16200000">
            <a:off x="3994899" y="5424602"/>
            <a:ext cx="144000" cy="216000"/>
          </a:xfrm>
          <a:prstGeom prst="rect">
            <a:avLst/>
          </a:prstGeom>
          <a:solidFill>
            <a:schemeClr val="accent5">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7" name="正方形/長方形 36">
            <a:extLst>
              <a:ext uri="{FF2B5EF4-FFF2-40B4-BE49-F238E27FC236}">
                <a16:creationId xmlns:a16="http://schemas.microsoft.com/office/drawing/2014/main" id="{E8C3B866-BD92-4AE0-B8C3-644207DAE47D}"/>
              </a:ext>
            </a:extLst>
          </p:cNvPr>
          <p:cNvSpPr/>
          <p:nvPr/>
        </p:nvSpPr>
        <p:spPr>
          <a:xfrm rot="5400000">
            <a:off x="1403254" y="3836116"/>
            <a:ext cx="1080000" cy="1080000"/>
          </a:xfrm>
          <a:prstGeom prst="rect">
            <a:avLst/>
          </a:prstGeom>
          <a:solidFill>
            <a:srgbClr val="92D050"/>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9" name="正方形/長方形 38">
            <a:extLst>
              <a:ext uri="{FF2B5EF4-FFF2-40B4-BE49-F238E27FC236}">
                <a16:creationId xmlns:a16="http://schemas.microsoft.com/office/drawing/2014/main" id="{D837A73E-BD1E-4AFE-B34E-86766198EAB6}"/>
              </a:ext>
            </a:extLst>
          </p:cNvPr>
          <p:cNvSpPr/>
          <p:nvPr/>
        </p:nvSpPr>
        <p:spPr>
          <a:xfrm rot="16200000">
            <a:off x="628170" y="3966490"/>
            <a:ext cx="504000" cy="45719"/>
          </a:xfrm>
          <a:prstGeom prst="rect">
            <a:avLst/>
          </a:prstGeom>
          <a:solidFill>
            <a:schemeClr val="accent5">
              <a:lumMod val="40000"/>
              <a:lumOff val="6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40" name="直線コネクタ 39">
            <a:extLst>
              <a:ext uri="{FF2B5EF4-FFF2-40B4-BE49-F238E27FC236}">
                <a16:creationId xmlns:a16="http://schemas.microsoft.com/office/drawing/2014/main" id="{468D6D71-4DD8-4A46-82A3-452E2D837FD3}"/>
              </a:ext>
            </a:extLst>
          </p:cNvPr>
          <p:cNvCxnSpPr>
            <a:cxnSpLocks/>
            <a:stCxn id="39" idx="3"/>
            <a:endCxn id="36" idx="0"/>
          </p:cNvCxnSpPr>
          <p:nvPr/>
        </p:nvCxnSpPr>
        <p:spPr>
          <a:xfrm>
            <a:off x="880171" y="3737350"/>
            <a:ext cx="3078728" cy="1795252"/>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FE6E05D5-9AC6-4117-8FE9-14A1FE545E9A}"/>
              </a:ext>
            </a:extLst>
          </p:cNvPr>
          <p:cNvCxnSpPr>
            <a:cxnSpLocks/>
            <a:stCxn id="36" idx="2"/>
            <a:endCxn id="39" idx="1"/>
          </p:cNvCxnSpPr>
          <p:nvPr/>
        </p:nvCxnSpPr>
        <p:spPr>
          <a:xfrm flipH="1" flipV="1">
            <a:off x="880171" y="4241350"/>
            <a:ext cx="3294728" cy="1291252"/>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679FD94E-A84C-41F4-AC26-5CB8FEC706E1}"/>
              </a:ext>
            </a:extLst>
          </p:cNvPr>
          <p:cNvCxnSpPr>
            <a:cxnSpLocks/>
            <a:stCxn id="36" idx="0"/>
            <a:endCxn id="39" idx="1"/>
          </p:cNvCxnSpPr>
          <p:nvPr/>
        </p:nvCxnSpPr>
        <p:spPr>
          <a:xfrm flipH="1" flipV="1">
            <a:off x="880171" y="4241350"/>
            <a:ext cx="3078728" cy="1291252"/>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直線コネクタ 42">
            <a:extLst>
              <a:ext uri="{FF2B5EF4-FFF2-40B4-BE49-F238E27FC236}">
                <a16:creationId xmlns:a16="http://schemas.microsoft.com/office/drawing/2014/main" id="{C96117BC-B5D7-4934-B692-62544D7D2609}"/>
              </a:ext>
            </a:extLst>
          </p:cNvPr>
          <p:cNvCxnSpPr>
            <a:cxnSpLocks/>
            <a:stCxn id="36" idx="2"/>
            <a:endCxn id="39" idx="3"/>
          </p:cNvCxnSpPr>
          <p:nvPr/>
        </p:nvCxnSpPr>
        <p:spPr>
          <a:xfrm flipH="1" flipV="1">
            <a:off x="880171" y="3737350"/>
            <a:ext cx="3294728" cy="1795252"/>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281B0AF9-A54A-4B2A-A3AE-74210D27DC81}"/>
              </a:ext>
            </a:extLst>
          </p:cNvPr>
          <p:cNvCxnSpPr>
            <a:cxnSpLocks/>
          </p:cNvCxnSpPr>
          <p:nvPr/>
        </p:nvCxnSpPr>
        <p:spPr>
          <a:xfrm>
            <a:off x="1015527" y="6247345"/>
            <a:ext cx="8741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B7E59A42-F2CD-4CC2-B044-52571ADD2181}"/>
              </a:ext>
            </a:extLst>
          </p:cNvPr>
          <p:cNvCxnSpPr>
            <a:cxnSpLocks/>
          </p:cNvCxnSpPr>
          <p:nvPr/>
        </p:nvCxnSpPr>
        <p:spPr>
          <a:xfrm>
            <a:off x="1897119" y="3836116"/>
            <a:ext cx="0" cy="1080000"/>
          </a:xfrm>
          <a:prstGeom prst="line">
            <a:avLst/>
          </a:prstGeom>
        </p:spPr>
        <p:style>
          <a:lnRef idx="1">
            <a:schemeClr val="dk1"/>
          </a:lnRef>
          <a:fillRef idx="0">
            <a:schemeClr val="dk1"/>
          </a:fillRef>
          <a:effectRef idx="0">
            <a:schemeClr val="dk1"/>
          </a:effectRef>
          <a:fontRef idx="minor">
            <a:schemeClr val="tx1"/>
          </a:fontRef>
        </p:style>
      </p:cxnSp>
      <p:sp>
        <p:nvSpPr>
          <p:cNvPr id="47" name="正方形/長方形 46">
            <a:extLst>
              <a:ext uri="{FF2B5EF4-FFF2-40B4-BE49-F238E27FC236}">
                <a16:creationId xmlns:a16="http://schemas.microsoft.com/office/drawing/2014/main" id="{4E2E1265-5701-4E31-ACD4-B8538215BED3}"/>
              </a:ext>
            </a:extLst>
          </p:cNvPr>
          <p:cNvSpPr/>
          <p:nvPr/>
        </p:nvSpPr>
        <p:spPr>
          <a:xfrm>
            <a:off x="3958253" y="5606525"/>
            <a:ext cx="442719" cy="126000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8" name="正方形/長方形 47">
            <a:extLst>
              <a:ext uri="{FF2B5EF4-FFF2-40B4-BE49-F238E27FC236}">
                <a16:creationId xmlns:a16="http://schemas.microsoft.com/office/drawing/2014/main" id="{2FB52EBB-F477-4720-8769-4F9F36EB1090}"/>
              </a:ext>
            </a:extLst>
          </p:cNvPr>
          <p:cNvSpPr/>
          <p:nvPr/>
        </p:nvSpPr>
        <p:spPr>
          <a:xfrm rot="16200000">
            <a:off x="4226912" y="5427279"/>
            <a:ext cx="136566" cy="20321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49" name="直線コネクタ 48">
            <a:extLst>
              <a:ext uri="{FF2B5EF4-FFF2-40B4-BE49-F238E27FC236}">
                <a16:creationId xmlns:a16="http://schemas.microsoft.com/office/drawing/2014/main" id="{F9926253-27D4-45EA-8A30-C6571977491D}"/>
              </a:ext>
            </a:extLst>
          </p:cNvPr>
          <p:cNvCxnSpPr>
            <a:cxnSpLocks/>
            <a:stCxn id="36" idx="2"/>
            <a:endCxn id="39" idx="1"/>
          </p:cNvCxnSpPr>
          <p:nvPr/>
        </p:nvCxnSpPr>
        <p:spPr>
          <a:xfrm flipH="1" flipV="1">
            <a:off x="880171" y="4241350"/>
            <a:ext cx="3294728" cy="129125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60703E15-F081-4ABF-AD7E-6F8C8AF1BDC8}"/>
              </a:ext>
            </a:extLst>
          </p:cNvPr>
          <p:cNvCxnSpPr>
            <a:cxnSpLocks/>
            <a:stCxn id="36" idx="2"/>
            <a:endCxn id="39" idx="3"/>
          </p:cNvCxnSpPr>
          <p:nvPr/>
        </p:nvCxnSpPr>
        <p:spPr>
          <a:xfrm flipH="1" flipV="1">
            <a:off x="880171" y="3737350"/>
            <a:ext cx="3294728" cy="179525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776F2166-18C0-455B-BC9D-82AD88E6A230}"/>
              </a:ext>
            </a:extLst>
          </p:cNvPr>
          <p:cNvCxnSpPr>
            <a:cxnSpLocks/>
            <a:stCxn id="48" idx="2"/>
            <a:endCxn id="39" idx="1"/>
          </p:cNvCxnSpPr>
          <p:nvPr/>
        </p:nvCxnSpPr>
        <p:spPr>
          <a:xfrm flipH="1" flipV="1">
            <a:off x="880171" y="4241350"/>
            <a:ext cx="3516629" cy="128753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2" name="直線コネクタ 51">
            <a:extLst>
              <a:ext uri="{FF2B5EF4-FFF2-40B4-BE49-F238E27FC236}">
                <a16:creationId xmlns:a16="http://schemas.microsoft.com/office/drawing/2014/main" id="{EC64E0EC-35F1-4FFE-BFE8-7FEA8BD4F9AD}"/>
              </a:ext>
            </a:extLst>
          </p:cNvPr>
          <p:cNvCxnSpPr>
            <a:cxnSpLocks/>
            <a:stCxn id="48" idx="2"/>
            <a:endCxn id="39" idx="3"/>
          </p:cNvCxnSpPr>
          <p:nvPr/>
        </p:nvCxnSpPr>
        <p:spPr>
          <a:xfrm flipH="1" flipV="1">
            <a:off x="880170" y="3737350"/>
            <a:ext cx="3516630" cy="179153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1" name="図 60">
            <a:extLst>
              <a:ext uri="{FF2B5EF4-FFF2-40B4-BE49-F238E27FC236}">
                <a16:creationId xmlns:a16="http://schemas.microsoft.com/office/drawing/2014/main" id="{2C06D1E2-F3E2-4728-8607-67AEB6424BD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860"/>
          <a:stretch/>
        </p:blipFill>
        <p:spPr>
          <a:xfrm>
            <a:off x="1690499" y="5756589"/>
            <a:ext cx="1791826" cy="1036670"/>
          </a:xfrm>
          <a:prstGeom prst="rect">
            <a:avLst/>
          </a:prstGeom>
        </p:spPr>
      </p:pic>
      <p:pic>
        <p:nvPicPr>
          <p:cNvPr id="62" name="図 61" descr="屋内, テーブル, 座る, いっぱい が含まれている画像&#10;&#10;自動的に生成された説明">
            <a:extLst>
              <a:ext uri="{FF2B5EF4-FFF2-40B4-BE49-F238E27FC236}">
                <a16:creationId xmlns:a16="http://schemas.microsoft.com/office/drawing/2014/main" id="{D7037DBE-DC70-4984-98AE-C343D7816C5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793" t="25306" r="47403" b="14107"/>
          <a:stretch/>
        </p:blipFill>
        <p:spPr>
          <a:xfrm rot="5400000">
            <a:off x="525598" y="2169806"/>
            <a:ext cx="918003" cy="1022322"/>
          </a:xfrm>
          <a:prstGeom prst="rect">
            <a:avLst/>
          </a:prstGeom>
        </p:spPr>
      </p:pic>
      <p:sp>
        <p:nvSpPr>
          <p:cNvPr id="63" name="テキスト ボックス 62">
            <a:extLst>
              <a:ext uri="{FF2B5EF4-FFF2-40B4-BE49-F238E27FC236}">
                <a16:creationId xmlns:a16="http://schemas.microsoft.com/office/drawing/2014/main" id="{B522B9B8-4AD4-4073-BEE7-CBCEC64BDA8E}"/>
              </a:ext>
            </a:extLst>
          </p:cNvPr>
          <p:cNvSpPr txBox="1"/>
          <p:nvPr/>
        </p:nvSpPr>
        <p:spPr>
          <a:xfrm>
            <a:off x="-49305" y="917975"/>
            <a:ext cx="12178899" cy="830997"/>
          </a:xfrm>
          <a:prstGeom prst="rect">
            <a:avLst/>
          </a:prstGeom>
          <a:noFill/>
        </p:spPr>
        <p:txBody>
          <a:bodyPr wrap="square" rtlCol="0">
            <a:spAutoFit/>
          </a:bodyPr>
          <a:lstStyle/>
          <a:p>
            <a:pPr marL="342900" indent="-342900">
              <a:buFont typeface="Wingdings" panose="05000000000000000000" pitchFamily="2" charset="2"/>
              <a:buChar char="Ø"/>
            </a:pPr>
            <a:r>
              <a:rPr kumimoji="1" lang="en-US" altLang="ja-JP" sz="2400" b="1" dirty="0" err="1"/>
              <a:t>ToF</a:t>
            </a:r>
            <a:r>
              <a:rPr lang="ja-JP" altLang="en-US" sz="2400" b="1" dirty="0"/>
              <a:t>シンチレータを</a:t>
            </a:r>
            <a:r>
              <a:rPr lang="en-US" altLang="ja-JP" sz="2400" b="1" dirty="0" err="1"/>
              <a:t>LAr</a:t>
            </a:r>
            <a:r>
              <a:rPr kumimoji="1" lang="en-US" altLang="ja-JP" sz="2400" b="1" dirty="0" err="1"/>
              <a:t>TPC</a:t>
            </a:r>
            <a:r>
              <a:rPr lang="ja-JP" altLang="en-US" sz="2400" b="1" dirty="0"/>
              <a:t>の外側</a:t>
            </a:r>
            <a:r>
              <a:rPr kumimoji="1" lang="ja-JP" altLang="en-US" sz="2400" b="1" dirty="0"/>
              <a:t>に設置し</a:t>
            </a:r>
            <a:r>
              <a:rPr lang="en-US" altLang="ja-JP" sz="2400" b="1" dirty="0" err="1"/>
              <a:t>LArTPC</a:t>
            </a:r>
            <a:r>
              <a:rPr lang="en-US" altLang="ja-JP" sz="2400" b="1" dirty="0"/>
              <a:t> data</a:t>
            </a:r>
            <a:r>
              <a:rPr lang="ja-JP" altLang="en-US" sz="2400" b="1" dirty="0"/>
              <a:t>と</a:t>
            </a:r>
            <a:r>
              <a:rPr lang="en-US" altLang="ja-JP" sz="2400" b="1" dirty="0" err="1"/>
              <a:t>ToF</a:t>
            </a:r>
            <a:r>
              <a:rPr lang="ja-JP" altLang="en-US" sz="2400" b="1" dirty="0"/>
              <a:t>トラッキングを比較</a:t>
            </a:r>
            <a:endParaRPr kumimoji="1" lang="en-US" altLang="ja-JP" sz="2400" b="1" dirty="0"/>
          </a:p>
          <a:p>
            <a:pPr marL="342900" indent="-342900">
              <a:buFont typeface="Wingdings" panose="05000000000000000000" pitchFamily="2" charset="2"/>
              <a:buChar char="Ø"/>
            </a:pPr>
            <a:r>
              <a:rPr lang="ja-JP" altLang="en-US" sz="2400" b="1" dirty="0"/>
              <a:t>読み出し</a:t>
            </a:r>
            <a:r>
              <a:rPr lang="en-US" altLang="ja-JP" sz="2400" b="1" dirty="0"/>
              <a:t>: FADC</a:t>
            </a:r>
          </a:p>
        </p:txBody>
      </p:sp>
      <p:sp>
        <p:nvSpPr>
          <p:cNvPr id="64" name="タイトル 1">
            <a:extLst>
              <a:ext uri="{FF2B5EF4-FFF2-40B4-BE49-F238E27FC236}">
                <a16:creationId xmlns:a16="http://schemas.microsoft.com/office/drawing/2014/main" id="{E2D6A503-6D61-41AF-9FE5-C203B4FB92E2}"/>
              </a:ext>
            </a:extLst>
          </p:cNvPr>
          <p:cNvSpPr txBox="1">
            <a:spLocks/>
          </p:cNvSpPr>
          <p:nvPr/>
        </p:nvSpPr>
        <p:spPr>
          <a:xfrm>
            <a:off x="0" y="14957"/>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4400" b="1" dirty="0"/>
              <a:t>3. </a:t>
            </a:r>
            <a:r>
              <a:rPr lang="en-US" altLang="ja-JP" sz="4400" b="1" dirty="0" err="1"/>
              <a:t>LArTPC</a:t>
            </a:r>
            <a:r>
              <a:rPr lang="en-US" altLang="ja-JP" sz="4400" b="1" dirty="0"/>
              <a:t> +</a:t>
            </a:r>
            <a:r>
              <a:rPr lang="en-US" altLang="ja-JP" sz="4400" b="1" dirty="0" err="1"/>
              <a:t>ToF</a:t>
            </a:r>
            <a:r>
              <a:rPr lang="ja-JP" altLang="en-US" sz="4400" b="1" dirty="0"/>
              <a:t>試験</a:t>
            </a:r>
            <a:endParaRPr kumimoji="1" lang="ja-JP" altLang="en-US" sz="4400" b="1" dirty="0"/>
          </a:p>
        </p:txBody>
      </p:sp>
      <p:pic>
        <p:nvPicPr>
          <p:cNvPr id="23" name="図 22" descr="図形&#10;&#10;中程度の精度で自動的に生成された説明">
            <a:extLst>
              <a:ext uri="{FF2B5EF4-FFF2-40B4-BE49-F238E27FC236}">
                <a16:creationId xmlns:a16="http://schemas.microsoft.com/office/drawing/2014/main" id="{78FF3D77-957B-4E22-B415-3B5C902D9F8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71897" y="1290444"/>
            <a:ext cx="6046665" cy="2527670"/>
          </a:xfrm>
          <a:prstGeom prst="rect">
            <a:avLst/>
          </a:prstGeom>
        </p:spPr>
      </p:pic>
      <p:sp>
        <p:nvSpPr>
          <p:cNvPr id="30" name="テキスト ボックス 29">
            <a:extLst>
              <a:ext uri="{FF2B5EF4-FFF2-40B4-BE49-F238E27FC236}">
                <a16:creationId xmlns:a16="http://schemas.microsoft.com/office/drawing/2014/main" id="{7641E877-035F-CDF3-9323-48D31ADC80F6}"/>
              </a:ext>
            </a:extLst>
          </p:cNvPr>
          <p:cNvSpPr txBox="1"/>
          <p:nvPr/>
        </p:nvSpPr>
        <p:spPr>
          <a:xfrm>
            <a:off x="3597129" y="5681381"/>
            <a:ext cx="668773"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b="1" dirty="0" err="1"/>
              <a:t>ToF</a:t>
            </a:r>
            <a:endParaRPr lang="ja-JP" altLang="en-US" sz="1400" b="1" dirty="0"/>
          </a:p>
        </p:txBody>
      </p:sp>
      <p:sp>
        <p:nvSpPr>
          <p:cNvPr id="32" name="テキスト ボックス 31">
            <a:extLst>
              <a:ext uri="{FF2B5EF4-FFF2-40B4-BE49-F238E27FC236}">
                <a16:creationId xmlns:a16="http://schemas.microsoft.com/office/drawing/2014/main" id="{99F31DE7-F169-DA25-0E6D-5AD7202CDAE2}"/>
              </a:ext>
            </a:extLst>
          </p:cNvPr>
          <p:cNvSpPr txBox="1"/>
          <p:nvPr/>
        </p:nvSpPr>
        <p:spPr>
          <a:xfrm>
            <a:off x="344654" y="3199263"/>
            <a:ext cx="1564852"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b="1" dirty="0"/>
              <a:t> veto</a:t>
            </a:r>
            <a:r>
              <a:rPr lang="ja-JP" altLang="en-US" sz="2000" b="1" dirty="0"/>
              <a:t>シンチ</a:t>
            </a:r>
            <a:endParaRPr lang="ja-JP" altLang="en-US" sz="1400" b="1" dirty="0"/>
          </a:p>
        </p:txBody>
      </p:sp>
      <p:sp>
        <p:nvSpPr>
          <p:cNvPr id="33" name="テキスト ボックス 32">
            <a:extLst>
              <a:ext uri="{FF2B5EF4-FFF2-40B4-BE49-F238E27FC236}">
                <a16:creationId xmlns:a16="http://schemas.microsoft.com/office/drawing/2014/main" id="{EEBB94D4-009C-12F2-50EE-FB7613FAC800}"/>
              </a:ext>
            </a:extLst>
          </p:cNvPr>
          <p:cNvSpPr txBox="1"/>
          <p:nvPr/>
        </p:nvSpPr>
        <p:spPr>
          <a:xfrm>
            <a:off x="1120980" y="5034704"/>
            <a:ext cx="1152880"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b="1"/>
              <a:t>LArTPC</a:t>
            </a:r>
            <a:endParaRPr lang="ja-JP" altLang="en-US" sz="1400" b="1" dirty="0"/>
          </a:p>
        </p:txBody>
      </p:sp>
      <p:sp>
        <p:nvSpPr>
          <p:cNvPr id="20" name="正方形/長方形 19">
            <a:extLst>
              <a:ext uri="{FF2B5EF4-FFF2-40B4-BE49-F238E27FC236}">
                <a16:creationId xmlns:a16="http://schemas.microsoft.com/office/drawing/2014/main" id="{EE9E76D0-BD29-78C3-48E5-6C1C950DF9CB}"/>
              </a:ext>
            </a:extLst>
          </p:cNvPr>
          <p:cNvSpPr/>
          <p:nvPr/>
        </p:nvSpPr>
        <p:spPr>
          <a:xfrm rot="5400000">
            <a:off x="8436760" y="1178861"/>
            <a:ext cx="97726" cy="437026"/>
          </a:xfrm>
          <a:prstGeom prst="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kumimoji="1" lang="ja-JP" altLang="en-US" dirty="0"/>
          </a:p>
        </p:txBody>
      </p:sp>
      <p:cxnSp>
        <p:nvCxnSpPr>
          <p:cNvPr id="22" name="直線コネクタ 21">
            <a:extLst>
              <a:ext uri="{FF2B5EF4-FFF2-40B4-BE49-F238E27FC236}">
                <a16:creationId xmlns:a16="http://schemas.microsoft.com/office/drawing/2014/main" id="{BA74ECC1-1EC2-8D8D-90F5-C1FEF7B0567B}"/>
              </a:ext>
            </a:extLst>
          </p:cNvPr>
          <p:cNvCxnSpPr>
            <a:cxnSpLocks/>
            <a:stCxn id="26" idx="0"/>
            <a:endCxn id="20" idx="2"/>
          </p:cNvCxnSpPr>
          <p:nvPr/>
        </p:nvCxnSpPr>
        <p:spPr>
          <a:xfrm flipV="1">
            <a:off x="8039575" y="1397374"/>
            <a:ext cx="227535" cy="171194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C6452C0A-EF2F-7D3A-72BD-D1B38A4ECA9B}"/>
              </a:ext>
            </a:extLst>
          </p:cNvPr>
          <p:cNvCxnSpPr>
            <a:cxnSpLocks/>
            <a:stCxn id="26" idx="0"/>
            <a:endCxn id="20" idx="0"/>
          </p:cNvCxnSpPr>
          <p:nvPr/>
        </p:nvCxnSpPr>
        <p:spPr>
          <a:xfrm flipV="1">
            <a:off x="8039575" y="1397374"/>
            <a:ext cx="664561" cy="171194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6" name="テキスト ボックス 65">
            <a:extLst>
              <a:ext uri="{FF2B5EF4-FFF2-40B4-BE49-F238E27FC236}">
                <a16:creationId xmlns:a16="http://schemas.microsoft.com/office/drawing/2014/main" id="{D2475DF7-C46B-755A-50F6-2F6A61D56C7B}"/>
              </a:ext>
            </a:extLst>
          </p:cNvPr>
          <p:cNvSpPr txBox="1"/>
          <p:nvPr/>
        </p:nvSpPr>
        <p:spPr>
          <a:xfrm>
            <a:off x="1712070" y="2122105"/>
            <a:ext cx="2492990" cy="369332"/>
          </a:xfrm>
          <a:prstGeom prst="rect">
            <a:avLst/>
          </a:prstGeom>
          <a:noFill/>
        </p:spPr>
        <p:txBody>
          <a:bodyPr wrap="none" rtlCol="0">
            <a:spAutoFit/>
          </a:bodyPr>
          <a:lstStyle/>
          <a:p>
            <a:r>
              <a:rPr kumimoji="1" lang="ja-JP" altLang="en-US" b="1" dirty="0"/>
              <a:t>↓横から見たポンチ絵</a:t>
            </a:r>
          </a:p>
        </p:txBody>
      </p:sp>
      <p:sp>
        <p:nvSpPr>
          <p:cNvPr id="67" name="テキスト ボックス 66">
            <a:extLst>
              <a:ext uri="{FF2B5EF4-FFF2-40B4-BE49-F238E27FC236}">
                <a16:creationId xmlns:a16="http://schemas.microsoft.com/office/drawing/2014/main" id="{1A0BCE7B-DD76-1528-4071-0EEEBBC0F3CA}"/>
              </a:ext>
            </a:extLst>
          </p:cNvPr>
          <p:cNvSpPr txBox="1"/>
          <p:nvPr/>
        </p:nvSpPr>
        <p:spPr>
          <a:xfrm>
            <a:off x="4400972" y="1837299"/>
            <a:ext cx="2492990" cy="369332"/>
          </a:xfrm>
          <a:prstGeom prst="rect">
            <a:avLst/>
          </a:prstGeom>
          <a:noFill/>
        </p:spPr>
        <p:txBody>
          <a:bodyPr wrap="none" rtlCol="0">
            <a:spAutoFit/>
          </a:bodyPr>
          <a:lstStyle/>
          <a:p>
            <a:r>
              <a:rPr kumimoji="1" lang="ja-JP" altLang="en-US" b="1" dirty="0"/>
              <a:t>上から見たポンチ絵→</a:t>
            </a:r>
          </a:p>
        </p:txBody>
      </p:sp>
      <p:pic>
        <p:nvPicPr>
          <p:cNvPr id="6" name="図 5" descr="グラフ&#10;&#10;自動的に生成された説明">
            <a:extLst>
              <a:ext uri="{FF2B5EF4-FFF2-40B4-BE49-F238E27FC236}">
                <a16:creationId xmlns:a16="http://schemas.microsoft.com/office/drawing/2014/main" id="{AEAAC82F-7216-0474-587A-E4FD2AF1E24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81537" y="4111174"/>
            <a:ext cx="5250495" cy="2404979"/>
          </a:xfrm>
          <a:prstGeom prst="rect">
            <a:avLst/>
          </a:prstGeom>
        </p:spPr>
      </p:pic>
      <p:sp>
        <p:nvSpPr>
          <p:cNvPr id="2" name="テキスト ボックス 1">
            <a:extLst>
              <a:ext uri="{FF2B5EF4-FFF2-40B4-BE49-F238E27FC236}">
                <a16:creationId xmlns:a16="http://schemas.microsoft.com/office/drawing/2014/main" id="{9ADFC710-5A7C-6361-E44B-8FECA01B9849}"/>
              </a:ext>
            </a:extLst>
          </p:cNvPr>
          <p:cNvSpPr txBox="1"/>
          <p:nvPr/>
        </p:nvSpPr>
        <p:spPr>
          <a:xfrm>
            <a:off x="6936122" y="3912254"/>
            <a:ext cx="590226"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b="1" dirty="0"/>
              <a:t>X-Z</a:t>
            </a:r>
            <a:endParaRPr lang="ja-JP" altLang="en-US" sz="1200" b="1" dirty="0"/>
          </a:p>
        </p:txBody>
      </p:sp>
      <p:sp>
        <p:nvSpPr>
          <p:cNvPr id="3" name="テキスト ボックス 2">
            <a:extLst>
              <a:ext uri="{FF2B5EF4-FFF2-40B4-BE49-F238E27FC236}">
                <a16:creationId xmlns:a16="http://schemas.microsoft.com/office/drawing/2014/main" id="{52F6B027-632A-6E7D-4D45-85F8F64CD7A2}"/>
              </a:ext>
            </a:extLst>
          </p:cNvPr>
          <p:cNvSpPr txBox="1"/>
          <p:nvPr/>
        </p:nvSpPr>
        <p:spPr>
          <a:xfrm>
            <a:off x="9456102" y="3899736"/>
            <a:ext cx="590226"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b="1" dirty="0"/>
              <a:t>Y-Z</a:t>
            </a:r>
            <a:endParaRPr lang="ja-JP" altLang="en-US" sz="1200" b="1" dirty="0"/>
          </a:p>
        </p:txBody>
      </p:sp>
      <p:sp>
        <p:nvSpPr>
          <p:cNvPr id="8" name="正方形/長方形 7">
            <a:extLst>
              <a:ext uri="{FF2B5EF4-FFF2-40B4-BE49-F238E27FC236}">
                <a16:creationId xmlns:a16="http://schemas.microsoft.com/office/drawing/2014/main" id="{5296261A-61E6-A5CF-0C23-86AF8C435D58}"/>
              </a:ext>
            </a:extLst>
          </p:cNvPr>
          <p:cNvSpPr/>
          <p:nvPr/>
        </p:nvSpPr>
        <p:spPr>
          <a:xfrm rot="5400000">
            <a:off x="7759565" y="5851095"/>
            <a:ext cx="452611" cy="218419"/>
          </a:xfrm>
          <a:prstGeom prst="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kumimoji="1" lang="ja-JP" altLang="en-US" dirty="0"/>
          </a:p>
        </p:txBody>
      </p:sp>
      <p:sp>
        <p:nvSpPr>
          <p:cNvPr id="11" name="正方形/長方形 10">
            <a:extLst>
              <a:ext uri="{FF2B5EF4-FFF2-40B4-BE49-F238E27FC236}">
                <a16:creationId xmlns:a16="http://schemas.microsoft.com/office/drawing/2014/main" id="{FD9EB5C5-82E0-4FDF-F8B0-8192F11640DA}"/>
              </a:ext>
            </a:extLst>
          </p:cNvPr>
          <p:cNvSpPr/>
          <p:nvPr/>
        </p:nvSpPr>
        <p:spPr>
          <a:xfrm rot="5400000">
            <a:off x="6172099" y="4890672"/>
            <a:ext cx="557422" cy="160582"/>
          </a:xfrm>
          <a:prstGeom prst="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kumimoji="1" lang="ja-JP" altLang="en-US" dirty="0"/>
          </a:p>
        </p:txBody>
      </p:sp>
      <p:cxnSp>
        <p:nvCxnSpPr>
          <p:cNvPr id="16" name="直線コネクタ 15">
            <a:extLst>
              <a:ext uri="{FF2B5EF4-FFF2-40B4-BE49-F238E27FC236}">
                <a16:creationId xmlns:a16="http://schemas.microsoft.com/office/drawing/2014/main" id="{CB0710FF-6026-EEA0-594A-D27455CB3C95}"/>
              </a:ext>
            </a:extLst>
          </p:cNvPr>
          <p:cNvCxnSpPr>
            <a:cxnSpLocks/>
            <a:stCxn id="11" idx="3"/>
          </p:cNvCxnSpPr>
          <p:nvPr/>
        </p:nvCxnSpPr>
        <p:spPr>
          <a:xfrm>
            <a:off x="6450810" y="5249674"/>
            <a:ext cx="1425851" cy="93200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7C476156-5406-783B-C87C-257F400CA79C}"/>
              </a:ext>
            </a:extLst>
          </p:cNvPr>
          <p:cNvCxnSpPr>
            <a:cxnSpLocks/>
          </p:cNvCxnSpPr>
          <p:nvPr/>
        </p:nvCxnSpPr>
        <p:spPr>
          <a:xfrm>
            <a:off x="6531101" y="4687210"/>
            <a:ext cx="1563980" cy="104678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F264E8D3-1261-FAC6-5A10-7BBA027502E0}"/>
              </a:ext>
            </a:extLst>
          </p:cNvPr>
          <p:cNvSpPr/>
          <p:nvPr/>
        </p:nvSpPr>
        <p:spPr>
          <a:xfrm>
            <a:off x="7938818" y="3109319"/>
            <a:ext cx="201513" cy="176181"/>
          </a:xfrm>
          <a:prstGeom prst="rect">
            <a:avLst/>
          </a:prstGeom>
          <a:solidFill>
            <a:srgbClr val="FF000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dirty="0"/>
          </a:p>
        </p:txBody>
      </p:sp>
      <p:sp>
        <p:nvSpPr>
          <p:cNvPr id="7" name="正方形/長方形 6">
            <a:extLst>
              <a:ext uri="{FF2B5EF4-FFF2-40B4-BE49-F238E27FC236}">
                <a16:creationId xmlns:a16="http://schemas.microsoft.com/office/drawing/2014/main" id="{F6E63F4C-420B-416C-2EAA-61A6825E85D9}"/>
              </a:ext>
            </a:extLst>
          </p:cNvPr>
          <p:cNvSpPr/>
          <p:nvPr/>
        </p:nvSpPr>
        <p:spPr>
          <a:xfrm rot="5400000">
            <a:off x="9426489" y="5630646"/>
            <a:ext cx="552661" cy="549412"/>
          </a:xfrm>
          <a:prstGeom prst="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kumimoji="1" lang="ja-JP" altLang="en-US" dirty="0"/>
          </a:p>
        </p:txBody>
      </p:sp>
      <p:sp>
        <p:nvSpPr>
          <p:cNvPr id="10" name="正方形/長方形 9">
            <a:extLst>
              <a:ext uri="{FF2B5EF4-FFF2-40B4-BE49-F238E27FC236}">
                <a16:creationId xmlns:a16="http://schemas.microsoft.com/office/drawing/2014/main" id="{6C95C1C6-60F0-0076-0EA2-535A0B8F5159}"/>
              </a:ext>
            </a:extLst>
          </p:cNvPr>
          <p:cNvSpPr/>
          <p:nvPr/>
        </p:nvSpPr>
        <p:spPr>
          <a:xfrm rot="5400000">
            <a:off x="10182976" y="4712404"/>
            <a:ext cx="569898" cy="519511"/>
          </a:xfrm>
          <a:prstGeom prst="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kumimoji="1" lang="ja-JP" altLang="en-US" dirty="0"/>
          </a:p>
        </p:txBody>
      </p:sp>
      <p:cxnSp>
        <p:nvCxnSpPr>
          <p:cNvPr id="13" name="直線コネクタ 12">
            <a:extLst>
              <a:ext uri="{FF2B5EF4-FFF2-40B4-BE49-F238E27FC236}">
                <a16:creationId xmlns:a16="http://schemas.microsoft.com/office/drawing/2014/main" id="{FC95C1FA-945E-09E1-6334-DBC259EA140C}"/>
              </a:ext>
            </a:extLst>
          </p:cNvPr>
          <p:cNvCxnSpPr>
            <a:cxnSpLocks/>
          </p:cNvCxnSpPr>
          <p:nvPr/>
        </p:nvCxnSpPr>
        <p:spPr>
          <a:xfrm flipV="1">
            <a:off x="9977526" y="5249674"/>
            <a:ext cx="750155" cy="93200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2F52A9C8-1B8F-14FC-8B06-893039E8746D}"/>
              </a:ext>
            </a:extLst>
          </p:cNvPr>
          <p:cNvCxnSpPr>
            <a:cxnSpLocks/>
          </p:cNvCxnSpPr>
          <p:nvPr/>
        </p:nvCxnSpPr>
        <p:spPr>
          <a:xfrm flipV="1">
            <a:off x="9428113" y="4687210"/>
            <a:ext cx="780056" cy="94181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DAB1EE25-7AD0-9CFC-DD92-D6C878813092}"/>
              </a:ext>
            </a:extLst>
          </p:cNvPr>
          <p:cNvSpPr txBox="1"/>
          <p:nvPr/>
        </p:nvSpPr>
        <p:spPr>
          <a:xfrm>
            <a:off x="4681526" y="6447319"/>
            <a:ext cx="8470948" cy="400110"/>
          </a:xfrm>
          <a:prstGeom prst="rect">
            <a:avLst/>
          </a:prstGeom>
          <a:noFill/>
        </p:spPr>
        <p:txBody>
          <a:bodyPr wrap="square">
            <a:spAutoFit/>
          </a:bodyPr>
          <a:lstStyle/>
          <a:p>
            <a:r>
              <a:rPr lang="ja-JP" altLang="en-US" sz="2000" b="1" dirty="0"/>
              <a:t>→</a:t>
            </a:r>
            <a:r>
              <a:rPr lang="en-US" altLang="ja-JP" sz="2000" b="1" dirty="0" err="1"/>
              <a:t>ToF</a:t>
            </a:r>
            <a:r>
              <a:rPr lang="ja-JP" altLang="en-US" sz="2000" b="1" dirty="0"/>
              <a:t>によるトラッキング領域に</a:t>
            </a:r>
            <a:r>
              <a:rPr lang="en-US" altLang="ja-JP" sz="2000" b="1" dirty="0" err="1"/>
              <a:t>LArTPC</a:t>
            </a:r>
            <a:r>
              <a:rPr lang="ja-JP" altLang="en-US" sz="2000" b="1" dirty="0"/>
              <a:t>飛跡がいることを確認</a:t>
            </a:r>
            <a:endParaRPr lang="en-US" altLang="ja-JP" sz="2000" b="1" dirty="0"/>
          </a:p>
        </p:txBody>
      </p:sp>
      <p:sp>
        <p:nvSpPr>
          <p:cNvPr id="12" name="テキスト ボックス 11">
            <a:extLst>
              <a:ext uri="{FF2B5EF4-FFF2-40B4-BE49-F238E27FC236}">
                <a16:creationId xmlns:a16="http://schemas.microsoft.com/office/drawing/2014/main" id="{11D743FE-DD64-03C3-A9EE-91DB5FC143CE}"/>
              </a:ext>
            </a:extLst>
          </p:cNvPr>
          <p:cNvSpPr txBox="1"/>
          <p:nvPr/>
        </p:nvSpPr>
        <p:spPr>
          <a:xfrm>
            <a:off x="10134470" y="3958421"/>
            <a:ext cx="1995124" cy="646331"/>
          </a:xfrm>
          <a:prstGeom prst="rect">
            <a:avLst/>
          </a:prstGeom>
          <a:ln w="38100">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altLang="ja-JP" b="1" dirty="0">
                <a:solidFill>
                  <a:srgbClr val="FF0000"/>
                </a:solidFill>
              </a:rPr>
              <a:t>Tracking</a:t>
            </a:r>
            <a:r>
              <a:rPr kumimoji="1" lang="en-US" altLang="ja-JP" b="1" dirty="0">
                <a:solidFill>
                  <a:srgbClr val="FF0000"/>
                </a:solidFill>
              </a:rPr>
              <a:t> </a:t>
            </a:r>
          </a:p>
          <a:p>
            <a:r>
              <a:rPr kumimoji="1" lang="en-US" altLang="ja-JP" b="1" dirty="0">
                <a:solidFill>
                  <a:srgbClr val="FF0000"/>
                </a:solidFill>
              </a:rPr>
              <a:t>from </a:t>
            </a:r>
            <a:r>
              <a:rPr kumimoji="1" lang="en-US" altLang="ja-JP" b="1" dirty="0" err="1">
                <a:solidFill>
                  <a:srgbClr val="FF0000"/>
                </a:solidFill>
              </a:rPr>
              <a:t>ToF</a:t>
            </a:r>
            <a:r>
              <a:rPr kumimoji="1" lang="en-US" altLang="ja-JP" b="1" dirty="0">
                <a:solidFill>
                  <a:srgbClr val="FF0000"/>
                </a:solidFill>
              </a:rPr>
              <a:t> &amp; veto</a:t>
            </a:r>
            <a:endParaRPr kumimoji="1" lang="ja-JP" altLang="en-US" b="1" dirty="0">
              <a:solidFill>
                <a:srgbClr val="FF0000"/>
              </a:solidFill>
            </a:endParaRPr>
          </a:p>
        </p:txBody>
      </p:sp>
      <p:sp>
        <p:nvSpPr>
          <p:cNvPr id="24" name="四角形: 角を丸くする 23">
            <a:extLst>
              <a:ext uri="{FF2B5EF4-FFF2-40B4-BE49-F238E27FC236}">
                <a16:creationId xmlns:a16="http://schemas.microsoft.com/office/drawing/2014/main" id="{FA28C8E5-4BAE-5F46-65A5-496887156606}"/>
              </a:ext>
            </a:extLst>
          </p:cNvPr>
          <p:cNvSpPr/>
          <p:nvPr/>
        </p:nvSpPr>
        <p:spPr>
          <a:xfrm>
            <a:off x="4681526" y="3874968"/>
            <a:ext cx="7510473" cy="2572351"/>
          </a:xfrm>
          <a:prstGeom prst="roundRect">
            <a:avLst>
              <a:gd name="adj" fmla="val 7798"/>
            </a:avLst>
          </a:prstGeom>
          <a:noFill/>
          <a:ln w="1905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CD62CA47-80D2-6E6A-B237-F04CE47EF9D9}"/>
              </a:ext>
            </a:extLst>
          </p:cNvPr>
          <p:cNvSpPr txBox="1"/>
          <p:nvPr/>
        </p:nvSpPr>
        <p:spPr>
          <a:xfrm>
            <a:off x="4505242" y="3877215"/>
            <a:ext cx="1995124" cy="400110"/>
          </a:xfrm>
          <a:prstGeom prst="rect">
            <a:avLst/>
          </a:prstGeom>
          <a:solidFill>
            <a:schemeClr val="bg1"/>
          </a:solidFill>
          <a:ln w="19050">
            <a:solidFill>
              <a:schemeClr val="accent1"/>
            </a:solidFill>
          </a:ln>
        </p:spPr>
        <p:txBody>
          <a:bodyPr wrap="square" rtlCol="0">
            <a:spAutoFit/>
          </a:bodyPr>
          <a:lstStyle/>
          <a:p>
            <a:r>
              <a:rPr lang="en-US" altLang="ja-JP" sz="2000" b="1" dirty="0" err="1"/>
              <a:t>LArTPC</a:t>
            </a:r>
            <a:r>
              <a:rPr lang="en-US" altLang="ja-JP" sz="2000" b="1" dirty="0"/>
              <a:t> D</a:t>
            </a:r>
            <a:r>
              <a:rPr kumimoji="1" lang="en-US" altLang="ja-JP" sz="2000" b="1" dirty="0"/>
              <a:t>ata</a:t>
            </a:r>
            <a:endParaRPr kumimoji="1" lang="ja-JP" altLang="en-US" sz="2000" b="1" dirty="0"/>
          </a:p>
        </p:txBody>
      </p:sp>
      <p:sp>
        <p:nvSpPr>
          <p:cNvPr id="29" name="テキスト ボックス 28">
            <a:extLst>
              <a:ext uri="{FF2B5EF4-FFF2-40B4-BE49-F238E27FC236}">
                <a16:creationId xmlns:a16="http://schemas.microsoft.com/office/drawing/2014/main" id="{82D13857-A26B-D317-008D-4D84A4FB5A53}"/>
              </a:ext>
            </a:extLst>
          </p:cNvPr>
          <p:cNvSpPr txBox="1"/>
          <p:nvPr/>
        </p:nvSpPr>
        <p:spPr>
          <a:xfrm>
            <a:off x="8534859" y="3979953"/>
            <a:ext cx="338554" cy="276999"/>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none" rtlCol="0">
            <a:spAutoFit/>
          </a:bodyPr>
          <a:lstStyle/>
          <a:p>
            <a:r>
              <a:rPr lang="ja-JP" altLang="en-US" sz="1200" b="1" dirty="0"/>
              <a:t>　</a:t>
            </a:r>
          </a:p>
        </p:txBody>
      </p:sp>
      <p:sp>
        <p:nvSpPr>
          <p:cNvPr id="5" name="フッター プレースホルダー 4">
            <a:extLst>
              <a:ext uri="{FF2B5EF4-FFF2-40B4-BE49-F238E27FC236}">
                <a16:creationId xmlns:a16="http://schemas.microsoft.com/office/drawing/2014/main" id="{0BE898E7-09BD-79F3-1FE1-FC3B04C11342}"/>
              </a:ext>
            </a:extLst>
          </p:cNvPr>
          <p:cNvSpPr>
            <a:spLocks noGrp="1"/>
          </p:cNvSpPr>
          <p:nvPr>
            <p:ph type="ftr" sz="quarter" idx="11"/>
          </p:nvPr>
        </p:nvSpPr>
        <p:spPr>
          <a:xfrm>
            <a:off x="8039574" y="13627"/>
            <a:ext cx="4114800" cy="365125"/>
          </a:xfrm>
        </p:spPr>
        <p:txBody>
          <a:bodyPr/>
          <a:lstStyle/>
          <a:p>
            <a:r>
              <a:rPr kumimoji="1" lang="en-US" altLang="ja-JP" dirty="0"/>
              <a:t>ICEPP</a:t>
            </a:r>
            <a:r>
              <a:rPr kumimoji="1" lang="ja-JP" altLang="en-US" dirty="0"/>
              <a:t>シンポジウム </a:t>
            </a:r>
            <a:r>
              <a:rPr kumimoji="1" lang="en-US" altLang="ja-JP" dirty="0"/>
              <a:t>2023 2/19</a:t>
            </a:r>
            <a:endParaRPr kumimoji="1" lang="ja-JP" altLang="en-US" dirty="0"/>
          </a:p>
        </p:txBody>
      </p:sp>
      <p:sp>
        <p:nvSpPr>
          <p:cNvPr id="14" name="スライド番号プレースホルダー 2">
            <a:extLst>
              <a:ext uri="{FF2B5EF4-FFF2-40B4-BE49-F238E27FC236}">
                <a16:creationId xmlns:a16="http://schemas.microsoft.com/office/drawing/2014/main" id="{966D4939-8BDD-DEE5-06FE-80D7268FF7BA}"/>
              </a:ext>
            </a:extLst>
          </p:cNvPr>
          <p:cNvSpPr>
            <a:spLocks noGrp="1"/>
          </p:cNvSpPr>
          <p:nvPr>
            <p:ph type="sldNum" sz="quarter" idx="12"/>
          </p:nvPr>
        </p:nvSpPr>
        <p:spPr>
          <a:xfrm>
            <a:off x="9435981" y="0"/>
            <a:ext cx="2743200" cy="365125"/>
          </a:xfrm>
        </p:spPr>
        <p:txBody>
          <a:bodyPr/>
          <a:lstStyle/>
          <a:p>
            <a:fld id="{D6899CFB-F8A1-4451-9130-1C210B9BF1C7}" type="slidenum">
              <a:rPr kumimoji="1" lang="ja-JP" altLang="en-US" smtClean="0"/>
              <a:t>20</a:t>
            </a:fld>
            <a:r>
              <a:rPr kumimoji="1" lang="en-US" altLang="ja-JP" dirty="0"/>
              <a:t>/21</a:t>
            </a:r>
            <a:endParaRPr kumimoji="1" lang="ja-JP" altLang="en-US" dirty="0"/>
          </a:p>
        </p:txBody>
      </p:sp>
    </p:spTree>
    <p:extLst>
      <p:ext uri="{BB962C8B-B14F-4D97-AF65-F5344CB8AC3E}">
        <p14:creationId xmlns:p14="http://schemas.microsoft.com/office/powerpoint/2010/main" val="29339870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86B436D-956B-2ADE-2354-39E3F3192C8D}"/>
              </a:ext>
            </a:extLst>
          </p:cNvPr>
          <p:cNvSpPr>
            <a:spLocks noGrp="1"/>
          </p:cNvSpPr>
          <p:nvPr>
            <p:ph type="title"/>
          </p:nvPr>
        </p:nvSpPr>
        <p:spPr>
          <a:xfrm>
            <a:off x="0" y="0"/>
            <a:ext cx="10515600" cy="1325563"/>
          </a:xfrm>
        </p:spPr>
        <p:txBody>
          <a:bodyPr/>
          <a:lstStyle/>
          <a:p>
            <a:r>
              <a:rPr kumimoji="1" lang="ja-JP" altLang="en-US" b="1" dirty="0"/>
              <a:t>まとめと今後の展望</a:t>
            </a:r>
          </a:p>
        </p:txBody>
      </p:sp>
      <p:sp>
        <p:nvSpPr>
          <p:cNvPr id="6" name="四角形: 角を丸くする 5">
            <a:extLst>
              <a:ext uri="{FF2B5EF4-FFF2-40B4-BE49-F238E27FC236}">
                <a16:creationId xmlns:a16="http://schemas.microsoft.com/office/drawing/2014/main" id="{252E2538-7D55-E202-A52D-866D59741BD6}"/>
              </a:ext>
            </a:extLst>
          </p:cNvPr>
          <p:cNvSpPr/>
          <p:nvPr/>
        </p:nvSpPr>
        <p:spPr>
          <a:xfrm>
            <a:off x="250257" y="1141035"/>
            <a:ext cx="11486114" cy="3090689"/>
          </a:xfrm>
          <a:prstGeom prst="roundRect">
            <a:avLst>
              <a:gd name="adj" fmla="val 7798"/>
            </a:avLst>
          </a:prstGeom>
          <a:noFill/>
          <a:ln w="1905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7" name="四角形: 角を丸くする 6">
            <a:extLst>
              <a:ext uri="{FF2B5EF4-FFF2-40B4-BE49-F238E27FC236}">
                <a16:creationId xmlns:a16="http://schemas.microsoft.com/office/drawing/2014/main" id="{DC2A8DDD-21CC-9F65-66CC-6F5BC783EA2A}"/>
              </a:ext>
            </a:extLst>
          </p:cNvPr>
          <p:cNvSpPr/>
          <p:nvPr/>
        </p:nvSpPr>
        <p:spPr>
          <a:xfrm>
            <a:off x="250258" y="4624907"/>
            <a:ext cx="11486113" cy="1938992"/>
          </a:xfrm>
          <a:prstGeom prst="roundRect">
            <a:avLst>
              <a:gd name="adj" fmla="val 7798"/>
            </a:avLst>
          </a:prstGeom>
          <a:noFill/>
          <a:ln w="1905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F23262A6-7378-ACDD-E91A-40E08E9DDB24}"/>
              </a:ext>
            </a:extLst>
          </p:cNvPr>
          <p:cNvSpPr txBox="1"/>
          <p:nvPr/>
        </p:nvSpPr>
        <p:spPr>
          <a:xfrm>
            <a:off x="455629" y="1013120"/>
            <a:ext cx="1080813" cy="400110"/>
          </a:xfrm>
          <a:prstGeom prst="rect">
            <a:avLst/>
          </a:prstGeom>
          <a:solidFill>
            <a:schemeClr val="bg1"/>
          </a:solidFill>
          <a:ln w="19050">
            <a:solidFill>
              <a:schemeClr val="accent1"/>
            </a:solidFill>
          </a:ln>
        </p:spPr>
        <p:txBody>
          <a:bodyPr wrap="square" rtlCol="0">
            <a:spAutoFit/>
          </a:bodyPr>
          <a:lstStyle/>
          <a:p>
            <a:r>
              <a:rPr kumimoji="1" lang="ja-JP" altLang="en-US" sz="2000" b="1" dirty="0"/>
              <a:t>まとめ</a:t>
            </a:r>
          </a:p>
        </p:txBody>
      </p:sp>
      <p:sp>
        <p:nvSpPr>
          <p:cNvPr id="9" name="テキスト ボックス 8">
            <a:extLst>
              <a:ext uri="{FF2B5EF4-FFF2-40B4-BE49-F238E27FC236}">
                <a16:creationId xmlns:a16="http://schemas.microsoft.com/office/drawing/2014/main" id="{27BC70FE-8BB7-015C-4149-F678691F01D4}"/>
              </a:ext>
            </a:extLst>
          </p:cNvPr>
          <p:cNvSpPr txBox="1"/>
          <p:nvPr/>
        </p:nvSpPr>
        <p:spPr>
          <a:xfrm>
            <a:off x="291939" y="4424852"/>
            <a:ext cx="1532962" cy="400110"/>
          </a:xfrm>
          <a:prstGeom prst="rect">
            <a:avLst/>
          </a:prstGeom>
          <a:solidFill>
            <a:schemeClr val="bg1"/>
          </a:solidFill>
          <a:ln w="19050">
            <a:solidFill>
              <a:schemeClr val="accent1"/>
            </a:solidFill>
          </a:ln>
        </p:spPr>
        <p:txBody>
          <a:bodyPr wrap="square" rtlCol="0">
            <a:spAutoFit/>
          </a:bodyPr>
          <a:lstStyle/>
          <a:p>
            <a:r>
              <a:rPr lang="ja-JP" altLang="en-US" sz="2000" b="1" dirty="0"/>
              <a:t>今後の展望</a:t>
            </a:r>
            <a:endParaRPr kumimoji="1" lang="ja-JP" altLang="en-US" sz="2000" b="1" dirty="0"/>
          </a:p>
        </p:txBody>
      </p:sp>
      <p:sp>
        <p:nvSpPr>
          <p:cNvPr id="10" name="テキスト ボックス 9">
            <a:extLst>
              <a:ext uri="{FF2B5EF4-FFF2-40B4-BE49-F238E27FC236}">
                <a16:creationId xmlns:a16="http://schemas.microsoft.com/office/drawing/2014/main" id="{2D0BFEBC-63A4-DACD-8EB2-D7E629773D7C}"/>
              </a:ext>
            </a:extLst>
          </p:cNvPr>
          <p:cNvSpPr txBox="1"/>
          <p:nvPr/>
        </p:nvSpPr>
        <p:spPr>
          <a:xfrm>
            <a:off x="373784" y="1525618"/>
            <a:ext cx="11182870" cy="2985433"/>
          </a:xfrm>
          <a:prstGeom prst="rect">
            <a:avLst/>
          </a:prstGeom>
          <a:noFill/>
        </p:spPr>
        <p:txBody>
          <a:bodyPr wrap="none" rtlCol="0">
            <a:spAutoFit/>
          </a:bodyPr>
          <a:lstStyle/>
          <a:p>
            <a:pPr marL="285750" indent="-285750">
              <a:buFont typeface="Wingdings" panose="05000000000000000000" pitchFamily="2" charset="2"/>
              <a:buChar char="Ø"/>
            </a:pPr>
            <a:r>
              <a:rPr kumimoji="1" lang="en-US" altLang="ja-JP" sz="2400" b="1" dirty="0"/>
              <a:t>GRAMS</a:t>
            </a:r>
            <a:r>
              <a:rPr kumimoji="1" lang="ja-JP" altLang="en-US" sz="2400" b="1" dirty="0"/>
              <a:t>実験は宇宙線荷電反粒子の検出による暗黒物質探索</a:t>
            </a:r>
            <a:r>
              <a:rPr lang="ja-JP" altLang="en-US" sz="2400" b="1" dirty="0"/>
              <a:t>と</a:t>
            </a:r>
            <a:endParaRPr lang="en-US" altLang="ja-JP" sz="2400" b="1" dirty="0"/>
          </a:p>
          <a:p>
            <a:r>
              <a:rPr kumimoji="1" lang="ja-JP" altLang="en-US" sz="2400" b="1" dirty="0"/>
              <a:t>　　　　</a:t>
            </a:r>
            <a:r>
              <a:rPr kumimoji="1" lang="en-US" altLang="ja-JP" sz="2400" b="1" dirty="0"/>
              <a:t>MeV </a:t>
            </a:r>
            <a:r>
              <a:rPr kumimoji="1" lang="ja-JP" altLang="en-US" sz="2400" b="1" dirty="0"/>
              <a:t>領域</a:t>
            </a:r>
            <a:r>
              <a:rPr kumimoji="1" lang="en-US" altLang="ja-JP" sz="2400" b="1" dirty="0"/>
              <a:t>γ</a:t>
            </a:r>
            <a:r>
              <a:rPr kumimoji="1" lang="ja-JP" altLang="en-US" sz="2400" b="1" dirty="0"/>
              <a:t>線の観測を目指した国際共同開発 気球・衛星実験である。</a:t>
            </a:r>
            <a:endParaRPr kumimoji="1" lang="en-US" altLang="ja-JP" sz="2400" b="1" dirty="0"/>
          </a:p>
          <a:p>
            <a:endParaRPr kumimoji="1" lang="ja-JP" altLang="en-US" sz="2400" b="1" dirty="0"/>
          </a:p>
          <a:p>
            <a:pPr marL="342900" indent="-342900">
              <a:buFont typeface="Wingdings" panose="05000000000000000000" pitchFamily="2" charset="2"/>
              <a:buChar char="Ø"/>
            </a:pPr>
            <a:r>
              <a:rPr lang="ja-JP" altLang="en-US" sz="2400" b="1" dirty="0"/>
              <a:t>早稲田大学</a:t>
            </a:r>
            <a:r>
              <a:rPr lang="en-US" altLang="ja-JP" sz="2400" b="1" dirty="0"/>
              <a:t>(</a:t>
            </a:r>
            <a:r>
              <a:rPr lang="ja-JP" altLang="en-US" sz="2400" b="1" dirty="0"/>
              <a:t>地上</a:t>
            </a:r>
            <a:r>
              <a:rPr lang="en-US" altLang="ja-JP" sz="2400" b="1" dirty="0"/>
              <a:t>)</a:t>
            </a:r>
            <a:r>
              <a:rPr lang="ja-JP" altLang="en-US" sz="2400" b="1" dirty="0"/>
              <a:t>で以下の実機検証を行った。</a:t>
            </a:r>
            <a:endParaRPr lang="en-US" altLang="ja-JP" sz="2400" b="1" dirty="0"/>
          </a:p>
          <a:p>
            <a:r>
              <a:rPr kumimoji="1" lang="en-US" altLang="ja-JP" sz="2400" b="1" dirty="0"/>
              <a:t>1.  </a:t>
            </a:r>
            <a:r>
              <a:rPr kumimoji="1" lang="en-US" altLang="ja-JP" sz="2400" b="1" dirty="0" err="1"/>
              <a:t>ToF</a:t>
            </a:r>
            <a:r>
              <a:rPr kumimoji="1" lang="ja-JP" altLang="en-US" sz="2400" b="1" dirty="0"/>
              <a:t>による液体シンチレータを用いた宇宙線</a:t>
            </a:r>
            <a:r>
              <a:rPr kumimoji="1" lang="en-US" altLang="ja-JP" sz="2400" b="1" dirty="0"/>
              <a:t>µ</a:t>
            </a:r>
            <a:r>
              <a:rPr kumimoji="1" lang="ja-JP" altLang="en-US" sz="2400" b="1" dirty="0"/>
              <a:t>粒子停止</a:t>
            </a:r>
            <a:r>
              <a:rPr kumimoji="1" lang="en-US" altLang="ja-JP" sz="2400" b="1" dirty="0"/>
              <a:t>(</a:t>
            </a:r>
            <a:r>
              <a:rPr kumimoji="1" lang="ja-JP" altLang="en-US" sz="2400" b="1" dirty="0"/>
              <a:t>崩壊</a:t>
            </a:r>
            <a:r>
              <a:rPr kumimoji="1" lang="en-US" altLang="ja-JP" sz="2400" b="1" dirty="0"/>
              <a:t>)</a:t>
            </a:r>
            <a:r>
              <a:rPr kumimoji="1" lang="ja-JP" altLang="en-US" sz="2400" b="1" dirty="0"/>
              <a:t>事象の観測試験</a:t>
            </a:r>
          </a:p>
          <a:p>
            <a:r>
              <a:rPr kumimoji="1" lang="en-US" altLang="ja-JP" sz="2400" b="1" dirty="0"/>
              <a:t>2.  </a:t>
            </a:r>
            <a:r>
              <a:rPr kumimoji="1" lang="en-US" altLang="ja-JP" sz="2400" b="1" dirty="0" err="1"/>
              <a:t>LArTPC</a:t>
            </a:r>
            <a:r>
              <a:rPr kumimoji="1" lang="ja-JP" altLang="en-US" sz="2400" b="1" dirty="0"/>
              <a:t>による宇宙線</a:t>
            </a:r>
            <a:r>
              <a:rPr kumimoji="1" lang="en-US" altLang="ja-JP" sz="2400" b="1" dirty="0"/>
              <a:t>µ</a:t>
            </a:r>
            <a:r>
              <a:rPr kumimoji="1" lang="ja-JP" altLang="en-US" sz="2400" b="1" dirty="0"/>
              <a:t>粒子停止事象を用いた粒子反粒子識別試験</a:t>
            </a:r>
            <a:endParaRPr kumimoji="1" lang="en-US" altLang="ja-JP" sz="2400" b="1" dirty="0"/>
          </a:p>
          <a:p>
            <a:r>
              <a:rPr kumimoji="1" lang="en-US" altLang="ja-JP" sz="2400" b="1" dirty="0"/>
              <a:t>3.  </a:t>
            </a:r>
            <a:r>
              <a:rPr kumimoji="1" lang="en-US" altLang="ja-JP" sz="2400" b="1" dirty="0" err="1"/>
              <a:t>LArTPC+ToF</a:t>
            </a:r>
            <a:r>
              <a:rPr kumimoji="1" lang="en-US" altLang="ja-JP" sz="2400" b="1" dirty="0"/>
              <a:t> first step</a:t>
            </a:r>
            <a:r>
              <a:rPr kumimoji="1" lang="ja-JP" altLang="en-US" sz="2400" b="1" dirty="0"/>
              <a:t>試験</a:t>
            </a:r>
            <a:endParaRPr kumimoji="1" lang="en-US" altLang="ja-JP" sz="2400" b="1" dirty="0"/>
          </a:p>
          <a:p>
            <a:endParaRPr kumimoji="1" lang="ja-JP" altLang="en-US" sz="2000" b="1" dirty="0"/>
          </a:p>
        </p:txBody>
      </p:sp>
      <p:sp>
        <p:nvSpPr>
          <p:cNvPr id="3" name="テキスト ボックス 2">
            <a:extLst>
              <a:ext uri="{FF2B5EF4-FFF2-40B4-BE49-F238E27FC236}">
                <a16:creationId xmlns:a16="http://schemas.microsoft.com/office/drawing/2014/main" id="{E677BBA9-DDE8-00A4-425D-0ADAABD7137B}"/>
              </a:ext>
            </a:extLst>
          </p:cNvPr>
          <p:cNvSpPr txBox="1"/>
          <p:nvPr/>
        </p:nvSpPr>
        <p:spPr>
          <a:xfrm>
            <a:off x="546756" y="4624908"/>
            <a:ext cx="10192214" cy="1938992"/>
          </a:xfrm>
          <a:prstGeom prst="rect">
            <a:avLst/>
          </a:prstGeom>
          <a:noFill/>
        </p:spPr>
        <p:txBody>
          <a:bodyPr wrap="none" rtlCol="0">
            <a:spAutoFit/>
          </a:bodyPr>
          <a:lstStyle/>
          <a:p>
            <a:endParaRPr lang="en-US" altLang="ja-JP" sz="2400" b="1" dirty="0"/>
          </a:p>
          <a:p>
            <a:pPr marL="342900" indent="-342900">
              <a:buFont typeface="Wingdings" panose="05000000000000000000" pitchFamily="2" charset="2"/>
              <a:buChar char="Ø"/>
            </a:pPr>
            <a:r>
              <a:rPr lang="en-US" altLang="ja-JP" sz="2400" b="1" dirty="0" err="1"/>
              <a:t>ToF</a:t>
            </a:r>
            <a:r>
              <a:rPr lang="ja-JP" altLang="en-US" sz="2400" b="1" dirty="0"/>
              <a:t>二層のトラッキング、</a:t>
            </a:r>
            <a:r>
              <a:rPr lang="en-US" altLang="ja-JP" sz="2400" b="1" dirty="0"/>
              <a:t>β</a:t>
            </a:r>
            <a:r>
              <a:rPr lang="ja-JP" altLang="en-US" sz="2400" b="1" dirty="0"/>
              <a:t>測定時技術の確立</a:t>
            </a:r>
            <a:endParaRPr lang="en-US" altLang="ja-JP" sz="2400" b="1" dirty="0"/>
          </a:p>
          <a:p>
            <a:pPr marL="342900" indent="-342900">
              <a:buFont typeface="Wingdings" panose="05000000000000000000" pitchFamily="2" charset="2"/>
              <a:buChar char="Ø"/>
            </a:pPr>
            <a:r>
              <a:rPr lang="en-US" altLang="ja-JP" sz="2400" b="1" dirty="0" err="1"/>
              <a:t>LArTPC</a:t>
            </a:r>
            <a:r>
              <a:rPr lang="ja-JP" altLang="en-US" sz="2400" b="1" dirty="0"/>
              <a:t>による宇宙線</a:t>
            </a:r>
            <a:r>
              <a:rPr lang="en-US" altLang="ja-JP" sz="2400" b="1" dirty="0"/>
              <a:t>µ</a:t>
            </a:r>
            <a:r>
              <a:rPr lang="ja-JP" altLang="en-US" sz="2400" b="1" dirty="0"/>
              <a:t>粒子を用いた粒子反粒子識別試験を踏まえて、</a:t>
            </a:r>
            <a:endParaRPr lang="en-US" altLang="ja-JP" sz="2400" b="1" dirty="0"/>
          </a:p>
          <a:p>
            <a:r>
              <a:rPr kumimoji="1" lang="en-US" altLang="ja-JP" sz="2400" b="1" dirty="0"/>
              <a:t>J-PARC</a:t>
            </a:r>
            <a:r>
              <a:rPr kumimoji="1" lang="ja-JP" altLang="en-US" sz="2400" b="1" dirty="0"/>
              <a:t>ビームテストで反陽子ビームを用いた粒子反粒子識別に挑む</a:t>
            </a:r>
            <a:endParaRPr kumimoji="1" lang="en-US" altLang="ja-JP" sz="2400" b="1" dirty="0"/>
          </a:p>
          <a:p>
            <a:pPr marL="342900" indent="-342900">
              <a:buFont typeface="Wingdings" panose="05000000000000000000" pitchFamily="2" charset="2"/>
              <a:buChar char="Ø"/>
            </a:pPr>
            <a:r>
              <a:rPr kumimoji="1" lang="ja-JP" altLang="en-US" sz="2400" b="1" dirty="0"/>
              <a:t>小型気球を用いて液体アルゴン安定運用技術の確立試験に挑む</a:t>
            </a:r>
          </a:p>
        </p:txBody>
      </p:sp>
      <p:sp>
        <p:nvSpPr>
          <p:cNvPr id="4" name="フッター プレースホルダー 3">
            <a:extLst>
              <a:ext uri="{FF2B5EF4-FFF2-40B4-BE49-F238E27FC236}">
                <a16:creationId xmlns:a16="http://schemas.microsoft.com/office/drawing/2014/main" id="{7DA57558-EF05-0DF0-EAB4-B1B6302CFE77}"/>
              </a:ext>
            </a:extLst>
          </p:cNvPr>
          <p:cNvSpPr>
            <a:spLocks noGrp="1"/>
          </p:cNvSpPr>
          <p:nvPr>
            <p:ph type="ftr" sz="quarter" idx="11"/>
          </p:nvPr>
        </p:nvSpPr>
        <p:spPr>
          <a:xfrm>
            <a:off x="8077200" y="22830"/>
            <a:ext cx="4114800" cy="365125"/>
          </a:xfrm>
        </p:spPr>
        <p:txBody>
          <a:bodyPr/>
          <a:lstStyle/>
          <a:p>
            <a:r>
              <a:rPr kumimoji="1" lang="en-US" altLang="ja-JP" dirty="0"/>
              <a:t>ICEPP</a:t>
            </a:r>
            <a:r>
              <a:rPr kumimoji="1" lang="ja-JP" altLang="en-US" dirty="0"/>
              <a:t>シンポジウム </a:t>
            </a:r>
            <a:r>
              <a:rPr kumimoji="1" lang="en-US" altLang="ja-JP" dirty="0"/>
              <a:t>2023 2/19</a:t>
            </a:r>
            <a:endParaRPr kumimoji="1" lang="ja-JP" altLang="en-US" dirty="0"/>
          </a:p>
        </p:txBody>
      </p:sp>
      <p:sp>
        <p:nvSpPr>
          <p:cNvPr id="11" name="スライド番号プレースホルダー 2">
            <a:extLst>
              <a:ext uri="{FF2B5EF4-FFF2-40B4-BE49-F238E27FC236}">
                <a16:creationId xmlns:a16="http://schemas.microsoft.com/office/drawing/2014/main" id="{ADBDF3DC-9295-F93A-23BB-11315C4BB484}"/>
              </a:ext>
            </a:extLst>
          </p:cNvPr>
          <p:cNvSpPr>
            <a:spLocks noGrp="1"/>
          </p:cNvSpPr>
          <p:nvPr>
            <p:ph type="sldNum" sz="quarter" idx="12"/>
          </p:nvPr>
        </p:nvSpPr>
        <p:spPr>
          <a:xfrm>
            <a:off x="9435981" y="0"/>
            <a:ext cx="2743200" cy="365125"/>
          </a:xfrm>
        </p:spPr>
        <p:txBody>
          <a:bodyPr/>
          <a:lstStyle/>
          <a:p>
            <a:fld id="{D6899CFB-F8A1-4451-9130-1C210B9BF1C7}" type="slidenum">
              <a:rPr kumimoji="1" lang="ja-JP" altLang="en-US" smtClean="0"/>
              <a:t>21</a:t>
            </a:fld>
            <a:r>
              <a:rPr kumimoji="1" lang="en-US" altLang="ja-JP" dirty="0"/>
              <a:t>/21</a:t>
            </a:r>
            <a:endParaRPr kumimoji="1" lang="ja-JP" altLang="en-US" dirty="0"/>
          </a:p>
        </p:txBody>
      </p:sp>
    </p:spTree>
    <p:extLst>
      <p:ext uri="{BB962C8B-B14F-4D97-AF65-F5344CB8AC3E}">
        <p14:creationId xmlns:p14="http://schemas.microsoft.com/office/powerpoint/2010/main" val="654737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C676E0-A0A5-FDC5-116E-74B56017A2FA}"/>
              </a:ext>
            </a:extLst>
          </p:cNvPr>
          <p:cNvSpPr>
            <a:spLocks noGrp="1"/>
          </p:cNvSpPr>
          <p:nvPr>
            <p:ph type="title"/>
          </p:nvPr>
        </p:nvSpPr>
        <p:spPr/>
        <p:txBody>
          <a:bodyPr/>
          <a:lstStyle/>
          <a:p>
            <a:r>
              <a:rPr kumimoji="1" lang="ja-JP" altLang="en-US" dirty="0"/>
              <a:t>バックアップ</a:t>
            </a:r>
          </a:p>
        </p:txBody>
      </p:sp>
      <p:sp>
        <p:nvSpPr>
          <p:cNvPr id="3" name="コンテンツ プレースホルダー 2">
            <a:extLst>
              <a:ext uri="{FF2B5EF4-FFF2-40B4-BE49-F238E27FC236}">
                <a16:creationId xmlns:a16="http://schemas.microsoft.com/office/drawing/2014/main" id="{9DF3F5E2-36E0-D6D1-D607-8DA7596E9BE1}"/>
              </a:ext>
            </a:extLst>
          </p:cNvPr>
          <p:cNvSpPr>
            <a:spLocks noGrp="1"/>
          </p:cNvSpPr>
          <p:nvPr>
            <p:ph idx="1"/>
          </p:nvPr>
        </p:nvSpPr>
        <p:spPr/>
        <p:txBody>
          <a:bodyPr/>
          <a:lstStyle/>
          <a:p>
            <a:endParaRPr kumimoji="1" lang="ja-JP" altLang="en-US"/>
          </a:p>
        </p:txBody>
      </p:sp>
      <p:sp>
        <p:nvSpPr>
          <p:cNvPr id="4" name="フッター プレースホルダー 3">
            <a:extLst>
              <a:ext uri="{FF2B5EF4-FFF2-40B4-BE49-F238E27FC236}">
                <a16:creationId xmlns:a16="http://schemas.microsoft.com/office/drawing/2014/main" id="{172DD466-C8A1-687B-C2DB-70905BAE1C15}"/>
              </a:ext>
            </a:extLst>
          </p:cNvPr>
          <p:cNvSpPr>
            <a:spLocks noGrp="1"/>
          </p:cNvSpPr>
          <p:nvPr>
            <p:ph type="ftr" sz="quarter" idx="11"/>
          </p:nvPr>
        </p:nvSpPr>
        <p:spPr/>
        <p:txBody>
          <a:bodyPr/>
          <a:lstStyle/>
          <a:p>
            <a:r>
              <a:rPr kumimoji="1" lang="en-US" altLang="ja-JP" dirty="0"/>
              <a:t>ICEPP</a:t>
            </a:r>
            <a:r>
              <a:rPr kumimoji="1" lang="ja-JP" altLang="en-US"/>
              <a:t>シンポジウム </a:t>
            </a:r>
            <a:r>
              <a:rPr kumimoji="1" lang="en-US" altLang="ja-JP" dirty="0"/>
              <a:t>2023 2/19</a:t>
            </a:r>
            <a:endParaRPr kumimoji="1" lang="ja-JP" altLang="en-US"/>
          </a:p>
        </p:txBody>
      </p:sp>
      <p:sp>
        <p:nvSpPr>
          <p:cNvPr id="5" name="スライド番号プレースホルダー 4">
            <a:extLst>
              <a:ext uri="{FF2B5EF4-FFF2-40B4-BE49-F238E27FC236}">
                <a16:creationId xmlns:a16="http://schemas.microsoft.com/office/drawing/2014/main" id="{7CFDC297-B41F-C741-A288-5EFF8611A9AE}"/>
              </a:ext>
            </a:extLst>
          </p:cNvPr>
          <p:cNvSpPr>
            <a:spLocks noGrp="1"/>
          </p:cNvSpPr>
          <p:nvPr>
            <p:ph type="sldNum" sz="quarter" idx="12"/>
          </p:nvPr>
        </p:nvSpPr>
        <p:spPr/>
        <p:txBody>
          <a:bodyPr/>
          <a:lstStyle/>
          <a:p>
            <a:fld id="{D6899CFB-F8A1-4451-9130-1C210B9BF1C7}" type="slidenum">
              <a:rPr kumimoji="1" lang="ja-JP" altLang="en-US" smtClean="0"/>
              <a:t>22</a:t>
            </a:fld>
            <a:endParaRPr kumimoji="1" lang="ja-JP" altLang="en-US"/>
          </a:p>
        </p:txBody>
      </p:sp>
    </p:spTree>
    <p:extLst>
      <p:ext uri="{BB962C8B-B14F-4D97-AF65-F5344CB8AC3E}">
        <p14:creationId xmlns:p14="http://schemas.microsoft.com/office/powerpoint/2010/main" val="3913775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416B95-14D6-7D1A-0404-B1666A550628}"/>
              </a:ext>
            </a:extLst>
          </p:cNvPr>
          <p:cNvSpPr>
            <a:spLocks noGrp="1"/>
          </p:cNvSpPr>
          <p:nvPr>
            <p:ph type="title"/>
          </p:nvPr>
        </p:nvSpPr>
        <p:spPr/>
        <p:txBody>
          <a:bodyPr/>
          <a:lstStyle/>
          <a:p>
            <a:r>
              <a:rPr kumimoji="1" lang="ja-JP" altLang="en-US" dirty="0"/>
              <a:t>粒子質量識別</a:t>
            </a:r>
          </a:p>
        </p:txBody>
      </p:sp>
      <p:sp>
        <p:nvSpPr>
          <p:cNvPr id="4" name="フッター プレースホルダー 3">
            <a:extLst>
              <a:ext uri="{FF2B5EF4-FFF2-40B4-BE49-F238E27FC236}">
                <a16:creationId xmlns:a16="http://schemas.microsoft.com/office/drawing/2014/main" id="{623DC2FC-CA82-9A9E-2B20-B629F98B7C24}"/>
              </a:ext>
            </a:extLst>
          </p:cNvPr>
          <p:cNvSpPr>
            <a:spLocks noGrp="1"/>
          </p:cNvSpPr>
          <p:nvPr>
            <p:ph type="ftr" sz="quarter" idx="11"/>
          </p:nvPr>
        </p:nvSpPr>
        <p:spPr/>
        <p:txBody>
          <a:bodyPr/>
          <a:lstStyle/>
          <a:p>
            <a:r>
              <a:rPr kumimoji="1" lang="en-US" altLang="ja-JP"/>
              <a:t>ICEPP</a:t>
            </a:r>
            <a:r>
              <a:rPr kumimoji="1" lang="ja-JP" altLang="en-US"/>
              <a:t>シンポジウム </a:t>
            </a:r>
            <a:r>
              <a:rPr kumimoji="1" lang="en-US" altLang="ja-JP"/>
              <a:t>2023 2/19</a:t>
            </a:r>
            <a:endParaRPr kumimoji="1" lang="ja-JP" altLang="en-US"/>
          </a:p>
        </p:txBody>
      </p:sp>
      <p:sp>
        <p:nvSpPr>
          <p:cNvPr id="5" name="スライド番号プレースホルダー 4">
            <a:extLst>
              <a:ext uri="{FF2B5EF4-FFF2-40B4-BE49-F238E27FC236}">
                <a16:creationId xmlns:a16="http://schemas.microsoft.com/office/drawing/2014/main" id="{EC79C810-5084-427C-2060-08F4804C0E30}"/>
              </a:ext>
            </a:extLst>
          </p:cNvPr>
          <p:cNvSpPr>
            <a:spLocks noGrp="1"/>
          </p:cNvSpPr>
          <p:nvPr>
            <p:ph type="sldNum" sz="quarter" idx="12"/>
          </p:nvPr>
        </p:nvSpPr>
        <p:spPr/>
        <p:txBody>
          <a:bodyPr/>
          <a:lstStyle/>
          <a:p>
            <a:fld id="{D6899CFB-F8A1-4451-9130-1C210B9BF1C7}" type="slidenum">
              <a:rPr kumimoji="1" lang="ja-JP" altLang="en-US" smtClean="0"/>
              <a:t>23</a:t>
            </a:fld>
            <a:endParaRPr kumimoji="1" lang="ja-JP" altLang="en-US"/>
          </a:p>
        </p:txBody>
      </p:sp>
      <mc:AlternateContent xmlns:mc="http://schemas.openxmlformats.org/markup-compatibility/2006">
        <mc:Choice xmlns:a14="http://schemas.microsoft.com/office/drawing/2010/main" Requires="a14">
          <p:graphicFrame>
            <p:nvGraphicFramePr>
              <p:cNvPr id="6" name="表 20">
                <a:extLst>
                  <a:ext uri="{FF2B5EF4-FFF2-40B4-BE49-F238E27FC236}">
                    <a16:creationId xmlns:a16="http://schemas.microsoft.com/office/drawing/2014/main" id="{DE7FBA03-37DB-6A9B-8029-96BB33163DDF}"/>
                  </a:ext>
                </a:extLst>
              </p:cNvPr>
              <p:cNvGraphicFramePr>
                <a:graphicFrameLocks noGrp="1"/>
              </p:cNvGraphicFramePr>
              <p:nvPr>
                <p:extLst>
                  <p:ext uri="{D42A27DB-BD31-4B8C-83A1-F6EECF244321}">
                    <p14:modId xmlns:p14="http://schemas.microsoft.com/office/powerpoint/2010/main" val="4196956354"/>
                  </p:ext>
                </p:extLst>
              </p:nvPr>
            </p:nvGraphicFramePr>
            <p:xfrm>
              <a:off x="6162111" y="1528565"/>
              <a:ext cx="4936813" cy="1499045"/>
            </p:xfrm>
            <a:graphic>
              <a:graphicData uri="http://schemas.openxmlformats.org/drawingml/2006/table">
                <a:tbl>
                  <a:tblPr firstRow="1" bandRow="1">
                    <a:tableStyleId>{073A0DAA-6AF3-43AB-8588-CEC1D06C72B9}</a:tableStyleId>
                  </a:tblPr>
                  <a:tblGrid>
                    <a:gridCol w="674369">
                      <a:extLst>
                        <a:ext uri="{9D8B030D-6E8A-4147-A177-3AD203B41FA5}">
                          <a16:colId xmlns:a16="http://schemas.microsoft.com/office/drawing/2014/main" val="1870754284"/>
                        </a:ext>
                      </a:extLst>
                    </a:gridCol>
                    <a:gridCol w="515972">
                      <a:extLst>
                        <a:ext uri="{9D8B030D-6E8A-4147-A177-3AD203B41FA5}">
                          <a16:colId xmlns:a16="http://schemas.microsoft.com/office/drawing/2014/main" val="3664812197"/>
                        </a:ext>
                      </a:extLst>
                    </a:gridCol>
                    <a:gridCol w="1126951">
                      <a:extLst>
                        <a:ext uri="{9D8B030D-6E8A-4147-A177-3AD203B41FA5}">
                          <a16:colId xmlns:a16="http://schemas.microsoft.com/office/drawing/2014/main" val="635807859"/>
                        </a:ext>
                      </a:extLst>
                    </a:gridCol>
                    <a:gridCol w="1330435">
                      <a:extLst>
                        <a:ext uri="{9D8B030D-6E8A-4147-A177-3AD203B41FA5}">
                          <a16:colId xmlns:a16="http://schemas.microsoft.com/office/drawing/2014/main" val="3292299185"/>
                        </a:ext>
                      </a:extLst>
                    </a:gridCol>
                    <a:gridCol w="1289086">
                      <a:extLst>
                        <a:ext uri="{9D8B030D-6E8A-4147-A177-3AD203B41FA5}">
                          <a16:colId xmlns:a16="http://schemas.microsoft.com/office/drawing/2014/main" val="3171246619"/>
                        </a:ext>
                      </a:extLst>
                    </a:gridCol>
                  </a:tblGrid>
                  <a:tr h="256744">
                    <a:tc>
                      <a:txBody>
                        <a:bodyPr/>
                        <a:lstStyle/>
                        <a:p>
                          <a:r>
                            <a:rPr kumimoji="1" lang="ja-JP" altLang="en-US" sz="1600" b="0" dirty="0"/>
                            <a:t>粒子</a:t>
                          </a:r>
                          <a:endParaRPr kumimoji="1" lang="ja-JP" altLang="en-US" sz="1600" b="0" dirty="0">
                            <a:latin typeface="+mn-lt"/>
                          </a:endParaRPr>
                        </a:p>
                      </a:txBody>
                      <a:tcPr/>
                    </a:tc>
                    <a:tc>
                      <a:txBody>
                        <a:bodyPr/>
                        <a:lstStyle/>
                        <a:p>
                          <a:r>
                            <a:rPr kumimoji="1" lang="en-US" altLang="ja-JP" sz="1600" b="0" dirty="0"/>
                            <a:t>β</a:t>
                          </a:r>
                          <a:endParaRPr kumimoji="1" lang="ja-JP" altLang="en-US" sz="1600" b="0" dirty="0">
                            <a:latin typeface="+mn-lt"/>
                          </a:endParaRPr>
                        </a:p>
                      </a:txBody>
                      <a:tcPr/>
                    </a:tc>
                    <a:tc>
                      <a:txBody>
                        <a:bodyPr/>
                        <a:lstStyle/>
                        <a:p>
                          <a:r>
                            <a:rPr kumimoji="1" lang="en-US" altLang="ja-JP" sz="1600" b="0" dirty="0"/>
                            <a:t>Rigidity</a:t>
                          </a:r>
                        </a:p>
                        <a:p>
                          <a:r>
                            <a:rPr kumimoji="1" lang="en-US" altLang="ja-JP" sz="1600" b="0" dirty="0"/>
                            <a:t>(MeV/n)</a:t>
                          </a:r>
                          <a:endParaRPr kumimoji="1" lang="ja-JP" altLang="en-US" sz="1600" b="0" dirty="0">
                            <a:latin typeface="+mn-lt"/>
                          </a:endParaRPr>
                        </a:p>
                      </a:txBody>
                      <a:tcPr/>
                    </a:tc>
                    <a:tc>
                      <a:txBody>
                        <a:bodyPr/>
                        <a:lstStyle/>
                        <a:p>
                          <a:r>
                            <a:rPr kumimoji="1" lang="en-US" altLang="ja-JP" sz="1600" b="0" dirty="0"/>
                            <a:t>Kinetic Energy</a:t>
                          </a:r>
                        </a:p>
                        <a:p>
                          <a:r>
                            <a:rPr kumimoji="1" lang="en-US" altLang="ja-JP" sz="1600" b="0" dirty="0"/>
                            <a:t>(MeV)</a:t>
                          </a:r>
                          <a:endParaRPr kumimoji="1" lang="ja-JP" altLang="en-US" sz="1600" b="0" dirty="0">
                            <a:latin typeface="+mn-lt"/>
                          </a:endParaRPr>
                        </a:p>
                      </a:txBody>
                      <a:tcPr/>
                    </a:tc>
                    <a:tc>
                      <a:txBody>
                        <a:bodyPr/>
                        <a:lstStyle/>
                        <a:p>
                          <a:r>
                            <a:rPr kumimoji="1" lang="en-US" altLang="ja-JP" sz="1600" b="0" dirty="0"/>
                            <a:t>Momentum</a:t>
                          </a:r>
                        </a:p>
                        <a:p>
                          <a:r>
                            <a:rPr kumimoji="1" lang="en-US" altLang="ja-JP" sz="1600" b="0" dirty="0"/>
                            <a:t>(MeV/c)</a:t>
                          </a:r>
                          <a:endParaRPr kumimoji="1" lang="ja-JP" altLang="en-US" sz="1600" b="0" dirty="0">
                            <a:latin typeface="+mn-lt"/>
                          </a:endParaRPr>
                        </a:p>
                      </a:txBody>
                      <a:tcPr/>
                    </a:tc>
                    <a:extLst>
                      <a:ext uri="{0D108BD9-81ED-4DB2-BD59-A6C34878D82A}">
                        <a16:rowId xmlns:a16="http://schemas.microsoft.com/office/drawing/2014/main" val="987538780"/>
                      </a:ext>
                    </a:extLst>
                  </a:tr>
                  <a:tr h="148642">
                    <a:tc>
                      <a:txBody>
                        <a:bodyPr/>
                        <a:lstStyle/>
                        <a:p>
                          <a:pPr/>
                          <a14:m>
                            <m:oMathPara xmlns:m="http://schemas.openxmlformats.org/officeDocument/2006/math">
                              <m:oMathParaPr>
                                <m:jc m:val="centerGroup"/>
                              </m:oMathParaPr>
                              <m:oMath xmlns:m="http://schemas.openxmlformats.org/officeDocument/2006/math">
                                <m:r>
                                  <m:rPr>
                                    <m:sty m:val="p"/>
                                  </m:rPr>
                                  <a:rPr kumimoji="1" lang="en-US" altLang="ja-JP" sz="1600" b="0" i="0" smtClean="0">
                                    <a:latin typeface="Cambria Math" panose="02040503050406030204" pitchFamily="18" charset="0"/>
                                  </a:rPr>
                                  <m:t>p</m:t>
                                </m:r>
                                <m:r>
                                  <a:rPr kumimoji="1" lang="en-US" altLang="ja-JP" sz="1600" b="0" i="0" smtClean="0">
                                    <a:latin typeface="Cambria Math" panose="02040503050406030204" pitchFamily="18" charset="0"/>
                                  </a:rPr>
                                  <m:t>, </m:t>
                                </m:r>
                                <m:acc>
                                  <m:accPr>
                                    <m:chr m:val="̅"/>
                                    <m:ctrlPr>
                                      <a:rPr kumimoji="1" lang="en-US" altLang="ja-JP" sz="1600" b="0" i="1" smtClean="0">
                                        <a:latin typeface="Cambria Math" panose="02040503050406030204" pitchFamily="18" charset="0"/>
                                      </a:rPr>
                                    </m:ctrlPr>
                                  </m:accPr>
                                  <m:e>
                                    <m:r>
                                      <m:rPr>
                                        <m:sty m:val="p"/>
                                      </m:rPr>
                                      <a:rPr kumimoji="1" lang="en-US" altLang="ja-JP" sz="1600" b="0" i="0" smtClean="0">
                                        <a:latin typeface="Cambria Math" panose="02040503050406030204" pitchFamily="18" charset="0"/>
                                      </a:rPr>
                                      <m:t>p</m:t>
                                    </m:r>
                                  </m:e>
                                </m:acc>
                              </m:oMath>
                            </m:oMathPara>
                          </a14:m>
                          <a:endParaRPr kumimoji="1" lang="ja-JP" altLang="en-US" sz="1600" b="0" i="0" dirty="0">
                            <a:latin typeface="+mn-lt"/>
                          </a:endParaRPr>
                        </a:p>
                      </a:txBody>
                      <a:tcPr/>
                    </a:tc>
                    <a:tc>
                      <a:txBody>
                        <a:bodyPr/>
                        <a:lstStyle/>
                        <a:p>
                          <a:r>
                            <a:rPr kumimoji="1" lang="en-US" altLang="ja-JP" sz="1600" b="0" dirty="0"/>
                            <a:t>0.5</a:t>
                          </a:r>
                          <a:endParaRPr kumimoji="1" lang="ja-JP" altLang="en-US" sz="1600" b="0" dirty="0">
                            <a:latin typeface="+mn-lt"/>
                          </a:endParaRPr>
                        </a:p>
                      </a:txBody>
                      <a:tcPr/>
                    </a:tc>
                    <a:tc>
                      <a:txBody>
                        <a:bodyPr/>
                        <a:lstStyle/>
                        <a:p>
                          <a:r>
                            <a:rPr kumimoji="1" lang="en-US" altLang="ja-JP" sz="1600" b="0" dirty="0"/>
                            <a:t>150</a:t>
                          </a:r>
                          <a:endParaRPr kumimoji="1" lang="ja-JP" altLang="en-US" sz="1600" b="0" dirty="0">
                            <a:latin typeface="+mn-lt"/>
                          </a:endParaRPr>
                        </a:p>
                      </a:txBody>
                      <a:tcPr/>
                    </a:tc>
                    <a:tc>
                      <a:txBody>
                        <a:bodyPr/>
                        <a:lstStyle/>
                        <a:p>
                          <a:r>
                            <a:rPr kumimoji="1" lang="en-US" altLang="ja-JP" sz="1600" b="0" dirty="0"/>
                            <a:t>150</a:t>
                          </a:r>
                          <a:endParaRPr kumimoji="1" lang="ja-JP" altLang="en-US" sz="1600" b="0" dirty="0">
                            <a:latin typeface="+mn-lt"/>
                          </a:endParaRPr>
                        </a:p>
                      </a:txBody>
                      <a:tcPr/>
                    </a:tc>
                    <a:tc>
                      <a:txBody>
                        <a:bodyPr/>
                        <a:lstStyle/>
                        <a:p>
                          <a:r>
                            <a:rPr kumimoji="1" lang="en-US" altLang="ja-JP" sz="1600" b="0" dirty="0"/>
                            <a:t>570</a:t>
                          </a:r>
                          <a:endParaRPr kumimoji="1" lang="ja-JP" altLang="en-US" sz="1600" b="0" dirty="0">
                            <a:latin typeface="+mn-lt"/>
                          </a:endParaRPr>
                        </a:p>
                      </a:txBody>
                      <a:tcPr/>
                    </a:tc>
                    <a:extLst>
                      <a:ext uri="{0D108BD9-81ED-4DB2-BD59-A6C34878D82A}">
                        <a16:rowId xmlns:a16="http://schemas.microsoft.com/office/drawing/2014/main" val="3586478059"/>
                      </a:ext>
                    </a:extLst>
                  </a:tr>
                  <a:tr h="151091">
                    <a:tc>
                      <a:txBody>
                        <a:bodyPr/>
                        <a:lstStyle/>
                        <a:p>
                          <a:pPr/>
                          <a14:m>
                            <m:oMathPara xmlns:m="http://schemas.openxmlformats.org/officeDocument/2006/math">
                              <m:oMathParaPr>
                                <m:jc m:val="centerGroup"/>
                              </m:oMathParaPr>
                              <m:oMath xmlns:m="http://schemas.openxmlformats.org/officeDocument/2006/math">
                                <m:r>
                                  <m:rPr>
                                    <m:sty m:val="p"/>
                                  </m:rPr>
                                  <a:rPr kumimoji="1" lang="en-US" altLang="ja-JP" sz="1600" b="0" i="0" smtClean="0">
                                    <a:latin typeface="Cambria Math" panose="02040503050406030204" pitchFamily="18" charset="0"/>
                                  </a:rPr>
                                  <m:t>d</m:t>
                                </m:r>
                                <m:r>
                                  <a:rPr kumimoji="1" lang="en-US" altLang="ja-JP" sz="1600" b="0" i="0" smtClean="0">
                                    <a:latin typeface="Cambria Math" panose="02040503050406030204" pitchFamily="18" charset="0"/>
                                  </a:rPr>
                                  <m:t>, </m:t>
                                </m:r>
                                <m:acc>
                                  <m:accPr>
                                    <m:chr m:val="̅"/>
                                    <m:ctrlPr>
                                      <a:rPr kumimoji="1" lang="en-US" altLang="ja-JP" sz="1600" b="0" i="1" smtClean="0">
                                        <a:latin typeface="Cambria Math" panose="02040503050406030204" pitchFamily="18" charset="0"/>
                                      </a:rPr>
                                    </m:ctrlPr>
                                  </m:accPr>
                                  <m:e>
                                    <m:r>
                                      <m:rPr>
                                        <m:sty m:val="p"/>
                                      </m:rPr>
                                      <a:rPr kumimoji="1" lang="en-US" altLang="ja-JP" sz="1600" b="0" i="0" smtClean="0">
                                        <a:latin typeface="Cambria Math" panose="02040503050406030204" pitchFamily="18" charset="0"/>
                                      </a:rPr>
                                      <m:t>d</m:t>
                                    </m:r>
                                  </m:e>
                                </m:acc>
                              </m:oMath>
                            </m:oMathPara>
                          </a14:m>
                          <a:endParaRPr kumimoji="1" lang="ja-JP" altLang="en-US" sz="1600" b="0" dirty="0">
                            <a:latin typeface="+mn-lt"/>
                          </a:endParaRPr>
                        </a:p>
                      </a:txBody>
                      <a:tcPr/>
                    </a:tc>
                    <a:tc>
                      <a:txBody>
                        <a:bodyPr/>
                        <a:lstStyle/>
                        <a:p>
                          <a:r>
                            <a:rPr kumimoji="1" lang="en-US" altLang="ja-JP" sz="1600" b="0" dirty="0"/>
                            <a:t>0.5</a:t>
                          </a:r>
                          <a:endParaRPr kumimoji="1" lang="ja-JP" altLang="en-US" sz="1600" b="0" dirty="0">
                            <a:latin typeface="+mn-lt"/>
                          </a:endParaRPr>
                        </a:p>
                      </a:txBody>
                      <a:tcPr/>
                    </a:tc>
                    <a:tc>
                      <a:txBody>
                        <a:bodyPr/>
                        <a:lstStyle/>
                        <a:p>
                          <a:r>
                            <a:rPr kumimoji="1" lang="en-US" altLang="ja-JP" sz="1600" b="0" dirty="0"/>
                            <a:t>150</a:t>
                          </a:r>
                          <a:endParaRPr kumimoji="1" lang="ja-JP" altLang="en-US" sz="1600" b="0" dirty="0">
                            <a:latin typeface="+mn-lt"/>
                          </a:endParaRPr>
                        </a:p>
                      </a:txBody>
                      <a:tcPr/>
                    </a:tc>
                    <a:tc>
                      <a:txBody>
                        <a:bodyPr/>
                        <a:lstStyle/>
                        <a:p>
                          <a:r>
                            <a:rPr kumimoji="1" lang="en-US" altLang="ja-JP" sz="1600" b="0" dirty="0"/>
                            <a:t>300</a:t>
                          </a:r>
                          <a:endParaRPr kumimoji="1" lang="ja-JP" altLang="en-US" sz="1600" b="0" dirty="0">
                            <a:latin typeface="+mn-lt"/>
                          </a:endParaRPr>
                        </a:p>
                      </a:txBody>
                      <a:tcPr/>
                    </a:tc>
                    <a:tc>
                      <a:txBody>
                        <a:bodyPr/>
                        <a:lstStyle/>
                        <a:p>
                          <a:r>
                            <a:rPr kumimoji="1" lang="en-US" altLang="ja-JP" sz="1600" b="0" dirty="0"/>
                            <a:t>1140</a:t>
                          </a:r>
                          <a:endParaRPr kumimoji="1" lang="en-US" altLang="ja-JP" sz="1600" b="0" dirty="0">
                            <a:latin typeface="+mn-lt"/>
                          </a:endParaRPr>
                        </a:p>
                      </a:txBody>
                      <a:tcPr/>
                    </a:tc>
                    <a:extLst>
                      <a:ext uri="{0D108BD9-81ED-4DB2-BD59-A6C34878D82A}">
                        <a16:rowId xmlns:a16="http://schemas.microsoft.com/office/drawing/2014/main" val="940003015"/>
                      </a:ext>
                    </a:extLst>
                  </a:tr>
                </a:tbl>
              </a:graphicData>
            </a:graphic>
          </p:graphicFrame>
        </mc:Choice>
        <mc:Fallback>
          <p:graphicFrame>
            <p:nvGraphicFramePr>
              <p:cNvPr id="6" name="表 20">
                <a:extLst>
                  <a:ext uri="{FF2B5EF4-FFF2-40B4-BE49-F238E27FC236}">
                    <a16:creationId xmlns:a16="http://schemas.microsoft.com/office/drawing/2014/main" id="{DE7FBA03-37DB-6A9B-8029-96BB33163DDF}"/>
                  </a:ext>
                </a:extLst>
              </p:cNvPr>
              <p:cNvGraphicFramePr>
                <a:graphicFrameLocks noGrp="1"/>
              </p:cNvGraphicFramePr>
              <p:nvPr>
                <p:extLst>
                  <p:ext uri="{D42A27DB-BD31-4B8C-83A1-F6EECF244321}">
                    <p14:modId xmlns:p14="http://schemas.microsoft.com/office/powerpoint/2010/main" val="4196956354"/>
                  </p:ext>
                </p:extLst>
              </p:nvPr>
            </p:nvGraphicFramePr>
            <p:xfrm>
              <a:off x="6162111" y="1528565"/>
              <a:ext cx="4936813" cy="1499045"/>
            </p:xfrm>
            <a:graphic>
              <a:graphicData uri="http://schemas.openxmlformats.org/drawingml/2006/table">
                <a:tbl>
                  <a:tblPr firstRow="1" bandRow="1">
                    <a:tableStyleId>{073A0DAA-6AF3-43AB-8588-CEC1D06C72B9}</a:tableStyleId>
                  </a:tblPr>
                  <a:tblGrid>
                    <a:gridCol w="674369">
                      <a:extLst>
                        <a:ext uri="{9D8B030D-6E8A-4147-A177-3AD203B41FA5}">
                          <a16:colId xmlns:a16="http://schemas.microsoft.com/office/drawing/2014/main" val="1870754284"/>
                        </a:ext>
                      </a:extLst>
                    </a:gridCol>
                    <a:gridCol w="515972">
                      <a:extLst>
                        <a:ext uri="{9D8B030D-6E8A-4147-A177-3AD203B41FA5}">
                          <a16:colId xmlns:a16="http://schemas.microsoft.com/office/drawing/2014/main" val="3664812197"/>
                        </a:ext>
                      </a:extLst>
                    </a:gridCol>
                    <a:gridCol w="1126951">
                      <a:extLst>
                        <a:ext uri="{9D8B030D-6E8A-4147-A177-3AD203B41FA5}">
                          <a16:colId xmlns:a16="http://schemas.microsoft.com/office/drawing/2014/main" val="635807859"/>
                        </a:ext>
                      </a:extLst>
                    </a:gridCol>
                    <a:gridCol w="1330435">
                      <a:extLst>
                        <a:ext uri="{9D8B030D-6E8A-4147-A177-3AD203B41FA5}">
                          <a16:colId xmlns:a16="http://schemas.microsoft.com/office/drawing/2014/main" val="3292299185"/>
                        </a:ext>
                      </a:extLst>
                    </a:gridCol>
                    <a:gridCol w="1289086">
                      <a:extLst>
                        <a:ext uri="{9D8B030D-6E8A-4147-A177-3AD203B41FA5}">
                          <a16:colId xmlns:a16="http://schemas.microsoft.com/office/drawing/2014/main" val="3171246619"/>
                        </a:ext>
                      </a:extLst>
                    </a:gridCol>
                  </a:tblGrid>
                  <a:tr h="822960">
                    <a:tc>
                      <a:txBody>
                        <a:bodyPr/>
                        <a:lstStyle/>
                        <a:p>
                          <a:r>
                            <a:rPr kumimoji="1" lang="ja-JP" altLang="en-US" sz="1600" b="0" dirty="0"/>
                            <a:t>粒子</a:t>
                          </a:r>
                          <a:endParaRPr kumimoji="1" lang="ja-JP" altLang="en-US" sz="1600" b="0" dirty="0">
                            <a:latin typeface="+mn-lt"/>
                          </a:endParaRPr>
                        </a:p>
                      </a:txBody>
                      <a:tcPr/>
                    </a:tc>
                    <a:tc>
                      <a:txBody>
                        <a:bodyPr/>
                        <a:lstStyle/>
                        <a:p>
                          <a:r>
                            <a:rPr kumimoji="1" lang="en-US" altLang="ja-JP" sz="1600" b="0" dirty="0"/>
                            <a:t>β</a:t>
                          </a:r>
                          <a:endParaRPr kumimoji="1" lang="ja-JP" altLang="en-US" sz="1600" b="0" dirty="0">
                            <a:latin typeface="+mn-lt"/>
                          </a:endParaRPr>
                        </a:p>
                      </a:txBody>
                      <a:tcPr/>
                    </a:tc>
                    <a:tc>
                      <a:txBody>
                        <a:bodyPr/>
                        <a:lstStyle/>
                        <a:p>
                          <a:r>
                            <a:rPr kumimoji="1" lang="en-US" altLang="ja-JP" sz="1600" b="0" dirty="0"/>
                            <a:t>Rigidity</a:t>
                          </a:r>
                        </a:p>
                        <a:p>
                          <a:r>
                            <a:rPr kumimoji="1" lang="en-US" altLang="ja-JP" sz="1600" b="0" dirty="0"/>
                            <a:t>(MeV/n)</a:t>
                          </a:r>
                          <a:endParaRPr kumimoji="1" lang="ja-JP" altLang="en-US" sz="1600" b="0" dirty="0">
                            <a:latin typeface="+mn-lt"/>
                          </a:endParaRPr>
                        </a:p>
                      </a:txBody>
                      <a:tcPr/>
                    </a:tc>
                    <a:tc>
                      <a:txBody>
                        <a:bodyPr/>
                        <a:lstStyle/>
                        <a:p>
                          <a:r>
                            <a:rPr kumimoji="1" lang="en-US" altLang="ja-JP" sz="1600" b="0" dirty="0"/>
                            <a:t>Kinetic Energy</a:t>
                          </a:r>
                        </a:p>
                        <a:p>
                          <a:r>
                            <a:rPr kumimoji="1" lang="en-US" altLang="ja-JP" sz="1600" b="0" dirty="0"/>
                            <a:t>(MeV)</a:t>
                          </a:r>
                          <a:endParaRPr kumimoji="1" lang="ja-JP" altLang="en-US" sz="1600" b="0" dirty="0">
                            <a:latin typeface="+mn-lt"/>
                          </a:endParaRPr>
                        </a:p>
                      </a:txBody>
                      <a:tcPr/>
                    </a:tc>
                    <a:tc>
                      <a:txBody>
                        <a:bodyPr/>
                        <a:lstStyle/>
                        <a:p>
                          <a:r>
                            <a:rPr kumimoji="1" lang="en-US" altLang="ja-JP" sz="1600" b="0" dirty="0"/>
                            <a:t>Momentum</a:t>
                          </a:r>
                        </a:p>
                        <a:p>
                          <a:r>
                            <a:rPr kumimoji="1" lang="en-US" altLang="ja-JP" sz="1600" b="0" dirty="0"/>
                            <a:t>(MeV/c)</a:t>
                          </a:r>
                          <a:endParaRPr kumimoji="1" lang="ja-JP" altLang="en-US" sz="1600" b="0" dirty="0">
                            <a:latin typeface="+mn-lt"/>
                          </a:endParaRPr>
                        </a:p>
                      </a:txBody>
                      <a:tcPr/>
                    </a:tc>
                    <a:extLst>
                      <a:ext uri="{0D108BD9-81ED-4DB2-BD59-A6C34878D82A}">
                        <a16:rowId xmlns:a16="http://schemas.microsoft.com/office/drawing/2014/main" val="987538780"/>
                      </a:ext>
                    </a:extLst>
                  </a:tr>
                  <a:tr h="335280">
                    <a:tc>
                      <a:txBody>
                        <a:bodyPr/>
                        <a:lstStyle/>
                        <a:p>
                          <a:endParaRPr lang="ja-JP"/>
                        </a:p>
                      </a:txBody>
                      <a:tcPr>
                        <a:blipFill>
                          <a:blip r:embed="rId2"/>
                          <a:stretch>
                            <a:fillRect l="-901" t="-250909" r="-634234" b="-123636"/>
                          </a:stretch>
                        </a:blipFill>
                      </a:tcPr>
                    </a:tc>
                    <a:tc>
                      <a:txBody>
                        <a:bodyPr/>
                        <a:lstStyle/>
                        <a:p>
                          <a:r>
                            <a:rPr kumimoji="1" lang="en-US" altLang="ja-JP" sz="1600" b="0" dirty="0"/>
                            <a:t>0.5</a:t>
                          </a:r>
                          <a:endParaRPr kumimoji="1" lang="ja-JP" altLang="en-US" sz="1600" b="0" dirty="0">
                            <a:latin typeface="+mn-lt"/>
                          </a:endParaRPr>
                        </a:p>
                      </a:txBody>
                      <a:tcPr/>
                    </a:tc>
                    <a:tc>
                      <a:txBody>
                        <a:bodyPr/>
                        <a:lstStyle/>
                        <a:p>
                          <a:r>
                            <a:rPr kumimoji="1" lang="en-US" altLang="ja-JP" sz="1600" b="0" dirty="0"/>
                            <a:t>150</a:t>
                          </a:r>
                          <a:endParaRPr kumimoji="1" lang="ja-JP" altLang="en-US" sz="1600" b="0" dirty="0">
                            <a:latin typeface="+mn-lt"/>
                          </a:endParaRPr>
                        </a:p>
                      </a:txBody>
                      <a:tcPr/>
                    </a:tc>
                    <a:tc>
                      <a:txBody>
                        <a:bodyPr/>
                        <a:lstStyle/>
                        <a:p>
                          <a:r>
                            <a:rPr kumimoji="1" lang="en-US" altLang="ja-JP" sz="1600" b="0" dirty="0"/>
                            <a:t>150</a:t>
                          </a:r>
                          <a:endParaRPr kumimoji="1" lang="ja-JP" altLang="en-US" sz="1600" b="0" dirty="0">
                            <a:latin typeface="+mn-lt"/>
                          </a:endParaRPr>
                        </a:p>
                      </a:txBody>
                      <a:tcPr/>
                    </a:tc>
                    <a:tc>
                      <a:txBody>
                        <a:bodyPr/>
                        <a:lstStyle/>
                        <a:p>
                          <a:r>
                            <a:rPr kumimoji="1" lang="en-US" altLang="ja-JP" sz="1600" b="0" dirty="0"/>
                            <a:t>570</a:t>
                          </a:r>
                          <a:endParaRPr kumimoji="1" lang="ja-JP" altLang="en-US" sz="1600" b="0" dirty="0">
                            <a:latin typeface="+mn-lt"/>
                          </a:endParaRPr>
                        </a:p>
                      </a:txBody>
                      <a:tcPr/>
                    </a:tc>
                    <a:extLst>
                      <a:ext uri="{0D108BD9-81ED-4DB2-BD59-A6C34878D82A}">
                        <a16:rowId xmlns:a16="http://schemas.microsoft.com/office/drawing/2014/main" val="3586478059"/>
                      </a:ext>
                    </a:extLst>
                  </a:tr>
                  <a:tr h="340805">
                    <a:tc>
                      <a:txBody>
                        <a:bodyPr/>
                        <a:lstStyle/>
                        <a:p>
                          <a:endParaRPr lang="ja-JP"/>
                        </a:p>
                      </a:txBody>
                      <a:tcPr>
                        <a:blipFill>
                          <a:blip r:embed="rId2"/>
                          <a:stretch>
                            <a:fillRect l="-901" t="-344643" r="-634234" b="-21429"/>
                          </a:stretch>
                        </a:blipFill>
                      </a:tcPr>
                    </a:tc>
                    <a:tc>
                      <a:txBody>
                        <a:bodyPr/>
                        <a:lstStyle/>
                        <a:p>
                          <a:r>
                            <a:rPr kumimoji="1" lang="en-US" altLang="ja-JP" sz="1600" b="0" dirty="0"/>
                            <a:t>0.5</a:t>
                          </a:r>
                          <a:endParaRPr kumimoji="1" lang="ja-JP" altLang="en-US" sz="1600" b="0" dirty="0">
                            <a:latin typeface="+mn-lt"/>
                          </a:endParaRPr>
                        </a:p>
                      </a:txBody>
                      <a:tcPr/>
                    </a:tc>
                    <a:tc>
                      <a:txBody>
                        <a:bodyPr/>
                        <a:lstStyle/>
                        <a:p>
                          <a:r>
                            <a:rPr kumimoji="1" lang="en-US" altLang="ja-JP" sz="1600" b="0" dirty="0"/>
                            <a:t>150</a:t>
                          </a:r>
                          <a:endParaRPr kumimoji="1" lang="ja-JP" altLang="en-US" sz="1600" b="0" dirty="0">
                            <a:latin typeface="+mn-lt"/>
                          </a:endParaRPr>
                        </a:p>
                      </a:txBody>
                      <a:tcPr/>
                    </a:tc>
                    <a:tc>
                      <a:txBody>
                        <a:bodyPr/>
                        <a:lstStyle/>
                        <a:p>
                          <a:r>
                            <a:rPr kumimoji="1" lang="en-US" altLang="ja-JP" sz="1600" b="0" dirty="0"/>
                            <a:t>300</a:t>
                          </a:r>
                          <a:endParaRPr kumimoji="1" lang="ja-JP" altLang="en-US" sz="1600" b="0" dirty="0">
                            <a:latin typeface="+mn-lt"/>
                          </a:endParaRPr>
                        </a:p>
                      </a:txBody>
                      <a:tcPr/>
                    </a:tc>
                    <a:tc>
                      <a:txBody>
                        <a:bodyPr/>
                        <a:lstStyle/>
                        <a:p>
                          <a:r>
                            <a:rPr kumimoji="1" lang="en-US" altLang="ja-JP" sz="1600" b="0" dirty="0"/>
                            <a:t>1140</a:t>
                          </a:r>
                          <a:endParaRPr kumimoji="1" lang="en-US" altLang="ja-JP" sz="1600" b="0" dirty="0">
                            <a:latin typeface="+mn-lt"/>
                          </a:endParaRPr>
                        </a:p>
                      </a:txBody>
                      <a:tcPr/>
                    </a:tc>
                    <a:extLst>
                      <a:ext uri="{0D108BD9-81ED-4DB2-BD59-A6C34878D82A}">
                        <a16:rowId xmlns:a16="http://schemas.microsoft.com/office/drawing/2014/main" val="940003015"/>
                      </a:ext>
                    </a:extLst>
                  </a:tr>
                </a:tbl>
              </a:graphicData>
            </a:graphic>
          </p:graphicFrame>
        </mc:Fallback>
      </mc:AlternateContent>
      <p:pic>
        <p:nvPicPr>
          <p:cNvPr id="7" name="図 6" descr="グラフ, ヒストグラム&#10;&#10;自動的に生成された説明">
            <a:extLst>
              <a:ext uri="{FF2B5EF4-FFF2-40B4-BE49-F238E27FC236}">
                <a16:creationId xmlns:a16="http://schemas.microsoft.com/office/drawing/2014/main" id="{91216BAA-B88B-A8AF-771F-C826735350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688" y="1992481"/>
            <a:ext cx="5424574" cy="4319419"/>
          </a:xfrm>
          <a:prstGeom prst="rect">
            <a:avLst/>
          </a:prstGeom>
        </p:spPr>
      </p:pic>
    </p:spTree>
    <p:extLst>
      <p:ext uri="{BB962C8B-B14F-4D97-AF65-F5344CB8AC3E}">
        <p14:creationId xmlns:p14="http://schemas.microsoft.com/office/powerpoint/2010/main" val="22124042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
            <a:extLst>
              <a:ext uri="{FF2B5EF4-FFF2-40B4-BE49-F238E27FC236}">
                <a16:creationId xmlns:a16="http://schemas.microsoft.com/office/drawing/2014/main" id="{64AFC77B-E2A2-4013-801F-E4A5ECDD48B2}"/>
              </a:ext>
            </a:extLst>
          </p:cNvPr>
          <p:cNvSpPr txBox="1">
            <a:spLocks/>
          </p:cNvSpPr>
          <p:nvPr/>
        </p:nvSpPr>
        <p:spPr>
          <a:xfrm>
            <a:off x="0" y="-7878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err="1"/>
              <a:t>ToF</a:t>
            </a:r>
            <a:r>
              <a:rPr lang="ja-JP" altLang="en-US" b="1" dirty="0"/>
              <a:t>シンチレータの加工</a:t>
            </a:r>
          </a:p>
        </p:txBody>
      </p:sp>
      <p:pic>
        <p:nvPicPr>
          <p:cNvPr id="21" name="図 20" descr="屋内, テーブル, 座る, 机 が含まれている画像&#10;&#10;自動的に生成された説明">
            <a:extLst>
              <a:ext uri="{FF2B5EF4-FFF2-40B4-BE49-F238E27FC236}">
                <a16:creationId xmlns:a16="http://schemas.microsoft.com/office/drawing/2014/main" id="{02E74368-0CAA-4A63-9DB4-1BEE0D000BFF}"/>
              </a:ext>
            </a:extLst>
          </p:cNvPr>
          <p:cNvPicPr>
            <a:picLocks noChangeAspect="1"/>
          </p:cNvPicPr>
          <p:nvPr/>
        </p:nvPicPr>
        <p:blipFill rotWithShape="1">
          <a:blip r:embed="rId3">
            <a:extLst>
              <a:ext uri="{28A0092B-C50C-407E-A947-70E740481C1C}">
                <a14:useLocalDpi xmlns:a14="http://schemas.microsoft.com/office/drawing/2010/main" val="0"/>
              </a:ext>
            </a:extLst>
          </a:blip>
          <a:srcRect l="5689" t="21764" r="12912" b="2964"/>
          <a:stretch/>
        </p:blipFill>
        <p:spPr>
          <a:xfrm>
            <a:off x="8773757" y="536635"/>
            <a:ext cx="3161071" cy="2192357"/>
          </a:xfrm>
          <a:prstGeom prst="rect">
            <a:avLst/>
          </a:prstGeom>
        </p:spPr>
      </p:pic>
      <p:sp>
        <p:nvSpPr>
          <p:cNvPr id="22" name="テキスト ボックス 21">
            <a:extLst>
              <a:ext uri="{FF2B5EF4-FFF2-40B4-BE49-F238E27FC236}">
                <a16:creationId xmlns:a16="http://schemas.microsoft.com/office/drawing/2014/main" id="{2DE3B101-51CB-4A65-B6C4-BD8A37908AFC}"/>
              </a:ext>
            </a:extLst>
          </p:cNvPr>
          <p:cNvSpPr txBox="1"/>
          <p:nvPr/>
        </p:nvSpPr>
        <p:spPr>
          <a:xfrm>
            <a:off x="123026" y="932295"/>
            <a:ext cx="6372257" cy="1015663"/>
          </a:xfrm>
          <a:prstGeom prst="rect">
            <a:avLst/>
          </a:prstGeom>
          <a:noFill/>
        </p:spPr>
        <p:txBody>
          <a:bodyPr wrap="none" rtlCol="0">
            <a:spAutoFit/>
          </a:bodyPr>
          <a:lstStyle/>
          <a:p>
            <a:pPr marL="285750" indent="-285750">
              <a:buFont typeface="Wingdings" panose="05000000000000000000" pitchFamily="2" charset="2"/>
              <a:buChar char="Ø"/>
            </a:pPr>
            <a:r>
              <a:rPr lang="ja-JP" altLang="en-US" sz="2000" b="1" dirty="0"/>
              <a:t>取り回しをよくするため、</a:t>
            </a:r>
            <a:endParaRPr lang="en-US" altLang="ja-JP" sz="2000" b="1" dirty="0"/>
          </a:p>
          <a:p>
            <a:r>
              <a:rPr lang="ja-JP" altLang="en-US" sz="2000" b="1" dirty="0"/>
              <a:t>　シンチレータを</a:t>
            </a:r>
            <a:r>
              <a:rPr kumimoji="1" lang="ja-JP" altLang="en-US" sz="2000" b="1" dirty="0"/>
              <a:t>半分に切断し研磨し</a:t>
            </a:r>
            <a:r>
              <a:rPr lang="ja-JP" altLang="en-US" sz="2000" b="1" dirty="0"/>
              <a:t>短化検証</a:t>
            </a:r>
            <a:endParaRPr kumimoji="1" lang="en-US" altLang="ja-JP" sz="2000" b="1" dirty="0"/>
          </a:p>
          <a:p>
            <a:pPr marL="285750" indent="-285750">
              <a:buFont typeface="Wingdings" panose="05000000000000000000" pitchFamily="2" charset="2"/>
              <a:buChar char="Ø"/>
            </a:pPr>
            <a:r>
              <a:rPr kumimoji="1" lang="ja-JP" altLang="en-US" sz="2000" b="1" dirty="0"/>
              <a:t>手順：のこぎりで切断</a:t>
            </a:r>
            <a:r>
              <a:rPr lang="ja-JP" altLang="en-US" sz="2000" b="1" dirty="0"/>
              <a:t>→紙やすり、ピカールで磨く</a:t>
            </a:r>
            <a:endParaRPr lang="en-US" altLang="ja-JP" sz="2000" b="1" dirty="0"/>
          </a:p>
        </p:txBody>
      </p:sp>
      <p:pic>
        <p:nvPicPr>
          <p:cNvPr id="13" name="図 12" descr="グラフ, ヒストグラム&#10;&#10;自動的に生成された説明">
            <a:extLst>
              <a:ext uri="{FF2B5EF4-FFF2-40B4-BE49-F238E27FC236}">
                <a16:creationId xmlns:a16="http://schemas.microsoft.com/office/drawing/2014/main" id="{E402143C-E4C2-4394-ADAC-449D754DB2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95072" y="3537434"/>
            <a:ext cx="3654015" cy="2218804"/>
          </a:xfrm>
          <a:prstGeom prst="rect">
            <a:avLst/>
          </a:prstGeom>
        </p:spPr>
      </p:pic>
      <p:pic>
        <p:nvPicPr>
          <p:cNvPr id="3" name="図 2" descr="座る, テーブル, 横たわる, 男 が含まれている画像&#10;&#10;自動的に生成された説明">
            <a:extLst>
              <a:ext uri="{FF2B5EF4-FFF2-40B4-BE49-F238E27FC236}">
                <a16:creationId xmlns:a16="http://schemas.microsoft.com/office/drawing/2014/main" id="{C97966F6-77FE-4431-91E4-85F4AA0FE418}"/>
              </a:ext>
            </a:extLst>
          </p:cNvPr>
          <p:cNvPicPr>
            <a:picLocks noChangeAspect="1"/>
          </p:cNvPicPr>
          <p:nvPr/>
        </p:nvPicPr>
        <p:blipFill rotWithShape="1">
          <a:blip r:embed="rId5">
            <a:extLst>
              <a:ext uri="{28A0092B-C50C-407E-A947-70E740481C1C}">
                <a14:useLocalDpi xmlns:a14="http://schemas.microsoft.com/office/drawing/2010/main" val="0"/>
              </a:ext>
            </a:extLst>
          </a:blip>
          <a:srcRect l="9072" t="29778" b="27518"/>
          <a:stretch/>
        </p:blipFill>
        <p:spPr>
          <a:xfrm rot="5400000">
            <a:off x="3232266" y="3826291"/>
            <a:ext cx="4540924" cy="1599450"/>
          </a:xfrm>
          <a:prstGeom prst="rect">
            <a:avLst/>
          </a:prstGeom>
        </p:spPr>
      </p:pic>
      <p:sp>
        <p:nvSpPr>
          <p:cNvPr id="20" name="正方形/長方形 19">
            <a:extLst>
              <a:ext uri="{FF2B5EF4-FFF2-40B4-BE49-F238E27FC236}">
                <a16:creationId xmlns:a16="http://schemas.microsoft.com/office/drawing/2014/main" id="{A940BB21-553F-4D53-8019-4F1BA0BE0D69}"/>
              </a:ext>
            </a:extLst>
          </p:cNvPr>
          <p:cNvSpPr/>
          <p:nvPr/>
        </p:nvSpPr>
        <p:spPr>
          <a:xfrm>
            <a:off x="6752871" y="2959791"/>
            <a:ext cx="4718693" cy="536932"/>
          </a:xfrm>
          <a:prstGeom prst="rect">
            <a:avLst/>
          </a:prstGeom>
          <a:noFill/>
          <a:ln>
            <a:noFill/>
          </a:ln>
        </p:spPr>
        <p:style>
          <a:lnRef idx="0">
            <a:scrgbClr r="0" g="0" b="0"/>
          </a:lnRef>
          <a:fillRef idx="0">
            <a:scrgbClr r="0" g="0" b="0"/>
          </a:fillRef>
          <a:effectRef idx="0">
            <a:scrgbClr r="0" g="0" b="0"/>
          </a:effectRef>
          <a:fontRef idx="minor">
            <a:schemeClr val="accent2"/>
          </a:fontRef>
        </p:style>
        <p:txBody>
          <a:bodyPr rtlCol="0" anchor="ctr"/>
          <a:lstStyle/>
          <a:p>
            <a:r>
              <a:rPr lang="ja-JP" altLang="en-US" sz="2000" b="1" dirty="0">
                <a:solidFill>
                  <a:schemeClr val="tx1"/>
                </a:solidFill>
              </a:rPr>
              <a:t>切断側と切断してない側を</a:t>
            </a:r>
            <a:endParaRPr lang="en-US" altLang="ja-JP" sz="2000" b="1" dirty="0">
              <a:solidFill>
                <a:schemeClr val="tx1"/>
              </a:solidFill>
            </a:endParaRPr>
          </a:p>
          <a:p>
            <a:r>
              <a:rPr lang="ja-JP" altLang="en-US" sz="2000" b="1" dirty="0">
                <a:solidFill>
                  <a:schemeClr val="tx1"/>
                </a:solidFill>
              </a:rPr>
              <a:t>同じ</a:t>
            </a:r>
            <a:r>
              <a:rPr lang="en-US" altLang="ja-JP" sz="2000" b="1" dirty="0">
                <a:solidFill>
                  <a:schemeClr val="tx1"/>
                </a:solidFill>
              </a:rPr>
              <a:t>PMT</a:t>
            </a:r>
            <a:r>
              <a:rPr lang="ja-JP" altLang="en-US" sz="2000" b="1" dirty="0">
                <a:solidFill>
                  <a:schemeClr val="tx1"/>
                </a:solidFill>
              </a:rPr>
              <a:t>で読んだ結果の光量分布</a:t>
            </a:r>
            <a:endParaRPr lang="en-US" altLang="ja-JP" b="1" dirty="0">
              <a:solidFill>
                <a:schemeClr val="tx1"/>
              </a:solidFill>
            </a:endParaRPr>
          </a:p>
        </p:txBody>
      </p:sp>
      <p:cxnSp>
        <p:nvCxnSpPr>
          <p:cNvPr id="5" name="直線矢印コネクタ 4">
            <a:extLst>
              <a:ext uri="{FF2B5EF4-FFF2-40B4-BE49-F238E27FC236}">
                <a16:creationId xmlns:a16="http://schemas.microsoft.com/office/drawing/2014/main" id="{70B54E6F-F247-4A93-8E60-BB298D098AF5}"/>
              </a:ext>
            </a:extLst>
          </p:cNvPr>
          <p:cNvCxnSpPr>
            <a:cxnSpLocks/>
          </p:cNvCxnSpPr>
          <p:nvPr/>
        </p:nvCxnSpPr>
        <p:spPr>
          <a:xfrm>
            <a:off x="5126753" y="2488731"/>
            <a:ext cx="907983" cy="2995448"/>
          </a:xfrm>
          <a:prstGeom prst="straightConnector1">
            <a:avLst/>
          </a:prstGeom>
          <a:ln w="57150">
            <a:headEnd type="triangle"/>
            <a:tailEnd type="triangle"/>
          </a:ln>
        </p:spPr>
        <p:style>
          <a:lnRef idx="1">
            <a:schemeClr val="accent2"/>
          </a:lnRef>
          <a:fillRef idx="0">
            <a:schemeClr val="accent2"/>
          </a:fillRef>
          <a:effectRef idx="0">
            <a:schemeClr val="accent2"/>
          </a:effectRef>
          <a:fontRef idx="minor">
            <a:schemeClr val="tx1"/>
          </a:fontRef>
        </p:style>
      </p:cxnSp>
      <p:sp>
        <p:nvSpPr>
          <p:cNvPr id="9" name="テキスト ボックス 8">
            <a:extLst>
              <a:ext uri="{FF2B5EF4-FFF2-40B4-BE49-F238E27FC236}">
                <a16:creationId xmlns:a16="http://schemas.microsoft.com/office/drawing/2014/main" id="{135B4F61-714E-4E25-BF76-0BDC80F7744B}"/>
              </a:ext>
            </a:extLst>
          </p:cNvPr>
          <p:cNvSpPr txBox="1"/>
          <p:nvPr/>
        </p:nvSpPr>
        <p:spPr>
          <a:xfrm>
            <a:off x="5382008" y="2793204"/>
            <a:ext cx="920445"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b="1" dirty="0"/>
              <a:t>127cm</a:t>
            </a:r>
            <a:endParaRPr lang="ja-JP" altLang="en-US" b="1" dirty="0"/>
          </a:p>
        </p:txBody>
      </p:sp>
      <p:sp>
        <p:nvSpPr>
          <p:cNvPr id="10" name="テキスト ボックス 9">
            <a:extLst>
              <a:ext uri="{FF2B5EF4-FFF2-40B4-BE49-F238E27FC236}">
                <a16:creationId xmlns:a16="http://schemas.microsoft.com/office/drawing/2014/main" id="{AD54169F-2C9F-4BD5-A021-17DDC02EFFF9}"/>
              </a:ext>
            </a:extLst>
          </p:cNvPr>
          <p:cNvSpPr txBox="1"/>
          <p:nvPr/>
        </p:nvSpPr>
        <p:spPr>
          <a:xfrm>
            <a:off x="8594836" y="136525"/>
            <a:ext cx="3518912" cy="400110"/>
          </a:xfrm>
          <a:prstGeom prst="rect">
            <a:avLst/>
          </a:prstGeom>
          <a:noFill/>
        </p:spPr>
        <p:txBody>
          <a:bodyPr wrap="none" rtlCol="0">
            <a:spAutoFit/>
          </a:bodyPr>
          <a:lstStyle/>
          <a:p>
            <a:r>
              <a:rPr kumimoji="1" lang="ja-JP" altLang="en-US" sz="2000" b="1" dirty="0"/>
              <a:t>研磨したシンチレータの断面</a:t>
            </a:r>
          </a:p>
        </p:txBody>
      </p:sp>
      <p:sp>
        <p:nvSpPr>
          <p:cNvPr id="19" name="テキスト ボックス 18">
            <a:extLst>
              <a:ext uri="{FF2B5EF4-FFF2-40B4-BE49-F238E27FC236}">
                <a16:creationId xmlns:a16="http://schemas.microsoft.com/office/drawing/2014/main" id="{C42092A3-0985-41E5-86A5-9B5B3DE66FC7}"/>
              </a:ext>
            </a:extLst>
          </p:cNvPr>
          <p:cNvSpPr txBox="1"/>
          <p:nvPr/>
        </p:nvSpPr>
        <p:spPr>
          <a:xfrm>
            <a:off x="6731723" y="5746669"/>
            <a:ext cx="5570756" cy="1015663"/>
          </a:xfrm>
          <a:prstGeom prst="rect">
            <a:avLst/>
          </a:prstGeom>
          <a:noFill/>
        </p:spPr>
        <p:txBody>
          <a:bodyPr wrap="none" rtlCol="0">
            <a:spAutoFit/>
          </a:bodyPr>
          <a:lstStyle/>
          <a:p>
            <a:r>
              <a:rPr lang="ja-JP" altLang="en-US" sz="2000" b="1" dirty="0"/>
              <a:t>切断したシンチレータの側面に</a:t>
            </a:r>
            <a:endParaRPr lang="en-US" altLang="ja-JP" sz="2000" b="1" dirty="0"/>
          </a:p>
          <a:p>
            <a:r>
              <a:rPr lang="ja-JP" altLang="en-US" sz="2000" b="1" dirty="0"/>
              <a:t>　　　　　　　　大きな影響は見られなかった</a:t>
            </a:r>
            <a:endParaRPr lang="en-US" altLang="ja-JP" sz="2000" b="1" dirty="0"/>
          </a:p>
          <a:p>
            <a:r>
              <a:rPr kumimoji="1" lang="ja-JP" altLang="en-US" sz="2000" b="1" dirty="0"/>
              <a:t>　　　　　　　　　　　　→使用可能と判断！</a:t>
            </a:r>
          </a:p>
        </p:txBody>
      </p:sp>
      <p:pic>
        <p:nvPicPr>
          <p:cNvPr id="7" name="図 6" descr="座る, グリーン, 男, ベンチ が含まれている画像&#10;&#10;自動的に生成された説明">
            <a:extLst>
              <a:ext uri="{FF2B5EF4-FFF2-40B4-BE49-F238E27FC236}">
                <a16:creationId xmlns:a16="http://schemas.microsoft.com/office/drawing/2014/main" id="{77E7096A-1A14-19C7-0AD8-2D8CE0DC9B6A}"/>
              </a:ext>
            </a:extLst>
          </p:cNvPr>
          <p:cNvPicPr>
            <a:picLocks noChangeAspect="1"/>
          </p:cNvPicPr>
          <p:nvPr/>
        </p:nvPicPr>
        <p:blipFill rotWithShape="1">
          <a:blip r:embed="rId6">
            <a:extLst>
              <a:ext uri="{28A0092B-C50C-407E-A947-70E740481C1C}">
                <a14:useLocalDpi xmlns:a14="http://schemas.microsoft.com/office/drawing/2010/main" val="0"/>
              </a:ext>
            </a:extLst>
          </a:blip>
          <a:srcRect l="28374" r="26206"/>
          <a:stretch/>
        </p:blipFill>
        <p:spPr>
          <a:xfrm>
            <a:off x="2741746" y="2355554"/>
            <a:ext cx="1546516" cy="4540924"/>
          </a:xfrm>
          <a:prstGeom prst="rect">
            <a:avLst/>
          </a:prstGeom>
        </p:spPr>
      </p:pic>
      <p:cxnSp>
        <p:nvCxnSpPr>
          <p:cNvPr id="8" name="直線矢印コネクタ 7">
            <a:extLst>
              <a:ext uri="{FF2B5EF4-FFF2-40B4-BE49-F238E27FC236}">
                <a16:creationId xmlns:a16="http://schemas.microsoft.com/office/drawing/2014/main" id="{EC9E568B-B21A-B152-F1DB-3C9EE794DF8A}"/>
              </a:ext>
            </a:extLst>
          </p:cNvPr>
          <p:cNvCxnSpPr>
            <a:cxnSpLocks/>
          </p:cNvCxnSpPr>
          <p:nvPr/>
        </p:nvCxnSpPr>
        <p:spPr>
          <a:xfrm flipH="1">
            <a:off x="2904238" y="2689740"/>
            <a:ext cx="1024286" cy="3964691"/>
          </a:xfrm>
          <a:prstGeom prst="straightConnector1">
            <a:avLst/>
          </a:prstGeom>
          <a:ln w="57150">
            <a:headEnd type="triangle"/>
            <a:tailEnd type="triangle"/>
          </a:ln>
        </p:spPr>
        <p:style>
          <a:lnRef idx="1">
            <a:schemeClr val="accent2"/>
          </a:lnRef>
          <a:fillRef idx="0">
            <a:schemeClr val="accent2"/>
          </a:fillRef>
          <a:effectRef idx="0">
            <a:schemeClr val="accent2"/>
          </a:effectRef>
          <a:fontRef idx="minor">
            <a:schemeClr val="tx1"/>
          </a:fontRef>
        </p:style>
      </p:cxnSp>
      <p:sp>
        <p:nvSpPr>
          <p:cNvPr id="11" name="テキスト ボックス 10">
            <a:extLst>
              <a:ext uri="{FF2B5EF4-FFF2-40B4-BE49-F238E27FC236}">
                <a16:creationId xmlns:a16="http://schemas.microsoft.com/office/drawing/2014/main" id="{5D51F249-E6D5-AFB7-CE36-099DD7086490}"/>
              </a:ext>
            </a:extLst>
          </p:cNvPr>
          <p:cNvSpPr txBox="1"/>
          <p:nvPr/>
        </p:nvSpPr>
        <p:spPr>
          <a:xfrm>
            <a:off x="2763235" y="3467478"/>
            <a:ext cx="920445"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kumimoji="1" lang="en-US" altLang="ja-JP" b="1" dirty="0">
                <a:solidFill>
                  <a:schemeClr val="tx1"/>
                </a:solidFill>
              </a:rPr>
              <a:t>255cm</a:t>
            </a:r>
            <a:endParaRPr kumimoji="1" lang="ja-JP" altLang="en-US" b="1" dirty="0">
              <a:solidFill>
                <a:schemeClr val="tx1"/>
              </a:solidFill>
            </a:endParaRPr>
          </a:p>
        </p:txBody>
      </p:sp>
      <p:sp>
        <p:nvSpPr>
          <p:cNvPr id="16" name="矢印: 右 15">
            <a:extLst>
              <a:ext uri="{FF2B5EF4-FFF2-40B4-BE49-F238E27FC236}">
                <a16:creationId xmlns:a16="http://schemas.microsoft.com/office/drawing/2014/main" id="{43C7C979-479B-786D-AC59-2D153A24889F}"/>
              </a:ext>
            </a:extLst>
          </p:cNvPr>
          <p:cNvSpPr/>
          <p:nvPr/>
        </p:nvSpPr>
        <p:spPr>
          <a:xfrm>
            <a:off x="4288262" y="4383700"/>
            <a:ext cx="47596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3" name="コンテンツ プレースホルダー 10" descr="自転車, 座る, エンジン, グリーン が含まれている画像&#10;&#10;自動的に生成された説明">
            <a:extLst>
              <a:ext uri="{FF2B5EF4-FFF2-40B4-BE49-F238E27FC236}">
                <a16:creationId xmlns:a16="http://schemas.microsoft.com/office/drawing/2014/main" id="{8E885B3F-A6FE-F2BB-C7BE-9BB633E5BA5E}"/>
              </a:ext>
            </a:extLst>
          </p:cNvPr>
          <p:cNvPicPr>
            <a:picLocks noChangeAspect="1"/>
          </p:cNvPicPr>
          <p:nvPr/>
        </p:nvPicPr>
        <p:blipFill rotWithShape="1">
          <a:blip r:embed="rId7">
            <a:extLst>
              <a:ext uri="{28A0092B-C50C-407E-A947-70E740481C1C}">
                <a14:useLocalDpi xmlns:a14="http://schemas.microsoft.com/office/drawing/2010/main" val="0"/>
              </a:ext>
            </a:extLst>
          </a:blip>
          <a:srcRect t="13294" b="8277"/>
          <a:stretch/>
        </p:blipFill>
        <p:spPr>
          <a:xfrm>
            <a:off x="218316" y="2355554"/>
            <a:ext cx="2281995" cy="2387418"/>
          </a:xfrm>
          <a:prstGeom prst="rect">
            <a:avLst/>
          </a:prstGeom>
        </p:spPr>
      </p:pic>
      <p:sp>
        <p:nvSpPr>
          <p:cNvPr id="24" name="テキスト ボックス 23">
            <a:extLst>
              <a:ext uri="{FF2B5EF4-FFF2-40B4-BE49-F238E27FC236}">
                <a16:creationId xmlns:a16="http://schemas.microsoft.com/office/drawing/2014/main" id="{C1F041A7-F088-CA18-924C-B591845498A4}"/>
              </a:ext>
            </a:extLst>
          </p:cNvPr>
          <p:cNvSpPr txBox="1"/>
          <p:nvPr/>
        </p:nvSpPr>
        <p:spPr>
          <a:xfrm>
            <a:off x="99563" y="2007952"/>
            <a:ext cx="2451312" cy="400110"/>
          </a:xfrm>
          <a:prstGeom prst="rect">
            <a:avLst/>
          </a:prstGeom>
          <a:noFill/>
        </p:spPr>
        <p:txBody>
          <a:bodyPr wrap="none" rtlCol="0">
            <a:spAutoFit/>
          </a:bodyPr>
          <a:lstStyle/>
          <a:p>
            <a:r>
              <a:rPr lang="en-US" altLang="ja-JP" sz="2000" b="1" dirty="0" err="1"/>
              <a:t>ToF</a:t>
            </a:r>
            <a:r>
              <a:rPr lang="en-US" altLang="ja-JP" sz="2000" b="1" dirty="0"/>
              <a:t>(30</a:t>
            </a:r>
            <a:r>
              <a:rPr lang="ja-JP" altLang="en-US" sz="2000" b="1" dirty="0"/>
              <a:t>モジュール</a:t>
            </a:r>
            <a:r>
              <a:rPr lang="en-US" altLang="ja-JP" sz="2000" b="1" dirty="0"/>
              <a:t>)</a:t>
            </a:r>
            <a:endParaRPr kumimoji="1" lang="ja-JP" altLang="en-US" sz="2000" b="1" dirty="0"/>
          </a:p>
        </p:txBody>
      </p:sp>
      <p:sp>
        <p:nvSpPr>
          <p:cNvPr id="25" name="テキスト ボックス 24">
            <a:extLst>
              <a:ext uri="{FF2B5EF4-FFF2-40B4-BE49-F238E27FC236}">
                <a16:creationId xmlns:a16="http://schemas.microsoft.com/office/drawing/2014/main" id="{0B6BE2D5-2BFB-CF00-0DD6-BD2589824A08}"/>
              </a:ext>
            </a:extLst>
          </p:cNvPr>
          <p:cNvSpPr txBox="1"/>
          <p:nvPr/>
        </p:nvSpPr>
        <p:spPr>
          <a:xfrm>
            <a:off x="4662901" y="2016637"/>
            <a:ext cx="1438214" cy="400110"/>
          </a:xfrm>
          <a:prstGeom prst="rect">
            <a:avLst/>
          </a:prstGeom>
          <a:noFill/>
        </p:spPr>
        <p:txBody>
          <a:bodyPr wrap="none" rtlCol="0">
            <a:spAutoFit/>
          </a:bodyPr>
          <a:lstStyle/>
          <a:p>
            <a:r>
              <a:rPr lang="en-US" altLang="ja-JP" sz="2000" b="1" dirty="0" err="1"/>
              <a:t>ToF</a:t>
            </a:r>
            <a:r>
              <a:rPr lang="ja-JP" altLang="en-US" sz="2000" b="1" dirty="0"/>
              <a:t>加工後</a:t>
            </a:r>
            <a:endParaRPr kumimoji="1" lang="ja-JP" altLang="en-US" sz="2000" b="1" dirty="0"/>
          </a:p>
        </p:txBody>
      </p:sp>
      <p:sp>
        <p:nvSpPr>
          <p:cNvPr id="26" name="テキスト ボックス 25">
            <a:extLst>
              <a:ext uri="{FF2B5EF4-FFF2-40B4-BE49-F238E27FC236}">
                <a16:creationId xmlns:a16="http://schemas.microsoft.com/office/drawing/2014/main" id="{46285E7A-CB6F-887C-98B1-C9E814FA2170}"/>
              </a:ext>
            </a:extLst>
          </p:cNvPr>
          <p:cNvSpPr txBox="1"/>
          <p:nvPr/>
        </p:nvSpPr>
        <p:spPr>
          <a:xfrm>
            <a:off x="2674430" y="2016637"/>
            <a:ext cx="1438214" cy="400110"/>
          </a:xfrm>
          <a:prstGeom prst="rect">
            <a:avLst/>
          </a:prstGeom>
          <a:noFill/>
        </p:spPr>
        <p:txBody>
          <a:bodyPr wrap="none" rtlCol="0">
            <a:spAutoFit/>
          </a:bodyPr>
          <a:lstStyle/>
          <a:p>
            <a:r>
              <a:rPr lang="en-US" altLang="ja-JP" sz="2000" b="1" dirty="0" err="1"/>
              <a:t>ToF</a:t>
            </a:r>
            <a:r>
              <a:rPr lang="ja-JP" altLang="en-US" sz="2000" b="1" dirty="0"/>
              <a:t>加工前</a:t>
            </a:r>
            <a:endParaRPr kumimoji="1" lang="ja-JP" altLang="en-US" sz="2000" b="1" dirty="0"/>
          </a:p>
        </p:txBody>
      </p:sp>
      <p:sp>
        <p:nvSpPr>
          <p:cNvPr id="2" name="テキスト ボックス 1">
            <a:extLst>
              <a:ext uri="{FF2B5EF4-FFF2-40B4-BE49-F238E27FC236}">
                <a16:creationId xmlns:a16="http://schemas.microsoft.com/office/drawing/2014/main" id="{76A780CE-5F21-507F-33A2-02744AC893E0}"/>
              </a:ext>
            </a:extLst>
          </p:cNvPr>
          <p:cNvSpPr txBox="1"/>
          <p:nvPr/>
        </p:nvSpPr>
        <p:spPr>
          <a:xfrm>
            <a:off x="0" y="4868332"/>
            <a:ext cx="2954655" cy="1200329"/>
          </a:xfrm>
          <a:prstGeom prst="rect">
            <a:avLst/>
          </a:prstGeom>
          <a:noFill/>
        </p:spPr>
        <p:txBody>
          <a:bodyPr wrap="none" rtlCol="0">
            <a:spAutoFit/>
          </a:bodyPr>
          <a:lstStyle/>
          <a:p>
            <a:r>
              <a:rPr kumimoji="1" lang="ja-JP" altLang="en-US" b="1" dirty="0"/>
              <a:t>幅</a:t>
            </a:r>
            <a:r>
              <a:rPr kumimoji="1" lang="en-US" altLang="ja-JP" b="1" dirty="0"/>
              <a:t>: 6cm</a:t>
            </a:r>
            <a:r>
              <a:rPr kumimoji="1" lang="ja-JP" altLang="en-US" b="1" dirty="0"/>
              <a:t>、厚さ</a:t>
            </a:r>
            <a:r>
              <a:rPr kumimoji="1" lang="en-US" altLang="ja-JP" b="1" dirty="0"/>
              <a:t>: 4cm</a:t>
            </a:r>
          </a:p>
          <a:p>
            <a:r>
              <a:rPr kumimoji="1" lang="ja-JP" altLang="en-US" b="1" dirty="0"/>
              <a:t>構成要素：</a:t>
            </a:r>
            <a:endParaRPr kumimoji="1" lang="en-US" altLang="ja-JP" b="1" dirty="0"/>
          </a:p>
          <a:p>
            <a:r>
              <a:rPr kumimoji="1" lang="ja-JP" altLang="en-US" b="1" dirty="0"/>
              <a:t>プラスチックシンチレータ</a:t>
            </a:r>
            <a:endParaRPr kumimoji="1" lang="en-US" altLang="ja-JP" b="1" dirty="0"/>
          </a:p>
          <a:p>
            <a:r>
              <a:rPr kumimoji="1" lang="en-US" altLang="ja-JP" b="1" dirty="0"/>
              <a:t>PMT(</a:t>
            </a:r>
            <a:r>
              <a:rPr kumimoji="1" lang="ja-JP" altLang="en-US" b="1" dirty="0"/>
              <a:t>両端</a:t>
            </a:r>
            <a:r>
              <a:rPr kumimoji="1" lang="en-US" altLang="ja-JP" b="1" dirty="0"/>
              <a:t>)</a:t>
            </a:r>
          </a:p>
        </p:txBody>
      </p:sp>
    </p:spTree>
    <p:extLst>
      <p:ext uri="{BB962C8B-B14F-4D97-AF65-F5344CB8AC3E}">
        <p14:creationId xmlns:p14="http://schemas.microsoft.com/office/powerpoint/2010/main" val="10373801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A0DB0F-E84D-7411-F701-3AD9B3965251}"/>
              </a:ext>
            </a:extLst>
          </p:cNvPr>
          <p:cNvSpPr>
            <a:spLocks noGrp="1"/>
          </p:cNvSpPr>
          <p:nvPr>
            <p:ph type="title"/>
          </p:nvPr>
        </p:nvSpPr>
        <p:spPr>
          <a:xfrm>
            <a:off x="0" y="0"/>
            <a:ext cx="10515600" cy="1325563"/>
          </a:xfrm>
        </p:spPr>
        <p:txBody>
          <a:bodyPr/>
          <a:lstStyle/>
          <a:p>
            <a:r>
              <a:rPr kumimoji="1" lang="ja-JP" altLang="en-US" b="1" dirty="0"/>
              <a:t>キャリブレーション試験</a:t>
            </a:r>
          </a:p>
        </p:txBody>
      </p:sp>
      <p:cxnSp>
        <p:nvCxnSpPr>
          <p:cNvPr id="8" name="直線コネクタ 7">
            <a:extLst>
              <a:ext uri="{FF2B5EF4-FFF2-40B4-BE49-F238E27FC236}">
                <a16:creationId xmlns:a16="http://schemas.microsoft.com/office/drawing/2014/main" id="{FDCC9833-B1A3-672A-300D-A783765AAF28}"/>
              </a:ext>
            </a:extLst>
          </p:cNvPr>
          <p:cNvCxnSpPr>
            <a:cxnSpLocks/>
          </p:cNvCxnSpPr>
          <p:nvPr/>
        </p:nvCxnSpPr>
        <p:spPr>
          <a:xfrm>
            <a:off x="6809696" y="243890"/>
            <a:ext cx="0" cy="58269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図 11">
            <a:extLst>
              <a:ext uri="{FF2B5EF4-FFF2-40B4-BE49-F238E27FC236}">
                <a16:creationId xmlns:a16="http://schemas.microsoft.com/office/drawing/2014/main" id="{661EC80A-A48F-18E7-1B36-BED87C8F2A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2412" y="555993"/>
            <a:ext cx="4071455" cy="2514860"/>
          </a:xfrm>
          <a:prstGeom prst="rect">
            <a:avLst/>
          </a:prstGeom>
        </p:spPr>
      </p:pic>
      <p:sp>
        <p:nvSpPr>
          <p:cNvPr id="15" name="テキスト ボックス 14">
            <a:extLst>
              <a:ext uri="{FF2B5EF4-FFF2-40B4-BE49-F238E27FC236}">
                <a16:creationId xmlns:a16="http://schemas.microsoft.com/office/drawing/2014/main" id="{973128BD-3B70-763F-19E2-592C63458889}"/>
              </a:ext>
            </a:extLst>
          </p:cNvPr>
          <p:cNvSpPr txBox="1"/>
          <p:nvPr/>
        </p:nvSpPr>
        <p:spPr>
          <a:xfrm>
            <a:off x="6845205" y="243890"/>
            <a:ext cx="5335115" cy="369332"/>
          </a:xfrm>
          <a:prstGeom prst="rect">
            <a:avLst/>
          </a:prstGeom>
          <a:noFill/>
        </p:spPr>
        <p:txBody>
          <a:bodyPr wrap="none" rtlCol="0">
            <a:spAutoFit/>
          </a:bodyPr>
          <a:lstStyle/>
          <a:p>
            <a:r>
              <a:rPr kumimoji="1" lang="en-US" altLang="ja-JP" b="1" dirty="0"/>
              <a:t>[</a:t>
            </a:r>
            <a:r>
              <a:rPr kumimoji="1" lang="ja-JP" altLang="en-US" b="1" dirty="0"/>
              <a:t>時間差</a:t>
            </a:r>
            <a:r>
              <a:rPr kumimoji="1" lang="en-US" altLang="ja-JP" b="1" dirty="0"/>
              <a:t>dt</a:t>
            </a:r>
            <a:r>
              <a:rPr kumimoji="1" lang="ja-JP" altLang="en-US" b="1" dirty="0"/>
              <a:t> </a:t>
            </a:r>
            <a:r>
              <a:rPr kumimoji="1" lang="en-US" altLang="ja-JP" b="1" dirty="0"/>
              <a:t>from TDC vs </a:t>
            </a:r>
            <a:r>
              <a:rPr lang="ja-JP" altLang="en-US" b="1" dirty="0"/>
              <a:t>光量比</a:t>
            </a:r>
            <a:r>
              <a:rPr lang="en-US" altLang="ja-JP" b="1" dirty="0"/>
              <a:t>LR</a:t>
            </a:r>
            <a:r>
              <a:rPr lang="ja-JP" altLang="en-US" b="1" dirty="0"/>
              <a:t> </a:t>
            </a:r>
            <a:r>
              <a:rPr kumimoji="1" lang="en-US" altLang="ja-JP" b="1" dirty="0"/>
              <a:t>from DT4740]</a:t>
            </a:r>
            <a:endParaRPr kumimoji="1" lang="ja-JP" altLang="en-US" b="1" dirty="0"/>
          </a:p>
        </p:txBody>
      </p:sp>
      <p:pic>
        <p:nvPicPr>
          <p:cNvPr id="18" name="図 17">
            <a:extLst>
              <a:ext uri="{FF2B5EF4-FFF2-40B4-BE49-F238E27FC236}">
                <a16:creationId xmlns:a16="http://schemas.microsoft.com/office/drawing/2014/main" id="{7C23FFB3-F95C-0BA9-5F98-FD6A457CC7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62412" y="3601752"/>
            <a:ext cx="4201900" cy="2663918"/>
          </a:xfrm>
          <a:prstGeom prst="rect">
            <a:avLst/>
          </a:prstGeom>
        </p:spPr>
      </p:pic>
      <p:sp>
        <p:nvSpPr>
          <p:cNvPr id="20" name="テキスト ボックス 19">
            <a:extLst>
              <a:ext uri="{FF2B5EF4-FFF2-40B4-BE49-F238E27FC236}">
                <a16:creationId xmlns:a16="http://schemas.microsoft.com/office/drawing/2014/main" id="{74A9D925-0126-BAA8-8967-A075A8C29F88}"/>
              </a:ext>
            </a:extLst>
          </p:cNvPr>
          <p:cNvSpPr txBox="1"/>
          <p:nvPr/>
        </p:nvSpPr>
        <p:spPr>
          <a:xfrm>
            <a:off x="6875930" y="3233198"/>
            <a:ext cx="4137671" cy="369332"/>
          </a:xfrm>
          <a:prstGeom prst="rect">
            <a:avLst/>
          </a:prstGeom>
          <a:noFill/>
        </p:spPr>
        <p:txBody>
          <a:bodyPr wrap="none" rtlCol="0">
            <a:spAutoFit/>
          </a:bodyPr>
          <a:lstStyle/>
          <a:p>
            <a:r>
              <a:rPr kumimoji="1" lang="en-US" altLang="ja-JP" b="1" dirty="0"/>
              <a:t>[</a:t>
            </a:r>
            <a:r>
              <a:rPr kumimoji="1" lang="ja-JP" altLang="en-US" b="1" dirty="0"/>
              <a:t>光量比</a:t>
            </a:r>
            <a:r>
              <a:rPr kumimoji="1" lang="en-US" altLang="ja-JP" b="1" dirty="0"/>
              <a:t>LR</a:t>
            </a:r>
            <a:r>
              <a:rPr kumimoji="1" lang="ja-JP" altLang="en-US" b="1" dirty="0"/>
              <a:t>から算出した時間差</a:t>
            </a:r>
            <a:r>
              <a:rPr kumimoji="1" lang="en-US" altLang="ja-JP" b="1" dirty="0"/>
              <a:t>dt</a:t>
            </a:r>
            <a:r>
              <a:rPr kumimoji="1" lang="ja-JP" altLang="en-US" b="1" dirty="0"/>
              <a:t>分布</a:t>
            </a:r>
            <a:r>
              <a:rPr kumimoji="1" lang="en-US" altLang="ja-JP" b="1" dirty="0"/>
              <a:t>]</a:t>
            </a:r>
            <a:endParaRPr kumimoji="1" lang="ja-JP" altLang="en-US" b="1" dirty="0"/>
          </a:p>
        </p:txBody>
      </p:sp>
      <p:sp>
        <p:nvSpPr>
          <p:cNvPr id="3" name="テキスト ボックス 2">
            <a:extLst>
              <a:ext uri="{FF2B5EF4-FFF2-40B4-BE49-F238E27FC236}">
                <a16:creationId xmlns:a16="http://schemas.microsoft.com/office/drawing/2014/main" id="{739B46DA-0F58-13BF-551A-F244476D8D1D}"/>
              </a:ext>
            </a:extLst>
          </p:cNvPr>
          <p:cNvSpPr txBox="1"/>
          <p:nvPr/>
        </p:nvSpPr>
        <p:spPr>
          <a:xfrm>
            <a:off x="0" y="6158780"/>
            <a:ext cx="12367488" cy="769441"/>
          </a:xfrm>
          <a:prstGeom prst="rect">
            <a:avLst/>
          </a:prstGeom>
          <a:noFill/>
        </p:spPr>
        <p:txBody>
          <a:bodyPr wrap="none" rtlCol="0">
            <a:spAutoFit/>
          </a:bodyPr>
          <a:lstStyle/>
          <a:p>
            <a:r>
              <a:rPr lang="ja-JP" altLang="en-US" sz="2400" b="1" dirty="0"/>
              <a:t>→両端</a:t>
            </a:r>
            <a:r>
              <a:rPr lang="en-US" altLang="ja-JP" sz="2400" b="1" dirty="0"/>
              <a:t>PMT</a:t>
            </a:r>
            <a:r>
              <a:rPr lang="ja-JP" altLang="en-US" sz="2400" b="1" dirty="0"/>
              <a:t>の光量比</a:t>
            </a:r>
            <a:r>
              <a:rPr lang="en-US" altLang="ja-JP" sz="2400" b="1" dirty="0"/>
              <a:t>LR</a:t>
            </a:r>
            <a:r>
              <a:rPr lang="ja-JP" altLang="en-US" sz="2400" b="1" dirty="0"/>
              <a:t>を用いて、波形データから位置の特定ができるようにした</a:t>
            </a:r>
            <a:endParaRPr lang="en-US" altLang="ja-JP" sz="2400" b="1" dirty="0"/>
          </a:p>
          <a:p>
            <a:r>
              <a:rPr lang="en-US" altLang="ja-JP" sz="2000" b="1" dirty="0"/>
              <a:t> </a:t>
            </a:r>
            <a:r>
              <a:rPr lang="ja-JP" altLang="en-US" sz="2000" b="1" dirty="0"/>
              <a:t>　　　　　　　　　　　　　　　　　　　　　　　　　　　</a:t>
            </a:r>
            <a:r>
              <a:rPr lang="en-US" altLang="ja-JP" sz="2000" b="1" dirty="0"/>
              <a:t>(</a:t>
            </a:r>
            <a:r>
              <a:rPr lang="ja-JP" altLang="en-US" sz="2000" b="1" dirty="0"/>
              <a:t>今回の解析では位置</a:t>
            </a:r>
            <a:r>
              <a:rPr kumimoji="1" lang="ja-JP" altLang="en-US" sz="2000" b="1" dirty="0"/>
              <a:t>分解能：</a:t>
            </a:r>
            <a:r>
              <a:rPr kumimoji="1" lang="en-US" altLang="ja-JP" sz="2000" b="1" dirty="0"/>
              <a:t>10[cm]</a:t>
            </a:r>
            <a:r>
              <a:rPr kumimoji="1" lang="ja-JP" altLang="en-US" sz="2000" b="1" dirty="0"/>
              <a:t>程度</a:t>
            </a:r>
            <a:r>
              <a:rPr kumimoji="1" lang="en-US" altLang="ja-JP" sz="2000" b="1" dirty="0"/>
              <a:t>)</a:t>
            </a:r>
          </a:p>
        </p:txBody>
      </p:sp>
      <p:sp>
        <p:nvSpPr>
          <p:cNvPr id="108" name="テキスト ボックス 107">
            <a:extLst>
              <a:ext uri="{FF2B5EF4-FFF2-40B4-BE49-F238E27FC236}">
                <a16:creationId xmlns:a16="http://schemas.microsoft.com/office/drawing/2014/main" id="{45DF8818-14FB-0F1F-EE87-A44716745970}"/>
              </a:ext>
            </a:extLst>
          </p:cNvPr>
          <p:cNvSpPr txBox="1"/>
          <p:nvPr/>
        </p:nvSpPr>
        <p:spPr>
          <a:xfrm>
            <a:off x="123026" y="1125508"/>
            <a:ext cx="6599884" cy="2246769"/>
          </a:xfrm>
          <a:prstGeom prst="rect">
            <a:avLst/>
          </a:prstGeom>
          <a:noFill/>
        </p:spPr>
        <p:txBody>
          <a:bodyPr wrap="none" rtlCol="0">
            <a:spAutoFit/>
          </a:bodyPr>
          <a:lstStyle/>
          <a:p>
            <a:pPr marL="285750" indent="-285750">
              <a:buFont typeface="Wingdings" panose="05000000000000000000" pitchFamily="2" charset="2"/>
              <a:buChar char="Ø"/>
            </a:pPr>
            <a:r>
              <a:rPr lang="ja-JP" altLang="en-US" sz="2000" b="1" dirty="0"/>
              <a:t>試験では波形データのみ取得するため、</a:t>
            </a:r>
            <a:endParaRPr lang="en-US" altLang="ja-JP" sz="2000" b="1" dirty="0"/>
          </a:p>
          <a:p>
            <a:r>
              <a:rPr lang="ja-JP" altLang="en-US" sz="2000" b="1" dirty="0"/>
              <a:t>　</a:t>
            </a:r>
            <a:r>
              <a:rPr lang="en-US" altLang="ja-JP" sz="2000" b="1" dirty="0" err="1"/>
              <a:t>ToF</a:t>
            </a:r>
            <a:r>
              <a:rPr lang="ja-JP" altLang="en-US" sz="2000" b="1" dirty="0"/>
              <a:t>の位置</a:t>
            </a:r>
            <a:r>
              <a:rPr lang="en-US" altLang="ja-JP" sz="2000" b="1" dirty="0"/>
              <a:t>-</a:t>
            </a:r>
            <a:r>
              <a:rPr lang="ja-JP" altLang="en-US" sz="2000" b="1" dirty="0"/>
              <a:t>光量依存性を用いて</a:t>
            </a:r>
            <a:endParaRPr lang="en-US" altLang="ja-JP" sz="2000" b="1" dirty="0"/>
          </a:p>
          <a:p>
            <a:r>
              <a:rPr lang="ja-JP" altLang="en-US" sz="2000" b="1" dirty="0"/>
              <a:t>　キャリブレーション試験＝</a:t>
            </a:r>
            <a:r>
              <a:rPr lang="en-US" altLang="ja-JP" sz="2000" b="1" dirty="0" err="1"/>
              <a:t>ToF</a:t>
            </a:r>
            <a:r>
              <a:rPr lang="en-US" altLang="ja-JP" sz="2000" b="1" dirty="0"/>
              <a:t> Position Scan</a:t>
            </a:r>
          </a:p>
          <a:p>
            <a:pPr marL="342900" indent="-342900">
              <a:buFont typeface="Wingdings" panose="05000000000000000000" pitchFamily="2" charset="2"/>
              <a:buChar char="Ø"/>
            </a:pPr>
            <a:r>
              <a:rPr lang="ja-JP" altLang="en-US" sz="2000" b="1" dirty="0"/>
              <a:t>時間読み出し：</a:t>
            </a:r>
            <a:r>
              <a:rPr lang="en-US" altLang="ja-JP" sz="2000" b="1" dirty="0"/>
              <a:t>TDC(</a:t>
            </a:r>
            <a:r>
              <a:rPr lang="ja-JP" altLang="en-US" sz="2000" b="1" dirty="0"/>
              <a:t>時間分解能</a:t>
            </a:r>
            <a:r>
              <a:rPr lang="en-US" altLang="ja-JP" sz="2000" b="1" dirty="0"/>
              <a:t>: 25ps)</a:t>
            </a:r>
          </a:p>
          <a:p>
            <a:pPr marL="342900" indent="-342900">
              <a:buFont typeface="Wingdings" panose="05000000000000000000" pitchFamily="2" charset="2"/>
              <a:buChar char="Ø"/>
            </a:pPr>
            <a:r>
              <a:rPr lang="ja-JP" altLang="en-US" sz="2000" b="1" dirty="0"/>
              <a:t>波形読み出し：</a:t>
            </a:r>
            <a:r>
              <a:rPr lang="en-US" altLang="ja-JP" sz="2000" b="1" dirty="0"/>
              <a:t>DT5740</a:t>
            </a:r>
          </a:p>
          <a:p>
            <a:r>
              <a:rPr lang="ja-JP" altLang="en-US" sz="2000" b="1" dirty="0"/>
              <a:t>　　　　　</a:t>
            </a:r>
            <a:r>
              <a:rPr lang="en-US" altLang="ja-JP" sz="2000" b="1" dirty="0"/>
              <a:t>(</a:t>
            </a:r>
            <a:r>
              <a:rPr lang="ja-JP" altLang="en-US" sz="2000" b="1" dirty="0"/>
              <a:t>時間分解能</a:t>
            </a:r>
            <a:r>
              <a:rPr lang="en-US" altLang="ja-JP" sz="2000" b="1" dirty="0"/>
              <a:t>: 16ns, 1ADC Count: 0.488mV)</a:t>
            </a:r>
          </a:p>
          <a:p>
            <a:endParaRPr lang="en-US" altLang="ja-JP" sz="2000" b="1" dirty="0"/>
          </a:p>
        </p:txBody>
      </p:sp>
      <p:pic>
        <p:nvPicPr>
          <p:cNvPr id="7" name="図 6" descr="グラフィカル ユーザー インターフェイス が含まれている画像&#10;&#10;自動的に生成された説明">
            <a:extLst>
              <a:ext uri="{FF2B5EF4-FFF2-40B4-BE49-F238E27FC236}">
                <a16:creationId xmlns:a16="http://schemas.microsoft.com/office/drawing/2014/main" id="{2DEEF9F8-EAA0-0C81-3D6B-1D7CF4393F0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5808" y="3740144"/>
            <a:ext cx="6394320" cy="2219721"/>
          </a:xfrm>
          <a:prstGeom prst="rect">
            <a:avLst/>
          </a:prstGeom>
        </p:spPr>
      </p:pic>
      <p:sp>
        <p:nvSpPr>
          <p:cNvPr id="5" name="正方形/長方形 4">
            <a:extLst>
              <a:ext uri="{FF2B5EF4-FFF2-40B4-BE49-F238E27FC236}">
                <a16:creationId xmlns:a16="http://schemas.microsoft.com/office/drawing/2014/main" id="{D8127DC3-EA44-C575-4225-B0BA11C0752C}"/>
              </a:ext>
            </a:extLst>
          </p:cNvPr>
          <p:cNvSpPr/>
          <p:nvPr/>
        </p:nvSpPr>
        <p:spPr>
          <a:xfrm>
            <a:off x="87518" y="3157376"/>
            <a:ext cx="5676405" cy="536932"/>
          </a:xfrm>
          <a:prstGeom prst="rect">
            <a:avLst/>
          </a:prstGeom>
          <a:noFill/>
          <a:ln>
            <a:noFill/>
          </a:ln>
        </p:spPr>
        <p:style>
          <a:lnRef idx="0">
            <a:scrgbClr r="0" g="0" b="0"/>
          </a:lnRef>
          <a:fillRef idx="0">
            <a:scrgbClr r="0" g="0" b="0"/>
          </a:fillRef>
          <a:effectRef idx="0">
            <a:scrgbClr r="0" g="0" b="0"/>
          </a:effectRef>
          <a:fontRef idx="minor">
            <a:schemeClr val="accent2"/>
          </a:fontRef>
        </p:style>
        <p:txBody>
          <a:bodyPr rtlCol="0" anchor="ctr"/>
          <a:lstStyle/>
          <a:p>
            <a:r>
              <a:rPr lang="ja-JP" altLang="en-US" b="1" dirty="0">
                <a:solidFill>
                  <a:schemeClr val="tx1"/>
                </a:solidFill>
              </a:rPr>
              <a:t>論理回路</a:t>
            </a:r>
            <a:endParaRPr lang="en-US" altLang="ja-JP" b="1" dirty="0">
              <a:solidFill>
                <a:schemeClr val="tx1"/>
              </a:solidFill>
            </a:endParaRPr>
          </a:p>
          <a:p>
            <a:r>
              <a:rPr lang="en-US" altLang="ja-JP" b="1" dirty="0">
                <a:solidFill>
                  <a:schemeClr val="tx1"/>
                </a:solidFill>
              </a:rPr>
              <a:t>(4</a:t>
            </a:r>
            <a:r>
              <a:rPr lang="ja-JP" altLang="en-US" b="1" dirty="0">
                <a:solidFill>
                  <a:schemeClr val="tx1"/>
                </a:solidFill>
              </a:rPr>
              <a:t>本のシンチレータを同時にキャリブレーション</a:t>
            </a:r>
            <a:r>
              <a:rPr lang="en-US" altLang="ja-JP" b="1" dirty="0">
                <a:solidFill>
                  <a:schemeClr val="tx1"/>
                </a:solidFill>
              </a:rPr>
              <a:t>)</a:t>
            </a:r>
          </a:p>
        </p:txBody>
      </p:sp>
    </p:spTree>
    <p:extLst>
      <p:ext uri="{BB962C8B-B14F-4D97-AF65-F5344CB8AC3E}">
        <p14:creationId xmlns:p14="http://schemas.microsoft.com/office/powerpoint/2010/main" val="12729281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FD5EBD3-664A-4717-857E-0D05C55CDA8C}"/>
              </a:ext>
            </a:extLst>
          </p:cNvPr>
          <p:cNvSpPr>
            <a:spLocks noGrp="1"/>
          </p:cNvSpPr>
          <p:nvPr>
            <p:ph type="title"/>
          </p:nvPr>
        </p:nvSpPr>
        <p:spPr>
          <a:xfrm>
            <a:off x="15561" y="0"/>
            <a:ext cx="10515600" cy="1325563"/>
          </a:xfrm>
        </p:spPr>
        <p:txBody>
          <a:bodyPr/>
          <a:lstStyle/>
          <a:p>
            <a:r>
              <a:rPr kumimoji="1" lang="ja-JP" altLang="en-US" b="1" dirty="0"/>
              <a:t>読み出し結果</a:t>
            </a:r>
          </a:p>
        </p:txBody>
      </p:sp>
      <p:pic>
        <p:nvPicPr>
          <p:cNvPr id="4" name="コンテンツ プレースホルダー 4" descr="グラフ, ダイアグラム, ヒストグラム&#10;&#10;中程度の精度で自動的に生成された説明">
            <a:extLst>
              <a:ext uri="{FF2B5EF4-FFF2-40B4-BE49-F238E27FC236}">
                <a16:creationId xmlns:a16="http://schemas.microsoft.com/office/drawing/2014/main" id="{207FC515-B8A8-449B-9C7D-88972F23DDAD}"/>
              </a:ext>
            </a:extLst>
          </p:cNvPr>
          <p:cNvPicPr>
            <a:picLocks noChangeAspect="1"/>
          </p:cNvPicPr>
          <p:nvPr/>
        </p:nvPicPr>
        <p:blipFill rotWithShape="1">
          <a:blip r:embed="rId3">
            <a:extLst>
              <a:ext uri="{28A0092B-C50C-407E-A947-70E740481C1C}">
                <a14:useLocalDpi xmlns:a14="http://schemas.microsoft.com/office/drawing/2010/main" val="0"/>
              </a:ext>
            </a:extLst>
          </a:blip>
          <a:srcRect t="7072"/>
          <a:stretch/>
        </p:blipFill>
        <p:spPr>
          <a:xfrm>
            <a:off x="5958790" y="2994417"/>
            <a:ext cx="6279910" cy="3863583"/>
          </a:xfrm>
          <a:prstGeom prst="rect">
            <a:avLst/>
          </a:prstGeom>
        </p:spPr>
      </p:pic>
      <p:pic>
        <p:nvPicPr>
          <p:cNvPr id="7" name="図 6" descr="グラフィカル ユーザー インターフェイス, アプリケーション&#10;&#10;自動的に生成された説明">
            <a:extLst>
              <a:ext uri="{FF2B5EF4-FFF2-40B4-BE49-F238E27FC236}">
                <a16:creationId xmlns:a16="http://schemas.microsoft.com/office/drawing/2014/main" id="{9DFB3B7D-5380-45AF-B4C9-7CDE9D9531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9323" y="3001153"/>
            <a:ext cx="5505732" cy="3515262"/>
          </a:xfrm>
          <a:prstGeom prst="rect">
            <a:avLst/>
          </a:prstGeom>
        </p:spPr>
      </p:pic>
      <p:sp>
        <p:nvSpPr>
          <p:cNvPr id="10" name="テキスト ボックス 9">
            <a:extLst>
              <a:ext uri="{FF2B5EF4-FFF2-40B4-BE49-F238E27FC236}">
                <a16:creationId xmlns:a16="http://schemas.microsoft.com/office/drawing/2014/main" id="{38C5F07F-BF15-4D91-B7B5-4D800B74578F}"/>
              </a:ext>
            </a:extLst>
          </p:cNvPr>
          <p:cNvSpPr txBox="1"/>
          <p:nvPr/>
        </p:nvSpPr>
        <p:spPr>
          <a:xfrm>
            <a:off x="199487" y="987009"/>
            <a:ext cx="10475945" cy="707886"/>
          </a:xfrm>
          <a:prstGeom prst="rect">
            <a:avLst/>
          </a:prstGeom>
          <a:noFill/>
        </p:spPr>
        <p:txBody>
          <a:bodyPr wrap="none" rtlCol="0">
            <a:spAutoFit/>
          </a:bodyPr>
          <a:lstStyle/>
          <a:p>
            <a:pPr marL="285750" indent="-285750">
              <a:buFont typeface="Wingdings" panose="05000000000000000000" pitchFamily="2" charset="2"/>
              <a:buChar char="Ø"/>
            </a:pPr>
            <a:r>
              <a:rPr kumimoji="1" lang="ja-JP" altLang="en-US" sz="2000" dirty="0"/>
              <a:t>読めなかった</a:t>
            </a:r>
            <a:r>
              <a:rPr kumimoji="1" lang="en-US" altLang="ja-JP" sz="2000" dirty="0"/>
              <a:t>PMT</a:t>
            </a:r>
            <a:r>
              <a:rPr kumimoji="1" lang="ja-JP" altLang="en-US" sz="2000" dirty="0"/>
              <a:t>は</a:t>
            </a:r>
            <a:r>
              <a:rPr kumimoji="1" lang="en-US" altLang="ja-JP" sz="2000" dirty="0"/>
              <a:t>2</a:t>
            </a:r>
            <a:r>
              <a:rPr kumimoji="1" lang="ja-JP" altLang="en-US" sz="2000" dirty="0"/>
              <a:t>個</a:t>
            </a:r>
            <a:endParaRPr kumimoji="1" lang="en-US" altLang="ja-JP" sz="2000" dirty="0"/>
          </a:p>
          <a:p>
            <a:pPr marL="285750" indent="-285750">
              <a:buFont typeface="Wingdings" panose="05000000000000000000" pitchFamily="2" charset="2"/>
              <a:buChar char="Ø"/>
            </a:pPr>
            <a:r>
              <a:rPr kumimoji="1" lang="ja-JP" altLang="en-US" sz="2000" dirty="0"/>
              <a:t>光量分布の平均値はゲインキャリブレーションの値と相関があるため参考になりそう</a:t>
            </a:r>
            <a:endParaRPr kumimoji="1" lang="en-US" altLang="ja-JP" sz="2000" dirty="0"/>
          </a:p>
        </p:txBody>
      </p:sp>
      <p:sp>
        <p:nvSpPr>
          <p:cNvPr id="11" name="テキスト ボックス 10">
            <a:extLst>
              <a:ext uri="{FF2B5EF4-FFF2-40B4-BE49-F238E27FC236}">
                <a16:creationId xmlns:a16="http://schemas.microsoft.com/office/drawing/2014/main" id="{B4047F51-125B-46C3-8C36-21A91E3F17D8}"/>
              </a:ext>
            </a:extLst>
          </p:cNvPr>
          <p:cNvSpPr txBox="1"/>
          <p:nvPr/>
        </p:nvSpPr>
        <p:spPr>
          <a:xfrm>
            <a:off x="15561" y="2645820"/>
            <a:ext cx="2954655" cy="369332"/>
          </a:xfrm>
          <a:prstGeom prst="rect">
            <a:avLst/>
          </a:prstGeom>
          <a:noFill/>
        </p:spPr>
        <p:txBody>
          <a:bodyPr wrap="none" rtlCol="0">
            <a:spAutoFit/>
          </a:bodyPr>
          <a:lstStyle/>
          <a:p>
            <a:r>
              <a:rPr kumimoji="1" lang="ja-JP" altLang="en-US" b="1" dirty="0"/>
              <a:t>各シンチレータの光量分布</a:t>
            </a:r>
          </a:p>
        </p:txBody>
      </p:sp>
      <p:sp>
        <p:nvSpPr>
          <p:cNvPr id="12" name="テキスト ボックス 11">
            <a:extLst>
              <a:ext uri="{FF2B5EF4-FFF2-40B4-BE49-F238E27FC236}">
                <a16:creationId xmlns:a16="http://schemas.microsoft.com/office/drawing/2014/main" id="{242294D9-6D93-494E-AC0E-A0AFD017F1BE}"/>
              </a:ext>
            </a:extLst>
          </p:cNvPr>
          <p:cNvSpPr txBox="1"/>
          <p:nvPr/>
        </p:nvSpPr>
        <p:spPr>
          <a:xfrm>
            <a:off x="6400595" y="2625085"/>
            <a:ext cx="3002745" cy="369332"/>
          </a:xfrm>
          <a:prstGeom prst="rect">
            <a:avLst/>
          </a:prstGeom>
          <a:noFill/>
        </p:spPr>
        <p:txBody>
          <a:bodyPr wrap="none" rtlCol="0">
            <a:spAutoFit/>
          </a:bodyPr>
          <a:lstStyle/>
          <a:p>
            <a:r>
              <a:rPr lang="ja-JP" altLang="en-US" b="1" dirty="0"/>
              <a:t>各</a:t>
            </a:r>
            <a:r>
              <a:rPr lang="en-US" altLang="ja-JP" b="1" dirty="0"/>
              <a:t>PMT</a:t>
            </a:r>
            <a:r>
              <a:rPr kumimoji="1" lang="ja-JP" altLang="en-US" b="1" dirty="0"/>
              <a:t>の光量分布の平均値</a:t>
            </a:r>
          </a:p>
        </p:txBody>
      </p:sp>
      <p:sp>
        <p:nvSpPr>
          <p:cNvPr id="3" name="フッター プレースホルダー 2">
            <a:extLst>
              <a:ext uri="{FF2B5EF4-FFF2-40B4-BE49-F238E27FC236}">
                <a16:creationId xmlns:a16="http://schemas.microsoft.com/office/drawing/2014/main" id="{BAC40E7E-F80B-437A-B895-39749F490F03}"/>
              </a:ext>
            </a:extLst>
          </p:cNvPr>
          <p:cNvSpPr>
            <a:spLocks noGrp="1"/>
          </p:cNvSpPr>
          <p:nvPr>
            <p:ph type="ftr" sz="quarter" idx="11"/>
          </p:nvPr>
        </p:nvSpPr>
        <p:spPr/>
        <p:txBody>
          <a:bodyPr/>
          <a:lstStyle/>
          <a:p>
            <a:r>
              <a:rPr kumimoji="1" lang="en-US" altLang="ja-JP"/>
              <a:t>2022/12/26 </a:t>
            </a:r>
            <a:r>
              <a:rPr kumimoji="1" lang="ja-JP" altLang="en-US"/>
              <a:t>中間発表</a:t>
            </a:r>
          </a:p>
        </p:txBody>
      </p:sp>
      <p:sp>
        <p:nvSpPr>
          <p:cNvPr id="5" name="スライド番号プレースホルダー 4">
            <a:extLst>
              <a:ext uri="{FF2B5EF4-FFF2-40B4-BE49-F238E27FC236}">
                <a16:creationId xmlns:a16="http://schemas.microsoft.com/office/drawing/2014/main" id="{E58535C0-71E0-4E8B-AD3E-702393760617}"/>
              </a:ext>
            </a:extLst>
          </p:cNvPr>
          <p:cNvSpPr>
            <a:spLocks noGrp="1"/>
          </p:cNvSpPr>
          <p:nvPr>
            <p:ph type="sldNum" sz="quarter" idx="12"/>
          </p:nvPr>
        </p:nvSpPr>
        <p:spPr/>
        <p:txBody>
          <a:bodyPr/>
          <a:lstStyle/>
          <a:p>
            <a:fld id="{60D8C03F-D234-4B23-BED9-480EB9DE8948}" type="slidenum">
              <a:rPr kumimoji="1" lang="ja-JP" altLang="en-US" smtClean="0"/>
              <a:t>26</a:t>
            </a:fld>
            <a:endParaRPr kumimoji="1" lang="ja-JP" altLang="en-US"/>
          </a:p>
        </p:txBody>
      </p:sp>
    </p:spTree>
    <p:extLst>
      <p:ext uri="{BB962C8B-B14F-4D97-AF65-F5344CB8AC3E}">
        <p14:creationId xmlns:p14="http://schemas.microsoft.com/office/powerpoint/2010/main" val="18969685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30613E-8D35-40C6-FD45-6B4C0A2057DC}"/>
              </a:ext>
            </a:extLst>
          </p:cNvPr>
          <p:cNvSpPr>
            <a:spLocks noGrp="1"/>
          </p:cNvSpPr>
          <p:nvPr>
            <p:ph type="title"/>
          </p:nvPr>
        </p:nvSpPr>
        <p:spPr>
          <a:xfrm>
            <a:off x="18683" y="0"/>
            <a:ext cx="10515600" cy="1325563"/>
          </a:xfrm>
        </p:spPr>
        <p:txBody>
          <a:bodyPr/>
          <a:lstStyle/>
          <a:p>
            <a:r>
              <a:rPr kumimoji="1" lang="ja-JP" altLang="en-US" b="1" dirty="0"/>
              <a:t>光信号解析</a:t>
            </a:r>
            <a:r>
              <a:rPr kumimoji="1" lang="en-US" altLang="ja-JP" b="1" dirty="0"/>
              <a:t>Fit</a:t>
            </a:r>
            <a:r>
              <a:rPr kumimoji="1" lang="ja-JP" altLang="en-US" b="1" dirty="0"/>
              <a:t>関数</a:t>
            </a:r>
          </a:p>
        </p:txBody>
      </p:sp>
      <p:pic>
        <p:nvPicPr>
          <p:cNvPr id="7" name="コンテンツ プレースホルダー 6" descr="テーブル&#10;&#10;中程度の精度で自動的に生成された説明">
            <a:extLst>
              <a:ext uri="{FF2B5EF4-FFF2-40B4-BE49-F238E27FC236}">
                <a16:creationId xmlns:a16="http://schemas.microsoft.com/office/drawing/2014/main" id="{D15AF523-4EBD-E574-0911-870010E9C9E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7729" y="1191655"/>
            <a:ext cx="8197530" cy="1710788"/>
          </a:xfrm>
        </p:spPr>
      </p:pic>
      <p:sp>
        <p:nvSpPr>
          <p:cNvPr id="4" name="フッター プレースホルダー 3">
            <a:extLst>
              <a:ext uri="{FF2B5EF4-FFF2-40B4-BE49-F238E27FC236}">
                <a16:creationId xmlns:a16="http://schemas.microsoft.com/office/drawing/2014/main" id="{736FE42A-C9AF-0D6B-B40F-F86CDEC5D101}"/>
              </a:ext>
            </a:extLst>
          </p:cNvPr>
          <p:cNvSpPr>
            <a:spLocks noGrp="1"/>
          </p:cNvSpPr>
          <p:nvPr>
            <p:ph type="ftr" sz="quarter" idx="11"/>
          </p:nvPr>
        </p:nvSpPr>
        <p:spPr>
          <a:xfrm>
            <a:off x="4006825" y="4887834"/>
            <a:ext cx="4114800" cy="365125"/>
          </a:xfrm>
        </p:spPr>
        <p:txBody>
          <a:bodyPr/>
          <a:lstStyle/>
          <a:p>
            <a:r>
              <a:rPr kumimoji="1" lang="en-US" altLang="ja-JP" dirty="0"/>
              <a:t>ICEPP</a:t>
            </a:r>
            <a:r>
              <a:rPr kumimoji="1" lang="ja-JP" altLang="en-US"/>
              <a:t>シンポジウム </a:t>
            </a:r>
            <a:r>
              <a:rPr kumimoji="1" lang="en-US" altLang="ja-JP" dirty="0"/>
              <a:t>2023 2/19</a:t>
            </a:r>
            <a:endParaRPr kumimoji="1" lang="ja-JP" altLang="en-US"/>
          </a:p>
        </p:txBody>
      </p:sp>
      <p:pic>
        <p:nvPicPr>
          <p:cNvPr id="9" name="図 8">
            <a:extLst>
              <a:ext uri="{FF2B5EF4-FFF2-40B4-BE49-F238E27FC236}">
                <a16:creationId xmlns:a16="http://schemas.microsoft.com/office/drawing/2014/main" id="{1044D32D-0919-2636-66C6-C8FEFCA506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2167" y="3187826"/>
            <a:ext cx="7100131" cy="1122279"/>
          </a:xfrm>
          <a:prstGeom prst="rect">
            <a:avLst/>
          </a:prstGeom>
        </p:spPr>
      </p:pic>
      <p:pic>
        <p:nvPicPr>
          <p:cNvPr id="11" name="図 10" descr="時計 が含まれている画像&#10;&#10;自動的に生成された説明">
            <a:extLst>
              <a:ext uri="{FF2B5EF4-FFF2-40B4-BE49-F238E27FC236}">
                <a16:creationId xmlns:a16="http://schemas.microsoft.com/office/drawing/2014/main" id="{F7BC6E1E-1C23-DE1B-E578-4D13B679FB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23336" y="5480105"/>
            <a:ext cx="3720871" cy="1325562"/>
          </a:xfrm>
          <a:prstGeom prst="rect">
            <a:avLst/>
          </a:prstGeom>
        </p:spPr>
      </p:pic>
      <p:pic>
        <p:nvPicPr>
          <p:cNvPr id="13" name="図 12" descr="白いバックグラウンドのスクリーンショット&#10;&#10;中程度の精度で自動的に生成された説明">
            <a:extLst>
              <a:ext uri="{FF2B5EF4-FFF2-40B4-BE49-F238E27FC236}">
                <a16:creationId xmlns:a16="http://schemas.microsoft.com/office/drawing/2014/main" id="{AF0D0139-A198-CC6B-4747-DC0D9EDC3FA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30101" y="5588154"/>
            <a:ext cx="3451033" cy="1325563"/>
          </a:xfrm>
          <a:prstGeom prst="rect">
            <a:avLst/>
          </a:prstGeom>
        </p:spPr>
      </p:pic>
      <p:pic>
        <p:nvPicPr>
          <p:cNvPr id="15" name="図 14">
            <a:extLst>
              <a:ext uri="{FF2B5EF4-FFF2-40B4-BE49-F238E27FC236}">
                <a16:creationId xmlns:a16="http://schemas.microsoft.com/office/drawing/2014/main" id="{C9B0134B-E89D-BEF1-7B95-40EB6EF6F1C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8300" y="4207940"/>
            <a:ext cx="9572816" cy="1026407"/>
          </a:xfrm>
          <a:prstGeom prst="rect">
            <a:avLst/>
          </a:prstGeom>
        </p:spPr>
      </p:pic>
      <p:sp>
        <p:nvSpPr>
          <p:cNvPr id="16" name="正方形/長方形 15">
            <a:extLst>
              <a:ext uri="{FF2B5EF4-FFF2-40B4-BE49-F238E27FC236}">
                <a16:creationId xmlns:a16="http://schemas.microsoft.com/office/drawing/2014/main" id="{F8FE262B-FDAB-C177-4981-A1B4EF574169}"/>
              </a:ext>
            </a:extLst>
          </p:cNvPr>
          <p:cNvSpPr/>
          <p:nvPr/>
        </p:nvSpPr>
        <p:spPr>
          <a:xfrm>
            <a:off x="1657717" y="3241174"/>
            <a:ext cx="676921" cy="526557"/>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1C1CD345-865C-4590-8785-722D3CF2D91D}"/>
              </a:ext>
            </a:extLst>
          </p:cNvPr>
          <p:cNvSpPr/>
          <p:nvPr/>
        </p:nvSpPr>
        <p:spPr>
          <a:xfrm>
            <a:off x="1625942" y="4253620"/>
            <a:ext cx="1416223" cy="464655"/>
          </a:xfrm>
          <a:prstGeom prst="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id="{0F828050-57DD-E969-C2C3-F70DFBFA4265}"/>
              </a:ext>
            </a:extLst>
          </p:cNvPr>
          <p:cNvSpPr/>
          <p:nvPr/>
        </p:nvSpPr>
        <p:spPr>
          <a:xfrm>
            <a:off x="4713912" y="3212693"/>
            <a:ext cx="676921" cy="526557"/>
          </a:xfrm>
          <a:prstGeom prst="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9105E90A-AF85-80F9-1459-4CFC5D59C86C}"/>
              </a:ext>
            </a:extLst>
          </p:cNvPr>
          <p:cNvSpPr/>
          <p:nvPr/>
        </p:nvSpPr>
        <p:spPr>
          <a:xfrm>
            <a:off x="5155923" y="4231928"/>
            <a:ext cx="3139179" cy="486348"/>
          </a:xfrm>
          <a:prstGeom prst="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CD73C760-36F2-DBAB-2632-F2BEC67143DA}"/>
              </a:ext>
            </a:extLst>
          </p:cNvPr>
          <p:cNvSpPr txBox="1"/>
          <p:nvPr/>
        </p:nvSpPr>
        <p:spPr>
          <a:xfrm>
            <a:off x="8515259" y="1661935"/>
            <a:ext cx="3544560" cy="646331"/>
          </a:xfrm>
          <a:prstGeom prst="rect">
            <a:avLst/>
          </a:prstGeom>
          <a:noFill/>
        </p:spPr>
        <p:txBody>
          <a:bodyPr wrap="none" rtlCol="0">
            <a:spAutoFit/>
          </a:bodyPr>
          <a:lstStyle/>
          <a:p>
            <a:r>
              <a:rPr kumimoji="1" lang="en-US" altLang="ja-JP" dirty="0"/>
              <a:t>N-(N+): µ</a:t>
            </a:r>
            <a:r>
              <a:rPr lang="en-US" altLang="ja-JP" dirty="0"/>
              <a:t>-(µ+)</a:t>
            </a:r>
            <a:r>
              <a:rPr lang="ja-JP" altLang="en-US" dirty="0"/>
              <a:t>の</a:t>
            </a:r>
            <a:r>
              <a:rPr kumimoji="1" lang="ja-JP" altLang="en-US" dirty="0"/>
              <a:t>粒子</a:t>
            </a:r>
            <a:r>
              <a:rPr lang="ja-JP" altLang="en-US" dirty="0"/>
              <a:t>数</a:t>
            </a:r>
            <a:endParaRPr lang="en-US" altLang="ja-JP" dirty="0"/>
          </a:p>
          <a:p>
            <a:r>
              <a:rPr lang="en-US" altLang="ja-JP" dirty="0"/>
              <a:t> </a:t>
            </a:r>
            <a:r>
              <a:rPr lang="en-US" altLang="ja-JP" dirty="0" err="1"/>
              <a:t>τ</a:t>
            </a:r>
            <a:r>
              <a:rPr kumimoji="1" lang="en-US" altLang="ja-JP" dirty="0" err="1"/>
              <a:t>_dec</a:t>
            </a:r>
            <a:r>
              <a:rPr kumimoji="1" lang="en-US" altLang="ja-JP" dirty="0"/>
              <a:t>(cap): decay(cap)</a:t>
            </a:r>
            <a:r>
              <a:rPr kumimoji="1" lang="ja-JP" altLang="en-US" dirty="0"/>
              <a:t>時定数</a:t>
            </a:r>
            <a:endParaRPr kumimoji="1" lang="en-US" altLang="ja-JP" dirty="0"/>
          </a:p>
        </p:txBody>
      </p:sp>
      <p:sp>
        <p:nvSpPr>
          <p:cNvPr id="21" name="矢印: 右 20">
            <a:extLst>
              <a:ext uri="{FF2B5EF4-FFF2-40B4-BE49-F238E27FC236}">
                <a16:creationId xmlns:a16="http://schemas.microsoft.com/office/drawing/2014/main" id="{40EF27AE-193F-A6A9-1905-00F436F7437E}"/>
              </a:ext>
            </a:extLst>
          </p:cNvPr>
          <p:cNvSpPr/>
          <p:nvPr/>
        </p:nvSpPr>
        <p:spPr>
          <a:xfrm>
            <a:off x="40748" y="3505547"/>
            <a:ext cx="344733" cy="6463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ボックス 21">
            <a:extLst>
              <a:ext uri="{FF2B5EF4-FFF2-40B4-BE49-F238E27FC236}">
                <a16:creationId xmlns:a16="http://schemas.microsoft.com/office/drawing/2014/main" id="{422A900F-1A54-A22A-EB59-D5D462F298AE}"/>
              </a:ext>
            </a:extLst>
          </p:cNvPr>
          <p:cNvSpPr txBox="1"/>
          <p:nvPr/>
        </p:nvSpPr>
        <p:spPr>
          <a:xfrm>
            <a:off x="197163" y="2840213"/>
            <a:ext cx="5295039" cy="461665"/>
          </a:xfrm>
          <a:prstGeom prst="rect">
            <a:avLst/>
          </a:prstGeom>
          <a:noFill/>
        </p:spPr>
        <p:txBody>
          <a:bodyPr wrap="none" rtlCol="0">
            <a:spAutoFit/>
          </a:bodyPr>
          <a:lstStyle/>
          <a:p>
            <a:r>
              <a:rPr kumimoji="1" lang="en-US" altLang="ja-JP" sz="2400" b="1" dirty="0"/>
              <a:t>Decay event dt</a:t>
            </a:r>
            <a:r>
              <a:rPr kumimoji="1" lang="ja-JP" altLang="en-US" sz="2400" b="1" dirty="0"/>
              <a:t>分布における</a:t>
            </a:r>
            <a:r>
              <a:rPr kumimoji="1" lang="en-US" altLang="ja-JP" sz="2400" b="1" dirty="0"/>
              <a:t>Fit</a:t>
            </a:r>
            <a:r>
              <a:rPr kumimoji="1" lang="ja-JP" altLang="en-US" sz="2400" b="1" dirty="0"/>
              <a:t>関数</a:t>
            </a:r>
          </a:p>
        </p:txBody>
      </p:sp>
      <p:sp>
        <p:nvSpPr>
          <p:cNvPr id="24" name="テキスト ボックス 23">
            <a:extLst>
              <a:ext uri="{FF2B5EF4-FFF2-40B4-BE49-F238E27FC236}">
                <a16:creationId xmlns:a16="http://schemas.microsoft.com/office/drawing/2014/main" id="{5D8B349F-1481-3B26-FAF7-2230F978BCC3}"/>
              </a:ext>
            </a:extLst>
          </p:cNvPr>
          <p:cNvSpPr txBox="1"/>
          <p:nvPr/>
        </p:nvSpPr>
        <p:spPr>
          <a:xfrm>
            <a:off x="9547094" y="5262453"/>
            <a:ext cx="2422021" cy="1200329"/>
          </a:xfrm>
          <a:prstGeom prst="rect">
            <a:avLst/>
          </a:prstGeom>
          <a:noFill/>
        </p:spPr>
        <p:txBody>
          <a:bodyPr wrap="square">
            <a:spAutoFit/>
          </a:bodyPr>
          <a:lstStyle/>
          <a:p>
            <a:r>
              <a:rPr kumimoji="1" lang="ja-JP" altLang="en-US" dirty="0"/>
              <a:t>パラメータ：</a:t>
            </a:r>
            <a:endParaRPr kumimoji="1" lang="en-US" altLang="ja-JP" dirty="0"/>
          </a:p>
          <a:p>
            <a:r>
              <a:rPr kumimoji="1" lang="en-US" altLang="ja-JP" dirty="0"/>
              <a:t>Nall, f+, </a:t>
            </a:r>
            <a:r>
              <a:rPr kumimoji="1" lang="en-US" altLang="ja-JP" dirty="0" err="1"/>
              <a:t>tau_cap</a:t>
            </a:r>
            <a:endParaRPr kumimoji="1" lang="en-US" altLang="ja-JP" dirty="0"/>
          </a:p>
          <a:p>
            <a:r>
              <a:rPr kumimoji="1" lang="en-US" altLang="ja-JP" dirty="0"/>
              <a:t>(</a:t>
            </a:r>
            <a:r>
              <a:rPr kumimoji="1" lang="en-US" altLang="ja-JP" dirty="0" err="1"/>
              <a:t>tau_decay</a:t>
            </a:r>
            <a:r>
              <a:rPr kumimoji="1" lang="en-US" altLang="ja-JP" dirty="0"/>
              <a:t>=2.197us</a:t>
            </a:r>
          </a:p>
          <a:p>
            <a:r>
              <a:rPr lang="ja-JP" altLang="en-US" dirty="0"/>
              <a:t>　　　　　　に固定</a:t>
            </a:r>
            <a:r>
              <a:rPr kumimoji="1" lang="en-US" altLang="ja-JP" dirty="0"/>
              <a:t>)</a:t>
            </a:r>
          </a:p>
        </p:txBody>
      </p:sp>
      <p:pic>
        <p:nvPicPr>
          <p:cNvPr id="26" name="図 25">
            <a:extLst>
              <a:ext uri="{FF2B5EF4-FFF2-40B4-BE49-F238E27FC236}">
                <a16:creationId xmlns:a16="http://schemas.microsoft.com/office/drawing/2014/main" id="{0BD2E88B-3BE2-7BF1-DEE5-05EF0A0C6F7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26067" y="2854557"/>
            <a:ext cx="494642" cy="461665"/>
          </a:xfrm>
          <a:prstGeom prst="rect">
            <a:avLst/>
          </a:prstGeom>
        </p:spPr>
      </p:pic>
      <p:sp>
        <p:nvSpPr>
          <p:cNvPr id="28" name="テキスト ボックス 27">
            <a:extLst>
              <a:ext uri="{FF2B5EF4-FFF2-40B4-BE49-F238E27FC236}">
                <a16:creationId xmlns:a16="http://schemas.microsoft.com/office/drawing/2014/main" id="{62C6B609-7529-0452-A5F0-0BFB2D5628F5}"/>
              </a:ext>
            </a:extLst>
          </p:cNvPr>
          <p:cNvSpPr txBox="1"/>
          <p:nvPr/>
        </p:nvSpPr>
        <p:spPr>
          <a:xfrm>
            <a:off x="8299927" y="2881794"/>
            <a:ext cx="2634484" cy="369332"/>
          </a:xfrm>
          <a:prstGeom prst="rect">
            <a:avLst/>
          </a:prstGeom>
          <a:noFill/>
        </p:spPr>
        <p:txBody>
          <a:bodyPr wrap="square">
            <a:spAutoFit/>
          </a:bodyPr>
          <a:lstStyle/>
          <a:p>
            <a:r>
              <a:rPr lang="en-US" altLang="ja-JP" dirty="0"/>
              <a:t>: </a:t>
            </a:r>
            <a:r>
              <a:rPr lang="ja-JP" altLang="en-US" dirty="0"/>
              <a:t>µ−  の崩壊する粒子数</a:t>
            </a:r>
          </a:p>
        </p:txBody>
      </p:sp>
      <p:sp>
        <p:nvSpPr>
          <p:cNvPr id="30" name="テキスト ボックス 29">
            <a:extLst>
              <a:ext uri="{FF2B5EF4-FFF2-40B4-BE49-F238E27FC236}">
                <a16:creationId xmlns:a16="http://schemas.microsoft.com/office/drawing/2014/main" id="{EFD3B77A-FAAE-FE6A-8F23-8FBB5D07502E}"/>
              </a:ext>
            </a:extLst>
          </p:cNvPr>
          <p:cNvSpPr txBox="1"/>
          <p:nvPr/>
        </p:nvSpPr>
        <p:spPr>
          <a:xfrm>
            <a:off x="5456335" y="5375645"/>
            <a:ext cx="6213020" cy="369332"/>
          </a:xfrm>
          <a:prstGeom prst="rect">
            <a:avLst/>
          </a:prstGeom>
          <a:noFill/>
        </p:spPr>
        <p:txBody>
          <a:bodyPr wrap="square">
            <a:spAutoFit/>
          </a:bodyPr>
          <a:lstStyle/>
          <a:p>
            <a:r>
              <a:rPr lang="ja-JP" altLang="en-US" dirty="0"/>
              <a:t> µ−   粒子のうち崩壊事象の割合</a:t>
            </a:r>
          </a:p>
        </p:txBody>
      </p:sp>
      <p:sp>
        <p:nvSpPr>
          <p:cNvPr id="32" name="テキスト ボックス 31">
            <a:extLst>
              <a:ext uri="{FF2B5EF4-FFF2-40B4-BE49-F238E27FC236}">
                <a16:creationId xmlns:a16="http://schemas.microsoft.com/office/drawing/2014/main" id="{EE66536B-92C9-E43F-F3CC-6E26DEF34BB0}"/>
              </a:ext>
            </a:extLst>
          </p:cNvPr>
          <p:cNvSpPr txBox="1"/>
          <p:nvPr/>
        </p:nvSpPr>
        <p:spPr>
          <a:xfrm>
            <a:off x="8308662" y="3592599"/>
            <a:ext cx="6213020" cy="369332"/>
          </a:xfrm>
          <a:prstGeom prst="rect">
            <a:avLst/>
          </a:prstGeom>
          <a:noFill/>
        </p:spPr>
        <p:txBody>
          <a:bodyPr wrap="square">
            <a:spAutoFit/>
          </a:bodyPr>
          <a:lstStyle/>
          <a:p>
            <a:r>
              <a:rPr lang="en-US" altLang="ja-JP" dirty="0"/>
              <a:t>: </a:t>
            </a:r>
            <a:r>
              <a:rPr lang="ja-JP" altLang="en-US" dirty="0"/>
              <a:t>停止するイベントのうちµ+   の割合</a:t>
            </a:r>
          </a:p>
        </p:txBody>
      </p:sp>
      <p:sp>
        <p:nvSpPr>
          <p:cNvPr id="34" name="テキスト ボックス 33">
            <a:extLst>
              <a:ext uri="{FF2B5EF4-FFF2-40B4-BE49-F238E27FC236}">
                <a16:creationId xmlns:a16="http://schemas.microsoft.com/office/drawing/2014/main" id="{A2384243-CDBF-E079-5DA3-93B9E60BFDA9}"/>
              </a:ext>
            </a:extLst>
          </p:cNvPr>
          <p:cNvSpPr txBox="1"/>
          <p:nvPr/>
        </p:nvSpPr>
        <p:spPr>
          <a:xfrm>
            <a:off x="8308662" y="3234894"/>
            <a:ext cx="7372350" cy="369332"/>
          </a:xfrm>
          <a:prstGeom prst="rect">
            <a:avLst/>
          </a:prstGeom>
          <a:noFill/>
        </p:spPr>
        <p:txBody>
          <a:bodyPr wrap="square">
            <a:spAutoFit/>
          </a:bodyPr>
          <a:lstStyle/>
          <a:p>
            <a:r>
              <a:rPr lang="en-US" altLang="ja-JP" dirty="0"/>
              <a:t>: </a:t>
            </a:r>
            <a:r>
              <a:rPr lang="ja-JP" altLang="en-US" dirty="0"/>
              <a:t>停止する全イベント数</a:t>
            </a:r>
          </a:p>
        </p:txBody>
      </p:sp>
      <p:pic>
        <p:nvPicPr>
          <p:cNvPr id="36" name="図 35">
            <a:extLst>
              <a:ext uri="{FF2B5EF4-FFF2-40B4-BE49-F238E27FC236}">
                <a16:creationId xmlns:a16="http://schemas.microsoft.com/office/drawing/2014/main" id="{DD30D7B7-CCB2-E018-1ECF-696C9FBDBDA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83775" y="3209396"/>
            <a:ext cx="437850" cy="454066"/>
          </a:xfrm>
          <a:prstGeom prst="rect">
            <a:avLst/>
          </a:prstGeom>
        </p:spPr>
      </p:pic>
      <p:pic>
        <p:nvPicPr>
          <p:cNvPr id="38" name="図 37">
            <a:extLst>
              <a:ext uri="{FF2B5EF4-FFF2-40B4-BE49-F238E27FC236}">
                <a16:creationId xmlns:a16="http://schemas.microsoft.com/office/drawing/2014/main" id="{E61EF647-9E78-E1B1-66E0-8B88467C283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683775" y="3541779"/>
            <a:ext cx="348799" cy="569094"/>
          </a:xfrm>
          <a:prstGeom prst="rect">
            <a:avLst/>
          </a:prstGeom>
        </p:spPr>
      </p:pic>
      <p:sp>
        <p:nvSpPr>
          <p:cNvPr id="40" name="テキスト ボックス 39">
            <a:extLst>
              <a:ext uri="{FF2B5EF4-FFF2-40B4-BE49-F238E27FC236}">
                <a16:creationId xmlns:a16="http://schemas.microsoft.com/office/drawing/2014/main" id="{777F3A3A-1F77-6C30-90C9-B792466AC742}"/>
              </a:ext>
            </a:extLst>
          </p:cNvPr>
          <p:cNvSpPr txBox="1"/>
          <p:nvPr/>
        </p:nvSpPr>
        <p:spPr>
          <a:xfrm>
            <a:off x="1665155" y="5375645"/>
            <a:ext cx="7952014" cy="369332"/>
          </a:xfrm>
          <a:prstGeom prst="rect">
            <a:avLst/>
          </a:prstGeom>
          <a:noFill/>
        </p:spPr>
        <p:txBody>
          <a:bodyPr wrap="square">
            <a:spAutoFit/>
          </a:bodyPr>
          <a:lstStyle/>
          <a:p>
            <a:r>
              <a:rPr lang="ja-JP" altLang="en-US" dirty="0"/>
              <a:t> µ−   の時定数</a:t>
            </a:r>
          </a:p>
        </p:txBody>
      </p:sp>
      <p:sp>
        <p:nvSpPr>
          <p:cNvPr id="41" name="正方形/長方形 40">
            <a:extLst>
              <a:ext uri="{FF2B5EF4-FFF2-40B4-BE49-F238E27FC236}">
                <a16:creationId xmlns:a16="http://schemas.microsoft.com/office/drawing/2014/main" id="{1EE1F528-96A5-2620-9221-BF4C9FD8D72D}"/>
              </a:ext>
            </a:extLst>
          </p:cNvPr>
          <p:cNvSpPr/>
          <p:nvPr/>
        </p:nvSpPr>
        <p:spPr>
          <a:xfrm>
            <a:off x="458298" y="4258692"/>
            <a:ext cx="9572817" cy="1023466"/>
          </a:xfrm>
          <a:prstGeom prst="rect">
            <a:avLst/>
          </a:prstGeom>
          <a:noFill/>
          <a:ln w="3810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24133122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descr="文字が書かれている&#10;&#10;低い精度で自動的に生成された説明">
            <a:extLst>
              <a:ext uri="{FF2B5EF4-FFF2-40B4-BE49-F238E27FC236}">
                <a16:creationId xmlns:a16="http://schemas.microsoft.com/office/drawing/2014/main" id="{CB10D8F9-CACF-B19D-860D-45BAD46139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171" y="2117228"/>
            <a:ext cx="5600829" cy="1866943"/>
          </a:xfrm>
          <a:prstGeom prst="rect">
            <a:avLst/>
          </a:prstGeom>
        </p:spPr>
      </p:pic>
      <p:pic>
        <p:nvPicPr>
          <p:cNvPr id="9" name="図 8" descr="テキスト, 手紙&#10;&#10;自動的に生成された説明">
            <a:extLst>
              <a:ext uri="{FF2B5EF4-FFF2-40B4-BE49-F238E27FC236}">
                <a16:creationId xmlns:a16="http://schemas.microsoft.com/office/drawing/2014/main" id="{9D3FD5BF-4487-9EF7-9A0C-DC938A9DE8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9635" y="1956235"/>
            <a:ext cx="5704383" cy="1685036"/>
          </a:xfrm>
          <a:prstGeom prst="rect">
            <a:avLst/>
          </a:prstGeom>
        </p:spPr>
      </p:pic>
      <mc:AlternateContent xmlns:mc="http://schemas.openxmlformats.org/markup-compatibility/2006">
        <mc:Choice xmlns:a14="http://schemas.microsoft.com/office/drawing/2010/main" Requires="a14">
          <p:sp>
            <p:nvSpPr>
              <p:cNvPr id="10" name="テキスト ボックス 9">
                <a:extLst>
                  <a:ext uri="{FF2B5EF4-FFF2-40B4-BE49-F238E27FC236}">
                    <a16:creationId xmlns:a16="http://schemas.microsoft.com/office/drawing/2014/main" id="{8CB4758A-A772-1A96-F3A8-1A4915B430B1}"/>
                  </a:ext>
                </a:extLst>
              </p:cNvPr>
              <p:cNvSpPr txBox="1"/>
              <p:nvPr/>
            </p:nvSpPr>
            <p:spPr>
              <a:xfrm>
                <a:off x="6195885" y="4264934"/>
                <a:ext cx="6240544" cy="917495"/>
              </a:xfrm>
              <a:prstGeom prst="rect">
                <a:avLst/>
              </a:prstGeom>
              <a:noFill/>
            </p:spPr>
            <p:txBody>
              <a:bodyPr wrap="square">
                <a:spAutoFit/>
              </a:bodyPr>
              <a:lstStyle/>
              <a:p>
                <a:r>
                  <a:rPr kumimoji="1" lang="ja-JP" altLang="en-US" sz="2400" b="1" dirty="0"/>
                  <a:t>→</a:t>
                </a:r>
                <a:r>
                  <a:rPr lang="en-US" altLang="ja-JP" sz="2400" b="1" dirty="0"/>
                  <a:t> Decay/Capture</a:t>
                </a:r>
                <a:r>
                  <a:rPr lang="ja-JP" altLang="en-US" sz="2400" b="1" dirty="0"/>
                  <a:t>イベント比</a:t>
                </a:r>
                <a:endParaRPr kumimoji="1" lang="en-US" altLang="ja-JP" sz="2400" b="1" i="1" dirty="0">
                  <a:latin typeface="Cambria Math" panose="02040503050406030204" pitchFamily="18" charset="0"/>
                </a:endParaRPr>
              </a:p>
              <a:p>
                <a:r>
                  <a:rPr kumimoji="1" lang="ja-JP" altLang="en-US" sz="2400" b="1" dirty="0"/>
                  <a:t>　</a:t>
                </a:r>
                <a14:m>
                  <m:oMath xmlns:m="http://schemas.openxmlformats.org/officeDocument/2006/math">
                    <m:r>
                      <a:rPr lang="ja-JP" altLang="en-US" sz="2400" b="1" i="1">
                        <a:latin typeface="Cambria Math" panose="02040503050406030204" pitchFamily="18" charset="0"/>
                      </a:rPr>
                      <m:t>　</m:t>
                    </m:r>
                    <m:r>
                      <a:rPr lang="ja-JP" altLang="en-US" sz="2400" b="1" i="1" smtClean="0">
                        <a:latin typeface="Cambria Math" panose="02040503050406030204" pitchFamily="18" charset="0"/>
                      </a:rPr>
                      <m:t>　</m:t>
                    </m:r>
                    <m:r>
                      <a:rPr lang="ja-JP" altLang="en-US" sz="2400" b="1" i="1">
                        <a:latin typeface="Cambria Math" panose="02040503050406030204" pitchFamily="18" charset="0"/>
                      </a:rPr>
                      <m:t>　</m:t>
                    </m:r>
                    <m:r>
                      <a:rPr lang="ja-JP" altLang="en-US" sz="2400" b="1" i="1" smtClean="0">
                        <a:latin typeface="Cambria Math" panose="02040503050406030204" pitchFamily="18" charset="0"/>
                      </a:rPr>
                      <m:t>　</m:t>
                    </m:r>
                    <m:sSubSup>
                      <m:sSubSupPr>
                        <m:ctrlPr>
                          <a:rPr kumimoji="1" lang="en-US" altLang="ja-JP" sz="2400" b="1" i="1" smtClean="0">
                            <a:latin typeface="Cambria Math" panose="02040503050406030204" pitchFamily="18" charset="0"/>
                          </a:rPr>
                        </m:ctrlPr>
                      </m:sSubSupPr>
                      <m:e>
                        <m:r>
                          <a:rPr kumimoji="1" lang="en-US" altLang="ja-JP" sz="2400" b="1" i="1" smtClean="0">
                            <a:latin typeface="Cambria Math" panose="02040503050406030204" pitchFamily="18" charset="0"/>
                          </a:rPr>
                          <m:t>𝑵</m:t>
                        </m:r>
                      </m:e>
                      <m:sub>
                        <m:r>
                          <a:rPr kumimoji="1" lang="en-US" altLang="ja-JP" sz="2400" b="1" i="1" smtClean="0">
                            <a:latin typeface="Cambria Math" panose="02040503050406030204" pitchFamily="18" charset="0"/>
                          </a:rPr>
                          <m:t>𝒅𝒆𝒄</m:t>
                        </m:r>
                      </m:sub>
                      <m:sup/>
                    </m:sSubSup>
                    <m:r>
                      <a:rPr kumimoji="1" lang="en-US" altLang="ja-JP" sz="2400" b="1" i="1" smtClean="0">
                        <a:latin typeface="Cambria Math" panose="02040503050406030204" pitchFamily="18" charset="0"/>
                      </a:rPr>
                      <m:t> :</m:t>
                    </m:r>
                    <m:sSubSup>
                      <m:sSubSupPr>
                        <m:ctrlPr>
                          <a:rPr kumimoji="1" lang="en-US" altLang="ja-JP" sz="2400" b="1" i="1" smtClean="0">
                            <a:latin typeface="Cambria Math" panose="02040503050406030204" pitchFamily="18" charset="0"/>
                          </a:rPr>
                        </m:ctrlPr>
                      </m:sSubSupPr>
                      <m:e>
                        <m:r>
                          <a:rPr kumimoji="1" lang="en-US" altLang="ja-JP" sz="2400" b="1" i="1" smtClean="0">
                            <a:latin typeface="Cambria Math" panose="02040503050406030204" pitchFamily="18" charset="0"/>
                          </a:rPr>
                          <m:t>𝑵</m:t>
                        </m:r>
                      </m:e>
                      <m:sub>
                        <m:r>
                          <a:rPr kumimoji="1" lang="en-US" altLang="ja-JP" sz="2400" b="1" i="1" smtClean="0">
                            <a:latin typeface="Cambria Math" panose="02040503050406030204" pitchFamily="18" charset="0"/>
                          </a:rPr>
                          <m:t>𝒄𝒂𝒑</m:t>
                        </m:r>
                      </m:sub>
                      <m:sup>
                        <m:r>
                          <a:rPr kumimoji="1" lang="en-US" altLang="ja-JP" sz="2400" b="1" i="1" smtClean="0">
                            <a:latin typeface="Cambria Math" panose="02040503050406030204" pitchFamily="18" charset="0"/>
                          </a:rPr>
                          <m:t>−</m:t>
                        </m:r>
                      </m:sup>
                    </m:sSubSup>
                    <m:r>
                      <a:rPr kumimoji="1" lang="en-US" altLang="ja-JP" sz="2400" b="1" i="1" smtClean="0">
                        <a:latin typeface="Cambria Math" panose="02040503050406030204" pitchFamily="18" charset="0"/>
                      </a:rPr>
                      <m:t>=</m:t>
                    </m:r>
                    <m:r>
                      <a:rPr kumimoji="1" lang="en-US" altLang="ja-JP" sz="2400" b="1" i="1" smtClean="0">
                        <a:latin typeface="Cambria Math" panose="02040503050406030204" pitchFamily="18" charset="0"/>
                      </a:rPr>
                      <m:t>𝟏</m:t>
                    </m:r>
                    <m:r>
                      <a:rPr kumimoji="1" lang="en-US" altLang="ja-JP" sz="2400" b="1" i="1" smtClean="0">
                        <a:latin typeface="Cambria Math" panose="02040503050406030204" pitchFamily="18" charset="0"/>
                      </a:rPr>
                      <m:t> :</m:t>
                    </m:r>
                    <m:r>
                      <a:rPr kumimoji="1" lang="en-US" altLang="ja-JP" sz="2400" b="1" i="1" smtClean="0">
                        <a:latin typeface="Cambria Math" panose="02040503050406030204" pitchFamily="18" charset="0"/>
                      </a:rPr>
                      <m:t>𝟎</m:t>
                    </m:r>
                    <m:r>
                      <a:rPr kumimoji="1" lang="en-US" altLang="ja-JP" sz="2400" b="1" i="1" smtClean="0">
                        <a:latin typeface="Cambria Math" panose="02040503050406030204" pitchFamily="18" charset="0"/>
                      </a:rPr>
                      <m:t>.</m:t>
                    </m:r>
                    <m:r>
                      <a:rPr kumimoji="1" lang="en-US" altLang="ja-JP" sz="2400" b="1" i="1" smtClean="0">
                        <a:latin typeface="Cambria Math" panose="02040503050406030204" pitchFamily="18" charset="0"/>
                      </a:rPr>
                      <m:t>𝟔𝟖</m:t>
                    </m:r>
                    <m:r>
                      <a:rPr kumimoji="1" lang="en-US" altLang="ja-JP" sz="2400" b="1" i="1" smtClean="0">
                        <a:latin typeface="Cambria Math" panose="02040503050406030204" pitchFamily="18" charset="0"/>
                      </a:rPr>
                      <m:t>±</m:t>
                    </m:r>
                    <m:r>
                      <a:rPr kumimoji="1" lang="en-US" altLang="ja-JP" sz="2400" b="1" i="1" smtClean="0">
                        <a:latin typeface="Cambria Math" panose="02040503050406030204" pitchFamily="18" charset="0"/>
                      </a:rPr>
                      <m:t>𝟎</m:t>
                    </m:r>
                    <m:r>
                      <a:rPr kumimoji="1" lang="en-US" altLang="ja-JP" sz="2400" b="1" i="1" smtClean="0">
                        <a:latin typeface="Cambria Math" panose="02040503050406030204" pitchFamily="18" charset="0"/>
                      </a:rPr>
                      <m:t>.</m:t>
                    </m:r>
                    <m:r>
                      <a:rPr kumimoji="1" lang="en-US" altLang="ja-JP" sz="2400" b="1" i="1" smtClean="0">
                        <a:latin typeface="Cambria Math" panose="02040503050406030204" pitchFamily="18" charset="0"/>
                      </a:rPr>
                      <m:t>𝟎𝟓</m:t>
                    </m:r>
                  </m:oMath>
                </a14:m>
                <a:endParaRPr lang="ja-JP" altLang="en-US" sz="2400" dirty="0"/>
              </a:p>
            </p:txBody>
          </p:sp>
        </mc:Choice>
        <mc:Fallback>
          <p:sp>
            <p:nvSpPr>
              <p:cNvPr id="10" name="テキスト ボックス 9">
                <a:extLst>
                  <a:ext uri="{FF2B5EF4-FFF2-40B4-BE49-F238E27FC236}">
                    <a16:creationId xmlns:a16="http://schemas.microsoft.com/office/drawing/2014/main" id="{8CB4758A-A772-1A96-F3A8-1A4915B430B1}"/>
                  </a:ext>
                </a:extLst>
              </p:cNvPr>
              <p:cNvSpPr txBox="1">
                <a:spLocks noRot="1" noChangeAspect="1" noMove="1" noResize="1" noEditPoints="1" noAdjustHandles="1" noChangeArrowheads="1" noChangeShapeType="1" noTextEdit="1"/>
              </p:cNvSpPr>
              <p:nvPr/>
            </p:nvSpPr>
            <p:spPr>
              <a:xfrm>
                <a:off x="6195885" y="4264934"/>
                <a:ext cx="6240544" cy="917495"/>
              </a:xfrm>
              <a:prstGeom prst="rect">
                <a:avLst/>
              </a:prstGeom>
              <a:blipFill>
                <a:blip r:embed="rId4"/>
                <a:stretch>
                  <a:fillRect l="-1465" t="-4667"/>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2" name="テキスト ボックス 11">
                <a:extLst>
                  <a:ext uri="{FF2B5EF4-FFF2-40B4-BE49-F238E27FC236}">
                    <a16:creationId xmlns:a16="http://schemas.microsoft.com/office/drawing/2014/main" id="{173C12A0-05DA-8160-195F-6856774F34D2}"/>
                  </a:ext>
                </a:extLst>
              </p:cNvPr>
              <p:cNvSpPr txBox="1"/>
              <p:nvPr/>
            </p:nvSpPr>
            <p:spPr>
              <a:xfrm>
                <a:off x="3601966" y="1528936"/>
                <a:ext cx="6098720" cy="3942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kumimoji="1" lang="en-US" altLang="ja-JP" sz="1800" b="1" i="1" smtClean="0">
                              <a:latin typeface="Cambria Math" panose="02040503050406030204" pitchFamily="18" charset="0"/>
                            </a:rPr>
                          </m:ctrlPr>
                        </m:sSubSupPr>
                        <m:e>
                          <m:r>
                            <a:rPr kumimoji="1" lang="en-US" altLang="ja-JP" sz="1800" b="1" i="1" smtClean="0">
                              <a:latin typeface="Cambria Math" panose="02040503050406030204" pitchFamily="18" charset="0"/>
                            </a:rPr>
                            <m:t>𝑵</m:t>
                          </m:r>
                        </m:e>
                        <m:sub>
                          <m:r>
                            <a:rPr kumimoji="1" lang="en-US" altLang="ja-JP" sz="1800" b="1" i="1" smtClean="0">
                              <a:latin typeface="Cambria Math" panose="02040503050406030204" pitchFamily="18" charset="0"/>
                            </a:rPr>
                            <m:t>𝒄𝒂𝒑</m:t>
                          </m:r>
                        </m:sub>
                        <m:sup>
                          <m:r>
                            <a:rPr kumimoji="1" lang="en-US" altLang="ja-JP" sz="1800" b="1" i="1" smtClean="0">
                              <a:latin typeface="Cambria Math" panose="02040503050406030204" pitchFamily="18" charset="0"/>
                            </a:rPr>
                            <m:t>−</m:t>
                          </m:r>
                        </m:sup>
                      </m:sSubSup>
                    </m:oMath>
                  </m:oMathPara>
                </a14:m>
                <a:endParaRPr lang="ja-JP" altLang="en-US" dirty="0"/>
              </a:p>
            </p:txBody>
          </p:sp>
        </mc:Choice>
        <mc:Fallback>
          <p:sp>
            <p:nvSpPr>
              <p:cNvPr id="12" name="テキスト ボックス 11">
                <a:extLst>
                  <a:ext uri="{FF2B5EF4-FFF2-40B4-BE49-F238E27FC236}">
                    <a16:creationId xmlns:a16="http://schemas.microsoft.com/office/drawing/2014/main" id="{173C12A0-05DA-8160-195F-6856774F34D2}"/>
                  </a:ext>
                </a:extLst>
              </p:cNvPr>
              <p:cNvSpPr txBox="1">
                <a:spLocks noRot="1" noChangeAspect="1" noMove="1" noResize="1" noEditPoints="1" noAdjustHandles="1" noChangeArrowheads="1" noChangeShapeType="1" noTextEdit="1"/>
              </p:cNvSpPr>
              <p:nvPr/>
            </p:nvSpPr>
            <p:spPr>
              <a:xfrm>
                <a:off x="3601966" y="1528936"/>
                <a:ext cx="6098720" cy="394210"/>
              </a:xfrm>
              <a:prstGeom prst="rect">
                <a:avLst/>
              </a:prstGeom>
              <a:blipFill>
                <a:blip r:embed="rId5"/>
                <a:stretch>
                  <a:fillRect b="-6250"/>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4" name="テキスト ボックス 13">
                <a:extLst>
                  <a:ext uri="{FF2B5EF4-FFF2-40B4-BE49-F238E27FC236}">
                    <a16:creationId xmlns:a16="http://schemas.microsoft.com/office/drawing/2014/main" id="{808C4A47-E0A6-4B6F-692E-7F0530205CEF}"/>
                  </a:ext>
                </a:extLst>
              </p:cNvPr>
              <p:cNvSpPr txBox="1"/>
              <p:nvPr/>
            </p:nvSpPr>
            <p:spPr>
              <a:xfrm>
                <a:off x="-2971800" y="1522997"/>
                <a:ext cx="7282542" cy="4101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kumimoji="1" lang="en-US" altLang="ja-JP" sz="1800" b="1" i="1" smtClean="0">
                              <a:latin typeface="Cambria Math" panose="02040503050406030204" pitchFamily="18" charset="0"/>
                            </a:rPr>
                          </m:ctrlPr>
                        </m:sSubSupPr>
                        <m:e>
                          <m:r>
                            <a:rPr kumimoji="1" lang="en-US" altLang="ja-JP" sz="1800" b="1" i="1" smtClean="0">
                              <a:latin typeface="Cambria Math" panose="02040503050406030204" pitchFamily="18" charset="0"/>
                            </a:rPr>
                            <m:t>𝑵</m:t>
                          </m:r>
                        </m:e>
                        <m:sub>
                          <m:r>
                            <a:rPr kumimoji="1" lang="en-US" altLang="ja-JP" sz="1800" b="1" i="1" smtClean="0">
                              <a:latin typeface="Cambria Math" panose="02040503050406030204" pitchFamily="18" charset="0"/>
                            </a:rPr>
                            <m:t>𝒅𝒆𝒄</m:t>
                          </m:r>
                        </m:sub>
                        <m:sup/>
                      </m:sSubSup>
                      <m:r>
                        <a:rPr kumimoji="1" lang="en-US" altLang="ja-JP" sz="1800" b="1" i="1" smtClean="0">
                          <a:latin typeface="Cambria Math" panose="02040503050406030204" pitchFamily="18" charset="0"/>
                        </a:rPr>
                        <m:t> </m:t>
                      </m:r>
                    </m:oMath>
                  </m:oMathPara>
                </a14:m>
                <a:endParaRPr lang="ja-JP" altLang="en-US" dirty="0"/>
              </a:p>
            </p:txBody>
          </p:sp>
        </mc:Choice>
        <mc:Fallback>
          <p:sp>
            <p:nvSpPr>
              <p:cNvPr id="14" name="テキスト ボックス 13">
                <a:extLst>
                  <a:ext uri="{FF2B5EF4-FFF2-40B4-BE49-F238E27FC236}">
                    <a16:creationId xmlns:a16="http://schemas.microsoft.com/office/drawing/2014/main" id="{808C4A47-E0A6-4B6F-692E-7F0530205CEF}"/>
                  </a:ext>
                </a:extLst>
              </p:cNvPr>
              <p:cNvSpPr txBox="1">
                <a:spLocks noRot="1" noChangeAspect="1" noMove="1" noResize="1" noEditPoints="1" noAdjustHandles="1" noChangeArrowheads="1" noChangeShapeType="1" noTextEdit="1"/>
              </p:cNvSpPr>
              <p:nvPr/>
            </p:nvSpPr>
            <p:spPr>
              <a:xfrm>
                <a:off x="-2971800" y="1522997"/>
                <a:ext cx="7282542" cy="410177"/>
              </a:xfrm>
              <a:prstGeom prst="rect">
                <a:avLst/>
              </a:prstGeom>
              <a:blipFill>
                <a:blip r:embed="rId6"/>
                <a:stretch>
                  <a:fillRect b="-2985"/>
                </a:stretch>
              </a:blipFill>
            </p:spPr>
            <p:txBody>
              <a:bodyPr/>
              <a:lstStyle/>
              <a:p>
                <a:r>
                  <a:rPr lang="ja-JP" altLang="en-US">
                    <a:noFill/>
                  </a:rPr>
                  <a:t> </a:t>
                </a:r>
              </a:p>
            </p:txBody>
          </p:sp>
        </mc:Fallback>
      </mc:AlternateContent>
      <p:sp>
        <p:nvSpPr>
          <p:cNvPr id="15" name="正方形/長方形 14">
            <a:extLst>
              <a:ext uri="{FF2B5EF4-FFF2-40B4-BE49-F238E27FC236}">
                <a16:creationId xmlns:a16="http://schemas.microsoft.com/office/drawing/2014/main" id="{565EFD70-B93A-B5FC-389E-3DCB40D1D8ED}"/>
              </a:ext>
            </a:extLst>
          </p:cNvPr>
          <p:cNvSpPr/>
          <p:nvPr/>
        </p:nvSpPr>
        <p:spPr>
          <a:xfrm>
            <a:off x="212271" y="1338943"/>
            <a:ext cx="5700095" cy="2645228"/>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72D6E232-9294-5934-D361-57567194F067}"/>
              </a:ext>
            </a:extLst>
          </p:cNvPr>
          <p:cNvSpPr/>
          <p:nvPr/>
        </p:nvSpPr>
        <p:spPr>
          <a:xfrm>
            <a:off x="6064766" y="1338943"/>
            <a:ext cx="5700095" cy="2645228"/>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17" name="タイトル 1">
            <a:extLst>
              <a:ext uri="{FF2B5EF4-FFF2-40B4-BE49-F238E27FC236}">
                <a16:creationId xmlns:a16="http://schemas.microsoft.com/office/drawing/2014/main" id="{67301C51-216F-C6E2-784A-D6F688E962BF}"/>
              </a:ext>
            </a:extLst>
          </p:cNvPr>
          <p:cNvSpPr>
            <a:spLocks noGrp="1"/>
          </p:cNvSpPr>
          <p:nvPr>
            <p:ph type="title"/>
          </p:nvPr>
        </p:nvSpPr>
        <p:spPr>
          <a:xfrm>
            <a:off x="18683" y="0"/>
            <a:ext cx="10515600" cy="1325563"/>
          </a:xfrm>
        </p:spPr>
        <p:txBody>
          <a:bodyPr/>
          <a:lstStyle/>
          <a:p>
            <a:r>
              <a:rPr kumimoji="1" lang="ja-JP" altLang="en-US" b="1" dirty="0"/>
              <a:t>光信号解析</a:t>
            </a:r>
            <a:r>
              <a:rPr kumimoji="1" lang="en-US" altLang="ja-JP" b="1" dirty="0"/>
              <a:t>Fit</a:t>
            </a:r>
            <a:r>
              <a:rPr kumimoji="1" lang="ja-JP" altLang="en-US" b="1" dirty="0"/>
              <a:t>関数</a:t>
            </a:r>
          </a:p>
        </p:txBody>
      </p:sp>
      <p:pic>
        <p:nvPicPr>
          <p:cNvPr id="18" name="図 17" descr="白いバックグラウンドのスクリーンショット&#10;&#10;中程度の精度で自動的に生成された説明">
            <a:extLst>
              <a:ext uri="{FF2B5EF4-FFF2-40B4-BE49-F238E27FC236}">
                <a16:creationId xmlns:a16="http://schemas.microsoft.com/office/drawing/2014/main" id="{86C41D37-FAE3-D92A-CDBF-0E2664744E7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8683" y="5227304"/>
            <a:ext cx="3451033" cy="1325563"/>
          </a:xfrm>
          <a:prstGeom prst="rect">
            <a:avLst/>
          </a:prstGeom>
        </p:spPr>
      </p:pic>
      <p:sp>
        <p:nvSpPr>
          <p:cNvPr id="21" name="テキスト ボックス 20">
            <a:extLst>
              <a:ext uri="{FF2B5EF4-FFF2-40B4-BE49-F238E27FC236}">
                <a16:creationId xmlns:a16="http://schemas.microsoft.com/office/drawing/2014/main" id="{C98CFE6F-A259-87BE-A684-1B1A2EC29C54}"/>
              </a:ext>
            </a:extLst>
          </p:cNvPr>
          <p:cNvSpPr txBox="1"/>
          <p:nvPr/>
        </p:nvSpPr>
        <p:spPr>
          <a:xfrm>
            <a:off x="3103137" y="5643334"/>
            <a:ext cx="6213020" cy="369332"/>
          </a:xfrm>
          <a:prstGeom prst="rect">
            <a:avLst/>
          </a:prstGeom>
          <a:noFill/>
        </p:spPr>
        <p:txBody>
          <a:bodyPr wrap="square">
            <a:spAutoFit/>
          </a:bodyPr>
          <a:lstStyle/>
          <a:p>
            <a:r>
              <a:rPr lang="ja-JP" altLang="en-US" dirty="0"/>
              <a:t> </a:t>
            </a:r>
            <a:r>
              <a:rPr lang="en-US" altLang="ja-JP" dirty="0"/>
              <a:t>: </a:t>
            </a:r>
            <a:r>
              <a:rPr lang="ja-JP" altLang="en-US" dirty="0"/>
              <a:t>µ−   粒子のうち崩壊事象の割合</a:t>
            </a:r>
          </a:p>
        </p:txBody>
      </p:sp>
      <p:sp>
        <p:nvSpPr>
          <p:cNvPr id="22" name="テキスト ボックス 21">
            <a:extLst>
              <a:ext uri="{FF2B5EF4-FFF2-40B4-BE49-F238E27FC236}">
                <a16:creationId xmlns:a16="http://schemas.microsoft.com/office/drawing/2014/main" id="{A78842F2-54E8-B200-AA5B-6DC5656C0BCD}"/>
              </a:ext>
            </a:extLst>
          </p:cNvPr>
          <p:cNvSpPr txBox="1"/>
          <p:nvPr/>
        </p:nvSpPr>
        <p:spPr>
          <a:xfrm>
            <a:off x="869495" y="4774502"/>
            <a:ext cx="6213020" cy="369332"/>
          </a:xfrm>
          <a:prstGeom prst="rect">
            <a:avLst/>
          </a:prstGeom>
          <a:noFill/>
        </p:spPr>
        <p:txBody>
          <a:bodyPr wrap="square">
            <a:spAutoFit/>
          </a:bodyPr>
          <a:lstStyle/>
          <a:p>
            <a:r>
              <a:rPr lang="en-US" altLang="ja-JP" dirty="0"/>
              <a:t>: </a:t>
            </a:r>
            <a:r>
              <a:rPr lang="ja-JP" altLang="en-US" dirty="0"/>
              <a:t>停止するイベントのうちµ+   の割合</a:t>
            </a:r>
          </a:p>
        </p:txBody>
      </p:sp>
      <p:sp>
        <p:nvSpPr>
          <p:cNvPr id="23" name="テキスト ボックス 22">
            <a:extLst>
              <a:ext uri="{FF2B5EF4-FFF2-40B4-BE49-F238E27FC236}">
                <a16:creationId xmlns:a16="http://schemas.microsoft.com/office/drawing/2014/main" id="{6D51086C-46FE-7D65-7DF2-6D0862B9AFBE}"/>
              </a:ext>
            </a:extLst>
          </p:cNvPr>
          <p:cNvSpPr txBox="1"/>
          <p:nvPr/>
        </p:nvSpPr>
        <p:spPr>
          <a:xfrm>
            <a:off x="869495" y="4416797"/>
            <a:ext cx="7372350" cy="369332"/>
          </a:xfrm>
          <a:prstGeom prst="rect">
            <a:avLst/>
          </a:prstGeom>
          <a:noFill/>
        </p:spPr>
        <p:txBody>
          <a:bodyPr wrap="square">
            <a:spAutoFit/>
          </a:bodyPr>
          <a:lstStyle/>
          <a:p>
            <a:r>
              <a:rPr lang="en-US" altLang="ja-JP" dirty="0"/>
              <a:t>: </a:t>
            </a:r>
            <a:r>
              <a:rPr lang="ja-JP" altLang="en-US" dirty="0"/>
              <a:t>停止する全イベント数</a:t>
            </a:r>
          </a:p>
        </p:txBody>
      </p:sp>
      <p:pic>
        <p:nvPicPr>
          <p:cNvPr id="24" name="図 23">
            <a:extLst>
              <a:ext uri="{FF2B5EF4-FFF2-40B4-BE49-F238E27FC236}">
                <a16:creationId xmlns:a16="http://schemas.microsoft.com/office/drawing/2014/main" id="{51285E3B-0F83-EE24-41AC-DDBAA181472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4608" y="4391299"/>
            <a:ext cx="437850" cy="454066"/>
          </a:xfrm>
          <a:prstGeom prst="rect">
            <a:avLst/>
          </a:prstGeom>
        </p:spPr>
      </p:pic>
      <p:pic>
        <p:nvPicPr>
          <p:cNvPr id="25" name="図 24">
            <a:extLst>
              <a:ext uri="{FF2B5EF4-FFF2-40B4-BE49-F238E27FC236}">
                <a16:creationId xmlns:a16="http://schemas.microsoft.com/office/drawing/2014/main" id="{A5962A62-EB42-5E90-5B9B-79C3EA66E02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4608" y="4723682"/>
            <a:ext cx="348799" cy="569094"/>
          </a:xfrm>
          <a:prstGeom prst="rect">
            <a:avLst/>
          </a:prstGeom>
        </p:spPr>
      </p:pic>
    </p:spTree>
    <p:extLst>
      <p:ext uri="{BB962C8B-B14F-4D97-AF65-F5344CB8AC3E}">
        <p14:creationId xmlns:p14="http://schemas.microsoft.com/office/powerpoint/2010/main" val="1623633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D3712812-607F-9962-71E9-62524D01C5B2}"/>
              </a:ext>
            </a:extLst>
          </p:cNvPr>
          <p:cNvPicPr>
            <a:picLocks noChangeAspect="1"/>
          </p:cNvPicPr>
          <p:nvPr/>
        </p:nvPicPr>
        <p:blipFill>
          <a:blip r:embed="rId2"/>
          <a:stretch>
            <a:fillRect/>
          </a:stretch>
        </p:blipFill>
        <p:spPr>
          <a:xfrm>
            <a:off x="239210" y="273632"/>
            <a:ext cx="7182219" cy="2063856"/>
          </a:xfrm>
          <a:prstGeom prst="rect">
            <a:avLst/>
          </a:prstGeom>
        </p:spPr>
      </p:pic>
      <p:sp>
        <p:nvSpPr>
          <p:cNvPr id="6" name="テキスト ボックス 5">
            <a:extLst>
              <a:ext uri="{FF2B5EF4-FFF2-40B4-BE49-F238E27FC236}">
                <a16:creationId xmlns:a16="http://schemas.microsoft.com/office/drawing/2014/main" id="{38077879-9322-EE1C-3D82-0FAD0B12F086}"/>
              </a:ext>
            </a:extLst>
          </p:cNvPr>
          <p:cNvSpPr txBox="1"/>
          <p:nvPr/>
        </p:nvSpPr>
        <p:spPr>
          <a:xfrm>
            <a:off x="7609839" y="936228"/>
            <a:ext cx="3920899" cy="369332"/>
          </a:xfrm>
          <a:prstGeom prst="rect">
            <a:avLst/>
          </a:prstGeom>
          <a:solidFill>
            <a:schemeClr val="bg1"/>
          </a:solidFill>
          <a:ln>
            <a:solidFill>
              <a:schemeClr val="tx1"/>
            </a:solidFill>
          </a:ln>
        </p:spPr>
        <p:txBody>
          <a:bodyPr wrap="square" rtlCol="0">
            <a:spAutoFit/>
          </a:bodyPr>
          <a:lstStyle/>
          <a:p>
            <a:r>
              <a:rPr kumimoji="1" lang="ja-JP" altLang="en-US" dirty="0"/>
              <a:t>多分</a:t>
            </a:r>
            <a:r>
              <a:rPr kumimoji="1" lang="en-US" altLang="ja-JP" dirty="0" err="1"/>
              <a:t>δray</a:t>
            </a:r>
            <a:r>
              <a:rPr kumimoji="1" lang="ja-JP" altLang="en-US" dirty="0"/>
              <a:t>な気がするが，</a:t>
            </a:r>
            <a:r>
              <a:rPr kumimoji="1" lang="en-US" altLang="ja-JP" dirty="0"/>
              <a:t>Decay</a:t>
            </a:r>
            <a:r>
              <a:rPr lang="en-US" altLang="ja-JP" dirty="0"/>
              <a:t>?</a:t>
            </a:r>
            <a:endParaRPr kumimoji="1" lang="ja-JP" altLang="en-US" dirty="0"/>
          </a:p>
        </p:txBody>
      </p:sp>
      <p:pic>
        <p:nvPicPr>
          <p:cNvPr id="8" name="図 7">
            <a:extLst>
              <a:ext uri="{FF2B5EF4-FFF2-40B4-BE49-F238E27FC236}">
                <a16:creationId xmlns:a16="http://schemas.microsoft.com/office/drawing/2014/main" id="{E1323C70-D3E6-897F-50C5-6CD27DA0E8FE}"/>
              </a:ext>
            </a:extLst>
          </p:cNvPr>
          <p:cNvPicPr>
            <a:picLocks noChangeAspect="1"/>
          </p:cNvPicPr>
          <p:nvPr/>
        </p:nvPicPr>
        <p:blipFill>
          <a:blip r:embed="rId3"/>
          <a:stretch>
            <a:fillRect/>
          </a:stretch>
        </p:blipFill>
        <p:spPr>
          <a:xfrm>
            <a:off x="232860" y="2618054"/>
            <a:ext cx="7188569" cy="1987652"/>
          </a:xfrm>
          <a:prstGeom prst="rect">
            <a:avLst/>
          </a:prstGeom>
        </p:spPr>
      </p:pic>
      <p:sp>
        <p:nvSpPr>
          <p:cNvPr id="9" name="テキスト ボックス 8">
            <a:extLst>
              <a:ext uri="{FF2B5EF4-FFF2-40B4-BE49-F238E27FC236}">
                <a16:creationId xmlns:a16="http://schemas.microsoft.com/office/drawing/2014/main" id="{BE2957BC-62F6-36D5-D301-A53A722F13D9}"/>
              </a:ext>
            </a:extLst>
          </p:cNvPr>
          <p:cNvSpPr txBox="1"/>
          <p:nvPr/>
        </p:nvSpPr>
        <p:spPr>
          <a:xfrm>
            <a:off x="7609840" y="3244334"/>
            <a:ext cx="4450080" cy="646331"/>
          </a:xfrm>
          <a:prstGeom prst="rect">
            <a:avLst/>
          </a:prstGeom>
          <a:solidFill>
            <a:schemeClr val="bg1"/>
          </a:solidFill>
          <a:ln>
            <a:solidFill>
              <a:schemeClr val="tx1"/>
            </a:solidFill>
          </a:ln>
        </p:spPr>
        <p:txBody>
          <a:bodyPr wrap="square" rtlCol="0">
            <a:spAutoFit/>
          </a:bodyPr>
          <a:lstStyle/>
          <a:p>
            <a:r>
              <a:rPr kumimoji="1" lang="ja-JP" altLang="en-US" dirty="0"/>
              <a:t>多分</a:t>
            </a:r>
            <a:r>
              <a:rPr kumimoji="1" lang="en-US" altLang="ja-JP" dirty="0"/>
              <a:t>Capture</a:t>
            </a:r>
            <a:r>
              <a:rPr kumimoji="1" lang="ja-JP" altLang="en-US" dirty="0"/>
              <a:t>に見えるが</a:t>
            </a:r>
            <a:r>
              <a:rPr kumimoji="1" lang="en-US" altLang="ja-JP" dirty="0" err="1"/>
              <a:t>dE</a:t>
            </a:r>
            <a:r>
              <a:rPr kumimoji="1" lang="en-US" altLang="ja-JP" dirty="0"/>
              <a:t>/dx</a:t>
            </a:r>
            <a:r>
              <a:rPr kumimoji="1" lang="ja-JP" altLang="en-US" dirty="0"/>
              <a:t>が大きいので</a:t>
            </a:r>
            <a:r>
              <a:rPr kumimoji="1" lang="en-US" altLang="ja-JP" dirty="0"/>
              <a:t>proton?</a:t>
            </a:r>
          </a:p>
        </p:txBody>
      </p:sp>
      <p:sp>
        <p:nvSpPr>
          <p:cNvPr id="12" name="テキスト ボックス 11">
            <a:extLst>
              <a:ext uri="{FF2B5EF4-FFF2-40B4-BE49-F238E27FC236}">
                <a16:creationId xmlns:a16="http://schemas.microsoft.com/office/drawing/2014/main" id="{8C3952A4-485C-7C4C-EDF4-089125A61EBE}"/>
              </a:ext>
            </a:extLst>
          </p:cNvPr>
          <p:cNvSpPr txBox="1"/>
          <p:nvPr/>
        </p:nvSpPr>
        <p:spPr>
          <a:xfrm>
            <a:off x="7609840" y="5552440"/>
            <a:ext cx="1503680" cy="369332"/>
          </a:xfrm>
          <a:prstGeom prst="rect">
            <a:avLst/>
          </a:prstGeom>
          <a:solidFill>
            <a:schemeClr val="bg1"/>
          </a:solidFill>
          <a:ln>
            <a:solidFill>
              <a:schemeClr val="tx1"/>
            </a:solidFill>
          </a:ln>
        </p:spPr>
        <p:txBody>
          <a:bodyPr wrap="square" rtlCol="0">
            <a:spAutoFit/>
          </a:bodyPr>
          <a:lstStyle/>
          <a:p>
            <a:r>
              <a:rPr kumimoji="1" lang="ja-JP" altLang="en-US" dirty="0"/>
              <a:t>対生成</a:t>
            </a:r>
            <a:r>
              <a:rPr kumimoji="1" lang="en-US" altLang="ja-JP" dirty="0"/>
              <a:t>…</a:t>
            </a:r>
            <a:r>
              <a:rPr kumimoji="1" lang="ja-JP" altLang="en-US" dirty="0"/>
              <a:t>？</a:t>
            </a:r>
            <a:endParaRPr kumimoji="1" lang="en-US" altLang="ja-JP" dirty="0"/>
          </a:p>
        </p:txBody>
      </p:sp>
      <p:pic>
        <p:nvPicPr>
          <p:cNvPr id="14" name="図 13">
            <a:extLst>
              <a:ext uri="{FF2B5EF4-FFF2-40B4-BE49-F238E27FC236}">
                <a16:creationId xmlns:a16="http://schemas.microsoft.com/office/drawing/2014/main" id="{893DF0AB-8F7D-8BC8-3F80-5E1EB889C3D7}"/>
              </a:ext>
            </a:extLst>
          </p:cNvPr>
          <p:cNvPicPr>
            <a:picLocks noChangeAspect="1"/>
          </p:cNvPicPr>
          <p:nvPr/>
        </p:nvPicPr>
        <p:blipFill>
          <a:blip r:embed="rId4"/>
          <a:stretch>
            <a:fillRect/>
          </a:stretch>
        </p:blipFill>
        <p:spPr>
          <a:xfrm>
            <a:off x="349701" y="4851297"/>
            <a:ext cx="7144117" cy="2006703"/>
          </a:xfrm>
          <a:prstGeom prst="rect">
            <a:avLst/>
          </a:prstGeom>
        </p:spPr>
      </p:pic>
    </p:spTree>
    <p:extLst>
      <p:ext uri="{BB962C8B-B14F-4D97-AF65-F5344CB8AC3E}">
        <p14:creationId xmlns:p14="http://schemas.microsoft.com/office/powerpoint/2010/main" val="440381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A3C30280-6EEF-7470-689F-20C26487AA9D}"/>
              </a:ext>
            </a:extLst>
          </p:cNvPr>
          <p:cNvSpPr txBox="1">
            <a:spLocks/>
          </p:cNvSpPr>
          <p:nvPr/>
        </p:nvSpPr>
        <p:spPr>
          <a:xfrm>
            <a:off x="0" y="165392"/>
            <a:ext cx="9105935" cy="693426"/>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b="1" dirty="0"/>
              <a:t>宇宙線反粒子の観測</a:t>
            </a:r>
          </a:p>
        </p:txBody>
      </p:sp>
      <p:graphicFrame>
        <p:nvGraphicFramePr>
          <p:cNvPr id="7" name="表 5">
            <a:extLst>
              <a:ext uri="{FF2B5EF4-FFF2-40B4-BE49-F238E27FC236}">
                <a16:creationId xmlns:a16="http://schemas.microsoft.com/office/drawing/2014/main" id="{5B30480B-733F-2A74-CB16-5FDC3ED09EAE}"/>
              </a:ext>
            </a:extLst>
          </p:cNvPr>
          <p:cNvGraphicFramePr>
            <a:graphicFrameLocks noGrp="1"/>
          </p:cNvGraphicFramePr>
          <p:nvPr>
            <p:extLst>
              <p:ext uri="{D42A27DB-BD31-4B8C-83A1-F6EECF244321}">
                <p14:modId xmlns:p14="http://schemas.microsoft.com/office/powerpoint/2010/main" val="1225794489"/>
              </p:ext>
            </p:extLst>
          </p:nvPr>
        </p:nvGraphicFramePr>
        <p:xfrm>
          <a:off x="1056499" y="818731"/>
          <a:ext cx="5283343" cy="2392680"/>
        </p:xfrm>
        <a:graphic>
          <a:graphicData uri="http://schemas.openxmlformats.org/drawingml/2006/table">
            <a:tbl>
              <a:tblPr firstRow="1" bandRow="1">
                <a:tableStyleId>{7E9639D4-E3E2-4D34-9284-5A2195B3D0D7}</a:tableStyleId>
              </a:tblPr>
              <a:tblGrid>
                <a:gridCol w="1559845">
                  <a:extLst>
                    <a:ext uri="{9D8B030D-6E8A-4147-A177-3AD203B41FA5}">
                      <a16:colId xmlns:a16="http://schemas.microsoft.com/office/drawing/2014/main" val="2943135855"/>
                    </a:ext>
                  </a:extLst>
                </a:gridCol>
                <a:gridCol w="3723498">
                  <a:extLst>
                    <a:ext uri="{9D8B030D-6E8A-4147-A177-3AD203B41FA5}">
                      <a16:colId xmlns:a16="http://schemas.microsoft.com/office/drawing/2014/main" val="1010757726"/>
                    </a:ext>
                  </a:extLst>
                </a:gridCol>
              </a:tblGrid>
              <a:tr h="370840">
                <a:tc>
                  <a:txBody>
                    <a:bodyPr/>
                    <a:lstStyle/>
                    <a:p>
                      <a:pPr algn="ctr"/>
                      <a:r>
                        <a:rPr kumimoji="1" lang="ja-JP" altLang="en-US" dirty="0"/>
                        <a:t>反粒子種</a:t>
                      </a:r>
                    </a:p>
                  </a:txBody>
                  <a:tcPr/>
                </a:tc>
                <a:tc>
                  <a:txBody>
                    <a:bodyPr/>
                    <a:lstStyle/>
                    <a:p>
                      <a:pPr algn="ctr"/>
                      <a:r>
                        <a:rPr kumimoji="1" lang="ja-JP" altLang="en-US" dirty="0"/>
                        <a:t>観測器</a:t>
                      </a:r>
                    </a:p>
                  </a:txBody>
                  <a:tcPr/>
                </a:tc>
                <a:extLst>
                  <a:ext uri="{0D108BD9-81ED-4DB2-BD59-A6C34878D82A}">
                    <a16:rowId xmlns:a16="http://schemas.microsoft.com/office/drawing/2014/main" val="3523918977"/>
                  </a:ext>
                </a:extLst>
              </a:tr>
              <a:tr h="370840">
                <a:tc>
                  <a:txBody>
                    <a:bodyPr/>
                    <a:lstStyle/>
                    <a:p>
                      <a:r>
                        <a:rPr kumimoji="1" lang="ja-JP" altLang="en-US" dirty="0"/>
                        <a:t>反陽子</a:t>
                      </a:r>
                    </a:p>
                  </a:txBody>
                  <a:tcPr/>
                </a:tc>
                <a:tc>
                  <a:txBody>
                    <a:bodyPr/>
                    <a:lstStyle/>
                    <a:p>
                      <a:r>
                        <a:rPr kumimoji="1" lang="en-US" altLang="ja-JP" dirty="0"/>
                        <a:t>AMS-02, PAMERA, BESS</a:t>
                      </a:r>
                    </a:p>
                    <a:p>
                      <a:r>
                        <a:rPr kumimoji="1" lang="en-US" altLang="ja-JP" dirty="0">
                          <a:solidFill>
                            <a:srgbClr val="2B03F3"/>
                          </a:solidFill>
                        </a:rPr>
                        <a:t>GAPS</a:t>
                      </a:r>
                      <a:r>
                        <a:rPr kumimoji="1" lang="en-US" altLang="ja-JP" dirty="0"/>
                        <a:t>, </a:t>
                      </a:r>
                      <a:r>
                        <a:rPr kumimoji="1" lang="en-US" altLang="ja-JP" dirty="0">
                          <a:highlight>
                            <a:srgbClr val="FFFF00"/>
                          </a:highlight>
                        </a:rPr>
                        <a:t>GRAMS</a:t>
                      </a:r>
                      <a:endParaRPr kumimoji="1" lang="ja-JP" altLang="en-US" dirty="0">
                        <a:highlight>
                          <a:srgbClr val="FFFF00"/>
                        </a:highlight>
                      </a:endParaRPr>
                    </a:p>
                  </a:txBody>
                  <a:tcPr/>
                </a:tc>
                <a:extLst>
                  <a:ext uri="{0D108BD9-81ED-4DB2-BD59-A6C34878D82A}">
                    <a16:rowId xmlns:a16="http://schemas.microsoft.com/office/drawing/2014/main" val="203139658"/>
                  </a:ext>
                </a:extLst>
              </a:tr>
              <a:tr h="370840">
                <a:tc>
                  <a:txBody>
                    <a:bodyPr/>
                    <a:lstStyle/>
                    <a:p>
                      <a:r>
                        <a:rPr kumimoji="1" lang="ja-JP" altLang="en-US" dirty="0"/>
                        <a:t>反重陽子</a:t>
                      </a:r>
                    </a:p>
                  </a:txBody>
                  <a:tcPr/>
                </a:tc>
                <a:tc>
                  <a:txBody>
                    <a:bodyPr/>
                    <a:lstStyle/>
                    <a:p>
                      <a:r>
                        <a:rPr kumimoji="1" lang="en-US" altLang="ja-JP" dirty="0"/>
                        <a:t>AMS-02, BESS</a:t>
                      </a:r>
                    </a:p>
                    <a:p>
                      <a:r>
                        <a:rPr kumimoji="1" lang="en-US" altLang="ja-JP" dirty="0">
                          <a:solidFill>
                            <a:srgbClr val="2B03F3"/>
                          </a:solidFill>
                        </a:rPr>
                        <a:t>GAPS</a:t>
                      </a:r>
                      <a:r>
                        <a:rPr kumimoji="1" lang="en-US" altLang="ja-JP" dirty="0"/>
                        <a:t>, </a:t>
                      </a:r>
                      <a:r>
                        <a:rPr kumimoji="1" lang="en-US" altLang="ja-JP" dirty="0">
                          <a:highlight>
                            <a:srgbClr val="FFFF00"/>
                          </a:highlight>
                        </a:rPr>
                        <a:t>GRAMS</a:t>
                      </a:r>
                      <a:endParaRPr kumimoji="1" lang="ja-JP" altLang="en-US" dirty="0">
                        <a:highlight>
                          <a:srgbClr val="FFFF00"/>
                        </a:highlight>
                      </a:endParaRPr>
                    </a:p>
                  </a:txBody>
                  <a:tcPr/>
                </a:tc>
                <a:extLst>
                  <a:ext uri="{0D108BD9-81ED-4DB2-BD59-A6C34878D82A}">
                    <a16:rowId xmlns:a16="http://schemas.microsoft.com/office/drawing/2014/main" val="3932412296"/>
                  </a:ext>
                </a:extLst>
              </a:tr>
              <a:tr h="370840">
                <a:tc>
                  <a:txBody>
                    <a:bodyPr/>
                    <a:lstStyle/>
                    <a:p>
                      <a:r>
                        <a:rPr kumimoji="1" lang="ja-JP" altLang="en-US" dirty="0"/>
                        <a:t>反ヘリウム</a:t>
                      </a:r>
                    </a:p>
                  </a:txBody>
                  <a:tcPr/>
                </a:tc>
                <a:tc>
                  <a:txBody>
                    <a:bodyPr/>
                    <a:lstStyle/>
                    <a:p>
                      <a:r>
                        <a:rPr kumimoji="1" lang="en-US" altLang="ja-JP" dirty="0"/>
                        <a:t>AMS-02, BESS, (</a:t>
                      </a:r>
                      <a:r>
                        <a:rPr kumimoji="1" lang="en-US" altLang="ja-JP" dirty="0">
                          <a:solidFill>
                            <a:srgbClr val="2B03F3"/>
                          </a:solidFill>
                        </a:rPr>
                        <a:t>GAPS</a:t>
                      </a:r>
                      <a:r>
                        <a:rPr kumimoji="1" lang="en-US" altLang="ja-JP" dirty="0"/>
                        <a:t>, </a:t>
                      </a:r>
                      <a:r>
                        <a:rPr kumimoji="1" lang="en-US" altLang="ja-JP" dirty="0">
                          <a:highlight>
                            <a:srgbClr val="FFFF00"/>
                          </a:highlight>
                        </a:rPr>
                        <a:t>GRAMS</a:t>
                      </a:r>
                      <a:r>
                        <a:rPr kumimoji="1" lang="en-US" altLang="ja-JP" dirty="0"/>
                        <a:t>)</a:t>
                      </a:r>
                      <a:endParaRPr kumimoji="1" lang="ja-JP" altLang="en-US" dirty="0"/>
                    </a:p>
                  </a:txBody>
                  <a:tcPr/>
                </a:tc>
                <a:extLst>
                  <a:ext uri="{0D108BD9-81ED-4DB2-BD59-A6C34878D82A}">
                    <a16:rowId xmlns:a16="http://schemas.microsoft.com/office/drawing/2014/main" val="3519458739"/>
                  </a:ext>
                </a:extLst>
              </a:tr>
              <a:tr h="370840">
                <a:tc>
                  <a:txBody>
                    <a:bodyPr/>
                    <a:lstStyle/>
                    <a:p>
                      <a:r>
                        <a:rPr kumimoji="1" lang="ja-JP" altLang="en-US" dirty="0"/>
                        <a:t>陽電子</a:t>
                      </a:r>
                    </a:p>
                  </a:txBody>
                  <a:tcPr/>
                </a:tc>
                <a:tc>
                  <a:txBody>
                    <a:bodyPr/>
                    <a:lstStyle/>
                    <a:p>
                      <a:r>
                        <a:rPr kumimoji="1" lang="en-US" altLang="ja-JP" dirty="0"/>
                        <a:t>AMS-02, PAMERA, DAMPE</a:t>
                      </a:r>
                      <a:endParaRPr kumimoji="1" lang="ja-JP" altLang="en-US" dirty="0"/>
                    </a:p>
                  </a:txBody>
                  <a:tcPr/>
                </a:tc>
                <a:extLst>
                  <a:ext uri="{0D108BD9-81ED-4DB2-BD59-A6C34878D82A}">
                    <a16:rowId xmlns:a16="http://schemas.microsoft.com/office/drawing/2014/main" val="2941806590"/>
                  </a:ext>
                </a:extLst>
              </a:tr>
            </a:tbl>
          </a:graphicData>
        </a:graphic>
      </p:graphicFrame>
      <p:pic>
        <p:nvPicPr>
          <p:cNvPr id="8" name="図 7">
            <a:extLst>
              <a:ext uri="{FF2B5EF4-FFF2-40B4-BE49-F238E27FC236}">
                <a16:creationId xmlns:a16="http://schemas.microsoft.com/office/drawing/2014/main" id="{A35AA183-B125-8310-A439-6083C1378EF6}"/>
              </a:ext>
            </a:extLst>
          </p:cNvPr>
          <p:cNvPicPr>
            <a:picLocks noChangeAspect="1"/>
          </p:cNvPicPr>
          <p:nvPr/>
        </p:nvPicPr>
        <p:blipFill>
          <a:blip r:embed="rId3"/>
          <a:stretch>
            <a:fillRect/>
          </a:stretch>
        </p:blipFill>
        <p:spPr>
          <a:xfrm>
            <a:off x="2705445" y="5564005"/>
            <a:ext cx="4010689" cy="1245924"/>
          </a:xfrm>
          <a:prstGeom prst="rect">
            <a:avLst/>
          </a:prstGeom>
        </p:spPr>
      </p:pic>
      <p:pic>
        <p:nvPicPr>
          <p:cNvPr id="9" name="図 8">
            <a:extLst>
              <a:ext uri="{FF2B5EF4-FFF2-40B4-BE49-F238E27FC236}">
                <a16:creationId xmlns:a16="http://schemas.microsoft.com/office/drawing/2014/main" id="{4912A132-DCF5-4CDE-39DB-56DA4BBCF9DC}"/>
              </a:ext>
            </a:extLst>
          </p:cNvPr>
          <p:cNvPicPr>
            <a:picLocks noChangeAspect="1"/>
          </p:cNvPicPr>
          <p:nvPr/>
        </p:nvPicPr>
        <p:blipFill>
          <a:blip r:embed="rId4"/>
          <a:stretch>
            <a:fillRect/>
          </a:stretch>
        </p:blipFill>
        <p:spPr>
          <a:xfrm>
            <a:off x="4761493" y="3971859"/>
            <a:ext cx="1578349" cy="1292506"/>
          </a:xfrm>
          <a:prstGeom prst="rect">
            <a:avLst/>
          </a:prstGeom>
        </p:spPr>
      </p:pic>
      <p:sp>
        <p:nvSpPr>
          <p:cNvPr id="10" name="テキスト ボックス 9">
            <a:extLst>
              <a:ext uri="{FF2B5EF4-FFF2-40B4-BE49-F238E27FC236}">
                <a16:creationId xmlns:a16="http://schemas.microsoft.com/office/drawing/2014/main" id="{FFB2BE08-3BDB-FFB9-C365-26135F7A826A}"/>
              </a:ext>
            </a:extLst>
          </p:cNvPr>
          <p:cNvSpPr txBox="1"/>
          <p:nvPr/>
        </p:nvSpPr>
        <p:spPr>
          <a:xfrm>
            <a:off x="0" y="3580024"/>
            <a:ext cx="5852160" cy="400110"/>
          </a:xfrm>
          <a:prstGeom prst="rect">
            <a:avLst/>
          </a:prstGeom>
          <a:noFill/>
        </p:spPr>
        <p:txBody>
          <a:bodyPr wrap="square" rtlCol="0">
            <a:spAutoFit/>
          </a:bodyPr>
          <a:lstStyle/>
          <a:p>
            <a:pPr marL="285750" indent="-285750">
              <a:buFont typeface="Wingdings" panose="05000000000000000000" pitchFamily="2" charset="2"/>
              <a:buChar char="p"/>
            </a:pPr>
            <a:r>
              <a:rPr lang="en-US" altLang="ja-JP" sz="2000" b="1" dirty="0"/>
              <a:t>BESS-Polar (</a:t>
            </a:r>
            <a:r>
              <a:rPr lang="ja-JP" altLang="en-US" sz="2000" b="1" dirty="0"/>
              <a:t>超伝導磁石搭載 気球実験</a:t>
            </a:r>
            <a:r>
              <a:rPr lang="en-US" altLang="ja-JP" sz="2000" b="1" dirty="0"/>
              <a:t>)</a:t>
            </a:r>
            <a:endParaRPr lang="ja-JP" altLang="en-US" sz="2000" b="1" dirty="0"/>
          </a:p>
        </p:txBody>
      </p:sp>
      <p:sp>
        <p:nvSpPr>
          <p:cNvPr id="11" name="テキスト ボックス 10">
            <a:extLst>
              <a:ext uri="{FF2B5EF4-FFF2-40B4-BE49-F238E27FC236}">
                <a16:creationId xmlns:a16="http://schemas.microsoft.com/office/drawing/2014/main" id="{10FC1019-9120-3CA6-9631-FAEF20EDCC56}"/>
              </a:ext>
            </a:extLst>
          </p:cNvPr>
          <p:cNvSpPr txBox="1"/>
          <p:nvPr/>
        </p:nvSpPr>
        <p:spPr>
          <a:xfrm>
            <a:off x="176369" y="4054615"/>
            <a:ext cx="5238264" cy="1200329"/>
          </a:xfrm>
          <a:prstGeom prst="rect">
            <a:avLst/>
          </a:prstGeom>
          <a:noFill/>
        </p:spPr>
        <p:txBody>
          <a:bodyPr wrap="square" rtlCol="0">
            <a:spAutoFit/>
          </a:bodyPr>
          <a:lstStyle/>
          <a:p>
            <a:pPr marL="285750" indent="-285750">
              <a:buFont typeface="Arial" panose="020B0604020202020204" pitchFamily="34" charset="0"/>
              <a:buChar char="•"/>
            </a:pPr>
            <a:r>
              <a:rPr lang="ja-JP" altLang="en-US" dirty="0"/>
              <a:t>合計</a:t>
            </a:r>
            <a:r>
              <a:rPr lang="en-US" altLang="ja-JP" dirty="0"/>
              <a:t>30</a:t>
            </a:r>
            <a:r>
              <a:rPr lang="ja-JP" altLang="en-US" dirty="0"/>
              <a:t>日以上の南極フライト</a:t>
            </a:r>
            <a:br>
              <a:rPr lang="en-US" altLang="ja-JP" dirty="0"/>
            </a:br>
            <a:r>
              <a:rPr lang="en-US" altLang="ja-JP" dirty="0"/>
              <a:t>(2004/2007-08</a:t>
            </a:r>
            <a:r>
              <a:rPr lang="ja-JP" altLang="en-US" dirty="0"/>
              <a:t>年</a:t>
            </a:r>
            <a:r>
              <a:rPr lang="en-US" altLang="ja-JP" dirty="0"/>
              <a:t>)</a:t>
            </a:r>
            <a:r>
              <a:rPr lang="ja-JP" altLang="en-US" dirty="0"/>
              <a:t> </a:t>
            </a:r>
            <a:endParaRPr lang="en-US" altLang="ja-JP" dirty="0"/>
          </a:p>
          <a:p>
            <a:pPr marL="285750" indent="-285750">
              <a:buFont typeface="Arial" panose="020B0604020202020204" pitchFamily="34" charset="0"/>
              <a:buChar char="•"/>
            </a:pPr>
            <a:r>
              <a:rPr lang="ja-JP" altLang="en-US" dirty="0"/>
              <a:t>反陽子 </a:t>
            </a:r>
            <a:r>
              <a:rPr lang="en-US" altLang="ja-JP" dirty="0"/>
              <a:t>7886</a:t>
            </a:r>
            <a:r>
              <a:rPr lang="ja-JP" altLang="en-US" dirty="0"/>
              <a:t>事象を観測</a:t>
            </a:r>
            <a:endParaRPr lang="en-US" altLang="ja-JP" dirty="0"/>
          </a:p>
          <a:p>
            <a:pPr marL="285750" indent="-285750">
              <a:buFont typeface="Arial" panose="020B0604020202020204" pitchFamily="34" charset="0"/>
              <a:buChar char="•"/>
            </a:pPr>
            <a:r>
              <a:rPr lang="ja-JP" altLang="en-US" dirty="0"/>
              <a:t>反重陽子、反ヘリウム</a:t>
            </a:r>
            <a:r>
              <a:rPr lang="en-US" altLang="ja-JP" dirty="0"/>
              <a:t>(</a:t>
            </a:r>
            <a:r>
              <a:rPr lang="ja-JP" altLang="en-US" dirty="0"/>
              <a:t>比</a:t>
            </a:r>
            <a:r>
              <a:rPr lang="en-US" altLang="ja-JP" dirty="0"/>
              <a:t>)</a:t>
            </a:r>
            <a:r>
              <a:rPr lang="ja-JP" altLang="en-US" dirty="0"/>
              <a:t>の上限値を算出</a:t>
            </a:r>
          </a:p>
        </p:txBody>
      </p:sp>
      <p:sp>
        <p:nvSpPr>
          <p:cNvPr id="12" name="テキスト ボックス 11">
            <a:extLst>
              <a:ext uri="{FF2B5EF4-FFF2-40B4-BE49-F238E27FC236}">
                <a16:creationId xmlns:a16="http://schemas.microsoft.com/office/drawing/2014/main" id="{7B54B70A-4B71-B68E-659D-F4B6ABF56B8C}"/>
              </a:ext>
            </a:extLst>
          </p:cNvPr>
          <p:cNvSpPr txBox="1"/>
          <p:nvPr/>
        </p:nvSpPr>
        <p:spPr>
          <a:xfrm>
            <a:off x="270154" y="5264365"/>
            <a:ext cx="4010689" cy="369332"/>
          </a:xfrm>
          <a:prstGeom prst="rect">
            <a:avLst/>
          </a:prstGeom>
          <a:noFill/>
        </p:spPr>
        <p:txBody>
          <a:bodyPr wrap="square" rtlCol="0">
            <a:spAutoFit/>
          </a:bodyPr>
          <a:lstStyle/>
          <a:p>
            <a:r>
              <a:rPr lang="ja-JP" altLang="en-US" dirty="0">
                <a:solidFill>
                  <a:srgbClr val="FF33CC"/>
                </a:solidFill>
              </a:rPr>
              <a:t>→ パイオニア的業績を残し終了</a:t>
            </a:r>
          </a:p>
        </p:txBody>
      </p:sp>
      <mc:AlternateContent xmlns:mc="http://schemas.openxmlformats.org/markup-compatibility/2006" xmlns:a14="http://schemas.microsoft.com/office/drawing/2010/main">
        <mc:Choice Requires="a14">
          <p:sp>
            <p:nvSpPr>
              <p:cNvPr id="13" name="テキスト ボックス 12">
                <a:extLst>
                  <a:ext uri="{FF2B5EF4-FFF2-40B4-BE49-F238E27FC236}">
                    <a16:creationId xmlns:a16="http://schemas.microsoft.com/office/drawing/2014/main" id="{D0B9FF48-5202-FBF2-AD09-EDC34175F1BC}"/>
                  </a:ext>
                </a:extLst>
              </p:cNvPr>
              <p:cNvSpPr txBox="1"/>
              <p:nvPr/>
            </p:nvSpPr>
            <p:spPr>
              <a:xfrm>
                <a:off x="6953814" y="147268"/>
                <a:ext cx="4722451" cy="400110"/>
              </a:xfrm>
              <a:prstGeom prst="rect">
                <a:avLst/>
              </a:prstGeom>
              <a:solidFill>
                <a:schemeClr val="bg1"/>
              </a:solidFill>
            </p:spPr>
            <p:txBody>
              <a:bodyPr wrap="square" rtlCol="0">
                <a:spAutoFit/>
              </a:bodyPr>
              <a:lstStyle/>
              <a:p>
                <a:pPr marL="285750" indent="-285750">
                  <a:buFont typeface="Wingdings" panose="05000000000000000000" pitchFamily="2" charset="2"/>
                  <a:buChar char="p"/>
                </a:pPr>
                <a:r>
                  <a:rPr lang="en-US" altLang="ja-JP" sz="2000" b="1" dirty="0"/>
                  <a:t>AMS-02 (</a:t>
                </a:r>
                <a14:m>
                  <m:oMath xmlns:m="http://schemas.openxmlformats.org/officeDocument/2006/math">
                    <m:r>
                      <a:rPr lang="en-US" altLang="ja-JP" sz="2000" b="1" i="1">
                        <a:latin typeface="Cambria Math" panose="02040503050406030204" pitchFamily="18" charset="0"/>
                      </a:rPr>
                      <m:t>~</m:t>
                    </m:r>
                  </m:oMath>
                </a14:m>
                <a:r>
                  <a:rPr lang="ja-JP" altLang="en-US" sz="2000" b="1" dirty="0"/>
                  <a:t>完璧な粒子検出器 </a:t>
                </a:r>
                <a:r>
                  <a:rPr lang="en-US" altLang="ja-JP" sz="2000" b="1" dirty="0"/>
                  <a:t>@ISS)</a:t>
                </a:r>
                <a:endParaRPr lang="ja-JP" altLang="en-US" sz="2000" b="1" dirty="0"/>
              </a:p>
            </p:txBody>
          </p:sp>
        </mc:Choice>
        <mc:Fallback xmlns="">
          <p:sp>
            <p:nvSpPr>
              <p:cNvPr id="13" name="テキスト ボックス 12">
                <a:extLst>
                  <a:ext uri="{FF2B5EF4-FFF2-40B4-BE49-F238E27FC236}">
                    <a16:creationId xmlns:a16="http://schemas.microsoft.com/office/drawing/2014/main" id="{D0B9FF48-5202-FBF2-AD09-EDC34175F1BC}"/>
                  </a:ext>
                </a:extLst>
              </p:cNvPr>
              <p:cNvSpPr txBox="1">
                <a:spLocks noRot="1" noChangeAspect="1" noMove="1" noResize="1" noEditPoints="1" noAdjustHandles="1" noChangeArrowheads="1" noChangeShapeType="1" noTextEdit="1"/>
              </p:cNvSpPr>
              <p:nvPr/>
            </p:nvSpPr>
            <p:spPr>
              <a:xfrm>
                <a:off x="6953814" y="147268"/>
                <a:ext cx="4722451" cy="400110"/>
              </a:xfrm>
              <a:prstGeom prst="rect">
                <a:avLst/>
              </a:prstGeom>
              <a:blipFill>
                <a:blip r:embed="rId5"/>
                <a:stretch>
                  <a:fillRect l="-1163" t="-6061" r="-258" b="-27273"/>
                </a:stretch>
              </a:blipFill>
            </p:spPr>
            <p:txBody>
              <a:bodyPr/>
              <a:lstStyle/>
              <a:p>
                <a:r>
                  <a:rPr lang="ja-JP" altLang="en-US">
                    <a:noFill/>
                  </a:rPr>
                  <a:t> </a:t>
                </a:r>
              </a:p>
            </p:txBody>
          </p:sp>
        </mc:Fallback>
      </mc:AlternateContent>
      <p:pic>
        <p:nvPicPr>
          <p:cNvPr id="14" name="図 13">
            <a:extLst>
              <a:ext uri="{FF2B5EF4-FFF2-40B4-BE49-F238E27FC236}">
                <a16:creationId xmlns:a16="http://schemas.microsoft.com/office/drawing/2014/main" id="{94C3FF49-DFC2-17DE-2589-5D28F054CC5C}"/>
              </a:ext>
            </a:extLst>
          </p:cNvPr>
          <p:cNvPicPr>
            <a:picLocks noChangeAspect="1"/>
          </p:cNvPicPr>
          <p:nvPr/>
        </p:nvPicPr>
        <p:blipFill>
          <a:blip r:embed="rId6"/>
          <a:stretch>
            <a:fillRect/>
          </a:stretch>
        </p:blipFill>
        <p:spPr>
          <a:xfrm>
            <a:off x="7204508" y="617364"/>
            <a:ext cx="1997544" cy="2036922"/>
          </a:xfrm>
          <a:prstGeom prst="rect">
            <a:avLst/>
          </a:prstGeom>
        </p:spPr>
      </p:pic>
      <p:pic>
        <p:nvPicPr>
          <p:cNvPr id="15" name="図 14">
            <a:extLst>
              <a:ext uri="{FF2B5EF4-FFF2-40B4-BE49-F238E27FC236}">
                <a16:creationId xmlns:a16="http://schemas.microsoft.com/office/drawing/2014/main" id="{F7AFFCC4-751C-4A3F-D2E7-1BD421B5C4C1}"/>
              </a:ext>
            </a:extLst>
          </p:cNvPr>
          <p:cNvPicPr>
            <a:picLocks noChangeAspect="1"/>
          </p:cNvPicPr>
          <p:nvPr/>
        </p:nvPicPr>
        <p:blipFill>
          <a:blip r:embed="rId7"/>
          <a:stretch>
            <a:fillRect/>
          </a:stretch>
        </p:blipFill>
        <p:spPr>
          <a:xfrm>
            <a:off x="9435980" y="673682"/>
            <a:ext cx="1785083" cy="1987392"/>
          </a:xfrm>
          <a:prstGeom prst="rect">
            <a:avLst/>
          </a:prstGeom>
        </p:spPr>
      </p:pic>
      <p:sp>
        <p:nvSpPr>
          <p:cNvPr id="16" name="テキスト ボックス 15">
            <a:extLst>
              <a:ext uri="{FF2B5EF4-FFF2-40B4-BE49-F238E27FC236}">
                <a16:creationId xmlns:a16="http://schemas.microsoft.com/office/drawing/2014/main" id="{24FC5623-D298-65B3-C4CD-F3A5C16973A9}"/>
              </a:ext>
            </a:extLst>
          </p:cNvPr>
          <p:cNvSpPr txBox="1"/>
          <p:nvPr/>
        </p:nvSpPr>
        <p:spPr>
          <a:xfrm>
            <a:off x="7235996" y="2781148"/>
            <a:ext cx="3985067" cy="369332"/>
          </a:xfrm>
          <a:prstGeom prst="rect">
            <a:avLst/>
          </a:prstGeom>
          <a:noFill/>
        </p:spPr>
        <p:txBody>
          <a:bodyPr wrap="square" rtlCol="0">
            <a:spAutoFit/>
          </a:bodyPr>
          <a:lstStyle/>
          <a:p>
            <a:r>
              <a:rPr lang="ja-JP" altLang="en-US" dirty="0">
                <a:solidFill>
                  <a:srgbClr val="FF33CC"/>
                </a:solidFill>
              </a:rPr>
              <a:t>→ 運用中 </a:t>
            </a:r>
            <a:r>
              <a:rPr lang="en-US" altLang="ja-JP" dirty="0">
                <a:solidFill>
                  <a:srgbClr val="FF33CC"/>
                </a:solidFill>
              </a:rPr>
              <a:t>(</a:t>
            </a:r>
            <a:r>
              <a:rPr lang="ja-JP" altLang="en-US" dirty="0">
                <a:solidFill>
                  <a:srgbClr val="FF33CC"/>
                </a:solidFill>
              </a:rPr>
              <a:t>さらなる結果に期待</a:t>
            </a:r>
            <a:r>
              <a:rPr lang="en-US" altLang="ja-JP" dirty="0">
                <a:solidFill>
                  <a:srgbClr val="FF33CC"/>
                </a:solidFill>
              </a:rPr>
              <a:t>)</a:t>
            </a:r>
            <a:endParaRPr lang="ja-JP" altLang="en-US" dirty="0">
              <a:solidFill>
                <a:srgbClr val="FF33CC"/>
              </a:solidFill>
            </a:endParaRPr>
          </a:p>
        </p:txBody>
      </p:sp>
      <p:sp>
        <p:nvSpPr>
          <p:cNvPr id="17" name="テキスト ボックス 16">
            <a:extLst>
              <a:ext uri="{FF2B5EF4-FFF2-40B4-BE49-F238E27FC236}">
                <a16:creationId xmlns:a16="http://schemas.microsoft.com/office/drawing/2014/main" id="{4A4CCC77-B903-59A5-914A-0373D0107C4C}"/>
              </a:ext>
            </a:extLst>
          </p:cNvPr>
          <p:cNvSpPr txBox="1"/>
          <p:nvPr/>
        </p:nvSpPr>
        <p:spPr>
          <a:xfrm>
            <a:off x="6953815" y="3156098"/>
            <a:ext cx="4722451" cy="400110"/>
          </a:xfrm>
          <a:prstGeom prst="rect">
            <a:avLst/>
          </a:prstGeom>
          <a:noFill/>
        </p:spPr>
        <p:txBody>
          <a:bodyPr wrap="square" rtlCol="0">
            <a:spAutoFit/>
          </a:bodyPr>
          <a:lstStyle/>
          <a:p>
            <a:pPr marL="285750" indent="-285750">
              <a:buFont typeface="Wingdings" panose="05000000000000000000" pitchFamily="2" charset="2"/>
              <a:buChar char="p"/>
            </a:pPr>
            <a:r>
              <a:rPr lang="en-US" altLang="ja-JP" sz="2000" b="1" dirty="0"/>
              <a:t>GAPS</a:t>
            </a:r>
            <a:r>
              <a:rPr lang="ja-JP" altLang="en-US" sz="2000" b="1" dirty="0"/>
              <a:t>（積層型</a:t>
            </a:r>
            <a:r>
              <a:rPr lang="en-US" altLang="ja-JP" sz="2000" b="1" dirty="0"/>
              <a:t>Si(Li)</a:t>
            </a:r>
            <a:r>
              <a:rPr lang="ja-JP" altLang="en-US" sz="2000" b="1" dirty="0"/>
              <a:t>検出器＋</a:t>
            </a:r>
            <a:r>
              <a:rPr lang="en-US" altLang="ja-JP" sz="2000" b="1" dirty="0" err="1"/>
              <a:t>ToF</a:t>
            </a:r>
            <a:r>
              <a:rPr lang="ja-JP" altLang="en-US" sz="2000" b="1" dirty="0"/>
              <a:t>）</a:t>
            </a:r>
          </a:p>
        </p:txBody>
      </p:sp>
      <p:pic>
        <p:nvPicPr>
          <p:cNvPr id="18" name="図 17">
            <a:extLst>
              <a:ext uri="{FF2B5EF4-FFF2-40B4-BE49-F238E27FC236}">
                <a16:creationId xmlns:a16="http://schemas.microsoft.com/office/drawing/2014/main" id="{BC97E142-8E0D-8466-2B36-48E88A95DAF1}"/>
              </a:ext>
            </a:extLst>
          </p:cNvPr>
          <p:cNvPicPr>
            <a:picLocks noChangeAspect="1"/>
          </p:cNvPicPr>
          <p:nvPr/>
        </p:nvPicPr>
        <p:blipFill>
          <a:blip r:embed="rId8"/>
          <a:stretch>
            <a:fillRect/>
          </a:stretch>
        </p:blipFill>
        <p:spPr>
          <a:xfrm>
            <a:off x="7214822" y="5254944"/>
            <a:ext cx="2149029" cy="1393965"/>
          </a:xfrm>
          <a:prstGeom prst="rect">
            <a:avLst/>
          </a:prstGeom>
        </p:spPr>
      </p:pic>
      <p:pic>
        <p:nvPicPr>
          <p:cNvPr id="19" name="図 18">
            <a:extLst>
              <a:ext uri="{FF2B5EF4-FFF2-40B4-BE49-F238E27FC236}">
                <a16:creationId xmlns:a16="http://schemas.microsoft.com/office/drawing/2014/main" id="{896C4ADA-9F12-7A6A-D8C8-8FBFCD78B116}"/>
              </a:ext>
            </a:extLst>
          </p:cNvPr>
          <p:cNvPicPr>
            <a:picLocks noChangeAspect="1"/>
          </p:cNvPicPr>
          <p:nvPr/>
        </p:nvPicPr>
        <p:blipFill>
          <a:blip r:embed="rId9"/>
          <a:stretch>
            <a:fillRect/>
          </a:stretch>
        </p:blipFill>
        <p:spPr>
          <a:xfrm>
            <a:off x="9457212" y="5115609"/>
            <a:ext cx="2095548" cy="1672637"/>
          </a:xfrm>
          <a:prstGeom prst="rect">
            <a:avLst/>
          </a:prstGeom>
        </p:spPr>
      </p:pic>
      <p:sp>
        <p:nvSpPr>
          <p:cNvPr id="20" name="テキスト ボックス 19">
            <a:extLst>
              <a:ext uri="{FF2B5EF4-FFF2-40B4-BE49-F238E27FC236}">
                <a16:creationId xmlns:a16="http://schemas.microsoft.com/office/drawing/2014/main" id="{A0AE92FF-8AB0-943D-F5F3-ED5C1ABBA47E}"/>
              </a:ext>
            </a:extLst>
          </p:cNvPr>
          <p:cNvSpPr txBox="1"/>
          <p:nvPr/>
        </p:nvSpPr>
        <p:spPr>
          <a:xfrm>
            <a:off x="7309052" y="4723092"/>
            <a:ext cx="3974594" cy="369332"/>
          </a:xfrm>
          <a:prstGeom prst="rect">
            <a:avLst/>
          </a:prstGeom>
          <a:noFill/>
        </p:spPr>
        <p:txBody>
          <a:bodyPr wrap="square" rtlCol="0">
            <a:spAutoFit/>
          </a:bodyPr>
          <a:lstStyle/>
          <a:p>
            <a:r>
              <a:rPr lang="ja-JP" altLang="en-US" dirty="0">
                <a:solidFill>
                  <a:srgbClr val="FF33CC"/>
                </a:solidFill>
              </a:rPr>
              <a:t>→ 近年南極フライト実施予定</a:t>
            </a:r>
          </a:p>
        </p:txBody>
      </p:sp>
      <p:sp>
        <p:nvSpPr>
          <p:cNvPr id="21" name="テキスト ボックス 20">
            <a:extLst>
              <a:ext uri="{FF2B5EF4-FFF2-40B4-BE49-F238E27FC236}">
                <a16:creationId xmlns:a16="http://schemas.microsoft.com/office/drawing/2014/main" id="{532F9085-9C8F-02AD-16F0-DCCA4332B15F}"/>
              </a:ext>
            </a:extLst>
          </p:cNvPr>
          <p:cNvSpPr txBox="1"/>
          <p:nvPr/>
        </p:nvSpPr>
        <p:spPr>
          <a:xfrm>
            <a:off x="7309052" y="3677985"/>
            <a:ext cx="4367213" cy="923330"/>
          </a:xfrm>
          <a:prstGeom prst="rect">
            <a:avLst/>
          </a:prstGeom>
          <a:noFill/>
        </p:spPr>
        <p:txBody>
          <a:bodyPr wrap="square" rtlCol="0">
            <a:spAutoFit/>
          </a:bodyPr>
          <a:lstStyle/>
          <a:p>
            <a:pPr marL="285750" indent="-285750">
              <a:buFont typeface="Arial" panose="020B0604020202020204" pitchFamily="34" charset="0"/>
              <a:buChar char="•"/>
            </a:pPr>
            <a:r>
              <a:rPr lang="en-US" altLang="ja-JP" dirty="0" err="1"/>
              <a:t>ToF</a:t>
            </a:r>
            <a:r>
              <a:rPr lang="en-US" altLang="ja-JP" dirty="0"/>
              <a:t>+</a:t>
            </a:r>
            <a:r>
              <a:rPr lang="ja-JP" altLang="en-US" dirty="0"/>
              <a:t>飛跡長から粒子質量識別</a:t>
            </a:r>
            <a:endParaRPr lang="en-US" altLang="ja-JP" dirty="0"/>
          </a:p>
          <a:p>
            <a:pPr marL="285750" indent="-285750">
              <a:buFont typeface="Arial" panose="020B0604020202020204" pitchFamily="34" charset="0"/>
              <a:buChar char="•"/>
            </a:pPr>
            <a:r>
              <a:rPr lang="ja-JP" altLang="en-US" dirty="0"/>
              <a:t>エキゾチック原子からのＸ線</a:t>
            </a:r>
            <a:r>
              <a:rPr lang="en-US" altLang="ja-JP" dirty="0"/>
              <a:t>&amp;</a:t>
            </a:r>
            <a:r>
              <a:rPr lang="ja-JP" altLang="en-US" dirty="0"/>
              <a:t>ハドロン群の検出から粒子</a:t>
            </a:r>
            <a:r>
              <a:rPr lang="en-US" altLang="ja-JP" dirty="0"/>
              <a:t>-</a:t>
            </a:r>
            <a:r>
              <a:rPr lang="ja-JP" altLang="en-US" dirty="0"/>
              <a:t>反粒子識別</a:t>
            </a:r>
            <a:endParaRPr lang="en-US" altLang="ja-JP" dirty="0"/>
          </a:p>
        </p:txBody>
      </p:sp>
      <p:sp>
        <p:nvSpPr>
          <p:cNvPr id="3" name="スライド番号プレースホルダー 2">
            <a:extLst>
              <a:ext uri="{FF2B5EF4-FFF2-40B4-BE49-F238E27FC236}">
                <a16:creationId xmlns:a16="http://schemas.microsoft.com/office/drawing/2014/main" id="{EF82CBAE-BB0E-A7B5-C28F-D63F09A37598}"/>
              </a:ext>
            </a:extLst>
          </p:cNvPr>
          <p:cNvSpPr>
            <a:spLocks noGrp="1"/>
          </p:cNvSpPr>
          <p:nvPr>
            <p:ph type="sldNum" sz="quarter" idx="12"/>
          </p:nvPr>
        </p:nvSpPr>
        <p:spPr/>
        <p:txBody>
          <a:bodyPr/>
          <a:lstStyle/>
          <a:p>
            <a:fld id="{D6899CFB-F8A1-4451-9130-1C210B9BF1C7}" type="slidenum">
              <a:rPr kumimoji="1" lang="ja-JP" altLang="en-US" smtClean="0"/>
              <a:t>3</a:t>
            </a:fld>
            <a:endParaRPr kumimoji="1" lang="ja-JP" altLang="en-US"/>
          </a:p>
        </p:txBody>
      </p:sp>
      <p:sp>
        <p:nvSpPr>
          <p:cNvPr id="2" name="スライド番号プレースホルダー 2">
            <a:extLst>
              <a:ext uri="{FF2B5EF4-FFF2-40B4-BE49-F238E27FC236}">
                <a16:creationId xmlns:a16="http://schemas.microsoft.com/office/drawing/2014/main" id="{FB893B06-3C00-2DAD-50B8-D71F20E154AB}"/>
              </a:ext>
            </a:extLst>
          </p:cNvPr>
          <p:cNvSpPr txBox="1">
            <a:spLocks/>
          </p:cNvSpPr>
          <p:nvPr/>
        </p:nvSpPr>
        <p:spPr>
          <a:xfrm>
            <a:off x="9435981" y="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D6899CFB-F8A1-4451-9130-1C210B9BF1C7}" type="slidenum">
              <a:rPr lang="ja-JP" altLang="en-US" smtClean="0"/>
              <a:pPr/>
              <a:t>3</a:t>
            </a:fld>
            <a:r>
              <a:rPr lang="en-US" altLang="ja-JP"/>
              <a:t>/21</a:t>
            </a:r>
            <a:endParaRPr lang="ja-JP" altLang="en-US" dirty="0"/>
          </a:p>
        </p:txBody>
      </p:sp>
    </p:spTree>
    <p:extLst>
      <p:ext uri="{BB962C8B-B14F-4D97-AF65-F5344CB8AC3E}">
        <p14:creationId xmlns:p14="http://schemas.microsoft.com/office/powerpoint/2010/main" val="1119137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9E7D835F-9548-C6D3-ECF5-70E8B39C6015}"/>
              </a:ext>
            </a:extLst>
          </p:cNvPr>
          <p:cNvSpPr txBox="1">
            <a:spLocks/>
          </p:cNvSpPr>
          <p:nvPr/>
        </p:nvSpPr>
        <p:spPr>
          <a:xfrm>
            <a:off x="49873" y="344559"/>
            <a:ext cx="9105935" cy="693426"/>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b="1" dirty="0"/>
              <a:t>宇宙線反粒子フラックス</a:t>
            </a:r>
          </a:p>
        </p:txBody>
      </p:sp>
      <p:sp>
        <p:nvSpPr>
          <p:cNvPr id="8" name="テキスト ボックス 7">
            <a:extLst>
              <a:ext uri="{FF2B5EF4-FFF2-40B4-BE49-F238E27FC236}">
                <a16:creationId xmlns:a16="http://schemas.microsoft.com/office/drawing/2014/main" id="{CD8375CB-787E-01E1-FCE4-7CEA90BC7C1C}"/>
              </a:ext>
            </a:extLst>
          </p:cNvPr>
          <p:cNvSpPr txBox="1"/>
          <p:nvPr/>
        </p:nvSpPr>
        <p:spPr>
          <a:xfrm>
            <a:off x="135074" y="1242739"/>
            <a:ext cx="9020735" cy="707886"/>
          </a:xfrm>
          <a:prstGeom prst="rect">
            <a:avLst/>
          </a:prstGeom>
          <a:noFill/>
        </p:spPr>
        <p:txBody>
          <a:bodyPr wrap="square" rtlCol="0">
            <a:spAutoFit/>
          </a:bodyPr>
          <a:lstStyle/>
          <a:p>
            <a:pPr marL="342900" indent="-342900">
              <a:buFont typeface="Wingdings" panose="05000000000000000000" pitchFamily="2" charset="2"/>
              <a:buChar char="Ø"/>
            </a:pPr>
            <a:r>
              <a:rPr lang="ja-JP" altLang="en-US" sz="2000" b="1" dirty="0"/>
              <a:t>反陽子、陽電子は既に多くの気球・衛星実験で観測</a:t>
            </a:r>
            <a:br>
              <a:rPr lang="en-US" altLang="ja-JP" sz="2000" b="1" dirty="0"/>
            </a:br>
            <a:r>
              <a:rPr lang="ja-JP" altLang="en-US" sz="2000" b="1" dirty="0"/>
              <a:t>→ ２次生成 </a:t>
            </a:r>
            <a:r>
              <a:rPr lang="en-US" altLang="ja-JP" sz="2000" b="1" dirty="0"/>
              <a:t>(1</a:t>
            </a:r>
            <a:r>
              <a:rPr lang="ja-JP" altLang="en-US" sz="2000" b="1" dirty="0"/>
              <a:t>次宇宙線</a:t>
            </a:r>
            <a:r>
              <a:rPr lang="en-US" altLang="ja-JP" sz="2000" b="1" dirty="0"/>
              <a:t>+ISM)</a:t>
            </a:r>
            <a:r>
              <a:rPr lang="ja-JP" altLang="en-US" sz="2000" b="1" dirty="0"/>
              <a:t>の宇宙線としてある程度理解</a:t>
            </a:r>
            <a:endParaRPr lang="en-US" altLang="ja-JP" sz="2000" b="1" dirty="0"/>
          </a:p>
        </p:txBody>
      </p:sp>
      <p:pic>
        <p:nvPicPr>
          <p:cNvPr id="9" name="図 8">
            <a:extLst>
              <a:ext uri="{FF2B5EF4-FFF2-40B4-BE49-F238E27FC236}">
                <a16:creationId xmlns:a16="http://schemas.microsoft.com/office/drawing/2014/main" id="{907725E1-D15E-B08A-6EE3-B3C6EA5D13C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700293" y="1776287"/>
            <a:ext cx="6356633" cy="5050304"/>
          </a:xfrm>
          <a:prstGeom prst="rect">
            <a:avLst/>
          </a:prstGeom>
        </p:spPr>
      </p:pic>
      <p:sp>
        <p:nvSpPr>
          <p:cNvPr id="11" name="テキスト ボックス 10">
            <a:extLst>
              <a:ext uri="{FF2B5EF4-FFF2-40B4-BE49-F238E27FC236}">
                <a16:creationId xmlns:a16="http://schemas.microsoft.com/office/drawing/2014/main" id="{285A5175-DF65-F0B6-0C8C-EFDA980C8A5B}"/>
              </a:ext>
            </a:extLst>
          </p:cNvPr>
          <p:cNvSpPr txBox="1"/>
          <p:nvPr/>
        </p:nvSpPr>
        <p:spPr>
          <a:xfrm>
            <a:off x="249555" y="2793036"/>
            <a:ext cx="5930795" cy="400110"/>
          </a:xfrm>
          <a:prstGeom prst="rect">
            <a:avLst/>
          </a:prstGeom>
          <a:noFill/>
        </p:spPr>
        <p:txBody>
          <a:bodyPr wrap="square" rtlCol="0">
            <a:spAutoFit/>
          </a:bodyPr>
          <a:lstStyle/>
          <a:p>
            <a:pPr marL="342900" indent="-342900">
              <a:buFont typeface="Wingdings" panose="05000000000000000000" pitchFamily="2" charset="2"/>
              <a:buChar char="Ø"/>
            </a:pPr>
            <a:r>
              <a:rPr lang="ja-JP" altLang="en-US" sz="2000" b="1" dirty="0"/>
              <a:t>宇宙線中の反重陽子、反ヘリウムは未観測</a:t>
            </a:r>
            <a:endParaRPr lang="en-US" altLang="ja-JP" sz="2000" b="1" dirty="0"/>
          </a:p>
        </p:txBody>
      </p:sp>
      <p:sp>
        <p:nvSpPr>
          <p:cNvPr id="12" name="テキスト ボックス 11">
            <a:extLst>
              <a:ext uri="{FF2B5EF4-FFF2-40B4-BE49-F238E27FC236}">
                <a16:creationId xmlns:a16="http://schemas.microsoft.com/office/drawing/2014/main" id="{071984B9-203B-35A3-7634-9A76463CEBD9}"/>
              </a:ext>
            </a:extLst>
          </p:cNvPr>
          <p:cNvSpPr txBox="1"/>
          <p:nvPr/>
        </p:nvSpPr>
        <p:spPr>
          <a:xfrm>
            <a:off x="529624" y="2062224"/>
            <a:ext cx="4314548" cy="369332"/>
          </a:xfrm>
          <a:prstGeom prst="rect">
            <a:avLst/>
          </a:prstGeom>
          <a:noFill/>
        </p:spPr>
        <p:txBody>
          <a:bodyPr wrap="square" rtlCol="0">
            <a:spAutoFit/>
          </a:bodyPr>
          <a:lstStyle/>
          <a:p>
            <a:r>
              <a:rPr lang="en-US" altLang="ja-JP" dirty="0">
                <a:solidFill>
                  <a:schemeClr val="bg2">
                    <a:lumMod val="50000"/>
                  </a:schemeClr>
                </a:solidFill>
              </a:rPr>
              <a:t>※</a:t>
            </a:r>
            <a:r>
              <a:rPr lang="ja-JP" altLang="en-US" dirty="0">
                <a:solidFill>
                  <a:schemeClr val="bg2">
                    <a:lumMod val="50000"/>
                  </a:schemeClr>
                </a:solidFill>
              </a:rPr>
              <a:t>統計的な制限、モデル不定性は残る</a:t>
            </a:r>
          </a:p>
        </p:txBody>
      </p:sp>
      <p:sp>
        <p:nvSpPr>
          <p:cNvPr id="13" name="テキスト ボックス 12">
            <a:extLst>
              <a:ext uri="{FF2B5EF4-FFF2-40B4-BE49-F238E27FC236}">
                <a16:creationId xmlns:a16="http://schemas.microsoft.com/office/drawing/2014/main" id="{2D9CF7F8-35E4-C0DC-28D7-D10D746D07D1}"/>
              </a:ext>
            </a:extLst>
          </p:cNvPr>
          <p:cNvSpPr txBox="1"/>
          <p:nvPr/>
        </p:nvSpPr>
        <p:spPr>
          <a:xfrm>
            <a:off x="489997" y="3193146"/>
            <a:ext cx="4137725" cy="707886"/>
          </a:xfrm>
          <a:prstGeom prst="rect">
            <a:avLst/>
          </a:prstGeom>
          <a:noFill/>
        </p:spPr>
        <p:txBody>
          <a:bodyPr wrap="square" rtlCol="0">
            <a:spAutoFit/>
          </a:bodyPr>
          <a:lstStyle/>
          <a:p>
            <a:pPr marL="285750" indent="-285750">
              <a:buFont typeface="Arial" panose="020B0604020202020204" pitchFamily="34" charset="0"/>
              <a:buChar char="•"/>
            </a:pPr>
            <a:r>
              <a:rPr lang="ja-JP" altLang="en-US" sz="2000" dirty="0"/>
              <a:t>既知の起源</a:t>
            </a:r>
            <a:br>
              <a:rPr lang="en-US" altLang="ja-JP" sz="2000" dirty="0"/>
            </a:br>
            <a:r>
              <a:rPr lang="en-US" altLang="ja-JP" sz="2000" dirty="0"/>
              <a:t>= </a:t>
            </a:r>
            <a:r>
              <a:rPr lang="ja-JP" altLang="en-US" sz="2000" dirty="0"/>
              <a:t>“</a:t>
            </a:r>
            <a:r>
              <a:rPr lang="en-US" altLang="ja-JP" sz="2000" dirty="0"/>
              <a:t>2</a:t>
            </a:r>
            <a:r>
              <a:rPr lang="ja-JP" altLang="en-US" sz="2000" dirty="0"/>
              <a:t>次生成”</a:t>
            </a:r>
            <a:r>
              <a:rPr lang="en-US" altLang="ja-JP" sz="2000" dirty="0"/>
              <a:t>(+</a:t>
            </a:r>
            <a:r>
              <a:rPr lang="ja-JP" altLang="en-US" sz="2000" dirty="0"/>
              <a:t>超新星爆発）</a:t>
            </a:r>
          </a:p>
        </p:txBody>
      </p:sp>
      <p:pic>
        <p:nvPicPr>
          <p:cNvPr id="14" name="図 13">
            <a:extLst>
              <a:ext uri="{FF2B5EF4-FFF2-40B4-BE49-F238E27FC236}">
                <a16:creationId xmlns:a16="http://schemas.microsoft.com/office/drawing/2014/main" id="{1A3B2764-D0CA-13A8-85C3-5F9F0C1B848F}"/>
              </a:ext>
            </a:extLst>
          </p:cNvPr>
          <p:cNvPicPr>
            <a:picLocks noChangeAspect="1"/>
          </p:cNvPicPr>
          <p:nvPr/>
        </p:nvPicPr>
        <p:blipFill>
          <a:blip r:embed="rId4"/>
          <a:stretch>
            <a:fillRect/>
          </a:stretch>
        </p:blipFill>
        <p:spPr>
          <a:xfrm>
            <a:off x="656737" y="3881981"/>
            <a:ext cx="2213314" cy="1027610"/>
          </a:xfrm>
          <a:prstGeom prst="rect">
            <a:avLst/>
          </a:prstGeom>
        </p:spPr>
      </p:pic>
      <p:sp>
        <p:nvSpPr>
          <p:cNvPr id="15" name="テキスト ボックス 14">
            <a:extLst>
              <a:ext uri="{FF2B5EF4-FFF2-40B4-BE49-F238E27FC236}">
                <a16:creationId xmlns:a16="http://schemas.microsoft.com/office/drawing/2014/main" id="{D593BA78-31CB-5539-8C06-6EA4D39A0D52}"/>
              </a:ext>
            </a:extLst>
          </p:cNvPr>
          <p:cNvSpPr txBox="1"/>
          <p:nvPr/>
        </p:nvSpPr>
        <p:spPr>
          <a:xfrm>
            <a:off x="2803098" y="4389500"/>
            <a:ext cx="3599486" cy="646331"/>
          </a:xfrm>
          <a:prstGeom prst="rect">
            <a:avLst/>
          </a:prstGeom>
          <a:noFill/>
        </p:spPr>
        <p:txBody>
          <a:bodyPr wrap="square" rtlCol="0">
            <a:spAutoFit/>
          </a:bodyPr>
          <a:lstStyle/>
          <a:p>
            <a:r>
              <a:rPr lang="en-US" altLang="ja-JP" dirty="0">
                <a:solidFill>
                  <a:schemeClr val="bg2">
                    <a:lumMod val="50000"/>
                  </a:schemeClr>
                </a:solidFill>
              </a:rPr>
              <a:t>※</a:t>
            </a:r>
            <a:r>
              <a:rPr lang="ja-JP" altLang="en-US" dirty="0">
                <a:solidFill>
                  <a:schemeClr val="bg2">
                    <a:lumMod val="50000"/>
                  </a:schemeClr>
                </a:solidFill>
              </a:rPr>
              <a:t>衝突の運動学より</a:t>
            </a:r>
            <a:endParaRPr lang="en-US" altLang="ja-JP" dirty="0">
              <a:solidFill>
                <a:schemeClr val="bg2">
                  <a:lumMod val="50000"/>
                </a:schemeClr>
              </a:solidFill>
            </a:endParaRPr>
          </a:p>
          <a:p>
            <a:r>
              <a:rPr lang="ja-JP" altLang="en-US" dirty="0">
                <a:solidFill>
                  <a:schemeClr val="bg2">
                    <a:lumMod val="50000"/>
                  </a:schemeClr>
                </a:solidFill>
              </a:rPr>
              <a:t>　     低エネルギー側で抑制</a:t>
            </a:r>
          </a:p>
        </p:txBody>
      </p:sp>
      <p:sp>
        <p:nvSpPr>
          <p:cNvPr id="16" name="テキスト ボックス 15">
            <a:extLst>
              <a:ext uri="{FF2B5EF4-FFF2-40B4-BE49-F238E27FC236}">
                <a16:creationId xmlns:a16="http://schemas.microsoft.com/office/drawing/2014/main" id="{77DEF08A-0E25-C57C-B1E0-64840CED1D28}"/>
              </a:ext>
            </a:extLst>
          </p:cNvPr>
          <p:cNvSpPr txBox="1"/>
          <p:nvPr/>
        </p:nvSpPr>
        <p:spPr>
          <a:xfrm>
            <a:off x="489997" y="5054881"/>
            <a:ext cx="3479125" cy="400110"/>
          </a:xfrm>
          <a:prstGeom prst="rect">
            <a:avLst/>
          </a:prstGeom>
          <a:noFill/>
        </p:spPr>
        <p:txBody>
          <a:bodyPr wrap="square" rtlCol="0">
            <a:spAutoFit/>
          </a:bodyPr>
          <a:lstStyle/>
          <a:p>
            <a:pPr marL="285750" indent="-285750">
              <a:buFont typeface="Arial" panose="020B0604020202020204" pitchFamily="34" charset="0"/>
              <a:buChar char="•"/>
            </a:pPr>
            <a:r>
              <a:rPr lang="en-US" altLang="zh-TW" sz="2000" dirty="0">
                <a:latin typeface="ＭＳ Ｐゴシック" panose="020B0600070205080204" pitchFamily="50" charset="-128"/>
                <a:ea typeface="ＭＳ Ｐゴシック" panose="020B0600070205080204" pitchFamily="50" charset="-128"/>
              </a:rPr>
              <a:t>DM</a:t>
            </a:r>
            <a:r>
              <a:rPr lang="ja-JP" altLang="en-US" sz="2000" dirty="0">
                <a:latin typeface="ＭＳ Ｐゴシック" panose="020B0600070205080204" pitchFamily="50" charset="-128"/>
                <a:ea typeface="ＭＳ Ｐゴシック" panose="020B0600070205080204" pitchFamily="50" charset="-128"/>
              </a:rPr>
              <a:t>の</a:t>
            </a:r>
            <a:r>
              <a:rPr lang="zh-TW" altLang="en-US" sz="2000" dirty="0">
                <a:latin typeface="ＭＳ Ｐゴシック" panose="020B0600070205080204" pitchFamily="50" charset="-128"/>
                <a:ea typeface="ＭＳ Ｐゴシック" panose="020B0600070205080204" pitchFamily="50" charset="-128"/>
              </a:rPr>
              <a:t>対消滅</a:t>
            </a:r>
            <a:r>
              <a:rPr lang="en-US" altLang="zh-TW" sz="2000" dirty="0">
                <a:latin typeface="ＭＳ Ｐゴシック" panose="020B0600070205080204" pitchFamily="50" charset="-128"/>
                <a:ea typeface="ＭＳ Ｐゴシック" panose="020B0600070205080204" pitchFamily="50" charset="-128"/>
              </a:rPr>
              <a:t>/</a:t>
            </a:r>
            <a:r>
              <a:rPr lang="zh-TW" altLang="en-US" sz="2000" dirty="0">
                <a:latin typeface="ＭＳ Ｐゴシック" panose="020B0600070205080204" pitchFamily="50" charset="-128"/>
                <a:ea typeface="ＭＳ Ｐゴシック" panose="020B0600070205080204" pitchFamily="50" charset="-128"/>
              </a:rPr>
              <a:t>崩壊 </a:t>
            </a:r>
            <a:r>
              <a:rPr lang="ja-JP" altLang="en-US" sz="2000" dirty="0">
                <a:latin typeface="ＭＳ Ｐゴシック" panose="020B0600070205080204" pitchFamily="50" charset="-128"/>
                <a:ea typeface="ＭＳ Ｐゴシック" panose="020B0600070205080204" pitchFamily="50" charset="-128"/>
              </a:rPr>
              <a:t>起源</a:t>
            </a:r>
          </a:p>
        </p:txBody>
      </p:sp>
      <p:pic>
        <p:nvPicPr>
          <p:cNvPr id="17" name="図 16">
            <a:extLst>
              <a:ext uri="{FF2B5EF4-FFF2-40B4-BE49-F238E27FC236}">
                <a16:creationId xmlns:a16="http://schemas.microsoft.com/office/drawing/2014/main" id="{30399357-50F7-952B-18CD-4709FBD6C187}"/>
              </a:ext>
            </a:extLst>
          </p:cNvPr>
          <p:cNvPicPr>
            <a:picLocks noChangeAspect="1"/>
          </p:cNvPicPr>
          <p:nvPr/>
        </p:nvPicPr>
        <p:blipFill>
          <a:blip r:embed="rId5"/>
          <a:stretch>
            <a:fillRect/>
          </a:stretch>
        </p:blipFill>
        <p:spPr>
          <a:xfrm>
            <a:off x="965421" y="5611847"/>
            <a:ext cx="2837893" cy="1214744"/>
          </a:xfrm>
          <a:prstGeom prst="rect">
            <a:avLst/>
          </a:prstGeom>
        </p:spPr>
      </p:pic>
      <p:sp>
        <p:nvSpPr>
          <p:cNvPr id="18" name="テキスト ボックス 17">
            <a:extLst>
              <a:ext uri="{FF2B5EF4-FFF2-40B4-BE49-F238E27FC236}">
                <a16:creationId xmlns:a16="http://schemas.microsoft.com/office/drawing/2014/main" id="{3F945AD8-222E-24EC-0EBA-49DBDD432C0D}"/>
              </a:ext>
            </a:extLst>
          </p:cNvPr>
          <p:cNvSpPr txBox="1"/>
          <p:nvPr/>
        </p:nvSpPr>
        <p:spPr>
          <a:xfrm>
            <a:off x="6853999" y="5615261"/>
            <a:ext cx="1955826" cy="369332"/>
          </a:xfrm>
          <a:prstGeom prst="rect">
            <a:avLst/>
          </a:prstGeom>
          <a:noFill/>
        </p:spPr>
        <p:txBody>
          <a:bodyPr wrap="square" rtlCol="0">
            <a:spAutoFit/>
          </a:bodyPr>
          <a:lstStyle/>
          <a:p>
            <a:r>
              <a:rPr lang="en-US" altLang="ja-JP" dirty="0">
                <a:solidFill>
                  <a:srgbClr val="FF33CC"/>
                </a:solidFill>
              </a:rPr>
              <a:t>GRAMS</a:t>
            </a:r>
            <a:r>
              <a:rPr lang="ja-JP" altLang="en-US" dirty="0">
                <a:solidFill>
                  <a:srgbClr val="FF33CC"/>
                </a:solidFill>
              </a:rPr>
              <a:t> </a:t>
            </a:r>
            <a:r>
              <a:rPr lang="en-US" altLang="ja-JP" dirty="0">
                <a:solidFill>
                  <a:srgbClr val="FF33CC"/>
                </a:solidFill>
              </a:rPr>
              <a:t>target</a:t>
            </a:r>
            <a:endParaRPr lang="ja-JP" altLang="en-US" dirty="0">
              <a:solidFill>
                <a:srgbClr val="FF33CC"/>
              </a:solidFill>
            </a:endParaRPr>
          </a:p>
        </p:txBody>
      </p:sp>
      <p:sp>
        <p:nvSpPr>
          <p:cNvPr id="19" name="楕円 18">
            <a:extLst>
              <a:ext uri="{FF2B5EF4-FFF2-40B4-BE49-F238E27FC236}">
                <a16:creationId xmlns:a16="http://schemas.microsoft.com/office/drawing/2014/main" id="{17B2BC62-71B8-D382-9D6F-E47A1A22E4A6}"/>
              </a:ext>
            </a:extLst>
          </p:cNvPr>
          <p:cNvSpPr/>
          <p:nvPr/>
        </p:nvSpPr>
        <p:spPr>
          <a:xfrm>
            <a:off x="6715656" y="4919072"/>
            <a:ext cx="1472382" cy="539753"/>
          </a:xfrm>
          <a:prstGeom prst="ellipse">
            <a:avLst/>
          </a:prstGeom>
          <a:noFill/>
          <a:ln w="38100">
            <a:solidFill>
              <a:srgbClr val="FF33C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フッター プレースホルダー 1">
            <a:extLst>
              <a:ext uri="{FF2B5EF4-FFF2-40B4-BE49-F238E27FC236}">
                <a16:creationId xmlns:a16="http://schemas.microsoft.com/office/drawing/2014/main" id="{A2730838-AEA2-F515-FB9B-CF796320D34A}"/>
              </a:ext>
            </a:extLst>
          </p:cNvPr>
          <p:cNvSpPr>
            <a:spLocks noGrp="1"/>
          </p:cNvSpPr>
          <p:nvPr>
            <p:ph type="ftr" sz="quarter" idx="11"/>
          </p:nvPr>
        </p:nvSpPr>
        <p:spPr>
          <a:xfrm>
            <a:off x="8077200" y="-20566"/>
            <a:ext cx="4114800" cy="365125"/>
          </a:xfrm>
        </p:spPr>
        <p:txBody>
          <a:bodyPr/>
          <a:lstStyle/>
          <a:p>
            <a:r>
              <a:rPr kumimoji="1" lang="en-US" altLang="ja-JP"/>
              <a:t>ICEPP</a:t>
            </a:r>
            <a:r>
              <a:rPr kumimoji="1" lang="ja-JP" altLang="en-US"/>
              <a:t>シンポジウム </a:t>
            </a:r>
            <a:r>
              <a:rPr kumimoji="1" lang="en-US" altLang="ja-JP"/>
              <a:t>2023 2/19</a:t>
            </a:r>
            <a:endParaRPr kumimoji="1" lang="ja-JP" altLang="en-US"/>
          </a:p>
        </p:txBody>
      </p:sp>
      <p:sp>
        <p:nvSpPr>
          <p:cNvPr id="3" name="スライド番号プレースホルダー 2">
            <a:extLst>
              <a:ext uri="{FF2B5EF4-FFF2-40B4-BE49-F238E27FC236}">
                <a16:creationId xmlns:a16="http://schemas.microsoft.com/office/drawing/2014/main" id="{97C4AD83-DDCD-E808-B772-C024D3D74BA8}"/>
              </a:ext>
            </a:extLst>
          </p:cNvPr>
          <p:cNvSpPr>
            <a:spLocks noGrp="1"/>
          </p:cNvSpPr>
          <p:nvPr>
            <p:ph type="sldNum" sz="quarter" idx="12"/>
          </p:nvPr>
        </p:nvSpPr>
        <p:spPr>
          <a:xfrm>
            <a:off x="9435981" y="0"/>
            <a:ext cx="2743200" cy="365125"/>
          </a:xfrm>
        </p:spPr>
        <p:txBody>
          <a:bodyPr/>
          <a:lstStyle/>
          <a:p>
            <a:fld id="{D6899CFB-F8A1-4451-9130-1C210B9BF1C7}" type="slidenum">
              <a:rPr kumimoji="1" lang="ja-JP" altLang="en-US" smtClean="0"/>
              <a:t>4</a:t>
            </a:fld>
            <a:r>
              <a:rPr kumimoji="1" lang="en-US" altLang="ja-JP" dirty="0"/>
              <a:t>/21</a:t>
            </a:r>
            <a:endParaRPr kumimoji="1" lang="ja-JP" altLang="en-US" dirty="0"/>
          </a:p>
        </p:txBody>
      </p:sp>
    </p:spTree>
    <p:extLst>
      <p:ext uri="{BB962C8B-B14F-4D97-AF65-F5344CB8AC3E}">
        <p14:creationId xmlns:p14="http://schemas.microsoft.com/office/powerpoint/2010/main" val="1008631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FDCE2870-760C-7760-F039-6C23D1ECA885}"/>
              </a:ext>
            </a:extLst>
          </p:cNvPr>
          <p:cNvSpPr txBox="1">
            <a:spLocks/>
          </p:cNvSpPr>
          <p:nvPr/>
        </p:nvSpPr>
        <p:spPr>
          <a:xfrm>
            <a:off x="0" y="468764"/>
            <a:ext cx="9105935" cy="693426"/>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b="1" dirty="0"/>
              <a:t>GRAMS</a:t>
            </a:r>
            <a:r>
              <a:rPr lang="ja-JP" altLang="en-US" b="1" dirty="0"/>
              <a:t>検出器</a:t>
            </a:r>
          </a:p>
        </p:txBody>
      </p:sp>
      <p:sp>
        <p:nvSpPr>
          <p:cNvPr id="5" name="テキスト ボックス 4">
            <a:extLst>
              <a:ext uri="{FF2B5EF4-FFF2-40B4-BE49-F238E27FC236}">
                <a16:creationId xmlns:a16="http://schemas.microsoft.com/office/drawing/2014/main" id="{E9BC2853-2862-76E4-6A69-CF51E74F9604}"/>
              </a:ext>
            </a:extLst>
          </p:cNvPr>
          <p:cNvSpPr txBox="1"/>
          <p:nvPr/>
        </p:nvSpPr>
        <p:spPr>
          <a:xfrm>
            <a:off x="101816" y="1374584"/>
            <a:ext cx="6945387" cy="4062651"/>
          </a:xfrm>
          <a:prstGeom prst="rect">
            <a:avLst/>
          </a:prstGeom>
          <a:noFill/>
        </p:spPr>
        <p:txBody>
          <a:bodyPr wrap="square">
            <a:spAutoFit/>
          </a:bodyPr>
          <a:lstStyle/>
          <a:p>
            <a:pPr marL="342900" indent="-342900">
              <a:buFont typeface="Wingdings" panose="05000000000000000000" pitchFamily="2" charset="2"/>
              <a:buChar char="Ø"/>
            </a:pPr>
            <a:r>
              <a:rPr lang="ja-JP" altLang="en-US" sz="2200" b="1" dirty="0"/>
              <a:t>長期間気球フライト</a:t>
            </a:r>
            <a:r>
              <a:rPr lang="en-US" altLang="ja-JP" sz="2200" b="1" dirty="0"/>
              <a:t>(NASA or JAXA</a:t>
            </a:r>
            <a:r>
              <a:rPr lang="ja-JP" altLang="en-US" sz="2200" b="1" dirty="0"/>
              <a:t>に依頼</a:t>
            </a:r>
            <a:r>
              <a:rPr lang="en-US" altLang="ja-JP" sz="2200" b="1" dirty="0"/>
              <a:t>)</a:t>
            </a:r>
          </a:p>
          <a:p>
            <a:pPr marL="342900" indent="-342900">
              <a:buFont typeface="Wingdings" panose="05000000000000000000" pitchFamily="2" charset="2"/>
              <a:buChar char="Ø"/>
            </a:pPr>
            <a:r>
              <a:rPr lang="ja-JP" altLang="en-US" sz="2200" b="1" dirty="0"/>
              <a:t>検出器の概念は</a:t>
            </a:r>
            <a:r>
              <a:rPr lang="en-US" altLang="ja-JP" sz="2200" b="1" dirty="0"/>
              <a:t>GAPS</a:t>
            </a:r>
            <a:r>
              <a:rPr lang="ja-JP" altLang="en-US" sz="2200" b="1" dirty="0"/>
              <a:t>実験を踏襲</a:t>
            </a:r>
            <a:endParaRPr lang="en-US" altLang="ja-JP" sz="2200" b="1" dirty="0"/>
          </a:p>
          <a:p>
            <a:endParaRPr lang="en-US" altLang="ja-JP" sz="2200" b="1" dirty="0"/>
          </a:p>
          <a:p>
            <a:pPr marL="342900" indent="-342900">
              <a:buFont typeface="Wingdings" panose="05000000000000000000" pitchFamily="2" charset="2"/>
              <a:buChar char="Ø"/>
            </a:pPr>
            <a:r>
              <a:rPr lang="en-US" altLang="ja-JP" sz="2200" b="1" dirty="0"/>
              <a:t>2</a:t>
            </a:r>
            <a:r>
              <a:rPr lang="ja-JP" altLang="en-US" sz="2200" b="1" dirty="0"/>
              <a:t>層の</a:t>
            </a:r>
            <a:r>
              <a:rPr lang="en-US" altLang="ja-JP" sz="2200" b="1" dirty="0" err="1"/>
              <a:t>ToF</a:t>
            </a:r>
            <a:r>
              <a:rPr lang="ja-JP" altLang="en-US" sz="2200" b="1" dirty="0"/>
              <a:t>プラスチックシンチレータ</a:t>
            </a:r>
            <a:endParaRPr lang="en-US" altLang="ja-JP" sz="2200" b="1" dirty="0"/>
          </a:p>
          <a:p>
            <a:r>
              <a:rPr lang="ja-JP" altLang="en-US" sz="2200" b="1" dirty="0"/>
              <a:t>　</a:t>
            </a:r>
            <a:r>
              <a:rPr lang="ja-JP" altLang="en-US" sz="2000" b="1" dirty="0"/>
              <a:t>荷電粒子が入射するとシンチレーション光が発生</a:t>
            </a:r>
            <a:endParaRPr lang="en-US" altLang="ja-JP" sz="2000" b="1" dirty="0"/>
          </a:p>
          <a:p>
            <a:r>
              <a:rPr lang="ja-JP" altLang="en-US" sz="2200" b="1" dirty="0"/>
              <a:t>　・</a:t>
            </a:r>
            <a:r>
              <a:rPr lang="ja-JP" altLang="en-US" sz="2000" b="1" dirty="0"/>
              <a:t>光信号</a:t>
            </a:r>
            <a:r>
              <a:rPr lang="en-US" altLang="ja-JP" sz="2000" b="1" dirty="0"/>
              <a:t> </a:t>
            </a:r>
            <a:r>
              <a:rPr lang="ja-JP" altLang="en-US" sz="2000" b="1" dirty="0"/>
              <a:t>　⇒　</a:t>
            </a:r>
            <a:r>
              <a:rPr lang="en-US" altLang="ja-JP" sz="2000" b="1" dirty="0"/>
              <a:t>β</a:t>
            </a:r>
            <a:r>
              <a:rPr lang="ja-JP" altLang="en-US" sz="2000" b="1" dirty="0"/>
              <a:t>測定</a:t>
            </a:r>
            <a:endParaRPr lang="en-US" altLang="ja-JP" sz="2000" b="1" dirty="0"/>
          </a:p>
          <a:p>
            <a:endParaRPr lang="en-US" altLang="ja-JP" sz="2200" b="1" dirty="0"/>
          </a:p>
          <a:p>
            <a:pPr marL="342900" indent="-342900">
              <a:buFont typeface="Wingdings" panose="05000000000000000000" pitchFamily="2" charset="2"/>
              <a:buChar char="Ø"/>
            </a:pPr>
            <a:r>
              <a:rPr lang="en-US" altLang="ja-JP" sz="2200" b="1" dirty="0" err="1"/>
              <a:t>LArTPC</a:t>
            </a:r>
            <a:r>
              <a:rPr lang="en-US" altLang="ja-JP" sz="2200" b="1" dirty="0"/>
              <a:t> = </a:t>
            </a:r>
            <a:r>
              <a:rPr lang="ja-JP" altLang="en-US" sz="2200" b="1" dirty="0"/>
              <a:t>トラッキングカロリメータ</a:t>
            </a:r>
            <a:endParaRPr lang="en-US" altLang="ja-JP" sz="2000" b="1" dirty="0"/>
          </a:p>
          <a:p>
            <a:r>
              <a:rPr kumimoji="1" lang="ja-JP" altLang="en-US" sz="2000" b="1" dirty="0"/>
              <a:t>　荷電粒子と</a:t>
            </a:r>
            <a:r>
              <a:rPr kumimoji="1" lang="en-US" altLang="ja-JP" sz="2000" b="1" dirty="0" err="1"/>
              <a:t>Ar</a:t>
            </a:r>
            <a:r>
              <a:rPr kumimoji="1" lang="ja-JP" altLang="en-US" sz="2000" b="1" dirty="0"/>
              <a:t>が反応</a:t>
            </a:r>
            <a:r>
              <a:rPr lang="ja-JP" altLang="en-US" sz="2000" b="1" dirty="0"/>
              <a:t>して</a:t>
            </a:r>
            <a:r>
              <a:rPr kumimoji="1" lang="ja-JP" altLang="en-US" sz="2000" b="1" dirty="0"/>
              <a:t>電子・光が発生</a:t>
            </a:r>
            <a:endParaRPr lang="en-US" altLang="ja-JP" sz="2000" b="1" dirty="0"/>
          </a:p>
          <a:p>
            <a:r>
              <a:rPr kumimoji="1" lang="ja-JP" altLang="en-US" sz="2000" b="1" dirty="0"/>
              <a:t>　・電子信号</a:t>
            </a:r>
            <a:r>
              <a:rPr lang="ja-JP" altLang="en-US" sz="2000" b="1" dirty="0"/>
              <a:t>　</a:t>
            </a:r>
            <a:r>
              <a:rPr kumimoji="1" lang="ja-JP" altLang="en-US" sz="2000" b="1" dirty="0"/>
              <a:t>⇒　二次元の位置情報</a:t>
            </a:r>
            <a:endParaRPr kumimoji="1" lang="en-US" altLang="ja-JP" sz="2000" b="1" dirty="0"/>
          </a:p>
          <a:p>
            <a:r>
              <a:rPr lang="ja-JP" altLang="en-US" sz="2000" b="1" dirty="0"/>
              <a:t>　・光信号　⇒　ドリフト時間の取得</a:t>
            </a:r>
            <a:endParaRPr lang="en-US" altLang="ja-JP" sz="2000" b="1" dirty="0"/>
          </a:p>
          <a:p>
            <a:endParaRPr lang="ja-JP" altLang="en-US" sz="2200" dirty="0"/>
          </a:p>
        </p:txBody>
      </p:sp>
      <p:pic>
        <p:nvPicPr>
          <p:cNvPr id="10" name="図 9">
            <a:extLst>
              <a:ext uri="{FF2B5EF4-FFF2-40B4-BE49-F238E27FC236}">
                <a16:creationId xmlns:a16="http://schemas.microsoft.com/office/drawing/2014/main" id="{384584E5-1367-ABF3-AC00-D215F9720A1F}"/>
              </a:ext>
            </a:extLst>
          </p:cNvPr>
          <p:cNvPicPr>
            <a:picLocks noChangeAspect="1"/>
          </p:cNvPicPr>
          <p:nvPr/>
        </p:nvPicPr>
        <p:blipFill>
          <a:blip r:embed="rId3"/>
          <a:stretch>
            <a:fillRect/>
          </a:stretch>
        </p:blipFill>
        <p:spPr>
          <a:xfrm>
            <a:off x="6958145" y="3429000"/>
            <a:ext cx="4878970" cy="3443670"/>
          </a:xfrm>
          <a:prstGeom prst="rect">
            <a:avLst/>
          </a:prstGeom>
        </p:spPr>
      </p:pic>
      <p:pic>
        <p:nvPicPr>
          <p:cNvPr id="13" name="図 12">
            <a:extLst>
              <a:ext uri="{FF2B5EF4-FFF2-40B4-BE49-F238E27FC236}">
                <a16:creationId xmlns:a16="http://schemas.microsoft.com/office/drawing/2014/main" id="{83D095E7-C6A5-A13D-A300-24F4CA061752}"/>
              </a:ext>
            </a:extLst>
          </p:cNvPr>
          <p:cNvPicPr>
            <a:picLocks noChangeAspect="1"/>
          </p:cNvPicPr>
          <p:nvPr/>
        </p:nvPicPr>
        <p:blipFill>
          <a:blip r:embed="rId4"/>
          <a:stretch>
            <a:fillRect/>
          </a:stretch>
        </p:blipFill>
        <p:spPr>
          <a:xfrm>
            <a:off x="7130952" y="526409"/>
            <a:ext cx="4303530" cy="2559697"/>
          </a:xfrm>
          <a:prstGeom prst="rect">
            <a:avLst/>
          </a:prstGeom>
        </p:spPr>
      </p:pic>
      <p:cxnSp>
        <p:nvCxnSpPr>
          <p:cNvPr id="9" name="直線コネクタ 8">
            <a:extLst>
              <a:ext uri="{FF2B5EF4-FFF2-40B4-BE49-F238E27FC236}">
                <a16:creationId xmlns:a16="http://schemas.microsoft.com/office/drawing/2014/main" id="{E1AAC909-389E-55A3-6113-4E9FF5ACBB2E}"/>
              </a:ext>
            </a:extLst>
          </p:cNvPr>
          <p:cNvCxnSpPr/>
          <p:nvPr/>
        </p:nvCxnSpPr>
        <p:spPr>
          <a:xfrm>
            <a:off x="9038902" y="1435699"/>
            <a:ext cx="0" cy="147343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B7502024-4ED3-C8CF-6506-663EC3801515}"/>
              </a:ext>
            </a:extLst>
          </p:cNvPr>
          <p:cNvCxnSpPr>
            <a:cxnSpLocks/>
          </p:cNvCxnSpPr>
          <p:nvPr/>
        </p:nvCxnSpPr>
        <p:spPr>
          <a:xfrm>
            <a:off x="9038902" y="1331344"/>
            <a:ext cx="0" cy="1577789"/>
          </a:xfrm>
          <a:prstGeom prst="line">
            <a:avLst/>
          </a:prstGeom>
          <a:ln w="57150"/>
        </p:spPr>
        <p:style>
          <a:lnRef idx="1">
            <a:schemeClr val="dk1"/>
          </a:lnRef>
          <a:fillRef idx="0">
            <a:schemeClr val="dk1"/>
          </a:fillRef>
          <a:effectRef idx="0">
            <a:schemeClr val="dk1"/>
          </a:effectRef>
          <a:fontRef idx="minor">
            <a:schemeClr val="tx1"/>
          </a:fontRef>
        </p:style>
      </p:cxnSp>
      <p:cxnSp>
        <p:nvCxnSpPr>
          <p:cNvPr id="19" name="直線コネクタ 18">
            <a:extLst>
              <a:ext uri="{FF2B5EF4-FFF2-40B4-BE49-F238E27FC236}">
                <a16:creationId xmlns:a16="http://schemas.microsoft.com/office/drawing/2014/main" id="{8776F412-1890-6651-F0E3-ED7CCC2AFEA7}"/>
              </a:ext>
            </a:extLst>
          </p:cNvPr>
          <p:cNvCxnSpPr>
            <a:cxnSpLocks/>
          </p:cNvCxnSpPr>
          <p:nvPr/>
        </p:nvCxnSpPr>
        <p:spPr>
          <a:xfrm>
            <a:off x="11226290" y="1107226"/>
            <a:ext cx="0" cy="1577789"/>
          </a:xfrm>
          <a:prstGeom prst="line">
            <a:avLst/>
          </a:prstGeom>
          <a:ln w="57150"/>
        </p:spPr>
        <p:style>
          <a:lnRef idx="1">
            <a:schemeClr val="dk1"/>
          </a:lnRef>
          <a:fillRef idx="0">
            <a:schemeClr val="dk1"/>
          </a:fillRef>
          <a:effectRef idx="0">
            <a:schemeClr val="dk1"/>
          </a:effectRef>
          <a:fontRef idx="minor">
            <a:schemeClr val="tx1"/>
          </a:fontRef>
        </p:style>
      </p:cxnSp>
      <p:cxnSp>
        <p:nvCxnSpPr>
          <p:cNvPr id="20" name="直線コネクタ 19">
            <a:extLst>
              <a:ext uri="{FF2B5EF4-FFF2-40B4-BE49-F238E27FC236}">
                <a16:creationId xmlns:a16="http://schemas.microsoft.com/office/drawing/2014/main" id="{D56CEC7C-E62D-128D-02DB-B47DD3C97578}"/>
              </a:ext>
            </a:extLst>
          </p:cNvPr>
          <p:cNvCxnSpPr>
            <a:cxnSpLocks/>
          </p:cNvCxnSpPr>
          <p:nvPr/>
        </p:nvCxnSpPr>
        <p:spPr>
          <a:xfrm flipV="1">
            <a:off x="9038902" y="1107226"/>
            <a:ext cx="2187388" cy="224118"/>
          </a:xfrm>
          <a:prstGeom prst="line">
            <a:avLst/>
          </a:prstGeom>
          <a:ln w="57150"/>
        </p:spPr>
        <p:style>
          <a:lnRef idx="1">
            <a:schemeClr val="dk1"/>
          </a:lnRef>
          <a:fillRef idx="0">
            <a:schemeClr val="dk1"/>
          </a:fillRef>
          <a:effectRef idx="0">
            <a:schemeClr val="dk1"/>
          </a:effectRef>
          <a:fontRef idx="minor">
            <a:schemeClr val="tx1"/>
          </a:fontRef>
        </p:style>
      </p:cxnSp>
      <p:cxnSp>
        <p:nvCxnSpPr>
          <p:cNvPr id="23" name="直線コネクタ 22">
            <a:extLst>
              <a:ext uri="{FF2B5EF4-FFF2-40B4-BE49-F238E27FC236}">
                <a16:creationId xmlns:a16="http://schemas.microsoft.com/office/drawing/2014/main" id="{EE9065A2-7986-6AF4-4757-B1B800260530}"/>
              </a:ext>
            </a:extLst>
          </p:cNvPr>
          <p:cNvCxnSpPr>
            <a:cxnSpLocks/>
          </p:cNvCxnSpPr>
          <p:nvPr/>
        </p:nvCxnSpPr>
        <p:spPr>
          <a:xfrm flipV="1">
            <a:off x="9038902" y="2839035"/>
            <a:ext cx="627529" cy="62394"/>
          </a:xfrm>
          <a:prstGeom prst="line">
            <a:avLst/>
          </a:prstGeom>
          <a:ln w="57150"/>
        </p:spPr>
        <p:style>
          <a:lnRef idx="1">
            <a:schemeClr val="dk1"/>
          </a:lnRef>
          <a:fillRef idx="0">
            <a:schemeClr val="dk1"/>
          </a:fillRef>
          <a:effectRef idx="0">
            <a:schemeClr val="dk1"/>
          </a:effectRef>
          <a:fontRef idx="minor">
            <a:schemeClr val="tx1"/>
          </a:fontRef>
        </p:style>
      </p:cxnSp>
      <p:cxnSp>
        <p:nvCxnSpPr>
          <p:cNvPr id="25" name="直線コネクタ 24">
            <a:extLst>
              <a:ext uri="{FF2B5EF4-FFF2-40B4-BE49-F238E27FC236}">
                <a16:creationId xmlns:a16="http://schemas.microsoft.com/office/drawing/2014/main" id="{8D3BC028-94AA-3FCA-C799-6C55A5326F4C}"/>
              </a:ext>
            </a:extLst>
          </p:cNvPr>
          <p:cNvCxnSpPr>
            <a:cxnSpLocks/>
          </p:cNvCxnSpPr>
          <p:nvPr/>
        </p:nvCxnSpPr>
        <p:spPr>
          <a:xfrm flipV="1">
            <a:off x="6958145" y="1331344"/>
            <a:ext cx="2080756" cy="2714060"/>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41395CCF-D905-B6EE-4EE6-1DDC394A8319}"/>
              </a:ext>
            </a:extLst>
          </p:cNvPr>
          <p:cNvCxnSpPr>
            <a:cxnSpLocks/>
          </p:cNvCxnSpPr>
          <p:nvPr/>
        </p:nvCxnSpPr>
        <p:spPr>
          <a:xfrm flipH="1" flipV="1">
            <a:off x="11226290" y="1107226"/>
            <a:ext cx="427828" cy="2938178"/>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0A7658DE-8BEB-4395-9B6D-EC9FC9452008}"/>
              </a:ext>
            </a:extLst>
          </p:cNvPr>
          <p:cNvSpPr txBox="1"/>
          <p:nvPr/>
        </p:nvSpPr>
        <p:spPr>
          <a:xfrm>
            <a:off x="6766278" y="281049"/>
            <a:ext cx="2900153" cy="369332"/>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wrap="none" rtlCol="0">
            <a:spAutoFit/>
          </a:bodyPr>
          <a:lstStyle/>
          <a:p>
            <a:r>
              <a:rPr kumimoji="1" lang="en-US" altLang="ja-JP" b="1" dirty="0"/>
              <a:t>GRAMS</a:t>
            </a:r>
            <a:r>
              <a:rPr kumimoji="1" lang="ja-JP" altLang="en-US" b="1" dirty="0"/>
              <a:t>実験検出器概略図</a:t>
            </a:r>
          </a:p>
        </p:txBody>
      </p:sp>
      <p:sp>
        <p:nvSpPr>
          <p:cNvPr id="3" name="フッター プレースホルダー 2">
            <a:extLst>
              <a:ext uri="{FF2B5EF4-FFF2-40B4-BE49-F238E27FC236}">
                <a16:creationId xmlns:a16="http://schemas.microsoft.com/office/drawing/2014/main" id="{EF236C4C-1B84-CFAF-CFA6-2C00575C9DBD}"/>
              </a:ext>
            </a:extLst>
          </p:cNvPr>
          <p:cNvSpPr>
            <a:spLocks noGrp="1"/>
          </p:cNvSpPr>
          <p:nvPr>
            <p:ph type="ftr" sz="quarter" idx="11"/>
          </p:nvPr>
        </p:nvSpPr>
        <p:spPr>
          <a:xfrm>
            <a:off x="8070361" y="-10751"/>
            <a:ext cx="4114800" cy="365125"/>
          </a:xfrm>
        </p:spPr>
        <p:txBody>
          <a:bodyPr/>
          <a:lstStyle/>
          <a:p>
            <a:r>
              <a:rPr kumimoji="1" lang="en-US" altLang="ja-JP"/>
              <a:t>ICEPP</a:t>
            </a:r>
            <a:r>
              <a:rPr kumimoji="1" lang="ja-JP" altLang="en-US"/>
              <a:t>シンポジウム </a:t>
            </a:r>
            <a:r>
              <a:rPr kumimoji="1" lang="en-US" altLang="ja-JP"/>
              <a:t>2023 2/19</a:t>
            </a:r>
            <a:endParaRPr kumimoji="1" lang="ja-JP" altLang="en-US"/>
          </a:p>
        </p:txBody>
      </p:sp>
      <p:sp>
        <p:nvSpPr>
          <p:cNvPr id="8" name="スライド番号プレースホルダー 2">
            <a:extLst>
              <a:ext uri="{FF2B5EF4-FFF2-40B4-BE49-F238E27FC236}">
                <a16:creationId xmlns:a16="http://schemas.microsoft.com/office/drawing/2014/main" id="{A8549A2A-6573-2080-F85B-E9C51A6E9DCA}"/>
              </a:ext>
            </a:extLst>
          </p:cNvPr>
          <p:cNvSpPr>
            <a:spLocks noGrp="1"/>
          </p:cNvSpPr>
          <p:nvPr>
            <p:ph type="sldNum" sz="quarter" idx="12"/>
          </p:nvPr>
        </p:nvSpPr>
        <p:spPr>
          <a:xfrm>
            <a:off x="9435981" y="0"/>
            <a:ext cx="2743200" cy="365125"/>
          </a:xfrm>
        </p:spPr>
        <p:txBody>
          <a:bodyPr/>
          <a:lstStyle/>
          <a:p>
            <a:fld id="{D6899CFB-F8A1-4451-9130-1C210B9BF1C7}" type="slidenum">
              <a:rPr kumimoji="1" lang="ja-JP" altLang="en-US" smtClean="0"/>
              <a:t>5</a:t>
            </a:fld>
            <a:r>
              <a:rPr kumimoji="1" lang="en-US" altLang="ja-JP" dirty="0"/>
              <a:t>/21</a:t>
            </a:r>
            <a:endParaRPr kumimoji="1" lang="ja-JP" altLang="en-US" dirty="0"/>
          </a:p>
        </p:txBody>
      </p:sp>
    </p:spTree>
    <p:extLst>
      <p:ext uri="{BB962C8B-B14F-4D97-AF65-F5344CB8AC3E}">
        <p14:creationId xmlns:p14="http://schemas.microsoft.com/office/powerpoint/2010/main" val="1963636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テキスト ボックス 88">
            <a:extLst>
              <a:ext uri="{FF2B5EF4-FFF2-40B4-BE49-F238E27FC236}">
                <a16:creationId xmlns:a16="http://schemas.microsoft.com/office/drawing/2014/main" id="{1925AA5C-53B5-F1C5-CC35-40FDE2326AEA}"/>
              </a:ext>
            </a:extLst>
          </p:cNvPr>
          <p:cNvSpPr txBox="1"/>
          <p:nvPr/>
        </p:nvSpPr>
        <p:spPr>
          <a:xfrm>
            <a:off x="279475" y="1032049"/>
            <a:ext cx="2836246" cy="400110"/>
          </a:xfrm>
          <a:prstGeom prst="rect">
            <a:avLst/>
          </a:prstGeom>
          <a:noFill/>
        </p:spPr>
        <p:txBody>
          <a:bodyPr wrap="square" rtlCol="0">
            <a:spAutoFit/>
          </a:bodyPr>
          <a:lstStyle/>
          <a:p>
            <a:pPr marL="342900" indent="-342900">
              <a:buFont typeface="Wingdings" panose="05000000000000000000" pitchFamily="2" charset="2"/>
              <a:buChar char="Ø"/>
            </a:pPr>
            <a:r>
              <a:rPr kumimoji="1" lang="ja-JP" altLang="en-US" sz="2000" b="1" dirty="0"/>
              <a:t>粒子</a:t>
            </a:r>
            <a:r>
              <a:rPr kumimoji="1" lang="en-US" altLang="ja-JP" sz="2000" b="1" dirty="0"/>
              <a:t>(</a:t>
            </a:r>
            <a:r>
              <a:rPr kumimoji="1" lang="ja-JP" altLang="en-US" sz="2000" b="1" dirty="0"/>
              <a:t>質量</a:t>
            </a:r>
            <a:r>
              <a:rPr kumimoji="1" lang="en-US" altLang="ja-JP" sz="2000" b="1" dirty="0"/>
              <a:t>)</a:t>
            </a:r>
            <a:r>
              <a:rPr kumimoji="1" lang="ja-JP" altLang="en-US" sz="2000" b="1" dirty="0"/>
              <a:t>識別</a:t>
            </a:r>
          </a:p>
        </p:txBody>
      </p:sp>
      <mc:AlternateContent xmlns:mc="http://schemas.openxmlformats.org/markup-compatibility/2006" xmlns:a14="http://schemas.microsoft.com/office/drawing/2010/main">
        <mc:Choice Requires="a14">
          <p:sp>
            <p:nvSpPr>
              <p:cNvPr id="92" name="テキスト ボックス 91">
                <a:extLst>
                  <a:ext uri="{FF2B5EF4-FFF2-40B4-BE49-F238E27FC236}">
                    <a16:creationId xmlns:a16="http://schemas.microsoft.com/office/drawing/2014/main" id="{8B2E8F93-FBBD-0FB3-FC04-A4BCEC6BFEC2}"/>
                  </a:ext>
                </a:extLst>
              </p:cNvPr>
              <p:cNvSpPr txBox="1"/>
              <p:nvPr/>
            </p:nvSpPr>
            <p:spPr>
              <a:xfrm>
                <a:off x="240730" y="1353854"/>
                <a:ext cx="6749497" cy="400110"/>
              </a:xfrm>
              <a:prstGeom prst="rect">
                <a:avLst/>
              </a:prstGeom>
              <a:noFill/>
            </p:spPr>
            <p:txBody>
              <a:bodyPr wrap="square" rtlCol="0">
                <a:spAutoFit/>
              </a:bodyPr>
              <a:lstStyle/>
              <a:p>
                <a:r>
                  <a:rPr kumimoji="1" lang="ja-JP" altLang="en-US" sz="2000" b="1" dirty="0"/>
                  <a:t>同じ速度</a:t>
                </a:r>
                <a14:m>
                  <m:oMath xmlns:m="http://schemas.openxmlformats.org/officeDocument/2006/math">
                    <m:r>
                      <a:rPr kumimoji="1" lang="en-US" altLang="ja-JP" sz="2000" b="1" i="0" smtClean="0">
                        <a:latin typeface="Cambria Math" panose="02040503050406030204" pitchFamily="18" charset="0"/>
                      </a:rPr>
                      <m:t>𝛃</m:t>
                    </m:r>
                  </m:oMath>
                </a14:m>
                <a:r>
                  <a:rPr kumimoji="1" lang="ja-JP" altLang="en-US" sz="2000" b="1" dirty="0"/>
                  <a:t>の時、質量によって</a:t>
                </a:r>
                <a:r>
                  <a:rPr kumimoji="1" lang="en-US" altLang="ja-JP" sz="2000" b="1" dirty="0" err="1"/>
                  <a:t>dE</a:t>
                </a:r>
                <a:r>
                  <a:rPr kumimoji="1" lang="en-US" altLang="ja-JP" sz="2000" b="1" dirty="0"/>
                  <a:t>/</a:t>
                </a:r>
                <a:r>
                  <a:rPr kumimoji="1" lang="en-US" altLang="ja-JP" sz="2000" b="1" dirty="0" err="1"/>
                  <a:t>dX</a:t>
                </a:r>
                <a:r>
                  <a:rPr kumimoji="1" lang="ja-JP" altLang="en-US" sz="2000" b="1" dirty="0"/>
                  <a:t>かつ</a:t>
                </a:r>
                <a:r>
                  <a:rPr lang="ja-JP" altLang="en-US" sz="2000" b="1" dirty="0"/>
                  <a:t>飛跡長が異なる</a:t>
                </a:r>
                <a:endParaRPr kumimoji="1" lang="ja-JP" altLang="en-US" sz="2000" b="1" dirty="0"/>
              </a:p>
            </p:txBody>
          </p:sp>
        </mc:Choice>
        <mc:Fallback xmlns="">
          <p:sp>
            <p:nvSpPr>
              <p:cNvPr id="92" name="テキスト ボックス 91">
                <a:extLst>
                  <a:ext uri="{FF2B5EF4-FFF2-40B4-BE49-F238E27FC236}">
                    <a16:creationId xmlns:a16="http://schemas.microsoft.com/office/drawing/2014/main" id="{8B2E8F93-FBBD-0FB3-FC04-A4BCEC6BFEC2}"/>
                  </a:ext>
                </a:extLst>
              </p:cNvPr>
              <p:cNvSpPr txBox="1">
                <a:spLocks noRot="1" noChangeAspect="1" noMove="1" noResize="1" noEditPoints="1" noAdjustHandles="1" noChangeArrowheads="1" noChangeShapeType="1" noTextEdit="1"/>
              </p:cNvSpPr>
              <p:nvPr/>
            </p:nvSpPr>
            <p:spPr>
              <a:xfrm>
                <a:off x="240730" y="1353854"/>
                <a:ext cx="6749497" cy="400110"/>
              </a:xfrm>
              <a:prstGeom prst="rect">
                <a:avLst/>
              </a:prstGeom>
              <a:blipFill>
                <a:blip r:embed="rId3"/>
                <a:stretch>
                  <a:fillRect l="-903" t="-6061" r="-542" b="-27273"/>
                </a:stretch>
              </a:blipFill>
            </p:spPr>
            <p:txBody>
              <a:bodyPr/>
              <a:lstStyle/>
              <a:p>
                <a:r>
                  <a:rPr lang="ja-JP" altLang="en-US">
                    <a:noFill/>
                  </a:rPr>
                  <a:t> </a:t>
                </a:r>
              </a:p>
            </p:txBody>
          </p:sp>
        </mc:Fallback>
      </mc:AlternateContent>
      <p:sp>
        <p:nvSpPr>
          <p:cNvPr id="109" name="テキスト ボックス 108">
            <a:extLst>
              <a:ext uri="{FF2B5EF4-FFF2-40B4-BE49-F238E27FC236}">
                <a16:creationId xmlns:a16="http://schemas.microsoft.com/office/drawing/2014/main" id="{7188976E-22B1-2EEF-F684-8AE7974EC039}"/>
              </a:ext>
            </a:extLst>
          </p:cNvPr>
          <p:cNvSpPr txBox="1"/>
          <p:nvPr/>
        </p:nvSpPr>
        <p:spPr>
          <a:xfrm>
            <a:off x="279475" y="1869618"/>
            <a:ext cx="2598559" cy="400110"/>
          </a:xfrm>
          <a:prstGeom prst="rect">
            <a:avLst/>
          </a:prstGeom>
          <a:noFill/>
        </p:spPr>
        <p:txBody>
          <a:bodyPr wrap="square" rtlCol="0">
            <a:spAutoFit/>
          </a:bodyPr>
          <a:lstStyle/>
          <a:p>
            <a:pPr marL="342900" indent="-342900">
              <a:buFont typeface="Wingdings" panose="05000000000000000000" pitchFamily="2" charset="2"/>
              <a:buChar char="Ø"/>
            </a:pPr>
            <a:r>
              <a:rPr kumimoji="1" lang="ja-JP" altLang="en-US" sz="2000" b="1" dirty="0"/>
              <a:t>粒子</a:t>
            </a:r>
            <a:r>
              <a:rPr lang="ja-JP" altLang="en-US" sz="2000" b="1" dirty="0"/>
              <a:t>・反粒子識別</a:t>
            </a:r>
            <a:endParaRPr kumimoji="1" lang="ja-JP" altLang="en-US" sz="2000" b="1" dirty="0"/>
          </a:p>
        </p:txBody>
      </p:sp>
      <mc:AlternateContent xmlns:mc="http://schemas.openxmlformats.org/markup-compatibility/2006" xmlns:a14="http://schemas.microsoft.com/office/drawing/2010/main">
        <mc:Choice Requires="a14">
          <p:sp>
            <p:nvSpPr>
              <p:cNvPr id="192" name="テキスト ボックス 191">
                <a:extLst>
                  <a:ext uri="{FF2B5EF4-FFF2-40B4-BE49-F238E27FC236}">
                    <a16:creationId xmlns:a16="http://schemas.microsoft.com/office/drawing/2014/main" id="{C6DFBF79-BF30-7A48-32E6-8FF634A10279}"/>
                  </a:ext>
                </a:extLst>
              </p:cNvPr>
              <p:cNvSpPr txBox="1"/>
              <p:nvPr/>
            </p:nvSpPr>
            <p:spPr>
              <a:xfrm>
                <a:off x="220337" y="2232387"/>
                <a:ext cx="7735634" cy="1022524"/>
              </a:xfrm>
              <a:prstGeom prst="rect">
                <a:avLst/>
              </a:prstGeom>
              <a:noFill/>
            </p:spPr>
            <p:txBody>
              <a:bodyPr wrap="square" rtlCol="0">
                <a:spAutoFit/>
              </a:bodyPr>
              <a:lstStyle/>
              <a:p>
                <a:r>
                  <a:rPr lang="ja-JP" altLang="en-US" sz="2000" b="1" dirty="0"/>
                  <a:t>反粒子は</a:t>
                </a:r>
                <a:r>
                  <a:rPr kumimoji="1" lang="en-US" altLang="ja-JP" sz="2000" b="1" dirty="0" err="1"/>
                  <a:t>Ar</a:t>
                </a:r>
                <a:r>
                  <a:rPr kumimoji="1" lang="ja-JP" altLang="en-US" sz="2000" b="1" dirty="0"/>
                  <a:t>原子に捕獲され</a:t>
                </a:r>
                <a:r>
                  <a:rPr kumimoji="1" lang="en-US" altLang="ja-JP" sz="2000" b="1" dirty="0"/>
                  <a:t>”exotic </a:t>
                </a:r>
                <a:r>
                  <a:rPr kumimoji="1" lang="en-US" altLang="ja-JP" sz="2000" b="1" dirty="0" err="1"/>
                  <a:t>Ar</a:t>
                </a:r>
                <a:r>
                  <a:rPr kumimoji="1" lang="ja-JP" altLang="en-US" sz="2000" b="1" dirty="0"/>
                  <a:t>原子</a:t>
                </a:r>
                <a:r>
                  <a:rPr kumimoji="1" lang="en-US" altLang="ja-JP" sz="2000" b="1" dirty="0"/>
                  <a:t>”</a:t>
                </a:r>
                <a:r>
                  <a:rPr kumimoji="1" lang="ja-JP" altLang="en-US" sz="2000" b="1" dirty="0"/>
                  <a:t>を形成</a:t>
                </a:r>
                <a:br>
                  <a:rPr lang="en-US" altLang="ja-JP" sz="2000" b="1" dirty="0"/>
                </a:br>
                <a:r>
                  <a:rPr lang="ja-JP" altLang="en-US" sz="2000" b="1" dirty="0"/>
                  <a:t>→ 脱励起後、</a:t>
                </a:r>
                <a:r>
                  <a:rPr kumimoji="1" lang="ja-JP" altLang="en-US" sz="2000" b="1" dirty="0"/>
                  <a:t>核子と対消滅しハドロン</a:t>
                </a:r>
                <a:r>
                  <a:rPr kumimoji="1" lang="en-US" altLang="ja-JP" sz="2000" b="1" dirty="0"/>
                  <a:t>(</a:t>
                </a:r>
                <a:r>
                  <a:rPr kumimoji="1" lang="ja-JP" altLang="en-US" sz="2000" b="1" dirty="0"/>
                  <a:t>主に</a:t>
                </a:r>
                <a14:m>
                  <m:oMath xmlns:m="http://schemas.openxmlformats.org/officeDocument/2006/math">
                    <m:r>
                      <a:rPr kumimoji="1" lang="en-US" altLang="ja-JP" sz="2000" b="1" i="1" smtClean="0">
                        <a:latin typeface="Cambria Math" panose="02040503050406030204" pitchFamily="18" charset="0"/>
                      </a:rPr>
                      <m:t>𝝅</m:t>
                    </m:r>
                  </m:oMath>
                </a14:m>
                <a:r>
                  <a:rPr lang="en-US" altLang="ja-JP" sz="2000" b="1" dirty="0"/>
                  <a:t>)</a:t>
                </a:r>
                <a:r>
                  <a:rPr lang="ja-JP" altLang="en-US" sz="2000" b="1" dirty="0"/>
                  <a:t>を放出</a:t>
                </a:r>
                <a:endParaRPr kumimoji="1" lang="en-US" altLang="ja-JP" sz="2000" b="1" dirty="0"/>
              </a:p>
              <a:p>
                <a:endParaRPr kumimoji="1" lang="ja-JP" altLang="en-US" sz="2000" b="1" dirty="0"/>
              </a:p>
            </p:txBody>
          </p:sp>
        </mc:Choice>
        <mc:Fallback xmlns="">
          <p:sp>
            <p:nvSpPr>
              <p:cNvPr id="192" name="テキスト ボックス 191">
                <a:extLst>
                  <a:ext uri="{FF2B5EF4-FFF2-40B4-BE49-F238E27FC236}">
                    <a16:creationId xmlns:a16="http://schemas.microsoft.com/office/drawing/2014/main" id="{C6DFBF79-BF30-7A48-32E6-8FF634A10279}"/>
                  </a:ext>
                </a:extLst>
              </p:cNvPr>
              <p:cNvSpPr txBox="1">
                <a:spLocks noRot="1" noChangeAspect="1" noMove="1" noResize="1" noEditPoints="1" noAdjustHandles="1" noChangeArrowheads="1" noChangeShapeType="1" noTextEdit="1"/>
              </p:cNvSpPr>
              <p:nvPr/>
            </p:nvSpPr>
            <p:spPr>
              <a:xfrm>
                <a:off x="220337" y="2232387"/>
                <a:ext cx="7735634" cy="1022524"/>
              </a:xfrm>
              <a:prstGeom prst="rect">
                <a:avLst/>
              </a:prstGeom>
              <a:blipFill>
                <a:blip r:embed="rId4"/>
                <a:stretch>
                  <a:fillRect l="-788" t="-2976"/>
                </a:stretch>
              </a:blipFill>
            </p:spPr>
            <p:txBody>
              <a:bodyPr/>
              <a:lstStyle/>
              <a:p>
                <a:r>
                  <a:rPr lang="ja-JP" altLang="en-US">
                    <a:noFill/>
                  </a:rPr>
                  <a:t> </a:t>
                </a:r>
              </a:p>
            </p:txBody>
          </p:sp>
        </mc:Fallback>
      </mc:AlternateContent>
      <p:sp>
        <p:nvSpPr>
          <p:cNvPr id="6" name="タイトル 5">
            <a:extLst>
              <a:ext uri="{FF2B5EF4-FFF2-40B4-BE49-F238E27FC236}">
                <a16:creationId xmlns:a16="http://schemas.microsoft.com/office/drawing/2014/main" id="{AD5EF991-028E-491D-B8E2-2F1B13970831}"/>
              </a:ext>
            </a:extLst>
          </p:cNvPr>
          <p:cNvSpPr>
            <a:spLocks noGrp="1"/>
          </p:cNvSpPr>
          <p:nvPr>
            <p:ph type="title"/>
          </p:nvPr>
        </p:nvSpPr>
        <p:spPr>
          <a:xfrm>
            <a:off x="0" y="-11213"/>
            <a:ext cx="10515600" cy="1325563"/>
          </a:xfrm>
        </p:spPr>
        <p:txBody>
          <a:bodyPr/>
          <a:lstStyle/>
          <a:p>
            <a:r>
              <a:rPr lang="ja-JP" altLang="en-US" b="1" dirty="0"/>
              <a:t>粒子質量識別・粒子反粒子識別</a:t>
            </a:r>
          </a:p>
        </p:txBody>
      </p:sp>
      <p:pic>
        <p:nvPicPr>
          <p:cNvPr id="5" name="図 4" descr="図形&#10;&#10;低い精度で自動的に生成された説明">
            <a:extLst>
              <a:ext uri="{FF2B5EF4-FFF2-40B4-BE49-F238E27FC236}">
                <a16:creationId xmlns:a16="http://schemas.microsoft.com/office/drawing/2014/main" id="{B80BC89D-BF6F-7724-0C5C-3269737005F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21150" y="3186440"/>
            <a:ext cx="2338178" cy="1715698"/>
          </a:xfrm>
          <a:prstGeom prst="rect">
            <a:avLst/>
          </a:prstGeom>
        </p:spPr>
      </p:pic>
      <p:pic>
        <p:nvPicPr>
          <p:cNvPr id="11" name="図 10" descr="グラフ, ヒストグラム&#10;&#10;自動的に生成された説明">
            <a:extLst>
              <a:ext uri="{FF2B5EF4-FFF2-40B4-BE49-F238E27FC236}">
                <a16:creationId xmlns:a16="http://schemas.microsoft.com/office/drawing/2014/main" id="{0EF50E83-DB44-F405-D873-719230FB924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80612" y="202617"/>
            <a:ext cx="3478716" cy="2769993"/>
          </a:xfrm>
          <a:prstGeom prst="rect">
            <a:avLst/>
          </a:prstGeom>
        </p:spPr>
      </p:pic>
      <p:pic>
        <p:nvPicPr>
          <p:cNvPr id="16" name="図 15" descr="屋内, モニター, 画面, コンピュータ が含まれている画像&#10;&#10;自動的に生成された説明">
            <a:extLst>
              <a:ext uri="{FF2B5EF4-FFF2-40B4-BE49-F238E27FC236}">
                <a16:creationId xmlns:a16="http://schemas.microsoft.com/office/drawing/2014/main" id="{9C6BA715-3BF0-6D2B-60BA-CAE67A81A70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2178" y="2820385"/>
            <a:ext cx="9771037" cy="3835504"/>
          </a:xfrm>
          <a:prstGeom prst="rect">
            <a:avLst/>
          </a:prstGeom>
        </p:spPr>
      </p:pic>
      <p:pic>
        <p:nvPicPr>
          <p:cNvPr id="17" name="図 16">
            <a:extLst>
              <a:ext uri="{FF2B5EF4-FFF2-40B4-BE49-F238E27FC236}">
                <a16:creationId xmlns:a16="http://schemas.microsoft.com/office/drawing/2014/main" id="{72A368DB-DB26-E88A-BAFE-7B17F850D905}"/>
              </a:ext>
            </a:extLst>
          </p:cNvPr>
          <p:cNvPicPr>
            <a:picLocks noChangeAspect="1"/>
          </p:cNvPicPr>
          <p:nvPr/>
        </p:nvPicPr>
        <p:blipFill>
          <a:blip r:embed="rId8"/>
          <a:stretch>
            <a:fillRect/>
          </a:stretch>
        </p:blipFill>
        <p:spPr>
          <a:xfrm>
            <a:off x="8033987" y="4902138"/>
            <a:ext cx="2517059" cy="1965004"/>
          </a:xfrm>
          <a:prstGeom prst="rect">
            <a:avLst/>
          </a:prstGeom>
          <a:ln>
            <a:solidFill>
              <a:schemeClr val="tx1"/>
            </a:solidFill>
          </a:ln>
        </p:spPr>
      </p:pic>
      <p:cxnSp>
        <p:nvCxnSpPr>
          <p:cNvPr id="18" name="直線コネクタ 17">
            <a:extLst>
              <a:ext uri="{FF2B5EF4-FFF2-40B4-BE49-F238E27FC236}">
                <a16:creationId xmlns:a16="http://schemas.microsoft.com/office/drawing/2014/main" id="{94EDEA8E-9578-2127-2CD6-F581848E0B3B}"/>
              </a:ext>
            </a:extLst>
          </p:cNvPr>
          <p:cNvCxnSpPr>
            <a:cxnSpLocks/>
          </p:cNvCxnSpPr>
          <p:nvPr/>
        </p:nvCxnSpPr>
        <p:spPr>
          <a:xfrm>
            <a:off x="6359727" y="5749997"/>
            <a:ext cx="1596244" cy="1081669"/>
          </a:xfrm>
          <a:prstGeom prst="line">
            <a:avLst/>
          </a:prstGeom>
          <a:ln w="19050">
            <a:prstDash val="dash"/>
          </a:ln>
        </p:spPr>
        <p:style>
          <a:lnRef idx="1">
            <a:schemeClr val="dk1"/>
          </a:lnRef>
          <a:fillRef idx="0">
            <a:schemeClr val="dk1"/>
          </a:fillRef>
          <a:effectRef idx="0">
            <a:schemeClr val="dk1"/>
          </a:effectRef>
          <a:fontRef idx="minor">
            <a:schemeClr val="tx1"/>
          </a:fontRef>
        </p:style>
      </p:cxnSp>
      <p:cxnSp>
        <p:nvCxnSpPr>
          <p:cNvPr id="22" name="直線コネクタ 21">
            <a:extLst>
              <a:ext uri="{FF2B5EF4-FFF2-40B4-BE49-F238E27FC236}">
                <a16:creationId xmlns:a16="http://schemas.microsoft.com/office/drawing/2014/main" id="{EB2A637C-8073-6B48-2BCA-D5C6DD869B5B}"/>
              </a:ext>
            </a:extLst>
          </p:cNvPr>
          <p:cNvCxnSpPr>
            <a:cxnSpLocks/>
          </p:cNvCxnSpPr>
          <p:nvPr/>
        </p:nvCxnSpPr>
        <p:spPr>
          <a:xfrm flipV="1">
            <a:off x="6625705" y="4902138"/>
            <a:ext cx="1408282" cy="772521"/>
          </a:xfrm>
          <a:prstGeom prst="line">
            <a:avLst/>
          </a:prstGeom>
          <a:ln w="19050">
            <a:prstDash val="dash"/>
          </a:ln>
        </p:spPr>
        <p:style>
          <a:lnRef idx="1">
            <a:schemeClr val="dk1"/>
          </a:lnRef>
          <a:fillRef idx="0">
            <a:schemeClr val="dk1"/>
          </a:fillRef>
          <a:effectRef idx="0">
            <a:schemeClr val="dk1"/>
          </a:effectRef>
          <a:fontRef idx="minor">
            <a:schemeClr val="tx1"/>
          </a:fontRef>
        </p:style>
      </p:cxnSp>
      <p:sp>
        <p:nvSpPr>
          <p:cNvPr id="2" name="フッター プレースホルダー 1">
            <a:extLst>
              <a:ext uri="{FF2B5EF4-FFF2-40B4-BE49-F238E27FC236}">
                <a16:creationId xmlns:a16="http://schemas.microsoft.com/office/drawing/2014/main" id="{91F18BD9-7BE4-D25F-8C71-4739D287511A}"/>
              </a:ext>
            </a:extLst>
          </p:cNvPr>
          <p:cNvSpPr>
            <a:spLocks noGrp="1"/>
          </p:cNvSpPr>
          <p:nvPr>
            <p:ph type="ftr" sz="quarter" idx="11"/>
          </p:nvPr>
        </p:nvSpPr>
        <p:spPr>
          <a:xfrm>
            <a:off x="8033987" y="-20476"/>
            <a:ext cx="4114800" cy="365125"/>
          </a:xfrm>
        </p:spPr>
        <p:txBody>
          <a:bodyPr/>
          <a:lstStyle/>
          <a:p>
            <a:r>
              <a:rPr kumimoji="1" lang="en-US" altLang="ja-JP" dirty="0"/>
              <a:t>ICEPP</a:t>
            </a:r>
            <a:r>
              <a:rPr kumimoji="1" lang="ja-JP" altLang="en-US" dirty="0"/>
              <a:t>シンポジウム </a:t>
            </a:r>
            <a:r>
              <a:rPr kumimoji="1" lang="en-US" altLang="ja-JP" dirty="0"/>
              <a:t>2023 2/19</a:t>
            </a:r>
            <a:endParaRPr kumimoji="1" lang="ja-JP" altLang="en-US" dirty="0"/>
          </a:p>
        </p:txBody>
      </p:sp>
      <p:sp>
        <p:nvSpPr>
          <p:cNvPr id="3" name="スライド番号プレースホルダー 2">
            <a:extLst>
              <a:ext uri="{FF2B5EF4-FFF2-40B4-BE49-F238E27FC236}">
                <a16:creationId xmlns:a16="http://schemas.microsoft.com/office/drawing/2014/main" id="{F080388B-CBBB-92BE-F2BE-3CA4F0187A95}"/>
              </a:ext>
            </a:extLst>
          </p:cNvPr>
          <p:cNvSpPr>
            <a:spLocks noGrp="1"/>
          </p:cNvSpPr>
          <p:nvPr>
            <p:ph type="sldNum" sz="quarter" idx="12"/>
          </p:nvPr>
        </p:nvSpPr>
        <p:spPr>
          <a:xfrm>
            <a:off x="9435981" y="0"/>
            <a:ext cx="2743200" cy="365125"/>
          </a:xfrm>
        </p:spPr>
        <p:txBody>
          <a:bodyPr/>
          <a:lstStyle/>
          <a:p>
            <a:fld id="{D6899CFB-F8A1-4451-9130-1C210B9BF1C7}" type="slidenum">
              <a:rPr kumimoji="1" lang="ja-JP" altLang="en-US" smtClean="0"/>
              <a:t>6</a:t>
            </a:fld>
            <a:r>
              <a:rPr kumimoji="1" lang="en-US" altLang="ja-JP" dirty="0"/>
              <a:t>/21</a:t>
            </a:r>
            <a:endParaRPr kumimoji="1" lang="ja-JP" altLang="en-US" dirty="0"/>
          </a:p>
        </p:txBody>
      </p:sp>
    </p:spTree>
    <p:extLst>
      <p:ext uri="{BB962C8B-B14F-4D97-AF65-F5344CB8AC3E}">
        <p14:creationId xmlns:p14="http://schemas.microsoft.com/office/powerpoint/2010/main" val="413288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DD19F-F7BE-4462-64B9-9E668B524465}"/>
              </a:ext>
            </a:extLst>
          </p:cNvPr>
          <p:cNvSpPr>
            <a:spLocks noGrp="1"/>
          </p:cNvSpPr>
          <p:nvPr>
            <p:ph type="title"/>
          </p:nvPr>
        </p:nvSpPr>
        <p:spPr>
          <a:xfrm>
            <a:off x="0" y="1"/>
            <a:ext cx="12192000" cy="1027726"/>
          </a:xfrm>
        </p:spPr>
        <p:txBody>
          <a:bodyPr/>
          <a:lstStyle/>
          <a:p>
            <a:r>
              <a:rPr kumimoji="1" lang="en-US" altLang="ja-JP" dirty="0">
                <a:latin typeface="游ゴシック Medium" panose="020B0500000000000000" pitchFamily="50" charset="-128"/>
                <a:ea typeface="游ゴシック Medium" panose="020B0500000000000000" pitchFamily="50" charset="-128"/>
              </a:rPr>
              <a:t> GRAMS</a:t>
            </a:r>
            <a:r>
              <a:rPr lang="ja-JP" altLang="en-US" dirty="0">
                <a:latin typeface="游ゴシック Medium" panose="020B0500000000000000" pitchFamily="50" charset="-128"/>
                <a:ea typeface="游ゴシック Medium" panose="020B0500000000000000" pitchFamily="50" charset="-128"/>
              </a:rPr>
              <a:t>開発スケジュール</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16" name="四角形: 角を丸くする 21">
            <a:extLst>
              <a:ext uri="{FF2B5EF4-FFF2-40B4-BE49-F238E27FC236}">
                <a16:creationId xmlns:a16="http://schemas.microsoft.com/office/drawing/2014/main" id="{DA3C8DFA-A714-7906-4F11-F7EF11005A77}"/>
              </a:ext>
            </a:extLst>
          </p:cNvPr>
          <p:cNvSpPr/>
          <p:nvPr/>
        </p:nvSpPr>
        <p:spPr>
          <a:xfrm>
            <a:off x="366554" y="2655355"/>
            <a:ext cx="3205974" cy="2264239"/>
          </a:xfrm>
          <a:prstGeom prst="roundRect">
            <a:avLst>
              <a:gd name="adj" fmla="val 6116"/>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17" name="四角形: 角を丸くする 22">
            <a:extLst>
              <a:ext uri="{FF2B5EF4-FFF2-40B4-BE49-F238E27FC236}">
                <a16:creationId xmlns:a16="http://schemas.microsoft.com/office/drawing/2014/main" id="{A6D63902-A475-77FC-FECA-92EB1613A1BE}"/>
              </a:ext>
            </a:extLst>
          </p:cNvPr>
          <p:cNvSpPr/>
          <p:nvPr/>
        </p:nvSpPr>
        <p:spPr>
          <a:xfrm>
            <a:off x="3898415" y="2618693"/>
            <a:ext cx="3717107" cy="2301290"/>
          </a:xfrm>
          <a:prstGeom prst="roundRect">
            <a:avLst>
              <a:gd name="adj" fmla="val 6116"/>
            </a:avLst>
          </a:prstGeom>
          <a:noFill/>
          <a:ln w="381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18" name="四角形: 角を丸くする 24">
            <a:extLst>
              <a:ext uri="{FF2B5EF4-FFF2-40B4-BE49-F238E27FC236}">
                <a16:creationId xmlns:a16="http://schemas.microsoft.com/office/drawing/2014/main" id="{698544DF-2734-171D-1DA8-645B91BA1D41}"/>
              </a:ext>
            </a:extLst>
          </p:cNvPr>
          <p:cNvSpPr/>
          <p:nvPr/>
        </p:nvSpPr>
        <p:spPr>
          <a:xfrm>
            <a:off x="7818029" y="2618693"/>
            <a:ext cx="4100482" cy="2265716"/>
          </a:xfrm>
          <a:prstGeom prst="roundRect">
            <a:avLst>
              <a:gd name="adj" fmla="val 6116"/>
            </a:avLst>
          </a:prstGeom>
          <a:noFill/>
          <a:ln w="38100">
            <a:solidFill>
              <a:srgbClr val="2B03F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ＭＳ Ｐゴシック" panose="020B0600070205080204" pitchFamily="50" charset="-128"/>
              <a:ea typeface="ＭＳ Ｐゴシック" panose="020B0600070205080204" pitchFamily="50" charset="-128"/>
            </a:endParaRPr>
          </a:p>
        </p:txBody>
      </p:sp>
      <p:sp>
        <p:nvSpPr>
          <p:cNvPr id="19" name="テキスト ボックス 43">
            <a:extLst>
              <a:ext uri="{FF2B5EF4-FFF2-40B4-BE49-F238E27FC236}">
                <a16:creationId xmlns:a16="http://schemas.microsoft.com/office/drawing/2014/main" id="{2B743B5E-5B8E-2317-0031-B0D4C3328F67}"/>
              </a:ext>
            </a:extLst>
          </p:cNvPr>
          <p:cNvSpPr txBox="1"/>
          <p:nvPr/>
        </p:nvSpPr>
        <p:spPr>
          <a:xfrm>
            <a:off x="413195" y="2264951"/>
            <a:ext cx="2214856" cy="384721"/>
          </a:xfrm>
          <a:prstGeom prst="rect">
            <a:avLst/>
          </a:prstGeom>
          <a:solidFill>
            <a:schemeClr val="bg1"/>
          </a:solidFill>
        </p:spPr>
        <p:txBody>
          <a:bodyPr wrap="square" rtlCol="0">
            <a:spAutoFit/>
          </a:bodyPr>
          <a:lstStyle/>
          <a:p>
            <a:r>
              <a:rPr lang="ja-JP" altLang="en-US" sz="1900" dirty="0">
                <a:latin typeface="ＭＳ Ｐゴシック" panose="020B0600070205080204" pitchFamily="50" charset="-128"/>
                <a:ea typeface="ＭＳ Ｐゴシック" panose="020B0600070205080204" pitchFamily="50" charset="-128"/>
              </a:rPr>
              <a:t>宇宙線</a:t>
            </a:r>
            <a:r>
              <a:rPr lang="en-US" altLang="ja-JP" sz="1900" dirty="0">
                <a:latin typeface="ＭＳ Ｐゴシック" panose="020B0600070205080204" pitchFamily="50" charset="-128"/>
                <a:ea typeface="ＭＳ Ｐゴシック" panose="020B0600070205080204" pitchFamily="50" charset="-128"/>
              </a:rPr>
              <a:t>μ</a:t>
            </a:r>
            <a:r>
              <a:rPr lang="ja-JP" altLang="en-US" sz="1900" dirty="0">
                <a:latin typeface="ＭＳ Ｐゴシック" panose="020B0600070205080204" pitchFamily="50" charset="-128"/>
                <a:ea typeface="ＭＳ Ｐゴシック" panose="020B0600070205080204" pitchFamily="50" charset="-128"/>
              </a:rPr>
              <a:t>観測試験</a:t>
            </a:r>
            <a:endParaRPr kumimoji="1" lang="ja-JP" altLang="en-US" sz="1900" dirty="0">
              <a:latin typeface="ＭＳ Ｐゴシック" panose="020B0600070205080204" pitchFamily="50" charset="-128"/>
              <a:ea typeface="ＭＳ Ｐゴシック" panose="020B0600070205080204" pitchFamily="50" charset="-128"/>
            </a:endParaRPr>
          </a:p>
        </p:txBody>
      </p:sp>
      <p:cxnSp>
        <p:nvCxnSpPr>
          <p:cNvPr id="20" name="直線コネクタ 45">
            <a:extLst>
              <a:ext uri="{FF2B5EF4-FFF2-40B4-BE49-F238E27FC236}">
                <a16:creationId xmlns:a16="http://schemas.microsoft.com/office/drawing/2014/main" id="{A3D1882D-66CD-9702-ECF9-227A8172BBBD}"/>
              </a:ext>
            </a:extLst>
          </p:cNvPr>
          <p:cNvCxnSpPr>
            <a:cxnSpLocks/>
          </p:cNvCxnSpPr>
          <p:nvPr/>
        </p:nvCxnSpPr>
        <p:spPr>
          <a:xfrm flipV="1">
            <a:off x="413196" y="2660956"/>
            <a:ext cx="2293856" cy="962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テキスト ボックス 46">
            <a:extLst>
              <a:ext uri="{FF2B5EF4-FFF2-40B4-BE49-F238E27FC236}">
                <a16:creationId xmlns:a16="http://schemas.microsoft.com/office/drawing/2014/main" id="{7EA6EAFD-BE11-8470-2787-C1A1CE899275}"/>
              </a:ext>
            </a:extLst>
          </p:cNvPr>
          <p:cNvSpPr txBox="1"/>
          <p:nvPr/>
        </p:nvSpPr>
        <p:spPr>
          <a:xfrm>
            <a:off x="3998398" y="2248132"/>
            <a:ext cx="2904143" cy="384721"/>
          </a:xfrm>
          <a:prstGeom prst="rect">
            <a:avLst/>
          </a:prstGeom>
          <a:noFill/>
          <a:ln>
            <a:noFill/>
          </a:ln>
        </p:spPr>
        <p:txBody>
          <a:bodyPr wrap="square" rtlCol="0">
            <a:spAutoFit/>
          </a:bodyPr>
          <a:lstStyle/>
          <a:p>
            <a:r>
              <a:rPr lang="ja-JP" altLang="en-US" sz="1900" dirty="0">
                <a:latin typeface="ＭＳ Ｐゴシック" panose="020B0600070205080204" pitchFamily="50" charset="-128"/>
                <a:ea typeface="ＭＳ Ｐゴシック" panose="020B0600070205080204" pitchFamily="50" charset="-128"/>
              </a:rPr>
              <a:t>ビームテスト</a:t>
            </a:r>
            <a:r>
              <a:rPr kumimoji="1" lang="en-US" altLang="ja-JP" sz="1900" b="0" dirty="0">
                <a:latin typeface="ＭＳ Ｐゴシック" panose="020B0600070205080204" pitchFamily="50" charset="-128"/>
                <a:ea typeface="ＭＳ Ｐゴシック" panose="020B0600070205080204" pitchFamily="50" charset="-128"/>
              </a:rPr>
              <a:t> @J-PARC</a:t>
            </a:r>
            <a:endParaRPr kumimoji="1" lang="ja-JP" altLang="en-US" sz="1900" dirty="0">
              <a:latin typeface="ＭＳ Ｐゴシック" panose="020B0600070205080204" pitchFamily="50" charset="-128"/>
              <a:ea typeface="ＭＳ Ｐゴシック" panose="020B0600070205080204" pitchFamily="50" charset="-128"/>
            </a:endParaRPr>
          </a:p>
        </p:txBody>
      </p:sp>
      <p:cxnSp>
        <p:nvCxnSpPr>
          <p:cNvPr id="22" name="直線コネクタ 47">
            <a:extLst>
              <a:ext uri="{FF2B5EF4-FFF2-40B4-BE49-F238E27FC236}">
                <a16:creationId xmlns:a16="http://schemas.microsoft.com/office/drawing/2014/main" id="{85887CEF-D834-9DDC-7B36-0E4A7C1BB8F6}"/>
              </a:ext>
            </a:extLst>
          </p:cNvPr>
          <p:cNvCxnSpPr>
            <a:cxnSpLocks/>
          </p:cNvCxnSpPr>
          <p:nvPr/>
        </p:nvCxnSpPr>
        <p:spPr>
          <a:xfrm>
            <a:off x="4051209" y="2618693"/>
            <a:ext cx="2615224"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23" name="テキスト ボックス 48">
            <a:extLst>
              <a:ext uri="{FF2B5EF4-FFF2-40B4-BE49-F238E27FC236}">
                <a16:creationId xmlns:a16="http://schemas.microsoft.com/office/drawing/2014/main" id="{DDD6BFE3-FC18-B15C-5C05-80E6DDD80850}"/>
              </a:ext>
            </a:extLst>
          </p:cNvPr>
          <p:cNvSpPr txBox="1"/>
          <p:nvPr/>
        </p:nvSpPr>
        <p:spPr>
          <a:xfrm>
            <a:off x="7818028" y="2252597"/>
            <a:ext cx="1738717" cy="384721"/>
          </a:xfrm>
          <a:prstGeom prst="rect">
            <a:avLst/>
          </a:prstGeom>
          <a:noFill/>
          <a:ln>
            <a:noFill/>
          </a:ln>
        </p:spPr>
        <p:txBody>
          <a:bodyPr wrap="square" rtlCol="0">
            <a:spAutoFit/>
          </a:bodyPr>
          <a:lstStyle/>
          <a:p>
            <a:r>
              <a:rPr kumimoji="1" lang="ja-JP" altLang="en-US" sz="1900" dirty="0">
                <a:latin typeface="ＭＳ Ｐゴシック" panose="020B0600070205080204" pitchFamily="50" charset="-128"/>
                <a:ea typeface="ＭＳ Ｐゴシック" panose="020B0600070205080204" pitchFamily="50" charset="-128"/>
              </a:rPr>
              <a:t>気球工学試験</a:t>
            </a:r>
            <a:r>
              <a:rPr kumimoji="1" lang="en-US" altLang="ja-JP" sz="1900" dirty="0">
                <a:latin typeface="ＭＳ Ｐゴシック" panose="020B0600070205080204" pitchFamily="50" charset="-128"/>
                <a:ea typeface="ＭＳ Ｐゴシック" panose="020B0600070205080204" pitchFamily="50" charset="-128"/>
              </a:rPr>
              <a:t> </a:t>
            </a:r>
            <a:endParaRPr kumimoji="1" lang="ja-JP" altLang="en-US" sz="1900" dirty="0">
              <a:latin typeface="ＭＳ Ｐゴシック" panose="020B0600070205080204" pitchFamily="50" charset="-128"/>
              <a:ea typeface="ＭＳ Ｐゴシック" panose="020B0600070205080204" pitchFamily="50" charset="-128"/>
            </a:endParaRPr>
          </a:p>
        </p:txBody>
      </p:sp>
      <p:cxnSp>
        <p:nvCxnSpPr>
          <p:cNvPr id="24" name="直線コネクタ 49">
            <a:extLst>
              <a:ext uri="{FF2B5EF4-FFF2-40B4-BE49-F238E27FC236}">
                <a16:creationId xmlns:a16="http://schemas.microsoft.com/office/drawing/2014/main" id="{B1A7FB32-0D3D-E242-3557-4A236FE073CE}"/>
              </a:ext>
            </a:extLst>
          </p:cNvPr>
          <p:cNvCxnSpPr>
            <a:cxnSpLocks/>
          </p:cNvCxnSpPr>
          <p:nvPr/>
        </p:nvCxnSpPr>
        <p:spPr>
          <a:xfrm>
            <a:off x="7893745" y="2618693"/>
            <a:ext cx="1597388" cy="0"/>
          </a:xfrm>
          <a:prstGeom prst="line">
            <a:avLst/>
          </a:prstGeom>
          <a:ln w="38100">
            <a:solidFill>
              <a:srgbClr val="2B03F3"/>
            </a:solidFill>
          </a:ln>
        </p:spPr>
        <p:style>
          <a:lnRef idx="1">
            <a:schemeClr val="accent1"/>
          </a:lnRef>
          <a:fillRef idx="0">
            <a:schemeClr val="accent1"/>
          </a:fillRef>
          <a:effectRef idx="0">
            <a:schemeClr val="accent1"/>
          </a:effectRef>
          <a:fontRef idx="minor">
            <a:schemeClr val="tx1"/>
          </a:fontRef>
        </p:style>
      </p:cxnSp>
      <p:pic>
        <p:nvPicPr>
          <p:cNvPr id="25" name="図 120">
            <a:extLst>
              <a:ext uri="{FF2B5EF4-FFF2-40B4-BE49-F238E27FC236}">
                <a16:creationId xmlns:a16="http://schemas.microsoft.com/office/drawing/2014/main" id="{F3EA9F5D-8B5B-61ED-E3C2-F2DF2CF7AF4E}"/>
              </a:ext>
            </a:extLst>
          </p:cNvPr>
          <p:cNvPicPr>
            <a:picLocks noChangeAspect="1"/>
          </p:cNvPicPr>
          <p:nvPr/>
        </p:nvPicPr>
        <p:blipFill>
          <a:blip r:embed="rId3"/>
          <a:stretch>
            <a:fillRect/>
          </a:stretch>
        </p:blipFill>
        <p:spPr>
          <a:xfrm>
            <a:off x="487602" y="2711192"/>
            <a:ext cx="1746404" cy="2249400"/>
          </a:xfrm>
          <a:prstGeom prst="rect">
            <a:avLst/>
          </a:prstGeom>
        </p:spPr>
      </p:pic>
      <p:pic>
        <p:nvPicPr>
          <p:cNvPr id="27" name="図 124">
            <a:extLst>
              <a:ext uri="{FF2B5EF4-FFF2-40B4-BE49-F238E27FC236}">
                <a16:creationId xmlns:a16="http://schemas.microsoft.com/office/drawing/2014/main" id="{5C220691-5B35-F6DE-9EFF-71D2F51C70BA}"/>
              </a:ext>
            </a:extLst>
          </p:cNvPr>
          <p:cNvPicPr>
            <a:picLocks noChangeAspect="1"/>
          </p:cNvPicPr>
          <p:nvPr/>
        </p:nvPicPr>
        <p:blipFill rotWithShape="1">
          <a:blip r:embed="rId4"/>
          <a:srcRect t="24200"/>
          <a:stretch/>
        </p:blipFill>
        <p:spPr>
          <a:xfrm>
            <a:off x="4167406" y="3549263"/>
            <a:ext cx="3132534" cy="1298197"/>
          </a:xfrm>
          <a:prstGeom prst="rect">
            <a:avLst/>
          </a:prstGeom>
        </p:spPr>
      </p:pic>
      <p:sp>
        <p:nvSpPr>
          <p:cNvPr id="30" name="テキスト ボックス 126">
            <a:extLst>
              <a:ext uri="{FF2B5EF4-FFF2-40B4-BE49-F238E27FC236}">
                <a16:creationId xmlns:a16="http://schemas.microsoft.com/office/drawing/2014/main" id="{6C9C574C-68E5-BC75-BAD2-A15E4D635606}"/>
              </a:ext>
            </a:extLst>
          </p:cNvPr>
          <p:cNvSpPr txBox="1"/>
          <p:nvPr/>
        </p:nvSpPr>
        <p:spPr>
          <a:xfrm>
            <a:off x="3925680" y="2665012"/>
            <a:ext cx="3654103" cy="1200329"/>
          </a:xfrm>
          <a:prstGeom prst="rect">
            <a:avLst/>
          </a:prstGeom>
          <a:noFill/>
        </p:spPr>
        <p:txBody>
          <a:bodyPr wrap="square" rtlCol="0">
            <a:spAutoFit/>
          </a:bodyPr>
          <a:lstStyle/>
          <a:p>
            <a:r>
              <a:rPr lang="en-US" altLang="ja-JP" dirty="0" err="1">
                <a:latin typeface="ＭＳ Ｐゴシック" panose="020B0600070205080204" pitchFamily="50" charset="-128"/>
                <a:ea typeface="ＭＳ Ｐゴシック" panose="020B0600070205080204" pitchFamily="50" charset="-128"/>
              </a:rPr>
              <a:t>LAr</a:t>
            </a:r>
            <a:r>
              <a:rPr lang="ja-JP" altLang="en-US" dirty="0">
                <a:latin typeface="ＭＳ Ｐゴシック" panose="020B0600070205080204" pitchFamily="50" charset="-128"/>
                <a:ea typeface="ＭＳ Ｐゴシック" panose="020B0600070205080204" pitchFamily="50" charset="-128"/>
              </a:rPr>
              <a:t>中での反粒子捕獲事象の検証</a:t>
            </a:r>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K1.8BR (</a:t>
            </a:r>
            <a:r>
              <a:rPr lang="ja-JP" altLang="en-US" dirty="0">
                <a:latin typeface="ＭＳ Ｐゴシック" panose="020B0600070205080204" pitchFamily="50" charset="-128"/>
                <a:ea typeface="ＭＳ Ｐゴシック" panose="020B0600070205080204" pitchFamily="50" charset="-128"/>
              </a:rPr>
              <a:t>ハドロンホール</a:t>
            </a:r>
            <a:r>
              <a:rPr kumimoji="1" lang="en-US" altLang="ja-JP" dirty="0">
                <a:latin typeface="ＭＳ Ｐゴシック" panose="020B0600070205080204" pitchFamily="50" charset="-128"/>
                <a:ea typeface="ＭＳ Ｐゴシック" panose="020B0600070205080204" pitchFamily="50" charset="-128"/>
              </a:rPr>
              <a:t>) </a:t>
            </a:r>
          </a:p>
          <a:p>
            <a:r>
              <a:rPr lang="ja-JP" altLang="en-US" dirty="0">
                <a:latin typeface="ＭＳ Ｐゴシック" panose="020B0600070205080204" pitchFamily="50" charset="-128"/>
                <a:ea typeface="ＭＳ Ｐゴシック" panose="020B0600070205080204" pitchFamily="50" charset="-128"/>
              </a:rPr>
              <a:t>　　</a:t>
            </a:r>
            <a:r>
              <a:rPr kumimoji="1" lang="en-US" altLang="ja-JP" dirty="0">
                <a:latin typeface="ＭＳ Ｐゴシック" panose="020B0600070205080204" pitchFamily="50" charset="-128"/>
                <a:ea typeface="ＭＳ Ｐゴシック" panose="020B0600070205080204" pitchFamily="50" charset="-128"/>
              </a:rPr>
              <a:t>@ J-PARC</a:t>
            </a:r>
            <a:r>
              <a:rPr kumimoji="1" lang="ja-JP" altLang="en-US" dirty="0">
                <a:solidFill>
                  <a:schemeClr val="accent2"/>
                </a:solidFill>
                <a:latin typeface="ＭＳ Ｐゴシック" panose="020B0600070205080204" pitchFamily="50" charset="-128"/>
                <a:ea typeface="ＭＳ Ｐゴシック" panose="020B0600070205080204" pitchFamily="50" charset="-128"/>
              </a:rPr>
              <a:t>→清水</a:t>
            </a:r>
            <a:r>
              <a:rPr lang="en-US" altLang="ja-JP" dirty="0">
                <a:solidFill>
                  <a:schemeClr val="accent2"/>
                </a:solidFill>
                <a:latin typeface="ＭＳ Ｐゴシック" panose="020B0600070205080204" pitchFamily="50" charset="-128"/>
                <a:ea typeface="ＭＳ Ｐゴシック" panose="020B0600070205080204" pitchFamily="50" charset="-128"/>
              </a:rPr>
              <a:t>talk</a:t>
            </a:r>
            <a:endParaRPr kumimoji="1" lang="ja-JP" altLang="en-US" dirty="0">
              <a:solidFill>
                <a:schemeClr val="accent2"/>
              </a:solidFill>
              <a:latin typeface="ＭＳ Ｐゴシック" panose="020B0600070205080204" pitchFamily="50" charset="-128"/>
              <a:ea typeface="ＭＳ Ｐゴシック" panose="020B0600070205080204" pitchFamily="50" charset="-128"/>
            </a:endParaRPr>
          </a:p>
          <a:p>
            <a:endParaRPr kumimoji="1" lang="ja-JP" altLang="en-US" dirty="0">
              <a:latin typeface="ＭＳ Ｐゴシック" panose="020B0600070205080204" pitchFamily="50" charset="-128"/>
              <a:ea typeface="ＭＳ Ｐゴシック" panose="020B0600070205080204" pitchFamily="50" charset="-128"/>
            </a:endParaRPr>
          </a:p>
        </p:txBody>
      </p:sp>
      <p:sp>
        <p:nvSpPr>
          <p:cNvPr id="36" name="テキスト ボックス 126">
            <a:extLst>
              <a:ext uri="{FF2B5EF4-FFF2-40B4-BE49-F238E27FC236}">
                <a16:creationId xmlns:a16="http://schemas.microsoft.com/office/drawing/2014/main" id="{9873A33C-74BB-E548-D1DC-0324BDC6D40D}"/>
              </a:ext>
            </a:extLst>
          </p:cNvPr>
          <p:cNvSpPr txBox="1"/>
          <p:nvPr/>
        </p:nvSpPr>
        <p:spPr>
          <a:xfrm>
            <a:off x="1530699" y="3700888"/>
            <a:ext cx="2041830" cy="646331"/>
          </a:xfrm>
          <a:prstGeom prst="rect">
            <a:avLst/>
          </a:prstGeom>
          <a:noFill/>
        </p:spPr>
        <p:txBody>
          <a:bodyPr wrap="square" rtlCol="0">
            <a:spAutoFit/>
          </a:bodyPr>
          <a:lstStyle/>
          <a:p>
            <a:r>
              <a:rPr lang="en-US" altLang="ja-JP" dirty="0" err="1">
                <a:latin typeface="ＭＳ Ｐゴシック" panose="020B0600070205080204" pitchFamily="50" charset="-128"/>
                <a:ea typeface="ＭＳ Ｐゴシック" panose="020B0600070205080204" pitchFamily="50" charset="-128"/>
              </a:rPr>
              <a:t>LAr</a:t>
            </a:r>
            <a:r>
              <a:rPr lang="ja-JP" altLang="en-US" dirty="0">
                <a:latin typeface="ＭＳ Ｐゴシック" panose="020B0600070205080204" pitchFamily="50" charset="-128"/>
                <a:ea typeface="ＭＳ Ｐゴシック" panose="020B0600070205080204" pitchFamily="50" charset="-128"/>
              </a:rPr>
              <a:t>中での停止</a:t>
            </a:r>
            <a:r>
              <a:rPr lang="en-US" altLang="ja-JP" dirty="0">
                <a:latin typeface="ＭＳ Ｐゴシック" panose="020B0600070205080204" pitchFamily="50" charset="-128"/>
                <a:ea typeface="ＭＳ Ｐゴシック" panose="020B0600070205080204" pitchFamily="50" charset="-128"/>
              </a:rPr>
              <a:t>µ</a:t>
            </a:r>
            <a:r>
              <a:rPr lang="ja-JP" altLang="en-US" dirty="0">
                <a:latin typeface="ＭＳ Ｐゴシック" panose="020B0600070205080204" pitchFamily="50" charset="-128"/>
                <a:ea typeface="ＭＳ Ｐゴシック" panose="020B0600070205080204" pitchFamily="50" charset="-128"/>
              </a:rPr>
              <a:t>の観測＠早稲田</a:t>
            </a:r>
            <a:endParaRPr lang="en-US" altLang="ja-JP" dirty="0">
              <a:latin typeface="ＭＳ Ｐゴシック" panose="020B0600070205080204" pitchFamily="50" charset="-128"/>
              <a:ea typeface="ＭＳ Ｐゴシック" panose="020B0600070205080204" pitchFamily="50" charset="-128"/>
            </a:endParaRPr>
          </a:p>
        </p:txBody>
      </p:sp>
      <p:pic>
        <p:nvPicPr>
          <p:cNvPr id="40" name="Picture 39" descr="A picture containing sky, grass, outdoor, day&#10;&#10;Description automatically generated">
            <a:extLst>
              <a:ext uri="{FF2B5EF4-FFF2-40B4-BE49-F238E27FC236}">
                <a16:creationId xmlns:a16="http://schemas.microsoft.com/office/drawing/2014/main" id="{8E8F547B-FE1F-8828-C0D9-5AF110F453F6}"/>
              </a:ext>
            </a:extLst>
          </p:cNvPr>
          <p:cNvPicPr>
            <a:picLocks noChangeAspect="1"/>
          </p:cNvPicPr>
          <p:nvPr/>
        </p:nvPicPr>
        <p:blipFill>
          <a:blip r:embed="rId5"/>
          <a:stretch>
            <a:fillRect/>
          </a:stretch>
        </p:blipFill>
        <p:spPr>
          <a:xfrm>
            <a:off x="7893745" y="3447566"/>
            <a:ext cx="2444694" cy="1399894"/>
          </a:xfrm>
          <a:prstGeom prst="rect">
            <a:avLst/>
          </a:prstGeom>
        </p:spPr>
      </p:pic>
      <p:pic>
        <p:nvPicPr>
          <p:cNvPr id="1026" name="Picture 2" descr="宇宙のまち大樹町note、スタートです！｜宇宙のまち大樹町 公式note">
            <a:extLst>
              <a:ext uri="{FF2B5EF4-FFF2-40B4-BE49-F238E27FC236}">
                <a16:creationId xmlns:a16="http://schemas.microsoft.com/office/drawing/2014/main" id="{45952A7C-B1DF-BCC2-3883-12DED1AD812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6825" r="25863"/>
          <a:stretch/>
        </p:blipFill>
        <p:spPr bwMode="auto">
          <a:xfrm>
            <a:off x="10457110" y="3399476"/>
            <a:ext cx="1409101" cy="1412098"/>
          </a:xfrm>
          <a:prstGeom prst="rect">
            <a:avLst/>
          </a:prstGeom>
          <a:noFill/>
          <a:extLst>
            <a:ext uri="{909E8E84-426E-40DD-AFC4-6F175D3DCCD1}">
              <a14:hiddenFill xmlns:a14="http://schemas.microsoft.com/office/drawing/2010/main">
                <a:solidFill>
                  <a:srgbClr val="FFFFFF"/>
                </a:solidFill>
              </a14:hiddenFill>
            </a:ext>
          </a:extLst>
        </p:spPr>
      </p:pic>
      <p:sp>
        <p:nvSpPr>
          <p:cNvPr id="41" name="テキスト ボックス 126">
            <a:extLst>
              <a:ext uri="{FF2B5EF4-FFF2-40B4-BE49-F238E27FC236}">
                <a16:creationId xmlns:a16="http://schemas.microsoft.com/office/drawing/2014/main" id="{C291DA6C-092B-2080-9B03-367825408477}"/>
              </a:ext>
            </a:extLst>
          </p:cNvPr>
          <p:cNvSpPr txBox="1"/>
          <p:nvPr/>
        </p:nvSpPr>
        <p:spPr>
          <a:xfrm>
            <a:off x="7912142" y="2594675"/>
            <a:ext cx="4060462" cy="923330"/>
          </a:xfrm>
          <a:prstGeom prst="rect">
            <a:avLst/>
          </a:prstGeom>
          <a:noFill/>
        </p:spPr>
        <p:txBody>
          <a:bodyPr wrap="square" rtlCol="0">
            <a:spAutoFit/>
          </a:bodyPr>
          <a:lstStyle/>
          <a:p>
            <a:r>
              <a:rPr lang="ja-JP" altLang="en-US" dirty="0">
                <a:latin typeface="ＭＳ Ｐゴシック" panose="020B0600070205080204" pitchFamily="50" charset="-128"/>
                <a:ea typeface="ＭＳ Ｐゴシック" panose="020B0600070205080204" pitchFamily="50" charset="-128"/>
              </a:rPr>
              <a:t>気球観測の経験 </a:t>
            </a:r>
            <a:r>
              <a:rPr lang="en-US" altLang="ja-JP" dirty="0">
                <a:latin typeface="ＭＳ Ｐゴシック" panose="020B0600070205080204" pitchFamily="50" charset="-128"/>
                <a:ea typeface="ＭＳ Ｐゴシック" panose="020B0600070205080204" pitchFamily="50" charset="-128"/>
              </a:rPr>
              <a:t>w/ </a:t>
            </a:r>
            <a:r>
              <a:rPr lang="ja-JP" altLang="en-US" dirty="0">
                <a:latin typeface="ＭＳ Ｐゴシック" panose="020B0600070205080204" pitchFamily="50" charset="-128"/>
                <a:ea typeface="ＭＳ Ｐゴシック" panose="020B0600070205080204" pitchFamily="50" charset="-128"/>
              </a:rPr>
              <a:t>小型気球</a:t>
            </a:r>
            <a:br>
              <a:rPr lang="en-US" altLang="ja-JP" dirty="0">
                <a:latin typeface="ＭＳ Ｐゴシック" panose="020B0600070205080204" pitchFamily="50" charset="-128"/>
                <a:ea typeface="ＭＳ Ｐゴシック" panose="020B0600070205080204" pitchFamily="50" charset="-128"/>
              </a:rPr>
            </a:br>
            <a:r>
              <a:rPr lang="ja-JP" altLang="en-US" dirty="0">
                <a:latin typeface="ＭＳ Ｐゴシック" panose="020B0600070205080204" pitchFamily="50" charset="-128"/>
                <a:ea typeface="ＭＳ Ｐゴシック" panose="020B0600070205080204" pitchFamily="50" charset="-128"/>
              </a:rPr>
              <a:t>（システム設計、通信）</a:t>
            </a:r>
            <a:r>
              <a:rPr kumimoji="1" lang="ja-JP" altLang="en-US" dirty="0">
                <a:solidFill>
                  <a:schemeClr val="accent2"/>
                </a:solidFill>
                <a:latin typeface="ＭＳ Ｐゴシック" panose="020B0600070205080204" pitchFamily="50" charset="-128"/>
                <a:ea typeface="ＭＳ Ｐゴシック" panose="020B0600070205080204" pitchFamily="50" charset="-128"/>
              </a:rPr>
              <a:t>→</a:t>
            </a:r>
            <a:r>
              <a:rPr lang="en-US" altLang="ja-JP" dirty="0">
                <a:solidFill>
                  <a:schemeClr val="accent2"/>
                </a:solidFill>
                <a:latin typeface="ＭＳ Ｐゴシック" panose="020B0600070205080204" pitchFamily="50" charset="-128"/>
                <a:ea typeface="ＭＳ Ｐゴシック" panose="020B0600070205080204" pitchFamily="50" charset="-128"/>
              </a:rPr>
              <a:t>N</a:t>
            </a:r>
            <a:r>
              <a:rPr kumimoji="1" lang="en-US" altLang="ja-JP" dirty="0">
                <a:solidFill>
                  <a:schemeClr val="accent2"/>
                </a:solidFill>
                <a:latin typeface="ＭＳ Ｐゴシック" panose="020B0600070205080204" pitchFamily="50" charset="-128"/>
                <a:ea typeface="ＭＳ Ｐゴシック" panose="020B0600070205080204" pitchFamily="50" charset="-128"/>
              </a:rPr>
              <a:t>akajima’s </a:t>
            </a:r>
            <a:r>
              <a:rPr lang="en-US" altLang="ja-JP" dirty="0">
                <a:solidFill>
                  <a:schemeClr val="accent2"/>
                </a:solidFill>
                <a:latin typeface="ＭＳ Ｐゴシック" panose="020B0600070205080204" pitchFamily="50" charset="-128"/>
                <a:ea typeface="ＭＳ Ｐゴシック" panose="020B0600070205080204" pitchFamily="50" charset="-128"/>
              </a:rPr>
              <a:t>talk</a:t>
            </a:r>
            <a:endParaRPr kumimoji="1" lang="en-US" altLang="ja-JP" dirty="0">
              <a:solidFill>
                <a:schemeClr val="accent2"/>
              </a:solidFill>
              <a:latin typeface="ＭＳ Ｐゴシック" panose="020B0600070205080204" pitchFamily="50" charset="-128"/>
              <a:ea typeface="ＭＳ Ｐゴシック" panose="020B0600070205080204" pitchFamily="50" charset="-128"/>
            </a:endParaRPr>
          </a:p>
          <a:p>
            <a:r>
              <a:rPr kumimoji="1" lang="ja-JP" altLang="en-US" dirty="0">
                <a:latin typeface="ＭＳ Ｐゴシック" panose="020B0600070205080204" pitchFamily="50" charset="-128"/>
                <a:ea typeface="ＭＳ Ｐゴシック" panose="020B0600070205080204" pitchFamily="50" charset="-128"/>
              </a:rPr>
              <a:t>→</a:t>
            </a:r>
            <a:r>
              <a:rPr kumimoji="1" lang="en-US" altLang="ja-JP" dirty="0">
                <a:latin typeface="ＭＳ Ｐゴシック" panose="020B0600070205080204" pitchFamily="50" charset="-128"/>
                <a:ea typeface="ＭＳ Ｐゴシック" panose="020B0600070205080204" pitchFamily="50" charset="-128"/>
              </a:rPr>
              <a:t> @JAXA </a:t>
            </a:r>
            <a:r>
              <a:rPr kumimoji="1" lang="ja-JP" altLang="en-US" dirty="0">
                <a:latin typeface="ＭＳ Ｐゴシック" panose="020B0600070205080204" pitchFamily="50" charset="-128"/>
                <a:ea typeface="ＭＳ Ｐゴシック" panose="020B0600070205080204" pitchFamily="50" charset="-128"/>
              </a:rPr>
              <a:t>大樹町</a:t>
            </a:r>
            <a:r>
              <a:rPr kumimoji="1" lang="en-US" altLang="ja-JP" dirty="0">
                <a:latin typeface="ＭＳ Ｐゴシック" panose="020B0600070205080204" pitchFamily="50" charset="-128"/>
                <a:ea typeface="ＭＳ Ｐゴシック" panose="020B0600070205080204" pitchFamily="50" charset="-128"/>
              </a:rPr>
              <a:t>  2023.7</a:t>
            </a:r>
            <a:r>
              <a:rPr kumimoji="1" lang="ja-JP" altLang="en-US" dirty="0">
                <a:latin typeface="ＭＳ Ｐゴシック" panose="020B0600070205080204" pitchFamily="50" charset="-128"/>
                <a:ea typeface="ＭＳ Ｐゴシック" panose="020B0600070205080204" pitchFamily="50" charset="-128"/>
              </a:rPr>
              <a:t>～</a:t>
            </a:r>
            <a:r>
              <a:rPr kumimoji="1" lang="en-US" altLang="ja-JP" dirty="0">
                <a:latin typeface="ＭＳ Ｐゴシック" panose="020B0600070205080204" pitchFamily="50" charset="-128"/>
                <a:ea typeface="ＭＳ Ｐゴシック" panose="020B0600070205080204" pitchFamily="50" charset="-128"/>
              </a:rPr>
              <a:t>9</a:t>
            </a:r>
          </a:p>
        </p:txBody>
      </p:sp>
      <p:sp>
        <p:nvSpPr>
          <p:cNvPr id="3" name="テキスト ボックス 6">
            <a:extLst>
              <a:ext uri="{FF2B5EF4-FFF2-40B4-BE49-F238E27FC236}">
                <a16:creationId xmlns:a16="http://schemas.microsoft.com/office/drawing/2014/main" id="{B804F8B6-E5F8-EF19-DD0A-77E911758128}"/>
              </a:ext>
            </a:extLst>
          </p:cNvPr>
          <p:cNvSpPr txBox="1"/>
          <p:nvPr/>
        </p:nvSpPr>
        <p:spPr>
          <a:xfrm>
            <a:off x="-1" y="972491"/>
            <a:ext cx="11972605" cy="1323439"/>
          </a:xfrm>
          <a:prstGeom prst="rect">
            <a:avLst/>
          </a:prstGeom>
          <a:noFill/>
        </p:spPr>
        <p:txBody>
          <a:bodyPr wrap="square" rtlCol="0">
            <a:spAutoFit/>
          </a:bodyPr>
          <a:lstStyle/>
          <a:p>
            <a:pPr marL="342900" indent="-342900">
              <a:buFont typeface="Wingdings" panose="05000000000000000000" pitchFamily="2" charset="2"/>
              <a:buChar char="l"/>
            </a:pPr>
            <a:r>
              <a:rPr lang="ja-JP" altLang="en-US" sz="2000" dirty="0">
                <a:latin typeface="ＭＳ Ｐゴシック" panose="020B0600070205080204" pitchFamily="50" charset="-128"/>
                <a:ea typeface="ＭＳ Ｐゴシック" panose="020B0600070205080204" pitchFamily="50" charset="-128"/>
              </a:rPr>
              <a:t>反粒子探索に向けたマイルストーン</a:t>
            </a:r>
            <a:endParaRPr lang="en-US" altLang="ja-JP" sz="2000" dirty="0">
              <a:latin typeface="ＭＳ Ｐゴシック" panose="020B0600070205080204" pitchFamily="50" charset="-128"/>
              <a:ea typeface="ＭＳ Ｐゴシック" panose="020B0600070205080204" pitchFamily="50" charset="-128"/>
            </a:endParaRPr>
          </a:p>
          <a:p>
            <a:pPr marL="800100" lvl="1" indent="-342900">
              <a:buFont typeface="Wingdings" panose="05000000000000000000" pitchFamily="2" charset="2"/>
              <a:buChar char="p"/>
            </a:pPr>
            <a:r>
              <a:rPr lang="ja-JP" altLang="en-US" sz="2000" dirty="0">
                <a:solidFill>
                  <a:srgbClr val="FF0000"/>
                </a:solidFill>
                <a:latin typeface="ＭＳ Ｐゴシック" panose="020B0600070205080204" pitchFamily="50" charset="-128"/>
                <a:ea typeface="ＭＳ Ｐゴシック" panose="020B0600070205080204" pitchFamily="50" charset="-128"/>
              </a:rPr>
              <a:t> </a:t>
            </a:r>
            <a:r>
              <a:rPr lang="ja-JP" altLang="en-US" sz="2000" dirty="0">
                <a:latin typeface="ＭＳ Ｐゴシック" panose="020B0600070205080204" pitchFamily="50" charset="-128"/>
                <a:ea typeface="ＭＳ Ｐゴシック" panose="020B0600070205080204" pitchFamily="50" charset="-128"/>
              </a:rPr>
              <a:t>粒子</a:t>
            </a:r>
            <a:r>
              <a:rPr lang="en-US" altLang="ja-JP" sz="2000" dirty="0">
                <a:latin typeface="ＭＳ Ｐゴシック" panose="020B0600070205080204" pitchFamily="50" charset="-128"/>
                <a:ea typeface="ＭＳ Ｐゴシック" panose="020B0600070205080204" pitchFamily="50" charset="-128"/>
              </a:rPr>
              <a:t>-</a:t>
            </a:r>
            <a:r>
              <a:rPr lang="ja-JP" altLang="en-US" sz="2000" dirty="0">
                <a:latin typeface="ＭＳ Ｐゴシック" panose="020B0600070205080204" pitchFamily="50" charset="-128"/>
                <a:ea typeface="ＭＳ Ｐゴシック" panose="020B0600070205080204" pitchFamily="50" charset="-128"/>
              </a:rPr>
              <a:t>反粒子識別の実機検証</a:t>
            </a:r>
            <a:endParaRPr lang="en-US" altLang="ja-JP" sz="2000" dirty="0">
              <a:latin typeface="ＭＳ Ｐゴシック" panose="020B0600070205080204" pitchFamily="50" charset="-128"/>
              <a:ea typeface="ＭＳ Ｐゴシック" panose="020B0600070205080204" pitchFamily="50" charset="-128"/>
            </a:endParaRPr>
          </a:p>
          <a:p>
            <a:pPr marL="800100" lvl="1" indent="-342900">
              <a:buFont typeface="Wingdings" panose="05000000000000000000" pitchFamily="2" charset="2"/>
              <a:buChar char="p"/>
            </a:pPr>
            <a:r>
              <a:rPr lang="ja-JP" altLang="en-US" sz="2000" dirty="0">
                <a:solidFill>
                  <a:srgbClr val="00B050"/>
                </a:solidFill>
                <a:latin typeface="ＭＳ Ｐゴシック" panose="020B0600070205080204" pitchFamily="50" charset="-128"/>
                <a:ea typeface="ＭＳ Ｐゴシック" panose="020B0600070205080204" pitchFamily="50" charset="-128"/>
              </a:rPr>
              <a:t> </a:t>
            </a:r>
            <a:r>
              <a:rPr lang="ja-JP" altLang="en-US" sz="2000" dirty="0">
                <a:latin typeface="ＭＳ Ｐゴシック" panose="020B0600070205080204" pitchFamily="50" charset="-128"/>
                <a:ea typeface="ＭＳ Ｐゴシック" panose="020B0600070205080204" pitchFamily="50" charset="-128"/>
              </a:rPr>
              <a:t>加速器ビームを用いた粒子識別の定量化</a:t>
            </a:r>
            <a:endParaRPr lang="en-US" altLang="ja-JP" sz="2000" dirty="0">
              <a:latin typeface="ＭＳ Ｐゴシック" panose="020B0600070205080204" pitchFamily="50" charset="-128"/>
              <a:ea typeface="ＭＳ Ｐゴシック" panose="020B0600070205080204" pitchFamily="50" charset="-128"/>
            </a:endParaRPr>
          </a:p>
          <a:p>
            <a:pPr marL="800100" lvl="1" indent="-342900">
              <a:buFont typeface="Wingdings" panose="05000000000000000000" pitchFamily="2" charset="2"/>
              <a:buChar char="p"/>
            </a:pPr>
            <a:r>
              <a:rPr lang="ja-JP" altLang="en-US" sz="2000" dirty="0">
                <a:solidFill>
                  <a:srgbClr val="2B03F3"/>
                </a:solidFill>
                <a:latin typeface="ＭＳ Ｐゴシック" panose="020B0600070205080204" pitchFamily="50" charset="-128"/>
                <a:ea typeface="ＭＳ Ｐゴシック" panose="020B0600070205080204" pitchFamily="50" charset="-128"/>
              </a:rPr>
              <a:t> </a:t>
            </a:r>
            <a:r>
              <a:rPr lang="ja-JP" altLang="en-US" sz="2000" dirty="0">
                <a:latin typeface="ＭＳ Ｐゴシック" panose="020B0600070205080204" pitchFamily="50" charset="-128"/>
                <a:ea typeface="ＭＳ Ｐゴシック" panose="020B0600070205080204" pitchFamily="50" charset="-128"/>
              </a:rPr>
              <a:t>気球高度での液体アルゴン安定運用技術の確立</a:t>
            </a:r>
          </a:p>
        </p:txBody>
      </p:sp>
      <p:cxnSp>
        <p:nvCxnSpPr>
          <p:cNvPr id="11" name="Straight Arrow Connector 10">
            <a:extLst>
              <a:ext uri="{FF2B5EF4-FFF2-40B4-BE49-F238E27FC236}">
                <a16:creationId xmlns:a16="http://schemas.microsoft.com/office/drawing/2014/main" id="{0BC6C6CC-D049-2296-7473-86D687E0224D}"/>
              </a:ext>
            </a:extLst>
          </p:cNvPr>
          <p:cNvCxnSpPr>
            <a:cxnSpLocks/>
          </p:cNvCxnSpPr>
          <p:nvPr/>
        </p:nvCxnSpPr>
        <p:spPr>
          <a:xfrm>
            <a:off x="905646" y="5335245"/>
            <a:ext cx="10424973"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745780A0-3034-2E8C-221D-CAEFF809AAE9}"/>
              </a:ext>
            </a:extLst>
          </p:cNvPr>
          <p:cNvCxnSpPr>
            <a:cxnSpLocks/>
          </p:cNvCxnSpPr>
          <p:nvPr/>
        </p:nvCxnSpPr>
        <p:spPr>
          <a:xfrm>
            <a:off x="1803654" y="5221049"/>
            <a:ext cx="0" cy="229943"/>
          </a:xfrm>
          <a:prstGeom prst="line">
            <a:avLst/>
          </a:prstGeom>
          <a:ln w="28575"/>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21119A5C-0255-D5ED-3408-44C1342C5D07}"/>
              </a:ext>
            </a:extLst>
          </p:cNvPr>
          <p:cNvCxnSpPr>
            <a:cxnSpLocks/>
          </p:cNvCxnSpPr>
          <p:nvPr/>
        </p:nvCxnSpPr>
        <p:spPr>
          <a:xfrm>
            <a:off x="7552518" y="5220272"/>
            <a:ext cx="0" cy="229943"/>
          </a:xfrm>
          <a:prstGeom prst="line">
            <a:avLst/>
          </a:prstGeom>
          <a:ln w="28575"/>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A06BF36A-A543-E312-6182-02E8F77B0354}"/>
              </a:ext>
            </a:extLst>
          </p:cNvPr>
          <p:cNvSpPr txBox="1"/>
          <p:nvPr/>
        </p:nvSpPr>
        <p:spPr>
          <a:xfrm>
            <a:off x="1313746" y="4895802"/>
            <a:ext cx="1458489" cy="369332"/>
          </a:xfrm>
          <a:prstGeom prst="rect">
            <a:avLst/>
          </a:prstGeom>
          <a:noFill/>
        </p:spPr>
        <p:txBody>
          <a:bodyPr wrap="square" rtlCol="0">
            <a:spAutoFit/>
          </a:bodyPr>
          <a:lstStyle/>
          <a:p>
            <a:r>
              <a:rPr kumimoji="1" lang="en-US" altLang="ja-JP" dirty="0">
                <a:latin typeface="ＭＳ Ｐゴシック" panose="020B0600070205080204" pitchFamily="50" charset="-128"/>
                <a:ea typeface="ＭＳ Ｐゴシック" panose="020B0600070205080204" pitchFamily="50" charset="-128"/>
              </a:rPr>
              <a:t>Sep. 2022</a:t>
            </a:r>
            <a:endParaRPr kumimoji="1" lang="ja-JP" altLang="en-US">
              <a:latin typeface="ＭＳ Ｐゴシック" panose="020B0600070205080204" pitchFamily="50" charset="-128"/>
              <a:ea typeface="ＭＳ Ｐゴシック" panose="020B0600070205080204" pitchFamily="50" charset="-128"/>
            </a:endParaRPr>
          </a:p>
        </p:txBody>
      </p:sp>
      <p:sp>
        <p:nvSpPr>
          <p:cNvPr id="37" name="TextBox 36">
            <a:extLst>
              <a:ext uri="{FF2B5EF4-FFF2-40B4-BE49-F238E27FC236}">
                <a16:creationId xmlns:a16="http://schemas.microsoft.com/office/drawing/2014/main" id="{CA04C945-6E2E-5E6C-A417-929A1927795D}"/>
              </a:ext>
            </a:extLst>
          </p:cNvPr>
          <p:cNvSpPr txBox="1"/>
          <p:nvPr/>
        </p:nvSpPr>
        <p:spPr>
          <a:xfrm>
            <a:off x="7023172" y="4908119"/>
            <a:ext cx="1458489" cy="369332"/>
          </a:xfrm>
          <a:prstGeom prst="rect">
            <a:avLst/>
          </a:prstGeom>
          <a:noFill/>
        </p:spPr>
        <p:txBody>
          <a:bodyPr wrap="square" rtlCol="0">
            <a:spAutoFit/>
          </a:bodyPr>
          <a:lstStyle/>
          <a:p>
            <a:r>
              <a:rPr kumimoji="1" lang="en-US" altLang="ja-JP" dirty="0">
                <a:latin typeface="ＭＳ Ｐゴシック" panose="020B0600070205080204" pitchFamily="50" charset="-128"/>
                <a:ea typeface="ＭＳ Ｐゴシック" panose="020B0600070205080204" pitchFamily="50" charset="-128"/>
              </a:rPr>
              <a:t>Sep. 2023</a:t>
            </a:r>
            <a:endParaRPr kumimoji="1" lang="ja-JP" altLang="en-US">
              <a:latin typeface="ＭＳ Ｐゴシック" panose="020B0600070205080204" pitchFamily="50" charset="-128"/>
              <a:ea typeface="ＭＳ Ｐゴシック" panose="020B0600070205080204" pitchFamily="50" charset="-128"/>
            </a:endParaRPr>
          </a:p>
        </p:txBody>
      </p:sp>
      <p:cxnSp>
        <p:nvCxnSpPr>
          <p:cNvPr id="39" name="Straight Connector 38">
            <a:extLst>
              <a:ext uri="{FF2B5EF4-FFF2-40B4-BE49-F238E27FC236}">
                <a16:creationId xmlns:a16="http://schemas.microsoft.com/office/drawing/2014/main" id="{DC9FCE42-D0AA-F201-8ED8-FB839672C635}"/>
              </a:ext>
            </a:extLst>
          </p:cNvPr>
          <p:cNvCxnSpPr>
            <a:cxnSpLocks/>
          </p:cNvCxnSpPr>
          <p:nvPr/>
        </p:nvCxnSpPr>
        <p:spPr>
          <a:xfrm>
            <a:off x="4698617" y="5220272"/>
            <a:ext cx="0" cy="229943"/>
          </a:xfrm>
          <a:prstGeom prst="line">
            <a:avLst/>
          </a:prstGeom>
          <a:ln w="28575"/>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338F3DBB-B52E-79C8-EFAA-CCA6C9737616}"/>
              </a:ext>
            </a:extLst>
          </p:cNvPr>
          <p:cNvCxnSpPr>
            <a:cxnSpLocks/>
          </p:cNvCxnSpPr>
          <p:nvPr/>
        </p:nvCxnSpPr>
        <p:spPr>
          <a:xfrm>
            <a:off x="10516187" y="5220273"/>
            <a:ext cx="0" cy="229943"/>
          </a:xfrm>
          <a:prstGeom prst="line">
            <a:avLst/>
          </a:prstGeom>
          <a:ln w="28575"/>
        </p:spPr>
        <p:style>
          <a:lnRef idx="1">
            <a:schemeClr val="dk1"/>
          </a:lnRef>
          <a:fillRef idx="0">
            <a:schemeClr val="dk1"/>
          </a:fillRef>
          <a:effectRef idx="0">
            <a:schemeClr val="dk1"/>
          </a:effectRef>
          <a:fontRef idx="minor">
            <a:schemeClr val="tx1"/>
          </a:fontRef>
        </p:style>
      </p:cxnSp>
      <p:sp>
        <p:nvSpPr>
          <p:cNvPr id="43" name="TextBox 42">
            <a:extLst>
              <a:ext uri="{FF2B5EF4-FFF2-40B4-BE49-F238E27FC236}">
                <a16:creationId xmlns:a16="http://schemas.microsoft.com/office/drawing/2014/main" id="{3EF66830-4812-427B-8EC0-6539AD1BA94B}"/>
              </a:ext>
            </a:extLst>
          </p:cNvPr>
          <p:cNvSpPr txBox="1"/>
          <p:nvPr/>
        </p:nvSpPr>
        <p:spPr>
          <a:xfrm>
            <a:off x="4135969" y="4919595"/>
            <a:ext cx="1458489" cy="369332"/>
          </a:xfrm>
          <a:prstGeom prst="rect">
            <a:avLst/>
          </a:prstGeom>
          <a:noFill/>
        </p:spPr>
        <p:txBody>
          <a:bodyPr wrap="square" rtlCol="0">
            <a:spAutoFit/>
          </a:bodyPr>
          <a:lstStyle/>
          <a:p>
            <a:r>
              <a:rPr kumimoji="1" lang="en-US" altLang="ja-JP" dirty="0">
                <a:latin typeface="ＭＳ Ｐゴシック" panose="020B0600070205080204" pitchFamily="50" charset="-128"/>
                <a:ea typeface="ＭＳ Ｐゴシック" panose="020B0600070205080204" pitchFamily="50" charset="-128"/>
              </a:rPr>
              <a:t>Mar. 2023</a:t>
            </a:r>
            <a:endParaRPr kumimoji="1" lang="ja-JP" altLang="en-US">
              <a:latin typeface="ＭＳ Ｐゴシック" panose="020B0600070205080204" pitchFamily="50" charset="-128"/>
              <a:ea typeface="ＭＳ Ｐゴシック" panose="020B0600070205080204" pitchFamily="50" charset="-128"/>
            </a:endParaRPr>
          </a:p>
        </p:txBody>
      </p:sp>
      <p:sp>
        <p:nvSpPr>
          <p:cNvPr id="44" name="TextBox 43">
            <a:extLst>
              <a:ext uri="{FF2B5EF4-FFF2-40B4-BE49-F238E27FC236}">
                <a16:creationId xmlns:a16="http://schemas.microsoft.com/office/drawing/2014/main" id="{07E4F38B-C52D-854A-703C-72833749341A}"/>
              </a:ext>
            </a:extLst>
          </p:cNvPr>
          <p:cNvSpPr txBox="1"/>
          <p:nvPr/>
        </p:nvSpPr>
        <p:spPr>
          <a:xfrm>
            <a:off x="9963495" y="4908427"/>
            <a:ext cx="1458489" cy="369332"/>
          </a:xfrm>
          <a:prstGeom prst="rect">
            <a:avLst/>
          </a:prstGeom>
          <a:noFill/>
        </p:spPr>
        <p:txBody>
          <a:bodyPr wrap="square" rtlCol="0">
            <a:spAutoFit/>
          </a:bodyPr>
          <a:lstStyle/>
          <a:p>
            <a:r>
              <a:rPr kumimoji="1" lang="en-US" altLang="ja-JP" dirty="0">
                <a:latin typeface="ＭＳ Ｐゴシック" panose="020B0600070205080204" pitchFamily="50" charset="-128"/>
                <a:ea typeface="ＭＳ Ｐゴシック" panose="020B0600070205080204" pitchFamily="50" charset="-128"/>
              </a:rPr>
              <a:t>Mar. 2024</a:t>
            </a:r>
            <a:endParaRPr kumimoji="1" lang="ja-JP" altLang="en-US">
              <a:latin typeface="ＭＳ Ｐゴシック" panose="020B0600070205080204" pitchFamily="50" charset="-128"/>
              <a:ea typeface="ＭＳ Ｐゴシック" panose="020B0600070205080204" pitchFamily="50" charset="-128"/>
            </a:endParaRPr>
          </a:p>
        </p:txBody>
      </p:sp>
      <p:sp>
        <p:nvSpPr>
          <p:cNvPr id="51" name="Right Arrow 50">
            <a:extLst>
              <a:ext uri="{FF2B5EF4-FFF2-40B4-BE49-F238E27FC236}">
                <a16:creationId xmlns:a16="http://schemas.microsoft.com/office/drawing/2014/main" id="{5A80BD25-2C5A-F481-29A5-368FBBB1291B}"/>
              </a:ext>
            </a:extLst>
          </p:cNvPr>
          <p:cNvSpPr/>
          <p:nvPr/>
        </p:nvSpPr>
        <p:spPr>
          <a:xfrm>
            <a:off x="1113078" y="5392732"/>
            <a:ext cx="2568276" cy="731191"/>
          </a:xfrm>
          <a:prstGeom prst="rightArrow">
            <a:avLst>
              <a:gd name="adj1" fmla="val 56332"/>
              <a:gd name="adj2" fmla="val 50000"/>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bg1"/>
                </a:solidFill>
                <a:latin typeface="ＭＳ Ｐゴシック" panose="020B0600070205080204" pitchFamily="50" charset="-128"/>
                <a:ea typeface="ＭＳ Ｐゴシック" panose="020B0600070205080204" pitchFamily="50" charset="-128"/>
              </a:rPr>
              <a:t>30 x 30 x 30 cm</a:t>
            </a:r>
            <a:r>
              <a:rPr kumimoji="1" lang="en-US" altLang="ja-JP" sz="1400" baseline="30000" dirty="0">
                <a:solidFill>
                  <a:schemeClr val="bg1"/>
                </a:solidFill>
                <a:latin typeface="ＭＳ Ｐゴシック" panose="020B0600070205080204" pitchFamily="50" charset="-128"/>
                <a:ea typeface="ＭＳ Ｐゴシック" panose="020B0600070205080204" pitchFamily="50" charset="-128"/>
              </a:rPr>
              <a:t>3 </a:t>
            </a:r>
            <a:r>
              <a:rPr kumimoji="1" lang="en-US" altLang="ja-JP" sz="1400" dirty="0" err="1">
                <a:solidFill>
                  <a:schemeClr val="bg1"/>
                </a:solidFill>
                <a:latin typeface="ＭＳ Ｐゴシック" panose="020B0600070205080204" pitchFamily="50" charset="-128"/>
                <a:ea typeface="ＭＳ Ｐゴシック" panose="020B0600070205080204" pitchFamily="50" charset="-128"/>
              </a:rPr>
              <a:t>LArTPC</a:t>
            </a:r>
            <a:r>
              <a:rPr kumimoji="1" lang="en-US" altLang="ja-JP" sz="1400" dirty="0">
                <a:solidFill>
                  <a:schemeClr val="bg1"/>
                </a:solidFill>
                <a:latin typeface="ＭＳ Ｐゴシック" panose="020B0600070205080204" pitchFamily="50" charset="-128"/>
                <a:ea typeface="ＭＳ Ｐゴシック" panose="020B0600070205080204" pitchFamily="50" charset="-128"/>
              </a:rPr>
              <a:t> Cosmic Muon test</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p:txBody>
      </p:sp>
      <p:sp>
        <p:nvSpPr>
          <p:cNvPr id="52" name="Right Arrow 51">
            <a:extLst>
              <a:ext uri="{FF2B5EF4-FFF2-40B4-BE49-F238E27FC236}">
                <a16:creationId xmlns:a16="http://schemas.microsoft.com/office/drawing/2014/main" id="{C53DDD60-FF52-9AC3-2057-F81167C95239}"/>
              </a:ext>
            </a:extLst>
          </p:cNvPr>
          <p:cNvSpPr/>
          <p:nvPr/>
        </p:nvSpPr>
        <p:spPr>
          <a:xfrm>
            <a:off x="4134050" y="5535455"/>
            <a:ext cx="2768491" cy="731191"/>
          </a:xfrm>
          <a:prstGeom prst="rightArrow">
            <a:avLst>
              <a:gd name="adj1" fmla="val 56332"/>
              <a:gd name="adj2" fmla="val 50000"/>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bg1"/>
                </a:solidFill>
                <a:latin typeface="ＭＳ Ｐゴシック" panose="020B0600070205080204" pitchFamily="50" charset="-128"/>
                <a:ea typeface="ＭＳ Ｐゴシック" panose="020B0600070205080204" pitchFamily="50" charset="-128"/>
              </a:rPr>
              <a:t>J-PARC Phase 1 </a:t>
            </a:r>
            <a:br>
              <a:rPr kumimoji="1" lang="en-US" altLang="ja-JP" sz="1400" dirty="0">
                <a:solidFill>
                  <a:schemeClr val="bg1"/>
                </a:solidFill>
                <a:latin typeface="ＭＳ Ｐゴシック" panose="020B0600070205080204" pitchFamily="50" charset="-128"/>
                <a:ea typeface="ＭＳ Ｐゴシック" panose="020B0600070205080204" pitchFamily="50" charset="-128"/>
              </a:rPr>
            </a:br>
            <a:r>
              <a:rPr kumimoji="1" lang="en-US" altLang="ja-JP" sz="1400" dirty="0">
                <a:solidFill>
                  <a:schemeClr val="bg1"/>
                </a:solidFill>
                <a:latin typeface="ＭＳ Ｐゴシック" panose="020B0600070205080204" pitchFamily="50" charset="-128"/>
                <a:ea typeface="ＭＳ Ｐゴシック" panose="020B0600070205080204" pitchFamily="50" charset="-128"/>
              </a:rPr>
              <a:t>Beam test</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p:txBody>
      </p:sp>
      <p:sp>
        <p:nvSpPr>
          <p:cNvPr id="53" name="Right Arrow 52">
            <a:extLst>
              <a:ext uri="{FF2B5EF4-FFF2-40B4-BE49-F238E27FC236}">
                <a16:creationId xmlns:a16="http://schemas.microsoft.com/office/drawing/2014/main" id="{0A1E6809-7723-0DE3-B42A-A17FE9C6075A}"/>
              </a:ext>
            </a:extLst>
          </p:cNvPr>
          <p:cNvSpPr/>
          <p:nvPr/>
        </p:nvSpPr>
        <p:spPr>
          <a:xfrm>
            <a:off x="7023172" y="5512172"/>
            <a:ext cx="4241428" cy="731191"/>
          </a:xfrm>
          <a:prstGeom prst="rightArrow">
            <a:avLst>
              <a:gd name="adj1" fmla="val 56332"/>
              <a:gd name="adj2" fmla="val 50000"/>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bg1"/>
                </a:solidFill>
                <a:latin typeface="ＭＳ Ｐゴシック" panose="020B0600070205080204" pitchFamily="50" charset="-128"/>
                <a:ea typeface="ＭＳ Ｐゴシック" panose="020B0600070205080204" pitchFamily="50" charset="-128"/>
              </a:rPr>
              <a:t>J-PARC Phase 2 </a:t>
            </a:r>
            <a:br>
              <a:rPr kumimoji="1" lang="en-US" altLang="ja-JP" sz="1400" dirty="0">
                <a:solidFill>
                  <a:schemeClr val="bg1"/>
                </a:solidFill>
                <a:latin typeface="ＭＳ Ｐゴシック" panose="020B0600070205080204" pitchFamily="50" charset="-128"/>
                <a:ea typeface="ＭＳ Ｐゴシック" panose="020B0600070205080204" pitchFamily="50" charset="-128"/>
              </a:rPr>
            </a:br>
            <a:r>
              <a:rPr kumimoji="1" lang="en-US" altLang="ja-JP" sz="1400" dirty="0">
                <a:solidFill>
                  <a:schemeClr val="bg1"/>
                </a:solidFill>
                <a:latin typeface="ＭＳ Ｐゴシック" panose="020B0600070205080204" pitchFamily="50" charset="-128"/>
                <a:ea typeface="ＭＳ Ｐゴシック" panose="020B0600070205080204" pitchFamily="50" charset="-128"/>
              </a:rPr>
              <a:t>Beam test</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p:txBody>
      </p:sp>
      <p:sp>
        <p:nvSpPr>
          <p:cNvPr id="54" name="Right Arrow 53">
            <a:extLst>
              <a:ext uri="{FF2B5EF4-FFF2-40B4-BE49-F238E27FC236}">
                <a16:creationId xmlns:a16="http://schemas.microsoft.com/office/drawing/2014/main" id="{B2121B8F-4FCD-7D7D-8BB8-B5975C6CAFF0}"/>
              </a:ext>
            </a:extLst>
          </p:cNvPr>
          <p:cNvSpPr/>
          <p:nvPr/>
        </p:nvSpPr>
        <p:spPr>
          <a:xfrm>
            <a:off x="3458521" y="6101259"/>
            <a:ext cx="4316831" cy="731191"/>
          </a:xfrm>
          <a:prstGeom prst="rightArrow">
            <a:avLst>
              <a:gd name="adj1" fmla="val 59498"/>
              <a:gd name="adj2" fmla="val 50000"/>
            </a:avLst>
          </a:prstGeom>
          <a:solidFill>
            <a:srgbClr val="2B03F3"/>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bg1"/>
                </a:solidFill>
                <a:latin typeface="ＭＳ Ｐゴシック" panose="020B0600070205080204" pitchFamily="50" charset="-128"/>
                <a:ea typeface="ＭＳ Ｐゴシック" panose="020B0600070205080204" pitchFamily="50" charset="-128"/>
              </a:rPr>
              <a:t>Engineering Balloon flight @ JAXA TARF</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id="{38760DBE-A966-685D-6FF1-979EDA86EE47}"/>
              </a:ext>
            </a:extLst>
          </p:cNvPr>
          <p:cNvSpPr>
            <a:spLocks noGrp="1"/>
          </p:cNvSpPr>
          <p:nvPr>
            <p:ph type="ftr" sz="quarter" idx="11"/>
          </p:nvPr>
        </p:nvSpPr>
        <p:spPr>
          <a:xfrm>
            <a:off x="8077200" y="3726"/>
            <a:ext cx="4114800" cy="365125"/>
          </a:xfrm>
        </p:spPr>
        <p:txBody>
          <a:bodyPr/>
          <a:lstStyle/>
          <a:p>
            <a:r>
              <a:rPr kumimoji="1" lang="en-US" altLang="ja-JP" dirty="0"/>
              <a:t>ICEPP</a:t>
            </a:r>
            <a:r>
              <a:rPr kumimoji="1" lang="ja-JP" altLang="en-US" dirty="0"/>
              <a:t>シンポジウム </a:t>
            </a:r>
            <a:r>
              <a:rPr kumimoji="1" lang="en-US" altLang="ja-JP" dirty="0"/>
              <a:t>2023 2/19</a:t>
            </a:r>
            <a:endParaRPr kumimoji="1" lang="ja-JP" altLang="en-US" dirty="0"/>
          </a:p>
        </p:txBody>
      </p:sp>
      <p:sp>
        <p:nvSpPr>
          <p:cNvPr id="5" name="スライド番号プレースホルダー 2">
            <a:extLst>
              <a:ext uri="{FF2B5EF4-FFF2-40B4-BE49-F238E27FC236}">
                <a16:creationId xmlns:a16="http://schemas.microsoft.com/office/drawing/2014/main" id="{4CD834FB-789D-9D11-1384-FF9CDED8D9A2}"/>
              </a:ext>
            </a:extLst>
          </p:cNvPr>
          <p:cNvSpPr>
            <a:spLocks noGrp="1"/>
          </p:cNvSpPr>
          <p:nvPr>
            <p:ph type="sldNum" sz="quarter" idx="12"/>
          </p:nvPr>
        </p:nvSpPr>
        <p:spPr>
          <a:xfrm>
            <a:off x="9435981" y="0"/>
            <a:ext cx="2743200" cy="365125"/>
          </a:xfrm>
        </p:spPr>
        <p:txBody>
          <a:bodyPr/>
          <a:lstStyle/>
          <a:p>
            <a:fld id="{D6899CFB-F8A1-4451-9130-1C210B9BF1C7}" type="slidenum">
              <a:rPr kumimoji="1" lang="ja-JP" altLang="en-US" smtClean="0"/>
              <a:t>7</a:t>
            </a:fld>
            <a:r>
              <a:rPr kumimoji="1" lang="en-US" altLang="ja-JP" dirty="0"/>
              <a:t>/21</a:t>
            </a:r>
            <a:endParaRPr kumimoji="1" lang="ja-JP" altLang="en-US" dirty="0"/>
          </a:p>
        </p:txBody>
      </p:sp>
    </p:spTree>
    <p:extLst>
      <p:ext uri="{BB962C8B-B14F-4D97-AF65-F5344CB8AC3E}">
        <p14:creationId xmlns:p14="http://schemas.microsoft.com/office/powerpoint/2010/main" val="3793721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B3B439-C902-46ED-B489-783C2B4EBDE8}"/>
              </a:ext>
            </a:extLst>
          </p:cNvPr>
          <p:cNvSpPr>
            <a:spLocks noGrp="1"/>
          </p:cNvSpPr>
          <p:nvPr>
            <p:ph type="title"/>
          </p:nvPr>
        </p:nvSpPr>
        <p:spPr>
          <a:xfrm>
            <a:off x="-1" y="18255"/>
            <a:ext cx="12602817" cy="1325563"/>
          </a:xfrm>
        </p:spPr>
        <p:txBody>
          <a:bodyPr/>
          <a:lstStyle/>
          <a:p>
            <a:r>
              <a:rPr kumimoji="1" lang="ja-JP" altLang="en-US" b="1" dirty="0"/>
              <a:t>地上実験 </a:t>
            </a:r>
            <a:r>
              <a:rPr kumimoji="1" lang="en-US" altLang="ja-JP" dirty="0"/>
              <a:t>-</a:t>
            </a:r>
            <a:r>
              <a:rPr kumimoji="1" lang="ja-JP" altLang="en-US" b="1" dirty="0"/>
              <a:t>宇宙線</a:t>
            </a:r>
            <a:r>
              <a:rPr kumimoji="1" lang="en-US" altLang="ja-JP" b="1" dirty="0"/>
              <a:t>µ</a:t>
            </a:r>
            <a:r>
              <a:rPr kumimoji="1" lang="ja-JP" altLang="en-US" b="1" dirty="0"/>
              <a:t>粒子停止事象の検出</a:t>
            </a:r>
            <a:r>
              <a:rPr kumimoji="1" lang="en-US" altLang="ja-JP" b="1" dirty="0"/>
              <a:t>-</a:t>
            </a:r>
          </a:p>
        </p:txBody>
      </p:sp>
      <p:sp>
        <p:nvSpPr>
          <p:cNvPr id="5" name="スライド番号プレースホルダー 4">
            <a:extLst>
              <a:ext uri="{FF2B5EF4-FFF2-40B4-BE49-F238E27FC236}">
                <a16:creationId xmlns:a16="http://schemas.microsoft.com/office/drawing/2014/main" id="{A825E95F-1378-4914-B7D3-38DD3374B96F}"/>
              </a:ext>
            </a:extLst>
          </p:cNvPr>
          <p:cNvSpPr>
            <a:spLocks noGrp="1"/>
          </p:cNvSpPr>
          <p:nvPr>
            <p:ph type="sldNum" sz="quarter" idx="12"/>
          </p:nvPr>
        </p:nvSpPr>
        <p:spPr>
          <a:xfrm>
            <a:off x="8134175" y="6962980"/>
            <a:ext cx="2743200" cy="365125"/>
          </a:xfrm>
        </p:spPr>
        <p:txBody>
          <a:bodyPr/>
          <a:lstStyle/>
          <a:p>
            <a:fld id="{AD6CE04D-FC5D-4F95-BFB0-74355CC19A81}" type="slidenum">
              <a:rPr kumimoji="1" lang="ja-JP" altLang="en-US" smtClean="0"/>
              <a:t>8</a:t>
            </a:fld>
            <a:endParaRPr kumimoji="1" lang="ja-JP" altLang="en-US" dirty="0"/>
          </a:p>
        </p:txBody>
      </p:sp>
      <p:sp>
        <p:nvSpPr>
          <p:cNvPr id="36" name="コンテンツ プレースホルダー 2">
            <a:extLst>
              <a:ext uri="{FF2B5EF4-FFF2-40B4-BE49-F238E27FC236}">
                <a16:creationId xmlns:a16="http://schemas.microsoft.com/office/drawing/2014/main" id="{E142B718-5ABB-483A-9415-4833C56468DF}"/>
              </a:ext>
            </a:extLst>
          </p:cNvPr>
          <p:cNvSpPr>
            <a:spLocks noGrp="1"/>
          </p:cNvSpPr>
          <p:nvPr>
            <p:ph idx="1"/>
          </p:nvPr>
        </p:nvSpPr>
        <p:spPr>
          <a:xfrm>
            <a:off x="-49764" y="1107422"/>
            <a:ext cx="11963858" cy="2024283"/>
          </a:xfrm>
        </p:spPr>
        <p:txBody>
          <a:bodyPr>
            <a:normAutofit fontScale="92500" lnSpcReduction="10000"/>
          </a:bodyPr>
          <a:lstStyle/>
          <a:p>
            <a:pPr>
              <a:buFont typeface="Wingdings" panose="05000000000000000000" pitchFamily="2" charset="2"/>
              <a:buChar char="Ø"/>
            </a:pPr>
            <a:r>
              <a:rPr lang="en-US" altLang="ja-JP" sz="2400" b="1" dirty="0"/>
              <a:t>GRAMS</a:t>
            </a:r>
            <a:r>
              <a:rPr lang="ja-JP" altLang="en-US" sz="2400" b="1" dirty="0"/>
              <a:t>実験の検出器構成要素：</a:t>
            </a:r>
            <a:r>
              <a:rPr lang="en-US" altLang="ja-JP" sz="2400" b="1" dirty="0" err="1"/>
              <a:t>LArTPC</a:t>
            </a:r>
            <a:r>
              <a:rPr lang="ja-JP" altLang="en-US" sz="2400" b="1" dirty="0"/>
              <a:t>と二層の</a:t>
            </a:r>
            <a:r>
              <a:rPr lang="en-US" altLang="ja-JP" sz="2400" b="1" dirty="0" err="1"/>
              <a:t>ToF</a:t>
            </a:r>
            <a:r>
              <a:rPr lang="ja-JP" altLang="en-US" sz="2400" b="1" dirty="0"/>
              <a:t>シンチレータ</a:t>
            </a:r>
            <a:endParaRPr lang="en-US" altLang="ja-JP" sz="2400" b="1" dirty="0"/>
          </a:p>
          <a:p>
            <a:pPr marL="0" indent="0">
              <a:buNone/>
            </a:pPr>
            <a:r>
              <a:rPr lang="ja-JP" altLang="en-US" sz="2400" b="1" dirty="0"/>
              <a:t>　→まずは地上での実機検証が必要</a:t>
            </a:r>
            <a:endParaRPr lang="en-US" altLang="ja-JP" sz="2400" b="1" dirty="0"/>
          </a:p>
          <a:p>
            <a:pPr marL="0" indent="0">
              <a:buNone/>
            </a:pPr>
            <a:r>
              <a:rPr lang="ja-JP" altLang="en-US" sz="2400" b="1" dirty="0"/>
              <a:t>　</a:t>
            </a:r>
            <a:r>
              <a:rPr lang="en-US" altLang="ja-JP" sz="2400" b="1" dirty="0"/>
              <a:t>1.</a:t>
            </a:r>
            <a:r>
              <a:rPr lang="ja-JP" altLang="en-US" sz="2400" b="1" dirty="0"/>
              <a:t>  </a:t>
            </a:r>
            <a:r>
              <a:rPr lang="en-US" altLang="ja-JP" sz="2400" b="1" dirty="0" err="1"/>
              <a:t>ToF</a:t>
            </a:r>
            <a:r>
              <a:rPr lang="ja-JP" altLang="en-US" sz="2400" b="1" dirty="0"/>
              <a:t>二層と液体シンチレータを用いた宇宙線</a:t>
            </a:r>
            <a:r>
              <a:rPr lang="en-US" altLang="ja-JP" sz="2400" b="1" dirty="0"/>
              <a:t>µ</a:t>
            </a:r>
            <a:r>
              <a:rPr lang="ja-JP" altLang="en-US" sz="2400" b="1" dirty="0"/>
              <a:t>粒子停止</a:t>
            </a:r>
            <a:r>
              <a:rPr lang="en-US" altLang="ja-JP" sz="2400" b="1" dirty="0"/>
              <a:t>(</a:t>
            </a:r>
            <a:r>
              <a:rPr lang="ja-JP" altLang="en-US" sz="2400" b="1" dirty="0"/>
              <a:t>崩壊</a:t>
            </a:r>
            <a:r>
              <a:rPr lang="en-US" altLang="ja-JP" sz="2400" b="1" dirty="0"/>
              <a:t>)</a:t>
            </a:r>
            <a:r>
              <a:rPr lang="ja-JP" altLang="en-US" sz="2400" b="1" dirty="0"/>
              <a:t>事象の観測試験</a:t>
            </a:r>
            <a:endParaRPr lang="en-US" altLang="ja-JP" sz="2000" b="1" dirty="0"/>
          </a:p>
          <a:p>
            <a:pPr marL="0" indent="0">
              <a:buNone/>
            </a:pPr>
            <a:r>
              <a:rPr lang="ja-JP" altLang="en-US" sz="2400" b="1" dirty="0"/>
              <a:t>　</a:t>
            </a:r>
            <a:r>
              <a:rPr lang="en-US" altLang="ja-JP" sz="2400" b="1" dirty="0"/>
              <a:t>2.</a:t>
            </a:r>
            <a:r>
              <a:rPr lang="ja-JP" altLang="en-US" sz="2400" b="1" dirty="0"/>
              <a:t>  </a:t>
            </a:r>
            <a:r>
              <a:rPr lang="en-US" altLang="ja-JP" sz="2400" b="1" dirty="0" err="1"/>
              <a:t>LArTPC</a:t>
            </a:r>
            <a:r>
              <a:rPr lang="ja-JP" altLang="en-US" sz="2400" b="1" dirty="0"/>
              <a:t>による宇宙線</a:t>
            </a:r>
            <a:r>
              <a:rPr lang="en-US" altLang="ja-JP" sz="2400" b="1" dirty="0"/>
              <a:t>µ</a:t>
            </a:r>
            <a:r>
              <a:rPr lang="ja-JP" altLang="en-US" sz="2400" b="1" dirty="0"/>
              <a:t>粒子停止事象を用いた粒子反粒子識別試験</a:t>
            </a:r>
            <a:endParaRPr lang="en-US" altLang="ja-JP" sz="2400" b="1" dirty="0"/>
          </a:p>
          <a:p>
            <a:pPr marL="0" indent="0">
              <a:buNone/>
            </a:pPr>
            <a:r>
              <a:rPr lang="ja-JP" altLang="en-US" sz="2400" b="1" dirty="0"/>
              <a:t>　</a:t>
            </a:r>
            <a:r>
              <a:rPr lang="en-US" altLang="ja-JP" sz="2400" b="1" dirty="0"/>
              <a:t>3.</a:t>
            </a:r>
            <a:r>
              <a:rPr lang="ja-JP" altLang="en-US" sz="2400" b="1" dirty="0"/>
              <a:t>  </a:t>
            </a:r>
            <a:r>
              <a:rPr lang="en-US" altLang="ja-JP" sz="2400" b="1" dirty="0" err="1"/>
              <a:t>LArTPC+ToF</a:t>
            </a:r>
            <a:r>
              <a:rPr lang="en-US" altLang="ja-JP" sz="2400" b="1" dirty="0"/>
              <a:t> first step</a:t>
            </a:r>
            <a:r>
              <a:rPr lang="ja-JP" altLang="en-US" sz="2400" b="1" dirty="0"/>
              <a:t>試験</a:t>
            </a:r>
            <a:endParaRPr lang="en-US" altLang="ja-JP" sz="2400" b="1" dirty="0"/>
          </a:p>
          <a:p>
            <a:pPr>
              <a:buFont typeface="Wingdings" panose="05000000000000000000" pitchFamily="2" charset="2"/>
              <a:buChar char="Ø"/>
            </a:pPr>
            <a:endParaRPr lang="en-US" altLang="ja-JP" sz="2000" b="1" dirty="0"/>
          </a:p>
          <a:p>
            <a:pPr>
              <a:buFont typeface="Wingdings" panose="05000000000000000000" pitchFamily="2" charset="2"/>
              <a:buChar char="Ø"/>
            </a:pPr>
            <a:endParaRPr lang="en-US" altLang="ja-JP" sz="2000" b="1" dirty="0"/>
          </a:p>
          <a:p>
            <a:pPr>
              <a:buFont typeface="Wingdings" panose="05000000000000000000" pitchFamily="2" charset="2"/>
              <a:buChar char="Ø"/>
            </a:pPr>
            <a:endParaRPr lang="en-US" altLang="ja-JP" sz="2000" b="1" dirty="0"/>
          </a:p>
          <a:p>
            <a:pPr>
              <a:buFont typeface="Wingdings" panose="05000000000000000000" pitchFamily="2" charset="2"/>
              <a:buChar char="Ø"/>
            </a:pPr>
            <a:endParaRPr lang="en-US" altLang="ja-JP" sz="2000" b="1" dirty="0"/>
          </a:p>
        </p:txBody>
      </p:sp>
      <p:sp>
        <p:nvSpPr>
          <p:cNvPr id="17" name="テキスト ボックス 16">
            <a:extLst>
              <a:ext uri="{FF2B5EF4-FFF2-40B4-BE49-F238E27FC236}">
                <a16:creationId xmlns:a16="http://schemas.microsoft.com/office/drawing/2014/main" id="{B244C073-9AA5-4ACD-592D-C7449C450EEE}"/>
              </a:ext>
            </a:extLst>
          </p:cNvPr>
          <p:cNvSpPr txBox="1"/>
          <p:nvPr/>
        </p:nvSpPr>
        <p:spPr>
          <a:xfrm>
            <a:off x="8640812" y="6373623"/>
            <a:ext cx="2122697" cy="369332"/>
          </a:xfrm>
          <a:prstGeom prst="rect">
            <a:avLst/>
          </a:prstGeom>
          <a:noFill/>
        </p:spPr>
        <p:txBody>
          <a:bodyPr wrap="square" rtlCol="0">
            <a:spAutoFit/>
          </a:bodyPr>
          <a:lstStyle/>
          <a:p>
            <a:r>
              <a:rPr lang="en-US" altLang="ja-JP" b="1" dirty="0" err="1"/>
              <a:t>LArTPC+ToF</a:t>
            </a:r>
            <a:r>
              <a:rPr lang="ja-JP" altLang="en-US" b="1" dirty="0"/>
              <a:t>試験</a:t>
            </a:r>
            <a:endParaRPr kumimoji="1" lang="ja-JP" altLang="en-US" b="1" dirty="0"/>
          </a:p>
        </p:txBody>
      </p:sp>
      <p:pic>
        <p:nvPicPr>
          <p:cNvPr id="18" name="図 17">
            <a:extLst>
              <a:ext uri="{FF2B5EF4-FFF2-40B4-BE49-F238E27FC236}">
                <a16:creationId xmlns:a16="http://schemas.microsoft.com/office/drawing/2014/main" id="{3EC9D78F-FAF6-EA11-A62D-F818BB920B95}"/>
              </a:ext>
            </a:extLst>
          </p:cNvPr>
          <p:cNvPicPr>
            <a:picLocks noChangeAspect="1"/>
          </p:cNvPicPr>
          <p:nvPr/>
        </p:nvPicPr>
        <p:blipFill>
          <a:blip r:embed="rId3"/>
          <a:stretch>
            <a:fillRect/>
          </a:stretch>
        </p:blipFill>
        <p:spPr>
          <a:xfrm>
            <a:off x="5144145" y="3064022"/>
            <a:ext cx="2109816" cy="3367891"/>
          </a:xfrm>
          <a:prstGeom prst="rect">
            <a:avLst/>
          </a:prstGeom>
        </p:spPr>
      </p:pic>
      <p:sp>
        <p:nvSpPr>
          <p:cNvPr id="8" name="テキスト ボックス 7">
            <a:extLst>
              <a:ext uri="{FF2B5EF4-FFF2-40B4-BE49-F238E27FC236}">
                <a16:creationId xmlns:a16="http://schemas.microsoft.com/office/drawing/2014/main" id="{7DABA9D4-3A90-FD4F-B693-4354ABE1E524}"/>
              </a:ext>
            </a:extLst>
          </p:cNvPr>
          <p:cNvSpPr txBox="1"/>
          <p:nvPr/>
        </p:nvSpPr>
        <p:spPr>
          <a:xfrm>
            <a:off x="5458504" y="6418885"/>
            <a:ext cx="1516762" cy="369332"/>
          </a:xfrm>
          <a:prstGeom prst="rect">
            <a:avLst/>
          </a:prstGeom>
          <a:noFill/>
        </p:spPr>
        <p:txBody>
          <a:bodyPr wrap="none" rtlCol="0">
            <a:spAutoFit/>
          </a:bodyPr>
          <a:lstStyle/>
          <a:p>
            <a:r>
              <a:rPr lang="en-US" altLang="ja-JP" b="1" dirty="0" err="1"/>
              <a:t>LArTPC</a:t>
            </a:r>
            <a:r>
              <a:rPr lang="ja-JP" altLang="en-US" b="1" dirty="0"/>
              <a:t>試験</a:t>
            </a:r>
            <a:endParaRPr kumimoji="1" lang="ja-JP" altLang="en-US" b="1" dirty="0"/>
          </a:p>
        </p:txBody>
      </p:sp>
      <p:sp>
        <p:nvSpPr>
          <p:cNvPr id="9" name="テキスト ボックス 8">
            <a:extLst>
              <a:ext uri="{FF2B5EF4-FFF2-40B4-BE49-F238E27FC236}">
                <a16:creationId xmlns:a16="http://schemas.microsoft.com/office/drawing/2014/main" id="{E2853C5C-19C3-A16D-8BAE-AB72FDC178AD}"/>
              </a:ext>
            </a:extLst>
          </p:cNvPr>
          <p:cNvSpPr txBox="1"/>
          <p:nvPr/>
        </p:nvSpPr>
        <p:spPr>
          <a:xfrm>
            <a:off x="4533763" y="3326186"/>
            <a:ext cx="404278"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b="1" dirty="0"/>
              <a:t>2.</a:t>
            </a:r>
            <a:endParaRPr lang="ja-JP" altLang="en-US" sz="1400" b="1" dirty="0"/>
          </a:p>
        </p:txBody>
      </p:sp>
      <p:sp>
        <p:nvSpPr>
          <p:cNvPr id="3" name="テキスト ボックス 2">
            <a:extLst>
              <a:ext uri="{FF2B5EF4-FFF2-40B4-BE49-F238E27FC236}">
                <a16:creationId xmlns:a16="http://schemas.microsoft.com/office/drawing/2014/main" id="{0FBBB09B-D12E-F542-B3B1-96B71BB7F97F}"/>
              </a:ext>
            </a:extLst>
          </p:cNvPr>
          <p:cNvSpPr txBox="1"/>
          <p:nvPr/>
        </p:nvSpPr>
        <p:spPr>
          <a:xfrm>
            <a:off x="410585" y="3326186"/>
            <a:ext cx="404278"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b="1" dirty="0"/>
              <a:t>1.</a:t>
            </a:r>
            <a:endParaRPr lang="ja-JP" altLang="en-US" sz="1400" b="1" dirty="0"/>
          </a:p>
        </p:txBody>
      </p:sp>
      <p:sp>
        <p:nvSpPr>
          <p:cNvPr id="4" name="テキスト ボックス 3">
            <a:extLst>
              <a:ext uri="{FF2B5EF4-FFF2-40B4-BE49-F238E27FC236}">
                <a16:creationId xmlns:a16="http://schemas.microsoft.com/office/drawing/2014/main" id="{43E9EDB7-8D62-FCC6-1331-ED42AF5D5F85}"/>
              </a:ext>
            </a:extLst>
          </p:cNvPr>
          <p:cNvSpPr txBox="1"/>
          <p:nvPr/>
        </p:nvSpPr>
        <p:spPr>
          <a:xfrm>
            <a:off x="8130124" y="3334320"/>
            <a:ext cx="404278"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2000" b="1" dirty="0"/>
              <a:t>3.</a:t>
            </a:r>
            <a:endParaRPr lang="ja-JP" altLang="en-US" sz="1400" b="1" dirty="0"/>
          </a:p>
        </p:txBody>
      </p:sp>
      <p:pic>
        <p:nvPicPr>
          <p:cNvPr id="15" name="図 14" descr="屋内, 冷蔵庫, キッチン, モニター が含まれている画像&#10;&#10;自動的に生成された説明">
            <a:extLst>
              <a:ext uri="{FF2B5EF4-FFF2-40B4-BE49-F238E27FC236}">
                <a16:creationId xmlns:a16="http://schemas.microsoft.com/office/drawing/2014/main" id="{356225AC-CD3E-D85A-4C55-EF37C36A60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32590" y="3174690"/>
            <a:ext cx="2030919" cy="3244195"/>
          </a:xfrm>
          <a:prstGeom prst="rect">
            <a:avLst/>
          </a:prstGeom>
        </p:spPr>
      </p:pic>
      <p:sp>
        <p:nvSpPr>
          <p:cNvPr id="16" name="正方形/長方形 15">
            <a:extLst>
              <a:ext uri="{FF2B5EF4-FFF2-40B4-BE49-F238E27FC236}">
                <a16:creationId xmlns:a16="http://schemas.microsoft.com/office/drawing/2014/main" id="{0C008439-4159-B706-F60D-52FE36D2322C}"/>
              </a:ext>
            </a:extLst>
          </p:cNvPr>
          <p:cNvSpPr/>
          <p:nvPr/>
        </p:nvSpPr>
        <p:spPr>
          <a:xfrm rot="16200000">
            <a:off x="8570900" y="4450013"/>
            <a:ext cx="504000" cy="45719"/>
          </a:xfrm>
          <a:prstGeom prst="rect">
            <a:avLst/>
          </a:prstGeom>
          <a:solidFill>
            <a:schemeClr val="accent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9" name="正方形/長方形 18">
            <a:extLst>
              <a:ext uri="{FF2B5EF4-FFF2-40B4-BE49-F238E27FC236}">
                <a16:creationId xmlns:a16="http://schemas.microsoft.com/office/drawing/2014/main" id="{81C82658-9C20-BA68-5C88-4768CF27998B}"/>
              </a:ext>
            </a:extLst>
          </p:cNvPr>
          <p:cNvSpPr/>
          <p:nvPr/>
        </p:nvSpPr>
        <p:spPr>
          <a:xfrm rot="16200000">
            <a:off x="11353511" y="5458936"/>
            <a:ext cx="234586" cy="348698"/>
          </a:xfrm>
          <a:prstGeom prst="rect">
            <a:avLst/>
          </a:prstGeom>
          <a:solidFill>
            <a:schemeClr val="accent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21" name="直線矢印コネクタ 20">
            <a:extLst>
              <a:ext uri="{FF2B5EF4-FFF2-40B4-BE49-F238E27FC236}">
                <a16:creationId xmlns:a16="http://schemas.microsoft.com/office/drawing/2014/main" id="{D16D07CD-9BE3-039A-D461-E2177CAE456B}"/>
              </a:ext>
            </a:extLst>
          </p:cNvPr>
          <p:cNvCxnSpPr/>
          <p:nvPr/>
        </p:nvCxnSpPr>
        <p:spPr>
          <a:xfrm>
            <a:off x="7942729" y="4096871"/>
            <a:ext cx="3971365" cy="183776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5BB083FC-B995-1E75-3CBF-8D08D3A10180}"/>
              </a:ext>
            </a:extLst>
          </p:cNvPr>
          <p:cNvSpPr txBox="1"/>
          <p:nvPr/>
        </p:nvSpPr>
        <p:spPr>
          <a:xfrm>
            <a:off x="11482972" y="5178045"/>
            <a:ext cx="522900" cy="30777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1400" b="1" dirty="0" err="1"/>
              <a:t>ToF</a:t>
            </a:r>
            <a:endParaRPr lang="ja-JP" altLang="en-US" sz="1400" b="1" dirty="0"/>
          </a:p>
        </p:txBody>
      </p:sp>
      <p:cxnSp>
        <p:nvCxnSpPr>
          <p:cNvPr id="26" name="直線矢印コネクタ 25">
            <a:extLst>
              <a:ext uri="{FF2B5EF4-FFF2-40B4-BE49-F238E27FC236}">
                <a16:creationId xmlns:a16="http://schemas.microsoft.com/office/drawing/2014/main" id="{F683B14F-D996-00A9-BF38-84BAC91B678F}"/>
              </a:ext>
            </a:extLst>
          </p:cNvPr>
          <p:cNvCxnSpPr>
            <a:cxnSpLocks/>
          </p:cNvCxnSpPr>
          <p:nvPr/>
        </p:nvCxnSpPr>
        <p:spPr>
          <a:xfrm flipV="1">
            <a:off x="9840511" y="4520781"/>
            <a:ext cx="0" cy="425824"/>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16FA454E-5287-7821-AE42-C72086F0F443}"/>
              </a:ext>
            </a:extLst>
          </p:cNvPr>
          <p:cNvCxnSpPr>
            <a:cxnSpLocks/>
          </p:cNvCxnSpPr>
          <p:nvPr/>
        </p:nvCxnSpPr>
        <p:spPr>
          <a:xfrm flipV="1">
            <a:off x="9521570" y="4472872"/>
            <a:ext cx="0" cy="342943"/>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B3142314-4247-EE66-D4CB-06CA5A410B77}"/>
              </a:ext>
            </a:extLst>
          </p:cNvPr>
          <p:cNvCxnSpPr>
            <a:cxnSpLocks/>
          </p:cNvCxnSpPr>
          <p:nvPr/>
        </p:nvCxnSpPr>
        <p:spPr>
          <a:xfrm flipV="1">
            <a:off x="9666187" y="4520781"/>
            <a:ext cx="0" cy="333849"/>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4485E767-7B52-6E48-47E4-C983E3FA36D2}"/>
              </a:ext>
            </a:extLst>
          </p:cNvPr>
          <p:cNvSpPr txBox="1"/>
          <p:nvPr/>
        </p:nvSpPr>
        <p:spPr>
          <a:xfrm>
            <a:off x="9405326" y="4272269"/>
            <a:ext cx="798617" cy="276999"/>
          </a:xfrm>
          <a:prstGeom prst="rect">
            <a:avLst/>
          </a:prstGeom>
          <a:noFill/>
        </p:spPr>
        <p:txBody>
          <a:bodyPr wrap="none" rtlCol="0">
            <a:spAutoFit/>
          </a:bodyPr>
          <a:lstStyle/>
          <a:p>
            <a:r>
              <a:rPr kumimoji="1" lang="en-US" altLang="ja-JP" sz="1200" b="1" dirty="0">
                <a:solidFill>
                  <a:schemeClr val="accent1"/>
                </a:solidFill>
              </a:rPr>
              <a:t>electron</a:t>
            </a:r>
            <a:endParaRPr kumimoji="1" lang="ja-JP" altLang="en-US" sz="1200" b="1" dirty="0">
              <a:solidFill>
                <a:schemeClr val="accent1"/>
              </a:solidFill>
            </a:endParaRPr>
          </a:p>
        </p:txBody>
      </p:sp>
      <p:sp>
        <p:nvSpPr>
          <p:cNvPr id="34" name="テキスト ボックス 33">
            <a:extLst>
              <a:ext uri="{FF2B5EF4-FFF2-40B4-BE49-F238E27FC236}">
                <a16:creationId xmlns:a16="http://schemas.microsoft.com/office/drawing/2014/main" id="{068D0B4B-55E6-1C36-B5A4-423F1E0A6162}"/>
              </a:ext>
            </a:extLst>
          </p:cNvPr>
          <p:cNvSpPr txBox="1"/>
          <p:nvPr/>
        </p:nvSpPr>
        <p:spPr>
          <a:xfrm>
            <a:off x="9167146" y="4832453"/>
            <a:ext cx="708848" cy="276999"/>
          </a:xfrm>
          <a:prstGeom prst="rect">
            <a:avLst/>
          </a:prstGeom>
          <a:noFill/>
        </p:spPr>
        <p:txBody>
          <a:bodyPr wrap="none" rtlCol="0">
            <a:spAutoFit/>
          </a:bodyPr>
          <a:lstStyle/>
          <a:p>
            <a:r>
              <a:rPr kumimoji="1" lang="en-US" altLang="ja-JP" sz="1200" b="1" dirty="0">
                <a:solidFill>
                  <a:srgbClr val="FF0000"/>
                </a:solidFill>
              </a:rPr>
              <a:t>photon</a:t>
            </a:r>
            <a:endParaRPr kumimoji="1" lang="ja-JP" altLang="en-US" sz="1200" b="1" dirty="0">
              <a:solidFill>
                <a:srgbClr val="FF0000"/>
              </a:solidFill>
            </a:endParaRPr>
          </a:p>
        </p:txBody>
      </p:sp>
      <p:pic>
        <p:nvPicPr>
          <p:cNvPr id="44" name="図 43" descr="グラフィカル ユーザー インターフェイス, アプリケーション&#10;&#10;自動的に生成された説明">
            <a:extLst>
              <a:ext uri="{FF2B5EF4-FFF2-40B4-BE49-F238E27FC236}">
                <a16:creationId xmlns:a16="http://schemas.microsoft.com/office/drawing/2014/main" id="{911EC757-CA64-143D-B0EA-E98204D49E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2026" y="3257392"/>
            <a:ext cx="2907574" cy="3300897"/>
          </a:xfrm>
          <a:prstGeom prst="rect">
            <a:avLst/>
          </a:prstGeom>
        </p:spPr>
      </p:pic>
      <p:sp>
        <p:nvSpPr>
          <p:cNvPr id="53" name="テキスト ボックス 52">
            <a:extLst>
              <a:ext uri="{FF2B5EF4-FFF2-40B4-BE49-F238E27FC236}">
                <a16:creationId xmlns:a16="http://schemas.microsoft.com/office/drawing/2014/main" id="{BA7FFBF8-4A04-D8DA-9E74-0DCA1E9F0DEC}"/>
              </a:ext>
            </a:extLst>
          </p:cNvPr>
          <p:cNvSpPr txBox="1"/>
          <p:nvPr/>
        </p:nvSpPr>
        <p:spPr>
          <a:xfrm>
            <a:off x="6517612" y="4256880"/>
            <a:ext cx="865551"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ja-JP" sz="1400" b="1" dirty="0" err="1"/>
              <a:t>LArTPC</a:t>
            </a:r>
            <a:endParaRPr lang="ja-JP" altLang="en-US" sz="1400" b="1" dirty="0"/>
          </a:p>
        </p:txBody>
      </p:sp>
      <p:sp>
        <p:nvSpPr>
          <p:cNvPr id="54" name="テキスト ボックス 53">
            <a:extLst>
              <a:ext uri="{FF2B5EF4-FFF2-40B4-BE49-F238E27FC236}">
                <a16:creationId xmlns:a16="http://schemas.microsoft.com/office/drawing/2014/main" id="{93E23470-549F-AF8C-51A9-C4F1A22AF532}"/>
              </a:ext>
            </a:extLst>
          </p:cNvPr>
          <p:cNvSpPr txBox="1"/>
          <p:nvPr/>
        </p:nvSpPr>
        <p:spPr>
          <a:xfrm>
            <a:off x="6310794" y="5442801"/>
            <a:ext cx="617386"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altLang="ja-JP" sz="1400" b="1" dirty="0"/>
              <a:t>PMT</a:t>
            </a:r>
            <a:endParaRPr lang="ja-JP" altLang="en-US" sz="1400" b="1" dirty="0"/>
          </a:p>
        </p:txBody>
      </p:sp>
      <p:sp>
        <p:nvSpPr>
          <p:cNvPr id="56" name="テキスト ボックス 55">
            <a:extLst>
              <a:ext uri="{FF2B5EF4-FFF2-40B4-BE49-F238E27FC236}">
                <a16:creationId xmlns:a16="http://schemas.microsoft.com/office/drawing/2014/main" id="{E7FE85D2-7E6A-915F-4C1B-C1807094EDC2}"/>
              </a:ext>
            </a:extLst>
          </p:cNvPr>
          <p:cNvSpPr txBox="1"/>
          <p:nvPr/>
        </p:nvSpPr>
        <p:spPr>
          <a:xfrm>
            <a:off x="1075059" y="6418885"/>
            <a:ext cx="3098925" cy="369332"/>
          </a:xfrm>
          <a:prstGeom prst="rect">
            <a:avLst/>
          </a:prstGeom>
          <a:noFill/>
        </p:spPr>
        <p:txBody>
          <a:bodyPr wrap="none" rtlCol="0">
            <a:spAutoFit/>
          </a:bodyPr>
          <a:lstStyle/>
          <a:p>
            <a:r>
              <a:rPr lang="en-US" altLang="ja-JP" b="1" dirty="0" err="1"/>
              <a:t>ToF</a:t>
            </a:r>
            <a:r>
              <a:rPr lang="en-US" altLang="ja-JP" b="1" dirty="0"/>
              <a:t>+</a:t>
            </a:r>
            <a:r>
              <a:rPr lang="ja-JP" altLang="en-US" b="1" dirty="0"/>
              <a:t>液体シンチレータ試験</a:t>
            </a:r>
            <a:endParaRPr kumimoji="1" lang="ja-JP" altLang="en-US" b="1" dirty="0"/>
          </a:p>
        </p:txBody>
      </p:sp>
      <p:sp>
        <p:nvSpPr>
          <p:cNvPr id="6" name="フッター プレースホルダー 5">
            <a:extLst>
              <a:ext uri="{FF2B5EF4-FFF2-40B4-BE49-F238E27FC236}">
                <a16:creationId xmlns:a16="http://schemas.microsoft.com/office/drawing/2014/main" id="{0D774A60-EDCF-CB5C-9571-EFDD60040F2A}"/>
              </a:ext>
            </a:extLst>
          </p:cNvPr>
          <p:cNvSpPr>
            <a:spLocks noGrp="1"/>
          </p:cNvSpPr>
          <p:nvPr>
            <p:ph type="ftr" sz="quarter" idx="11"/>
          </p:nvPr>
        </p:nvSpPr>
        <p:spPr>
          <a:xfrm>
            <a:off x="8077200" y="10530"/>
            <a:ext cx="4114800" cy="365125"/>
          </a:xfrm>
        </p:spPr>
        <p:txBody>
          <a:bodyPr/>
          <a:lstStyle/>
          <a:p>
            <a:r>
              <a:rPr kumimoji="1" lang="en-US" altLang="ja-JP" dirty="0"/>
              <a:t>ICEPP</a:t>
            </a:r>
            <a:r>
              <a:rPr kumimoji="1" lang="ja-JP" altLang="en-US" dirty="0"/>
              <a:t>シンポジウム </a:t>
            </a:r>
            <a:r>
              <a:rPr kumimoji="1" lang="en-US" altLang="ja-JP" dirty="0"/>
              <a:t>2023 2/19</a:t>
            </a:r>
            <a:endParaRPr kumimoji="1" lang="ja-JP" altLang="en-US" dirty="0"/>
          </a:p>
        </p:txBody>
      </p:sp>
      <p:sp>
        <p:nvSpPr>
          <p:cNvPr id="10" name="スライド番号プレースホルダー 2">
            <a:extLst>
              <a:ext uri="{FF2B5EF4-FFF2-40B4-BE49-F238E27FC236}">
                <a16:creationId xmlns:a16="http://schemas.microsoft.com/office/drawing/2014/main" id="{2B5DE01E-3FF8-322E-3C70-B4990A5656F9}"/>
              </a:ext>
            </a:extLst>
          </p:cNvPr>
          <p:cNvSpPr txBox="1">
            <a:spLocks/>
          </p:cNvSpPr>
          <p:nvPr/>
        </p:nvSpPr>
        <p:spPr>
          <a:xfrm>
            <a:off x="9435981" y="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D6899CFB-F8A1-4451-9130-1C210B9BF1C7}" type="slidenum">
              <a:rPr lang="ja-JP" altLang="en-US" smtClean="0"/>
              <a:pPr/>
              <a:t>8</a:t>
            </a:fld>
            <a:r>
              <a:rPr lang="en-US" altLang="ja-JP"/>
              <a:t>/21</a:t>
            </a:r>
            <a:endParaRPr lang="ja-JP" altLang="en-US" dirty="0"/>
          </a:p>
        </p:txBody>
      </p:sp>
    </p:spTree>
    <p:extLst>
      <p:ext uri="{BB962C8B-B14F-4D97-AF65-F5344CB8AC3E}">
        <p14:creationId xmlns:p14="http://schemas.microsoft.com/office/powerpoint/2010/main" val="585031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descr="グラフィカル ユーザー インターフェイス&#10;&#10;自動的に生成された説明">
            <a:extLst>
              <a:ext uri="{FF2B5EF4-FFF2-40B4-BE49-F238E27FC236}">
                <a16:creationId xmlns:a16="http://schemas.microsoft.com/office/drawing/2014/main" id="{640D6967-89A2-4F6C-958E-7D0D08506CD0}"/>
              </a:ext>
            </a:extLst>
          </p:cNvPr>
          <p:cNvPicPr>
            <a:picLocks noChangeAspect="1"/>
          </p:cNvPicPr>
          <p:nvPr/>
        </p:nvPicPr>
        <p:blipFill rotWithShape="1">
          <a:blip r:embed="rId3">
            <a:extLst>
              <a:ext uri="{28A0092B-C50C-407E-A947-70E740481C1C}">
                <a14:useLocalDpi xmlns:a14="http://schemas.microsoft.com/office/drawing/2010/main" val="0"/>
              </a:ext>
            </a:extLst>
          </a:blip>
          <a:srcRect l="37976" t="4313" r="1878" b="53145"/>
          <a:stretch/>
        </p:blipFill>
        <p:spPr>
          <a:xfrm>
            <a:off x="5075043" y="305699"/>
            <a:ext cx="5370588" cy="2128353"/>
          </a:xfrm>
          <a:prstGeom prst="rect">
            <a:avLst/>
          </a:prstGeom>
        </p:spPr>
      </p:pic>
      <p:sp>
        <p:nvSpPr>
          <p:cNvPr id="2" name="タイトル 1">
            <a:extLst>
              <a:ext uri="{FF2B5EF4-FFF2-40B4-BE49-F238E27FC236}">
                <a16:creationId xmlns:a16="http://schemas.microsoft.com/office/drawing/2014/main" id="{33F3EE12-3418-4BDF-8833-9CAED85AD5F3}"/>
              </a:ext>
            </a:extLst>
          </p:cNvPr>
          <p:cNvSpPr>
            <a:spLocks noGrp="1"/>
          </p:cNvSpPr>
          <p:nvPr>
            <p:ph type="title"/>
          </p:nvPr>
        </p:nvSpPr>
        <p:spPr>
          <a:xfrm>
            <a:off x="0" y="0"/>
            <a:ext cx="10515600" cy="1325563"/>
          </a:xfrm>
        </p:spPr>
        <p:txBody>
          <a:bodyPr/>
          <a:lstStyle/>
          <a:p>
            <a:r>
              <a:rPr lang="en-US" altLang="ja-JP" b="1" dirty="0"/>
              <a:t>1</a:t>
            </a:r>
            <a:r>
              <a:rPr kumimoji="1" lang="en-US" altLang="ja-JP" b="1" dirty="0"/>
              <a:t>. </a:t>
            </a:r>
            <a:r>
              <a:rPr kumimoji="1" lang="en-US" altLang="ja-JP" b="1" dirty="0" err="1"/>
              <a:t>ToF</a:t>
            </a:r>
            <a:r>
              <a:rPr kumimoji="1" lang="ja-JP" altLang="en-US" b="1" dirty="0"/>
              <a:t>シンチレータ</a:t>
            </a:r>
          </a:p>
        </p:txBody>
      </p:sp>
      <p:sp>
        <p:nvSpPr>
          <p:cNvPr id="3" name="コンテンツ プレースホルダー 2">
            <a:extLst>
              <a:ext uri="{FF2B5EF4-FFF2-40B4-BE49-F238E27FC236}">
                <a16:creationId xmlns:a16="http://schemas.microsoft.com/office/drawing/2014/main" id="{0D8A7D8E-128A-4532-AB2D-99B098ED64D6}"/>
              </a:ext>
            </a:extLst>
          </p:cNvPr>
          <p:cNvSpPr>
            <a:spLocks noGrp="1"/>
          </p:cNvSpPr>
          <p:nvPr>
            <p:ph idx="1"/>
          </p:nvPr>
        </p:nvSpPr>
        <p:spPr>
          <a:xfrm>
            <a:off x="217706" y="1100422"/>
            <a:ext cx="5808337" cy="3476630"/>
          </a:xfrm>
        </p:spPr>
        <p:txBody>
          <a:bodyPr>
            <a:normAutofit/>
          </a:bodyPr>
          <a:lstStyle/>
          <a:p>
            <a:pPr>
              <a:buFont typeface="Wingdings" panose="05000000000000000000" pitchFamily="2" charset="2"/>
              <a:buChar char="Ø"/>
            </a:pPr>
            <a:r>
              <a:rPr kumimoji="1" lang="en-US" altLang="ja-JP" sz="2000" b="1" dirty="0"/>
              <a:t>Belle</a:t>
            </a:r>
            <a:r>
              <a:rPr kumimoji="1" lang="ja-JP" altLang="en-US" sz="2000" b="1" dirty="0"/>
              <a:t>実験で使用した</a:t>
            </a:r>
            <a:r>
              <a:rPr kumimoji="1" lang="en-US" altLang="ja-JP" sz="2000" b="1" dirty="0"/>
              <a:t>ToF</a:t>
            </a:r>
            <a:r>
              <a:rPr kumimoji="1" lang="ja-JP" altLang="en-US" sz="2000" b="1" dirty="0"/>
              <a:t>シンチレータを       </a:t>
            </a:r>
            <a:r>
              <a:rPr kumimoji="1" lang="en-US" altLang="ja-JP" sz="2000" b="1" dirty="0"/>
              <a:t>30</a:t>
            </a:r>
            <a:r>
              <a:rPr kumimoji="1" lang="ja-JP" altLang="en-US" sz="2000" b="1" dirty="0"/>
              <a:t>モジュール譲渡して頂きました。</a:t>
            </a:r>
            <a:endParaRPr kumimoji="1" lang="en-US" altLang="ja-JP" sz="2000" b="1" dirty="0"/>
          </a:p>
          <a:p>
            <a:pPr>
              <a:buFont typeface="Wingdings" panose="05000000000000000000" pitchFamily="2" charset="2"/>
              <a:buChar char="Ø"/>
            </a:pPr>
            <a:r>
              <a:rPr lang="en-US" altLang="ja-JP" sz="2000" b="1" dirty="0">
                <a:latin typeface="+mn-ea"/>
              </a:rPr>
              <a:t>Belle</a:t>
            </a:r>
            <a:r>
              <a:rPr lang="ja-JP" altLang="en-US" sz="2000" b="1" dirty="0">
                <a:latin typeface="+mn-ea"/>
              </a:rPr>
              <a:t>実験当時時間分解能：</a:t>
            </a:r>
            <a:r>
              <a:rPr lang="en-US" altLang="ja-JP" sz="2000" b="1" dirty="0">
                <a:latin typeface="+mn-ea"/>
              </a:rPr>
              <a:t>100ps</a:t>
            </a:r>
            <a:endParaRPr kumimoji="1" lang="en-US" altLang="ja-JP" sz="2000" b="1" dirty="0"/>
          </a:p>
          <a:p>
            <a:pPr marL="0" indent="0">
              <a:buNone/>
            </a:pPr>
            <a:endParaRPr kumimoji="1" lang="en-US" altLang="ja-JP" dirty="0"/>
          </a:p>
        </p:txBody>
      </p:sp>
      <p:sp>
        <p:nvSpPr>
          <p:cNvPr id="11" name="フッター プレースホルダー 3">
            <a:extLst>
              <a:ext uri="{FF2B5EF4-FFF2-40B4-BE49-F238E27FC236}">
                <a16:creationId xmlns:a16="http://schemas.microsoft.com/office/drawing/2014/main" id="{2F875273-78DB-44EA-B7FC-8E6E009CE026}"/>
              </a:ext>
            </a:extLst>
          </p:cNvPr>
          <p:cNvSpPr>
            <a:spLocks noGrp="1"/>
          </p:cNvSpPr>
          <p:nvPr>
            <p:ph type="ftr" sz="quarter" idx="11"/>
          </p:nvPr>
        </p:nvSpPr>
        <p:spPr>
          <a:xfrm>
            <a:off x="3512309" y="7314679"/>
            <a:ext cx="5027469" cy="388621"/>
          </a:xfrm>
        </p:spPr>
        <p:txBody>
          <a:bodyPr/>
          <a:lstStyle/>
          <a:p>
            <a:r>
              <a:rPr kumimoji="1" lang="en-US" altLang="ja-JP"/>
              <a:t>ICEPP</a:t>
            </a:r>
            <a:r>
              <a:rPr kumimoji="1" lang="ja-JP" altLang="en-US"/>
              <a:t>シンポジウム </a:t>
            </a:r>
            <a:r>
              <a:rPr kumimoji="1" lang="en-US" altLang="ja-JP"/>
              <a:t>2023 2/19</a:t>
            </a:r>
            <a:endParaRPr kumimoji="1" lang="ja-JP" altLang="en-US" dirty="0"/>
          </a:p>
        </p:txBody>
      </p:sp>
      <p:pic>
        <p:nvPicPr>
          <p:cNvPr id="12" name="図 11" descr="グラフ, 折れ線グラフ&#10;&#10;自動的に生成された説明">
            <a:extLst>
              <a:ext uri="{FF2B5EF4-FFF2-40B4-BE49-F238E27FC236}">
                <a16:creationId xmlns:a16="http://schemas.microsoft.com/office/drawing/2014/main" id="{50AD0144-467B-40FE-9339-06A5C7022FA9}"/>
              </a:ext>
            </a:extLst>
          </p:cNvPr>
          <p:cNvPicPr>
            <a:picLocks noChangeAspect="1"/>
          </p:cNvPicPr>
          <p:nvPr/>
        </p:nvPicPr>
        <p:blipFill rotWithShape="1">
          <a:blip r:embed="rId4">
            <a:extLst>
              <a:ext uri="{28A0092B-C50C-407E-A947-70E740481C1C}">
                <a14:useLocalDpi xmlns:a14="http://schemas.microsoft.com/office/drawing/2010/main" val="0"/>
              </a:ext>
            </a:extLst>
          </a:blip>
          <a:srcRect l="3705" r="2734"/>
          <a:stretch/>
        </p:blipFill>
        <p:spPr>
          <a:xfrm>
            <a:off x="8026859" y="3593560"/>
            <a:ext cx="4168704" cy="3090636"/>
          </a:xfrm>
          <a:prstGeom prst="rect">
            <a:avLst/>
          </a:prstGeom>
        </p:spPr>
      </p:pic>
      <p:pic>
        <p:nvPicPr>
          <p:cNvPr id="13" name="図 12" descr="グラフ, ヒストグラム&#10;&#10;自動的に生成された説明">
            <a:extLst>
              <a:ext uri="{FF2B5EF4-FFF2-40B4-BE49-F238E27FC236}">
                <a16:creationId xmlns:a16="http://schemas.microsoft.com/office/drawing/2014/main" id="{5AB572DF-F313-472F-8E07-F8BDEB973F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84070" y="3479431"/>
            <a:ext cx="4666450" cy="3226589"/>
          </a:xfrm>
          <a:prstGeom prst="rect">
            <a:avLst/>
          </a:prstGeom>
        </p:spPr>
      </p:pic>
      <p:sp>
        <p:nvSpPr>
          <p:cNvPr id="14" name="テキスト ボックス 13">
            <a:extLst>
              <a:ext uri="{FF2B5EF4-FFF2-40B4-BE49-F238E27FC236}">
                <a16:creationId xmlns:a16="http://schemas.microsoft.com/office/drawing/2014/main" id="{C7C99EDB-1D3D-4EBE-B24B-2A625A6E2CA6}"/>
              </a:ext>
            </a:extLst>
          </p:cNvPr>
          <p:cNvSpPr txBox="1"/>
          <p:nvPr/>
        </p:nvSpPr>
        <p:spPr>
          <a:xfrm>
            <a:off x="6796034" y="5189840"/>
            <a:ext cx="1216927" cy="345102"/>
          </a:xfrm>
          <a:prstGeom prst="rect">
            <a:avLst/>
          </a:prstGeom>
          <a:noFill/>
        </p:spPr>
        <p:txBody>
          <a:bodyPr wrap="square" rtlCol="0">
            <a:spAutoFit/>
          </a:bodyPr>
          <a:lstStyle/>
          <a:p>
            <a:r>
              <a:rPr kumimoji="1" lang="en-US" altLang="ja-JP" sz="1600" dirty="0"/>
              <a:t>(L:</a:t>
            </a:r>
            <a:r>
              <a:rPr kumimoji="1" lang="ja-JP" altLang="en-US" sz="1600" dirty="0"/>
              <a:t>全長</a:t>
            </a:r>
            <a:r>
              <a:rPr kumimoji="1" lang="en-US" altLang="ja-JP" sz="1600" dirty="0"/>
              <a:t>)</a:t>
            </a:r>
            <a:endParaRPr kumimoji="1" lang="ja-JP" altLang="en-US" sz="1600" dirty="0"/>
          </a:p>
        </p:txBody>
      </p:sp>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612A5A2B-4D67-4BAE-9A9E-17827FA76FEF}"/>
                  </a:ext>
                </a:extLst>
              </p:cNvPr>
              <p:cNvSpPr txBox="1"/>
              <p:nvPr/>
            </p:nvSpPr>
            <p:spPr>
              <a:xfrm>
                <a:off x="4421285" y="4679302"/>
                <a:ext cx="4506038" cy="86988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1400" i="1" kern="100">
                          <a:solidFill>
                            <a:srgbClr val="FF0000"/>
                          </a:solidFill>
                          <a:latin typeface="Cambria Math" panose="02040503050406030204" pitchFamily="18" charset="0"/>
                          <a:ea typeface="游明朝" panose="02020400000000000000" pitchFamily="18" charset="-128"/>
                          <a:cs typeface="Times New Roman" panose="02020603050405020304" pitchFamily="18" charset="0"/>
                        </a:rPr>
                        <m:t>𝐹</m:t>
                      </m:r>
                      <m:r>
                        <a:rPr lang="en-US" altLang="ja-JP" sz="1400" i="1" kern="100">
                          <a:solidFill>
                            <a:srgbClr val="FF0000"/>
                          </a:solidFill>
                          <a:latin typeface="Cambria Math" panose="02040503050406030204" pitchFamily="18" charset="0"/>
                          <a:ea typeface="游明朝" panose="02020400000000000000" pitchFamily="18" charset="-128"/>
                          <a:cs typeface="Times New Roman" panose="02020603050405020304" pitchFamily="18" charset="0"/>
                        </a:rPr>
                        <m:t>=</m:t>
                      </m:r>
                      <m:r>
                        <a:rPr lang="en-US" altLang="ja-JP" sz="1400" i="1" kern="100">
                          <a:solidFill>
                            <a:srgbClr val="FF0000"/>
                          </a:solidFill>
                          <a:latin typeface="Cambria Math" panose="02040503050406030204" pitchFamily="18" charset="0"/>
                          <a:ea typeface="游明朝" panose="02020400000000000000" pitchFamily="18" charset="-128"/>
                          <a:cs typeface="Times New Roman" panose="02020603050405020304" pitchFamily="18" charset="0"/>
                        </a:rPr>
                        <m:t>𝐴𝑒𝑥𝑝</m:t>
                      </m:r>
                      <m:d>
                        <m:dPr>
                          <m:ctrlPr>
                            <a:rPr lang="ja-JP" altLang="ja-JP" sz="1400"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ja-JP" sz="1400" i="1" kern="100">
                              <a:solidFill>
                                <a:srgbClr val="FF0000"/>
                              </a:solidFill>
                              <a:latin typeface="Cambria Math" panose="02040503050406030204" pitchFamily="18" charset="0"/>
                              <a:ea typeface="游明朝" panose="02020400000000000000" pitchFamily="18" charset="-128"/>
                              <a:cs typeface="Times New Roman" panose="02020603050405020304" pitchFamily="18" charset="0"/>
                            </a:rPr>
                            <m:t>−</m:t>
                          </m:r>
                          <m:f>
                            <m:fPr>
                              <m:ctrlPr>
                                <a:rPr lang="ja-JP" altLang="ja-JP" sz="1400"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ja-JP" sz="1400" i="1" kern="100">
                                  <a:solidFill>
                                    <a:srgbClr val="FF0000"/>
                                  </a:solidFill>
                                  <a:latin typeface="Cambria Math" panose="02040503050406030204" pitchFamily="18" charset="0"/>
                                  <a:ea typeface="游明朝" panose="02020400000000000000" pitchFamily="18" charset="-128"/>
                                  <a:cs typeface="Times New Roman" panose="02020603050405020304" pitchFamily="18" charset="0"/>
                                </a:rPr>
                                <m:t>𝑥</m:t>
                              </m:r>
                            </m:num>
                            <m:den>
                              <m:r>
                                <a:rPr lang="en-US" altLang="ja-JP" sz="1400" i="1" kern="100">
                                  <a:solidFill>
                                    <a:srgbClr val="FF0000"/>
                                  </a:solidFill>
                                  <a:latin typeface="Cambria Math" panose="02040503050406030204" pitchFamily="18" charset="0"/>
                                  <a:ea typeface="游明朝" panose="02020400000000000000" pitchFamily="18" charset="-128"/>
                                  <a:cs typeface="Times New Roman" panose="02020603050405020304" pitchFamily="18" charset="0"/>
                                </a:rPr>
                                <m:t>𝜏</m:t>
                              </m:r>
                            </m:den>
                          </m:f>
                        </m:e>
                      </m:d>
                      <m:r>
                        <a:rPr lang="en-US" altLang="ja-JP" sz="1400" i="1" kern="100">
                          <a:solidFill>
                            <a:srgbClr val="FF0000"/>
                          </a:solidFill>
                          <a:latin typeface="Cambria Math" panose="02040503050406030204" pitchFamily="18" charset="0"/>
                          <a:ea typeface="游明朝" panose="02020400000000000000" pitchFamily="18" charset="-128"/>
                          <a:cs typeface="Times New Roman" panose="02020603050405020304" pitchFamily="18" charset="0"/>
                        </a:rPr>
                        <m:t>+</m:t>
                      </m:r>
                      <m:r>
                        <a:rPr lang="en-US" altLang="ja-JP" sz="1400" i="1" kern="100">
                          <a:solidFill>
                            <a:srgbClr val="FF0000"/>
                          </a:solidFill>
                          <a:latin typeface="Cambria Math" panose="02040503050406030204" pitchFamily="18" charset="0"/>
                          <a:ea typeface="游明朝" panose="02020400000000000000" pitchFamily="18" charset="-128"/>
                          <a:cs typeface="Times New Roman" panose="02020603050405020304" pitchFamily="18" charset="0"/>
                        </a:rPr>
                        <m:t>𝐵𝑒𝑥𝑝</m:t>
                      </m:r>
                      <m:d>
                        <m:dPr>
                          <m:ctrlPr>
                            <a:rPr lang="ja-JP" altLang="ja-JP" sz="1400"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ja-JP" sz="1400" i="1" kern="100">
                              <a:solidFill>
                                <a:srgbClr val="FF0000"/>
                              </a:solidFill>
                              <a:latin typeface="Cambria Math" panose="02040503050406030204" pitchFamily="18" charset="0"/>
                              <a:ea typeface="游明朝" panose="02020400000000000000" pitchFamily="18" charset="-128"/>
                              <a:cs typeface="Times New Roman" panose="02020603050405020304" pitchFamily="18" charset="0"/>
                            </a:rPr>
                            <m:t>−</m:t>
                          </m:r>
                          <m:f>
                            <m:fPr>
                              <m:ctrlPr>
                                <a:rPr lang="ja-JP" altLang="ja-JP" sz="1400" i="1" kern="10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ja-JP" sz="1400" i="1" kern="100">
                                  <a:solidFill>
                                    <a:srgbClr val="FF0000"/>
                                  </a:solidFill>
                                  <a:latin typeface="Cambria Math" panose="02040503050406030204" pitchFamily="18" charset="0"/>
                                  <a:ea typeface="游明朝" panose="02020400000000000000" pitchFamily="18" charset="-128"/>
                                  <a:cs typeface="Times New Roman" panose="02020603050405020304" pitchFamily="18" charset="0"/>
                                </a:rPr>
                                <m:t>2</m:t>
                              </m:r>
                              <m:r>
                                <a:rPr lang="en-US" altLang="ja-JP" sz="1400" i="1" kern="100">
                                  <a:solidFill>
                                    <a:srgbClr val="FF0000"/>
                                  </a:solidFill>
                                  <a:latin typeface="Cambria Math" panose="02040503050406030204" pitchFamily="18" charset="0"/>
                                  <a:ea typeface="游明朝" panose="02020400000000000000" pitchFamily="18" charset="-128"/>
                                  <a:cs typeface="Times New Roman" panose="02020603050405020304" pitchFamily="18" charset="0"/>
                                </a:rPr>
                                <m:t>𝐿</m:t>
                              </m:r>
                              <m:r>
                                <a:rPr lang="en-US" altLang="ja-JP" sz="1400" i="1" kern="100">
                                  <a:solidFill>
                                    <a:srgbClr val="FF0000"/>
                                  </a:solidFill>
                                  <a:latin typeface="Cambria Math" panose="02040503050406030204" pitchFamily="18" charset="0"/>
                                  <a:ea typeface="游明朝" panose="02020400000000000000" pitchFamily="18" charset="-128"/>
                                  <a:cs typeface="Times New Roman" panose="02020603050405020304" pitchFamily="18" charset="0"/>
                                </a:rPr>
                                <m:t>−</m:t>
                              </m:r>
                              <m:r>
                                <a:rPr lang="en-US" altLang="ja-JP" sz="1400" i="1" kern="100">
                                  <a:solidFill>
                                    <a:srgbClr val="FF0000"/>
                                  </a:solidFill>
                                  <a:latin typeface="Cambria Math" panose="02040503050406030204" pitchFamily="18" charset="0"/>
                                  <a:ea typeface="游明朝" panose="02020400000000000000" pitchFamily="18" charset="-128"/>
                                  <a:cs typeface="Times New Roman" panose="02020603050405020304" pitchFamily="18" charset="0"/>
                                </a:rPr>
                                <m:t>𝑥</m:t>
                              </m:r>
                            </m:num>
                            <m:den>
                              <m:r>
                                <a:rPr lang="en-US" altLang="ja-JP" sz="1400" i="1" kern="100">
                                  <a:solidFill>
                                    <a:srgbClr val="FF0000"/>
                                  </a:solidFill>
                                  <a:latin typeface="Cambria Math" panose="02040503050406030204" pitchFamily="18" charset="0"/>
                                  <a:ea typeface="游明朝" panose="02020400000000000000" pitchFamily="18" charset="-128"/>
                                  <a:cs typeface="Times New Roman" panose="02020603050405020304" pitchFamily="18" charset="0"/>
                                </a:rPr>
                                <m:t>𝜏</m:t>
                              </m:r>
                            </m:den>
                          </m:f>
                        </m:e>
                      </m:d>
                    </m:oMath>
                  </m:oMathPara>
                </a14:m>
                <a:endParaRPr lang="ja-JP" altLang="ja-JP" sz="20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mc:Choice>
        <mc:Fallback xmlns="">
          <p:sp>
            <p:nvSpPr>
              <p:cNvPr id="18" name="テキスト ボックス 17">
                <a:extLst>
                  <a:ext uri="{FF2B5EF4-FFF2-40B4-BE49-F238E27FC236}">
                    <a16:creationId xmlns:a16="http://schemas.microsoft.com/office/drawing/2014/main" id="{612A5A2B-4D67-4BAE-9A9E-17827FA76FEF}"/>
                  </a:ext>
                </a:extLst>
              </p:cNvPr>
              <p:cNvSpPr txBox="1">
                <a:spLocks noRot="1" noChangeAspect="1" noMove="1" noResize="1" noEditPoints="1" noAdjustHandles="1" noChangeArrowheads="1" noChangeShapeType="1" noTextEdit="1"/>
              </p:cNvSpPr>
              <p:nvPr/>
            </p:nvSpPr>
            <p:spPr>
              <a:xfrm>
                <a:off x="4421285" y="4679302"/>
                <a:ext cx="4506038" cy="869880"/>
              </a:xfrm>
              <a:prstGeom prst="rect">
                <a:avLst/>
              </a:prstGeom>
              <a:blipFill>
                <a:blip r:embed="rId6"/>
                <a:stretch>
                  <a:fillRect/>
                </a:stretch>
              </a:blipFill>
            </p:spPr>
            <p:txBody>
              <a:bodyPr/>
              <a:lstStyle/>
              <a:p>
                <a:r>
                  <a:rPr lang="ja-JP" altLang="en-US">
                    <a:noFill/>
                  </a:rPr>
                  <a:t> </a:t>
                </a:r>
              </a:p>
            </p:txBody>
          </p:sp>
        </mc:Fallback>
      </mc:AlternateContent>
      <p:sp>
        <p:nvSpPr>
          <p:cNvPr id="19" name="テキスト ボックス 18">
            <a:extLst>
              <a:ext uri="{FF2B5EF4-FFF2-40B4-BE49-F238E27FC236}">
                <a16:creationId xmlns:a16="http://schemas.microsoft.com/office/drawing/2014/main" id="{9394B745-B081-4241-A099-9C7BB76D1188}"/>
              </a:ext>
            </a:extLst>
          </p:cNvPr>
          <p:cNvSpPr txBox="1"/>
          <p:nvPr/>
        </p:nvSpPr>
        <p:spPr>
          <a:xfrm>
            <a:off x="4774425" y="3471965"/>
            <a:ext cx="1899879" cy="36933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b="1" dirty="0"/>
              <a:t>光量</a:t>
            </a:r>
            <a:r>
              <a:rPr kumimoji="1" lang="en-US" altLang="ja-JP" b="1" dirty="0"/>
              <a:t>-</a:t>
            </a:r>
            <a:r>
              <a:rPr lang="ja-JP" altLang="en-US" b="1" dirty="0"/>
              <a:t>位置依存性</a:t>
            </a:r>
            <a:endParaRPr kumimoji="1" lang="en-US" altLang="ja-JP" b="1" dirty="0"/>
          </a:p>
        </p:txBody>
      </p:sp>
      <p:sp>
        <p:nvSpPr>
          <p:cNvPr id="20" name="テキスト ボックス 19">
            <a:extLst>
              <a:ext uri="{FF2B5EF4-FFF2-40B4-BE49-F238E27FC236}">
                <a16:creationId xmlns:a16="http://schemas.microsoft.com/office/drawing/2014/main" id="{1D113E26-097F-4C4B-BBB5-D3536CB45E8F}"/>
              </a:ext>
            </a:extLst>
          </p:cNvPr>
          <p:cNvSpPr txBox="1"/>
          <p:nvPr/>
        </p:nvSpPr>
        <p:spPr>
          <a:xfrm>
            <a:off x="8689424" y="3471965"/>
            <a:ext cx="2723823" cy="36933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none" rtlCol="0">
            <a:spAutoFit/>
          </a:bodyPr>
          <a:lstStyle/>
          <a:p>
            <a:r>
              <a:rPr lang="ja-JP" altLang="en-US" b="1" dirty="0"/>
              <a:t>宇宙線荷電粒子速度測定</a:t>
            </a:r>
            <a:endParaRPr kumimoji="1" lang="en-US" altLang="ja-JP" b="1" dirty="0"/>
          </a:p>
        </p:txBody>
      </p:sp>
      <p:sp>
        <p:nvSpPr>
          <p:cNvPr id="22" name="スライド番号プレースホルダー 2">
            <a:extLst>
              <a:ext uri="{FF2B5EF4-FFF2-40B4-BE49-F238E27FC236}">
                <a16:creationId xmlns:a16="http://schemas.microsoft.com/office/drawing/2014/main" id="{924EE020-48EA-4B85-9484-C96FADF90F75}"/>
              </a:ext>
            </a:extLst>
          </p:cNvPr>
          <p:cNvSpPr>
            <a:spLocks noGrp="1"/>
          </p:cNvSpPr>
          <p:nvPr>
            <p:ph type="sldNum" sz="quarter" idx="12"/>
          </p:nvPr>
        </p:nvSpPr>
        <p:spPr>
          <a:xfrm>
            <a:off x="8629436" y="7221386"/>
            <a:ext cx="2743200" cy="365125"/>
          </a:xfrm>
        </p:spPr>
        <p:txBody>
          <a:bodyPr/>
          <a:lstStyle/>
          <a:p>
            <a:fld id="{AD6CE04D-FC5D-4F95-BFB0-74355CC19A81}" type="slidenum">
              <a:rPr kumimoji="1" lang="ja-JP" altLang="en-US" smtClean="0"/>
              <a:t>9</a:t>
            </a:fld>
            <a:endParaRPr kumimoji="1" lang="ja-JP" altLang="en-US"/>
          </a:p>
        </p:txBody>
      </p:sp>
      <p:pic>
        <p:nvPicPr>
          <p:cNvPr id="23" name="図 22">
            <a:extLst>
              <a:ext uri="{FF2B5EF4-FFF2-40B4-BE49-F238E27FC236}">
                <a16:creationId xmlns:a16="http://schemas.microsoft.com/office/drawing/2014/main" id="{2E77D2C7-0556-4612-94CE-B7AC82057C7A}"/>
              </a:ext>
            </a:extLst>
          </p:cNvPr>
          <p:cNvPicPr>
            <a:picLocks noChangeAspect="1"/>
          </p:cNvPicPr>
          <p:nvPr/>
        </p:nvPicPr>
        <p:blipFill rotWithShape="1">
          <a:blip r:embed="rId7">
            <a:extLst>
              <a:ext uri="{28A0092B-C50C-407E-A947-70E740481C1C}">
                <a14:useLocalDpi xmlns:a14="http://schemas.microsoft.com/office/drawing/2010/main" val="0"/>
              </a:ext>
            </a:extLst>
          </a:blip>
          <a:srcRect l="790" r="74618"/>
          <a:stretch/>
        </p:blipFill>
        <p:spPr>
          <a:xfrm>
            <a:off x="181506" y="3709344"/>
            <a:ext cx="3174769" cy="2960993"/>
          </a:xfrm>
          <a:prstGeom prst="rect">
            <a:avLst/>
          </a:prstGeom>
        </p:spPr>
      </p:pic>
      <p:sp>
        <p:nvSpPr>
          <p:cNvPr id="24" name="テキスト ボックス 23">
            <a:extLst>
              <a:ext uri="{FF2B5EF4-FFF2-40B4-BE49-F238E27FC236}">
                <a16:creationId xmlns:a16="http://schemas.microsoft.com/office/drawing/2014/main" id="{C2C1C85B-BF25-4580-B395-29D395E20346}"/>
              </a:ext>
            </a:extLst>
          </p:cNvPr>
          <p:cNvSpPr txBox="1"/>
          <p:nvPr/>
        </p:nvSpPr>
        <p:spPr>
          <a:xfrm>
            <a:off x="1512551" y="3370903"/>
            <a:ext cx="704039" cy="36933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b="1" dirty="0"/>
              <a:t>Gain</a:t>
            </a:r>
            <a:endParaRPr kumimoji="1" lang="en-US" altLang="ja-JP" b="1" dirty="0"/>
          </a:p>
        </p:txBody>
      </p:sp>
      <p:sp>
        <p:nvSpPr>
          <p:cNvPr id="25" name="テキスト ボックス 24">
            <a:extLst>
              <a:ext uri="{FF2B5EF4-FFF2-40B4-BE49-F238E27FC236}">
                <a16:creationId xmlns:a16="http://schemas.microsoft.com/office/drawing/2014/main" id="{A9F4A2E0-08CD-418B-A2C5-C8384594E54C}"/>
              </a:ext>
            </a:extLst>
          </p:cNvPr>
          <p:cNvSpPr txBox="1"/>
          <p:nvPr/>
        </p:nvSpPr>
        <p:spPr>
          <a:xfrm>
            <a:off x="41514" y="2957030"/>
            <a:ext cx="2236510" cy="40011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ja-JP" altLang="en-US" sz="2000" b="1" dirty="0"/>
              <a:t>基礎特性試験結果</a:t>
            </a:r>
            <a:endParaRPr lang="en-US" altLang="ja-JP" sz="2000" b="1" dirty="0"/>
          </a:p>
        </p:txBody>
      </p:sp>
      <p:sp>
        <p:nvSpPr>
          <p:cNvPr id="4" name="テキスト ボックス 3">
            <a:extLst>
              <a:ext uri="{FF2B5EF4-FFF2-40B4-BE49-F238E27FC236}">
                <a16:creationId xmlns:a16="http://schemas.microsoft.com/office/drawing/2014/main" id="{F9FB30CC-1734-43D8-B1AE-35F544F4F4A5}"/>
              </a:ext>
            </a:extLst>
          </p:cNvPr>
          <p:cNvSpPr txBox="1"/>
          <p:nvPr/>
        </p:nvSpPr>
        <p:spPr>
          <a:xfrm>
            <a:off x="6469910" y="2266747"/>
            <a:ext cx="2159566" cy="369332"/>
          </a:xfrm>
          <a:prstGeom prst="rect">
            <a:avLst/>
          </a:prstGeom>
          <a:noFill/>
        </p:spPr>
        <p:txBody>
          <a:bodyPr wrap="none" rtlCol="0">
            <a:spAutoFit/>
          </a:bodyPr>
          <a:lstStyle/>
          <a:p>
            <a:r>
              <a:rPr kumimoji="1" lang="en-US" altLang="ja-JP" b="1" dirty="0"/>
              <a:t>1</a:t>
            </a:r>
            <a:r>
              <a:rPr kumimoji="1" lang="ja-JP" altLang="en-US" b="1" dirty="0"/>
              <a:t>モジュールの構成</a:t>
            </a:r>
          </a:p>
        </p:txBody>
      </p:sp>
      <p:sp>
        <p:nvSpPr>
          <p:cNvPr id="5" name="テキスト ボックス 4">
            <a:extLst>
              <a:ext uri="{FF2B5EF4-FFF2-40B4-BE49-F238E27FC236}">
                <a16:creationId xmlns:a16="http://schemas.microsoft.com/office/drawing/2014/main" id="{D472C0DC-9463-4508-A15F-3C04D3052B02}"/>
              </a:ext>
            </a:extLst>
          </p:cNvPr>
          <p:cNvSpPr txBox="1"/>
          <p:nvPr/>
        </p:nvSpPr>
        <p:spPr>
          <a:xfrm rot="16200000">
            <a:off x="-852596" y="4756379"/>
            <a:ext cx="2401619" cy="36933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none" rtlCol="0">
            <a:spAutoFit/>
          </a:bodyPr>
          <a:lstStyle/>
          <a:p>
            <a:r>
              <a:rPr kumimoji="1" lang="en-US" altLang="ja-JP" b="1" dirty="0"/>
              <a:t>Gain[FADC Counts]</a:t>
            </a:r>
            <a:endParaRPr kumimoji="1" lang="ja-JP" altLang="en-US" b="1" dirty="0"/>
          </a:p>
        </p:txBody>
      </p:sp>
      <p:sp>
        <p:nvSpPr>
          <p:cNvPr id="21" name="テキスト ボックス 20">
            <a:extLst>
              <a:ext uri="{FF2B5EF4-FFF2-40B4-BE49-F238E27FC236}">
                <a16:creationId xmlns:a16="http://schemas.microsoft.com/office/drawing/2014/main" id="{0ED73CC8-26FC-4AC0-9834-A909E61937FB}"/>
              </a:ext>
            </a:extLst>
          </p:cNvPr>
          <p:cNvSpPr txBox="1"/>
          <p:nvPr/>
        </p:nvSpPr>
        <p:spPr>
          <a:xfrm>
            <a:off x="2514808" y="6461539"/>
            <a:ext cx="978153" cy="36933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none" rtlCol="0">
            <a:spAutoFit/>
          </a:bodyPr>
          <a:lstStyle/>
          <a:p>
            <a:r>
              <a:rPr kumimoji="1" lang="en-US" altLang="ja-JP" b="1" dirty="0"/>
              <a:t>Volt[V]</a:t>
            </a:r>
            <a:endParaRPr kumimoji="1" lang="ja-JP" altLang="en-US" b="1" dirty="0"/>
          </a:p>
        </p:txBody>
      </p:sp>
      <p:sp>
        <p:nvSpPr>
          <p:cNvPr id="26" name="テキスト ボックス 25">
            <a:extLst>
              <a:ext uri="{FF2B5EF4-FFF2-40B4-BE49-F238E27FC236}">
                <a16:creationId xmlns:a16="http://schemas.microsoft.com/office/drawing/2014/main" id="{3A32B9BA-670D-4543-BC0F-4E28BD252889}"/>
              </a:ext>
            </a:extLst>
          </p:cNvPr>
          <p:cNvSpPr txBox="1"/>
          <p:nvPr/>
        </p:nvSpPr>
        <p:spPr>
          <a:xfrm>
            <a:off x="10455867" y="6517308"/>
            <a:ext cx="1685077" cy="36933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b="1" dirty="0"/>
              <a:t>velocity</a:t>
            </a:r>
            <a:r>
              <a:rPr kumimoji="1" lang="en-US" altLang="ja-JP" b="1" dirty="0"/>
              <a:t>[m/s]</a:t>
            </a:r>
            <a:endParaRPr kumimoji="1" lang="ja-JP" altLang="en-US" b="1" dirty="0"/>
          </a:p>
        </p:txBody>
      </p:sp>
      <p:pic>
        <p:nvPicPr>
          <p:cNvPr id="8" name="図 7" descr="屋内, テーブル, 建物, 食品 が含まれている画像&#10;&#10;自動的に生成された説明">
            <a:extLst>
              <a:ext uri="{FF2B5EF4-FFF2-40B4-BE49-F238E27FC236}">
                <a16:creationId xmlns:a16="http://schemas.microsoft.com/office/drawing/2014/main" id="{D6F8AE22-433D-E806-7497-01BAB63A8BE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759646" y="1810284"/>
            <a:ext cx="2121507" cy="1414338"/>
          </a:xfrm>
          <a:prstGeom prst="rect">
            <a:avLst/>
          </a:prstGeom>
        </p:spPr>
      </p:pic>
      <p:sp>
        <p:nvSpPr>
          <p:cNvPr id="10" name="正方形/長方形 9">
            <a:extLst>
              <a:ext uri="{FF2B5EF4-FFF2-40B4-BE49-F238E27FC236}">
                <a16:creationId xmlns:a16="http://schemas.microsoft.com/office/drawing/2014/main" id="{794F171B-3FAA-537F-F364-6AC3473EA8F9}"/>
              </a:ext>
            </a:extLst>
          </p:cNvPr>
          <p:cNvSpPr/>
          <p:nvPr/>
        </p:nvSpPr>
        <p:spPr>
          <a:xfrm>
            <a:off x="4966636" y="6323798"/>
            <a:ext cx="1829398" cy="311126"/>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7" name="スライド番号プレースホルダー 2">
            <a:extLst>
              <a:ext uri="{FF2B5EF4-FFF2-40B4-BE49-F238E27FC236}">
                <a16:creationId xmlns:a16="http://schemas.microsoft.com/office/drawing/2014/main" id="{63A154F8-0DF0-6FD2-1B30-18895AFBF153}"/>
              </a:ext>
            </a:extLst>
          </p:cNvPr>
          <p:cNvSpPr txBox="1">
            <a:spLocks/>
          </p:cNvSpPr>
          <p:nvPr/>
        </p:nvSpPr>
        <p:spPr>
          <a:xfrm>
            <a:off x="9435981" y="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D6899CFB-F8A1-4451-9130-1C210B9BF1C7}" type="slidenum">
              <a:rPr lang="ja-JP" altLang="en-US" smtClean="0"/>
              <a:pPr/>
              <a:t>9</a:t>
            </a:fld>
            <a:r>
              <a:rPr lang="en-US" altLang="ja-JP"/>
              <a:t>/21</a:t>
            </a:r>
            <a:endParaRPr lang="ja-JP" altLang="en-US" dirty="0"/>
          </a:p>
        </p:txBody>
      </p:sp>
      <p:sp>
        <p:nvSpPr>
          <p:cNvPr id="27" name="フッター プレースホルダー 3">
            <a:extLst>
              <a:ext uri="{FF2B5EF4-FFF2-40B4-BE49-F238E27FC236}">
                <a16:creationId xmlns:a16="http://schemas.microsoft.com/office/drawing/2014/main" id="{F12F9744-94E8-35C3-C17C-141C51184FF5}"/>
              </a:ext>
            </a:extLst>
          </p:cNvPr>
          <p:cNvSpPr txBox="1">
            <a:spLocks/>
          </p:cNvSpPr>
          <p:nvPr/>
        </p:nvSpPr>
        <p:spPr>
          <a:xfrm>
            <a:off x="8077200" y="22830"/>
            <a:ext cx="411480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a:t>ICEPP</a:t>
            </a:r>
            <a:r>
              <a:rPr lang="ja-JP" altLang="en-US"/>
              <a:t>シンポジウム </a:t>
            </a:r>
            <a:r>
              <a:rPr lang="en-US" altLang="ja-JP"/>
              <a:t>2023 2/19</a:t>
            </a:r>
            <a:endParaRPr lang="ja-JP" altLang="en-US" dirty="0"/>
          </a:p>
        </p:txBody>
      </p:sp>
    </p:spTree>
    <p:extLst>
      <p:ext uri="{BB962C8B-B14F-4D97-AF65-F5344CB8AC3E}">
        <p14:creationId xmlns:p14="http://schemas.microsoft.com/office/powerpoint/2010/main" val="300323621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8268</TotalTime>
  <Words>9610</Words>
  <Application>Microsoft Office PowerPoint</Application>
  <PresentationFormat>ワイド画面</PresentationFormat>
  <Paragraphs>982</Paragraphs>
  <Slides>29</Slides>
  <Notes>26</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29</vt:i4>
      </vt:variant>
    </vt:vector>
  </HeadingPairs>
  <TitlesOfParts>
    <vt:vector size="39" baseType="lpstr">
      <vt:lpstr>ＭＳ Ｐゴシック</vt:lpstr>
      <vt:lpstr>游ゴシック</vt:lpstr>
      <vt:lpstr>游ゴシック Light</vt:lpstr>
      <vt:lpstr>游ゴシック Medium</vt:lpstr>
      <vt:lpstr>游明朝</vt:lpstr>
      <vt:lpstr>Arial</vt:lpstr>
      <vt:lpstr>Cambria Math</vt:lpstr>
      <vt:lpstr>verdana</vt:lpstr>
      <vt:lpstr>Wingdings</vt:lpstr>
      <vt:lpstr>Office テーマ</vt:lpstr>
      <vt:lpstr>LArTPCによる宇宙線荷電反粒子検出に向けた地上実験の現状</vt:lpstr>
      <vt:lpstr>PowerPoint プレゼンテーション</vt:lpstr>
      <vt:lpstr>PowerPoint プレゼンテーション</vt:lpstr>
      <vt:lpstr>PowerPoint プレゼンテーション</vt:lpstr>
      <vt:lpstr>PowerPoint プレゼンテーション</vt:lpstr>
      <vt:lpstr>粒子質量識別・粒子反粒子識別</vt:lpstr>
      <vt:lpstr> GRAMS開発スケジュール</vt:lpstr>
      <vt:lpstr>地上実験 -宇宙線µ粒子停止事象の検出-</vt:lpstr>
      <vt:lpstr>1. ToFシンチレータ</vt:lpstr>
      <vt:lpstr>ToF二層のfirst step試験</vt:lpstr>
      <vt:lpstr>2. LArTPC内宇宙線µ粒子停止事象を用いた 　　　　　　　　　　　　　　粒子反粒子識別</vt:lpstr>
      <vt:lpstr>LArTPCの設計・作成</vt:lpstr>
      <vt:lpstr>検出器の製作</vt:lpstr>
      <vt:lpstr>LArTPC試験</vt:lpstr>
      <vt:lpstr>DAQ System, データ</vt:lpstr>
      <vt:lpstr>観測したLArTPC中で停止するμ粒子</vt:lpstr>
      <vt:lpstr>Decay, Capture識別能力の検証</vt:lpstr>
      <vt:lpstr>PowerPoint プレゼンテーション</vt:lpstr>
      <vt:lpstr>飛跡によるDecay/Captureイベント比の算出 　　　　　　　　　　　　　と光解析との比較結果</vt:lpstr>
      <vt:lpstr>PowerPoint プレゼンテーション</vt:lpstr>
      <vt:lpstr>まとめと今後の展望</vt:lpstr>
      <vt:lpstr>バックアップ</vt:lpstr>
      <vt:lpstr>粒子質量識別</vt:lpstr>
      <vt:lpstr>PowerPoint プレゼンテーション</vt:lpstr>
      <vt:lpstr>キャリブレーション試験</vt:lpstr>
      <vt:lpstr>読み出し結果</vt:lpstr>
      <vt:lpstr>光信号解析Fit関数</vt:lpstr>
      <vt:lpstr>光信号解析Fit関数</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LArTPCによる宇宙線荷電反粒子検出に向けた地上実験の現状</dc:title>
  <dc:creator>u6m8byk9</dc:creator>
  <cp:lastModifiedBy>u6m8byk9</cp:lastModifiedBy>
  <cp:revision>382</cp:revision>
  <dcterms:created xsi:type="dcterms:W3CDTF">2023-02-12T08:58:09Z</dcterms:created>
  <dcterms:modified xsi:type="dcterms:W3CDTF">2023-02-19T03:44:23Z</dcterms:modified>
</cp:coreProperties>
</file>