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9"/>
  </p:notesMasterIdLst>
  <p:sldIdLst>
    <p:sldId id="256" r:id="rId2"/>
    <p:sldId id="451" r:id="rId3"/>
    <p:sldId id="444" r:id="rId4"/>
    <p:sldId id="514" r:id="rId5"/>
    <p:sldId id="515" r:id="rId6"/>
    <p:sldId id="257" r:id="rId7"/>
    <p:sldId id="449" r:id="rId8"/>
    <p:sldId id="453" r:id="rId9"/>
    <p:sldId id="465" r:id="rId10"/>
    <p:sldId id="454" r:id="rId11"/>
    <p:sldId id="463" r:id="rId12"/>
    <p:sldId id="519" r:id="rId13"/>
    <p:sldId id="518" r:id="rId14"/>
    <p:sldId id="522" r:id="rId15"/>
    <p:sldId id="520" r:id="rId16"/>
    <p:sldId id="524" r:id="rId17"/>
    <p:sldId id="455" r:id="rId18"/>
    <p:sldId id="458" r:id="rId19"/>
    <p:sldId id="460" r:id="rId20"/>
    <p:sldId id="448" r:id="rId21"/>
    <p:sldId id="459" r:id="rId22"/>
    <p:sldId id="452" r:id="rId23"/>
    <p:sldId id="466" r:id="rId24"/>
    <p:sldId id="533" r:id="rId25"/>
    <p:sldId id="523" r:id="rId26"/>
    <p:sldId id="461" r:id="rId27"/>
    <p:sldId id="462" r:id="rId28"/>
  </p:sldIdLst>
  <p:sldSz cx="12192000" cy="6858000"/>
  <p:notesSz cx="6858000" cy="9144000"/>
  <p:defaultTextStyle>
    <a:defPPr>
      <a:defRPr lang="en-JP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B2B2B2"/>
    <a:srgbClr val="5C5C5C"/>
    <a:srgbClr val="B3B300"/>
    <a:srgbClr val="00B050"/>
    <a:srgbClr val="FF0000"/>
    <a:srgbClr val="2B03F3"/>
    <a:srgbClr val="EBEBEB"/>
    <a:srgbClr val="EE3E3E"/>
    <a:srgbClr val="EE5F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50"/>
    <p:restoredTop sz="95846"/>
  </p:normalViewPr>
  <p:slideViewPr>
    <p:cSldViewPr snapToGrid="0">
      <p:cViewPr varScale="1">
        <p:scale>
          <a:sx n="142" d="100"/>
          <a:sy n="142" d="100"/>
        </p:scale>
        <p:origin x="146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F5DEC2D-74A1-724C-9EB6-2481EE2D7F61}" type="doc">
      <dgm:prSet loTypeId="urn:microsoft.com/office/officeart/2005/8/layout/vList2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041375F-3684-9C45-918B-9F72D5FBFA3B}">
      <dgm:prSet phldrT="[Text]"/>
      <dgm:spPr/>
      <dgm:t>
        <a:bodyPr/>
        <a:lstStyle/>
        <a:p>
          <a:r>
            <a:rPr lang="en-US" dirty="0"/>
            <a:t>Indirect Dark Matter Search with Antimatter </a:t>
          </a:r>
        </a:p>
      </dgm:t>
    </dgm:pt>
    <dgm:pt modelId="{D5A85635-C949-994E-8AE3-13569B4F6EFE}" type="parTrans" cxnId="{E18E6082-CB98-C144-9742-244FC0C9F75D}">
      <dgm:prSet/>
      <dgm:spPr/>
      <dgm:t>
        <a:bodyPr/>
        <a:lstStyle/>
        <a:p>
          <a:endParaRPr lang="en-US"/>
        </a:p>
      </dgm:t>
    </dgm:pt>
    <dgm:pt modelId="{2ECD6940-7E80-D346-A5C8-C3F15A6E4395}" type="sibTrans" cxnId="{E18E6082-CB98-C144-9742-244FC0C9F75D}">
      <dgm:prSet/>
      <dgm:spPr/>
      <dgm:t>
        <a:bodyPr/>
        <a:lstStyle/>
        <a:p>
          <a:endParaRPr lang="en-US"/>
        </a:p>
      </dgm:t>
    </dgm:pt>
    <dgm:pt modelId="{612BD9BB-81BB-AC42-B212-C44CA0418BBD}">
      <dgm:prSet phldrT="[Text]" custT="1"/>
      <dgm:spPr/>
      <dgm:t>
        <a:bodyPr/>
        <a:lstStyle/>
        <a:p>
          <a:r>
            <a:rPr lang="en-US" sz="1800" dirty="0"/>
            <a:t>Anti Proton, </a:t>
          </a:r>
          <a:r>
            <a:rPr lang="en-US" sz="1800" b="1" dirty="0"/>
            <a:t>Anti Deuteron</a:t>
          </a:r>
          <a:r>
            <a:rPr lang="en-US" sz="1800" dirty="0"/>
            <a:t>, Anti Helium</a:t>
          </a:r>
        </a:p>
      </dgm:t>
    </dgm:pt>
    <dgm:pt modelId="{D7ABD3BF-381E-1F40-B854-7C6DDB08EF06}" type="parTrans" cxnId="{5F1754F8-1676-8C44-A1DA-344BA3B15297}">
      <dgm:prSet/>
      <dgm:spPr/>
      <dgm:t>
        <a:bodyPr/>
        <a:lstStyle/>
        <a:p>
          <a:endParaRPr lang="en-US"/>
        </a:p>
      </dgm:t>
    </dgm:pt>
    <dgm:pt modelId="{783F8147-1739-C340-AE35-CB2A22292257}" type="sibTrans" cxnId="{5F1754F8-1676-8C44-A1DA-344BA3B15297}">
      <dgm:prSet/>
      <dgm:spPr/>
      <dgm:t>
        <a:bodyPr/>
        <a:lstStyle/>
        <a:p>
          <a:endParaRPr lang="en-US"/>
        </a:p>
      </dgm:t>
    </dgm:pt>
    <dgm:pt modelId="{42A4AAC4-B724-EB41-8266-4D270BFD13A0}">
      <dgm:prSet custT="1"/>
      <dgm:spPr>
        <a:noFill/>
      </dgm:spPr>
      <dgm:t>
        <a:bodyPr/>
        <a:lstStyle/>
        <a:p>
          <a:r>
            <a:rPr lang="en-US" sz="2400" b="1" dirty="0">
              <a:solidFill>
                <a:schemeClr val="tx1"/>
              </a:solidFill>
            </a:rPr>
            <a:t>Objectives:</a:t>
          </a:r>
        </a:p>
      </dgm:t>
    </dgm:pt>
    <dgm:pt modelId="{54D61B67-7EA9-A64E-898B-02FFF40F705A}" type="parTrans" cxnId="{9FDA041C-FEFE-D247-8AA3-090667A493AC}">
      <dgm:prSet/>
      <dgm:spPr/>
      <dgm:t>
        <a:bodyPr/>
        <a:lstStyle/>
        <a:p>
          <a:endParaRPr lang="en-US"/>
        </a:p>
      </dgm:t>
    </dgm:pt>
    <dgm:pt modelId="{F8003DBD-5084-8243-B916-3C6BA3E45765}" type="sibTrans" cxnId="{9FDA041C-FEFE-D247-8AA3-090667A493AC}">
      <dgm:prSet/>
      <dgm:spPr/>
      <dgm:t>
        <a:bodyPr/>
        <a:lstStyle/>
        <a:p>
          <a:endParaRPr lang="en-US"/>
        </a:p>
      </dgm:t>
    </dgm:pt>
    <dgm:pt modelId="{A6C797A4-A6EB-CE4F-BE6C-23BA8C8278BA}">
      <dgm:prSet phldrT="[Text]" custT="1"/>
      <dgm:spPr/>
      <dgm:t>
        <a:bodyPr/>
        <a:lstStyle/>
        <a:p>
          <a:r>
            <a:rPr lang="en-US" sz="1800" dirty="0">
              <a:solidFill>
                <a:schemeClr val="accent6">
                  <a:lumMod val="75000"/>
                </a:schemeClr>
              </a:solidFill>
            </a:rPr>
            <a:t>Dark Matter Annihilation (Primary)</a:t>
          </a:r>
        </a:p>
      </dgm:t>
    </dgm:pt>
    <dgm:pt modelId="{7972FAB5-C932-CE49-8059-3A7908AAAF63}" type="parTrans" cxnId="{334092C5-DF62-8D44-A0D9-13F10A1C1E18}">
      <dgm:prSet/>
      <dgm:spPr/>
      <dgm:t>
        <a:bodyPr/>
        <a:lstStyle/>
        <a:p>
          <a:endParaRPr lang="en-US"/>
        </a:p>
      </dgm:t>
    </dgm:pt>
    <dgm:pt modelId="{A599CA2C-EAEF-7A4D-B650-77A6473A752A}" type="sibTrans" cxnId="{334092C5-DF62-8D44-A0D9-13F10A1C1E18}">
      <dgm:prSet/>
      <dgm:spPr/>
      <dgm:t>
        <a:bodyPr/>
        <a:lstStyle/>
        <a:p>
          <a:endParaRPr lang="en-US"/>
        </a:p>
      </dgm:t>
    </dgm:pt>
    <dgm:pt modelId="{2AF1AD35-B466-BB47-97AE-EBF74C6738AC}">
      <dgm:prSet phldrT="[Text]" custT="1"/>
      <dgm:spPr/>
      <dgm:t>
        <a:bodyPr/>
        <a:lstStyle/>
        <a:p>
          <a:r>
            <a:rPr lang="en-US" sz="1800" dirty="0">
              <a:solidFill>
                <a:srgbClr val="FF0000"/>
              </a:solidFill>
            </a:rPr>
            <a:t>Cosmic Ray Interaction (Secondary)</a:t>
          </a:r>
        </a:p>
      </dgm:t>
    </dgm:pt>
    <dgm:pt modelId="{D01D8F18-E05A-5440-AE63-80A0EF0EE7BF}" type="parTrans" cxnId="{5EE56515-2433-A64A-A745-64C331C51C06}">
      <dgm:prSet/>
      <dgm:spPr/>
      <dgm:t>
        <a:bodyPr/>
        <a:lstStyle/>
        <a:p>
          <a:endParaRPr lang="en-US"/>
        </a:p>
      </dgm:t>
    </dgm:pt>
    <dgm:pt modelId="{73A94266-79F6-BB4F-8BC0-B59C444D73DB}" type="sibTrans" cxnId="{5EE56515-2433-A64A-A745-64C331C51C06}">
      <dgm:prSet/>
      <dgm:spPr/>
      <dgm:t>
        <a:bodyPr/>
        <a:lstStyle/>
        <a:p>
          <a:endParaRPr lang="en-US"/>
        </a:p>
      </dgm:t>
    </dgm:pt>
    <dgm:pt modelId="{5AD657A6-C408-E64A-8790-AAB9CFB7B0A7}" type="pres">
      <dgm:prSet presAssocID="{6F5DEC2D-74A1-724C-9EB6-2481EE2D7F61}" presName="linear" presStyleCnt="0">
        <dgm:presLayoutVars>
          <dgm:animLvl val="lvl"/>
          <dgm:resizeHandles val="exact"/>
        </dgm:presLayoutVars>
      </dgm:prSet>
      <dgm:spPr/>
    </dgm:pt>
    <dgm:pt modelId="{90167994-45C6-B54D-8D08-37F9DAAA774E}" type="pres">
      <dgm:prSet presAssocID="{42A4AAC4-B724-EB41-8266-4D270BFD13A0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A3C36BF5-F63A-3941-A0F3-FC668F873C94}" type="pres">
      <dgm:prSet presAssocID="{F8003DBD-5084-8243-B916-3C6BA3E45765}" presName="spacer" presStyleCnt="0"/>
      <dgm:spPr/>
    </dgm:pt>
    <dgm:pt modelId="{CAC0CF0F-8139-5E40-982C-C5341EA538FE}" type="pres">
      <dgm:prSet presAssocID="{A041375F-3684-9C45-918B-9F72D5FBFA3B}" presName="parentText" presStyleLbl="node1" presStyleIdx="1" presStyleCnt="2" custLinFactNeighborY="-13947">
        <dgm:presLayoutVars>
          <dgm:chMax val="0"/>
          <dgm:bulletEnabled val="1"/>
        </dgm:presLayoutVars>
      </dgm:prSet>
      <dgm:spPr/>
    </dgm:pt>
    <dgm:pt modelId="{7EB48B05-084A-9F41-B478-29F945A7AE2E}" type="pres">
      <dgm:prSet presAssocID="{A041375F-3684-9C45-918B-9F72D5FBFA3B}" presName="childText" presStyleLbl="revTx" presStyleIdx="0" presStyleCnt="1" custLinFactNeighborX="0" custLinFactNeighborY="-17406">
        <dgm:presLayoutVars>
          <dgm:bulletEnabled val="1"/>
        </dgm:presLayoutVars>
      </dgm:prSet>
      <dgm:spPr/>
    </dgm:pt>
  </dgm:ptLst>
  <dgm:cxnLst>
    <dgm:cxn modelId="{5EE56515-2433-A64A-A745-64C331C51C06}" srcId="{612BD9BB-81BB-AC42-B212-C44CA0418BBD}" destId="{2AF1AD35-B466-BB47-97AE-EBF74C6738AC}" srcOrd="1" destOrd="0" parTransId="{D01D8F18-E05A-5440-AE63-80A0EF0EE7BF}" sibTransId="{73A94266-79F6-BB4F-8BC0-B59C444D73DB}"/>
    <dgm:cxn modelId="{9FDA041C-FEFE-D247-8AA3-090667A493AC}" srcId="{6F5DEC2D-74A1-724C-9EB6-2481EE2D7F61}" destId="{42A4AAC4-B724-EB41-8266-4D270BFD13A0}" srcOrd="0" destOrd="0" parTransId="{54D61B67-7EA9-A64E-898B-02FFF40F705A}" sibTransId="{F8003DBD-5084-8243-B916-3C6BA3E45765}"/>
    <dgm:cxn modelId="{CC11112B-6DDD-B64E-AFB0-9D0A0DADFFA2}" type="presOf" srcId="{2AF1AD35-B466-BB47-97AE-EBF74C6738AC}" destId="{7EB48B05-084A-9F41-B478-29F945A7AE2E}" srcOrd="0" destOrd="2" presId="urn:microsoft.com/office/officeart/2005/8/layout/vList2"/>
    <dgm:cxn modelId="{0C3D092C-4168-CB4F-89BE-C5EB7A9FD2CE}" type="presOf" srcId="{6F5DEC2D-74A1-724C-9EB6-2481EE2D7F61}" destId="{5AD657A6-C408-E64A-8790-AAB9CFB7B0A7}" srcOrd="0" destOrd="0" presId="urn:microsoft.com/office/officeart/2005/8/layout/vList2"/>
    <dgm:cxn modelId="{E18E6082-CB98-C144-9742-244FC0C9F75D}" srcId="{6F5DEC2D-74A1-724C-9EB6-2481EE2D7F61}" destId="{A041375F-3684-9C45-918B-9F72D5FBFA3B}" srcOrd="1" destOrd="0" parTransId="{D5A85635-C949-994E-8AE3-13569B4F6EFE}" sibTransId="{2ECD6940-7E80-D346-A5C8-C3F15A6E4395}"/>
    <dgm:cxn modelId="{B433EBA4-6910-9F47-AA2A-4DA7727E4659}" type="presOf" srcId="{612BD9BB-81BB-AC42-B212-C44CA0418BBD}" destId="{7EB48B05-084A-9F41-B478-29F945A7AE2E}" srcOrd="0" destOrd="0" presId="urn:microsoft.com/office/officeart/2005/8/layout/vList2"/>
    <dgm:cxn modelId="{9EFFF9BE-1A8B-7E45-8331-6E7CF9FC57AF}" type="presOf" srcId="{42A4AAC4-B724-EB41-8266-4D270BFD13A0}" destId="{90167994-45C6-B54D-8D08-37F9DAAA774E}" srcOrd="0" destOrd="0" presId="urn:microsoft.com/office/officeart/2005/8/layout/vList2"/>
    <dgm:cxn modelId="{334092C5-DF62-8D44-A0D9-13F10A1C1E18}" srcId="{612BD9BB-81BB-AC42-B212-C44CA0418BBD}" destId="{A6C797A4-A6EB-CE4F-BE6C-23BA8C8278BA}" srcOrd="0" destOrd="0" parTransId="{7972FAB5-C932-CE49-8059-3A7908AAAF63}" sibTransId="{A599CA2C-EAEF-7A4D-B650-77A6473A752A}"/>
    <dgm:cxn modelId="{89A7D1C7-D01F-E44A-B496-9F32914BC95A}" type="presOf" srcId="{A041375F-3684-9C45-918B-9F72D5FBFA3B}" destId="{CAC0CF0F-8139-5E40-982C-C5341EA538FE}" srcOrd="0" destOrd="0" presId="urn:microsoft.com/office/officeart/2005/8/layout/vList2"/>
    <dgm:cxn modelId="{77CF51E3-2C13-3B44-9750-119F247A072B}" type="presOf" srcId="{A6C797A4-A6EB-CE4F-BE6C-23BA8C8278BA}" destId="{7EB48B05-084A-9F41-B478-29F945A7AE2E}" srcOrd="0" destOrd="1" presId="urn:microsoft.com/office/officeart/2005/8/layout/vList2"/>
    <dgm:cxn modelId="{5F1754F8-1676-8C44-A1DA-344BA3B15297}" srcId="{A041375F-3684-9C45-918B-9F72D5FBFA3B}" destId="{612BD9BB-81BB-AC42-B212-C44CA0418BBD}" srcOrd="0" destOrd="0" parTransId="{D7ABD3BF-381E-1F40-B854-7C6DDB08EF06}" sibTransId="{783F8147-1739-C340-AE35-CB2A22292257}"/>
    <dgm:cxn modelId="{AFF6B9FF-C2DF-774E-9063-CD4D6FFBECB3}" type="presParOf" srcId="{5AD657A6-C408-E64A-8790-AAB9CFB7B0A7}" destId="{90167994-45C6-B54D-8D08-37F9DAAA774E}" srcOrd="0" destOrd="0" presId="urn:microsoft.com/office/officeart/2005/8/layout/vList2"/>
    <dgm:cxn modelId="{84D9A9E1-9F93-1D47-A1C8-C78F0A2BBAEB}" type="presParOf" srcId="{5AD657A6-C408-E64A-8790-AAB9CFB7B0A7}" destId="{A3C36BF5-F63A-3941-A0F3-FC668F873C94}" srcOrd="1" destOrd="0" presId="urn:microsoft.com/office/officeart/2005/8/layout/vList2"/>
    <dgm:cxn modelId="{44866181-48D7-D745-8275-EDC2F24287CE}" type="presParOf" srcId="{5AD657A6-C408-E64A-8790-AAB9CFB7B0A7}" destId="{CAC0CF0F-8139-5E40-982C-C5341EA538FE}" srcOrd="2" destOrd="0" presId="urn:microsoft.com/office/officeart/2005/8/layout/vList2"/>
    <dgm:cxn modelId="{535B8A2E-EA93-554A-8EAF-C592DC1BC5DE}" type="presParOf" srcId="{5AD657A6-C408-E64A-8790-AAB9CFB7B0A7}" destId="{7EB48B05-084A-9F41-B478-29F945A7AE2E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167994-45C6-B54D-8D08-37F9DAAA774E}">
      <dsp:nvSpPr>
        <dsp:cNvPr id="0" name=""/>
        <dsp:cNvSpPr/>
      </dsp:nvSpPr>
      <dsp:spPr>
        <a:xfrm>
          <a:off x="0" y="192250"/>
          <a:ext cx="5257800" cy="540540"/>
        </a:xfrm>
        <a:prstGeom prst="roundRect">
          <a:avLst/>
        </a:prstGeom>
        <a:noFill/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solidFill>
                <a:schemeClr val="tx1"/>
              </a:solidFill>
            </a:rPr>
            <a:t>Objectives:</a:t>
          </a:r>
        </a:p>
      </dsp:txBody>
      <dsp:txXfrm>
        <a:off x="26387" y="218637"/>
        <a:ext cx="5205026" cy="487766"/>
      </dsp:txXfrm>
    </dsp:sp>
    <dsp:sp modelId="{CAC0CF0F-8139-5E40-982C-C5341EA538FE}">
      <dsp:nvSpPr>
        <dsp:cNvPr id="0" name=""/>
        <dsp:cNvSpPr/>
      </dsp:nvSpPr>
      <dsp:spPr>
        <a:xfrm>
          <a:off x="0" y="678648"/>
          <a:ext cx="5257800" cy="5405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Indirect Dark Matter Search with Antimatter </a:t>
          </a:r>
        </a:p>
      </dsp:txBody>
      <dsp:txXfrm>
        <a:off x="26387" y="705035"/>
        <a:ext cx="5205026" cy="487766"/>
      </dsp:txXfrm>
    </dsp:sp>
    <dsp:sp modelId="{7EB48B05-084A-9F41-B478-29F945A7AE2E}">
      <dsp:nvSpPr>
        <dsp:cNvPr id="0" name=""/>
        <dsp:cNvSpPr/>
      </dsp:nvSpPr>
      <dsp:spPr>
        <a:xfrm>
          <a:off x="0" y="1242604"/>
          <a:ext cx="5257800" cy="8424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6935" tIns="22860" rIns="128016" bIns="2286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800" kern="1200" dirty="0"/>
            <a:t>Anti Proton, </a:t>
          </a:r>
          <a:r>
            <a:rPr lang="en-US" sz="1800" b="1" kern="1200" dirty="0"/>
            <a:t>Anti Deuteron</a:t>
          </a:r>
          <a:r>
            <a:rPr lang="en-US" sz="1800" kern="1200" dirty="0"/>
            <a:t>, Anti Helium</a:t>
          </a:r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800" kern="1200" dirty="0">
              <a:solidFill>
                <a:schemeClr val="accent6">
                  <a:lumMod val="75000"/>
                </a:schemeClr>
              </a:solidFill>
            </a:rPr>
            <a:t>Dark Matter Annihilation (Primary)</a:t>
          </a:r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1800" kern="1200" dirty="0">
              <a:solidFill>
                <a:srgbClr val="FF0000"/>
              </a:solidFill>
            </a:rPr>
            <a:t>Cosmic Ray Interaction (Secondary)</a:t>
          </a:r>
        </a:p>
      </dsp:txBody>
      <dsp:txXfrm>
        <a:off x="0" y="1242604"/>
        <a:ext cx="5257800" cy="8424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202541-367E-AE46-98C3-8C39ACBF17CE}" type="datetimeFigureOut">
              <a:rPr lang="en-US" smtClean="0"/>
              <a:t>2/18/23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EAFFBF-2424-FE41-804A-4D908D6549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0905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dark matter annihilations can produce potentially detectable fluxes of heavier anti-nuclei,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EDB611-8EA3-BC40-B614-8CF84B4CC71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80041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CC9F8E-52D7-6841-A193-B3DB66E8C2C1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95337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76D045-CBC0-E445-846E-9F4D5E306966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23200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76D045-CBC0-E445-846E-9F4D5E306966}" type="slidenum">
              <a:rPr kumimoji="1" lang="ja-JP" altLang="en-US" smtClean="0"/>
              <a:t>22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44751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76D045-CBC0-E445-846E-9F4D5E306966}" type="slidenum">
              <a:rPr kumimoji="1" lang="ja-JP" altLang="en-US" smtClean="0"/>
              <a:t>23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11101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76D045-CBC0-E445-846E-9F4D5E306966}" type="slidenum">
              <a:rPr kumimoji="1" lang="ja-JP" altLang="en-US" smtClean="0"/>
              <a:t>24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05945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76D045-CBC0-E445-846E-9F4D5E306966}" type="slidenum">
              <a:rPr kumimoji="1" lang="ja-JP" altLang="en-US" smtClean="0"/>
              <a:t>25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08964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C4E342-2701-F377-4525-BD0F1C8EC9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6E6DE74-74FD-80CD-F179-645242FC09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9DCB68-3BBC-A6CD-A2B8-E18DE489B3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2/19/23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68243F-650E-9C93-46D7-25A7448646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ICEPP Symposium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A1F607-E18B-0BB4-E4C9-291032F0FA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907BB-2B84-114F-B5E6-52368FE7C0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9046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904654-8169-45D1-B097-076E53DF28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7A7B52C-0195-61BD-63D9-A6DD7D6050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3F2F50-4915-74A5-CFC3-8C4DBF3143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2/19/23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FDD3C2-072F-0DE2-17BB-1604A0197A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ICEPP Symposium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64DDE0-F863-B849-86F5-3B4D083B73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907BB-2B84-114F-B5E6-52368FE7C0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4407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3CDB533-020E-3663-3B75-DDDB1A48572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53F4C08-5273-AC87-4CB1-0FE34C74E6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751AFD-1477-3C84-EB88-D6544604E7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2/19/23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412DCC-455A-7C43-3B58-3904268FA0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ICEPP Symposium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6819A5-2E41-C3BD-7972-263A589B1C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907BB-2B84-114F-B5E6-52368FE7C0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3678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00EBC2-2DE8-D03B-13FB-3CC11A5C8E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D0339A-83FC-5F11-5EDF-2E2538EBC8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03C6A0-ED56-8E7F-AD54-6359A01631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2/19/23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9B5554-1C88-6CBC-C759-B3FFA1379C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ICEPP Symposium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F9F2B1-0FE1-F21C-59D7-F0BF0431D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907BB-2B84-114F-B5E6-52368FE7C0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2657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5DBCD9-D5D0-B7DC-6531-F1D127A2D6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94E064-C8BE-BEFF-0B48-07DB9AEB2F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F8DD32-8C6D-F446-2138-F1565AFE38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2/19/23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9A0F76-2289-AD9B-1E7A-BEE2654E50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ICEPP Symposium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01B938-5FB2-05ED-94AE-54A265F609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907BB-2B84-114F-B5E6-52368FE7C0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6219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82B997-8754-47E4-1340-142E457FE2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860E4F-CFC5-CEF2-BFD9-E5675621E58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F938F84-9F11-2E8A-527F-2A36053E5A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035F1E0-AAEE-2235-6E14-7B3F1A7953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2/19/23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2A77C8-D41C-AE89-2BD4-33E4821B15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ICEPP Symposium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95588D-3F58-D87D-C8BF-D1BE2693FB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907BB-2B84-114F-B5E6-52368FE7C0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9239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1246FA-D4DF-DC31-D8DC-1CCFE9393F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40B7C8-458F-5C9B-497C-3F9B43564B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44C93D-9215-414D-B4CC-B795C0F7D0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4AF86DC-509D-97E5-DCFF-46C27CBFD44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15111EA-D3EB-C707-BF68-0D5E1AD0956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4C1BE5A-E616-CEE6-2D0C-18A23822A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2/19/23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E7876FE-9840-D901-40C9-58AEF96489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ICEPP Symposium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1EA1E4E-9F1F-C731-2203-7F480D48C3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907BB-2B84-114F-B5E6-52368FE7C0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860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EF2447-1F25-774C-3F7E-62A8A2AD34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18C1FD-C963-38F4-537F-B251A329D9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2/19/23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ABED58-1C13-8A31-6BF8-A119BB3C20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ICEPP Symposium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9BEEECB-57FF-9F04-2AF5-A19FEC4DC3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907BB-2B84-114F-B5E6-52368FE7C0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800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0A51573-61A5-E7C9-3625-C22AB445B0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2/19/23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BBDD726-4958-C55F-EE0C-DB57F3DA5B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ICEPP Symposium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9AB50E-F6A5-CFB1-740D-E061468967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907BB-2B84-114F-B5E6-52368FE7C0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10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87A549-17B1-39DE-6330-1EB7772BEF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96630D-8824-FA28-890A-45C442C520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38C8A92-6BF9-8D9B-DE68-118B4ACCD6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C417286-85EC-F038-6B49-4A94690A04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2/19/23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138FF6-0E64-B15D-A4E8-A9DD5DEDCD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ICEPP Symposium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C9E003-F78D-03B7-243C-0E6BA483D2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907BB-2B84-114F-B5E6-52368FE7C0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41048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806861-4CCD-E422-8720-C870BA928D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D926365-7AF3-FD71-8834-A7D56D59BC7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40857D7-A331-CF93-B5D6-A0B5529967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F76741-F719-3610-A5B9-E0A3C83B64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2/19/23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3E0EFF2-6598-08C3-C79D-65F5BE0E15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ICEPP Symposium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F04168-30B1-D248-E3FA-3EBB6AD775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907BB-2B84-114F-B5E6-52368FE7C0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04977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360F3D2-EC61-8DDD-1D40-306D71EDEC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C47BC7-CFBD-FA67-26D6-A855CF3688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7F5F03-F8DC-8C8F-A496-92727102F03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2/19/23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780172-A2E7-63E5-BFC5-F829D168B9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ICEPP Symposium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BF7F49-BD2C-41E4-91A5-2B09BF40C1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3907BB-2B84-114F-B5E6-52368FE7C0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8728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JP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0.png"/><Relationship Id="rId5" Type="http://schemas.openxmlformats.org/officeDocument/2006/relationships/image" Target="../media/image51.png"/><Relationship Id="rId4" Type="http://schemas.microsoft.com/office/2007/relationships/hdphoto" Target="../media/hdphoto1.wdp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7" Type="http://schemas.openxmlformats.org/officeDocument/2006/relationships/image" Target="../media/image5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0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11" Type="http://schemas.openxmlformats.org/officeDocument/2006/relationships/image" Target="../media/image5.png"/><Relationship Id="rId5" Type="http://schemas.openxmlformats.org/officeDocument/2006/relationships/diagramLayout" Target="../diagrams/layout1.xml"/><Relationship Id="rId10" Type="http://schemas.openxmlformats.org/officeDocument/2006/relationships/image" Target="../media/image4.png"/><Relationship Id="rId4" Type="http://schemas.openxmlformats.org/officeDocument/2006/relationships/diagramData" Target="../diagrams/data1.xml"/><Relationship Id="rId9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10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isas.jaxa.jp/j/researchers/symp/2012/image/1016_balloon_proc/isas12-sbs-018.pdf" TargetMode="External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2E8596-481C-0ED7-2F7C-B967C434E4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2668" y="1191288"/>
            <a:ext cx="10486663" cy="2387600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First Engineering Balloon Flight Experiment Using a Liquid Argon Time Projection Chamber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E9C9759-E228-29F2-4045-48376866D3B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798807"/>
            <a:ext cx="9144000" cy="2544120"/>
          </a:xfrm>
        </p:spPr>
        <p:txBody>
          <a:bodyPr>
            <a:normAutofit lnSpcReduction="10000"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ICEPP Symposium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Feb. 19 2023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Waseda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Univ.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Yorita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Lab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Year Masters</a:t>
            </a:r>
          </a:p>
          <a:p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Riki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Nakajima</a:t>
            </a:r>
          </a:p>
        </p:txBody>
      </p:sp>
      <p:pic>
        <p:nvPicPr>
          <p:cNvPr id="12" name="Picture 11" descr="Logo&#10;&#10;Description automatically generated">
            <a:extLst>
              <a:ext uri="{FF2B5EF4-FFF2-40B4-BE49-F238E27FC236}">
                <a16:creationId xmlns:a16="http://schemas.microsoft.com/office/drawing/2014/main" id="{714CED55-214B-C163-8046-097D7674BFC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91" r="3078"/>
          <a:stretch/>
        </p:blipFill>
        <p:spPr>
          <a:xfrm>
            <a:off x="358814" y="3470602"/>
            <a:ext cx="3159889" cy="3200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52901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TextBox 73">
            <a:extLst>
              <a:ext uri="{FF2B5EF4-FFF2-40B4-BE49-F238E27FC236}">
                <a16:creationId xmlns:a16="http://schemas.microsoft.com/office/drawing/2014/main" id="{9934C130-C876-313C-F896-078AC7A71AB8}"/>
              </a:ext>
            </a:extLst>
          </p:cNvPr>
          <p:cNvSpPr txBox="1"/>
          <p:nvPr/>
        </p:nvSpPr>
        <p:spPr>
          <a:xfrm>
            <a:off x="5466816" y="890820"/>
            <a:ext cx="6525031" cy="37265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altLang="ja-JP" sz="1800" dirty="0" err="1"/>
              <a:t>LAr</a:t>
            </a:r>
            <a:r>
              <a:rPr lang="en-US" altLang="ja-JP" sz="1800" dirty="0"/>
              <a:t> operation (</a:t>
            </a:r>
            <a:r>
              <a:rPr lang="en-US" altLang="ja-JP" sz="1800" u="sng" dirty="0"/>
              <a:t>Current Plan</a:t>
            </a:r>
            <a:r>
              <a:rPr lang="en-US" altLang="ja-JP" sz="1800" dirty="0"/>
              <a:t>)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ja-JP" b="1" dirty="0"/>
              <a:t>Filling</a:t>
            </a:r>
            <a:br>
              <a:rPr lang="en-US" altLang="ja-JP" dirty="0"/>
            </a:br>
            <a:r>
              <a:rPr lang="en-US" altLang="ja-JP" dirty="0"/>
              <a:t>From ELF Tank ( Pass through Filter )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ja-JP" b="1" dirty="0"/>
              <a:t>Control </a:t>
            </a:r>
            <a:r>
              <a:rPr lang="en-US" altLang="ja-JP" b="1" dirty="0" err="1"/>
              <a:t>LAr</a:t>
            </a:r>
            <a:r>
              <a:rPr lang="en-US" altLang="ja-JP" b="1" dirty="0"/>
              <a:t> Volume : </a:t>
            </a:r>
            <a:r>
              <a:rPr lang="en-US" altLang="ja-JP" dirty="0"/>
              <a:t>Sufficient for </a:t>
            </a:r>
            <a:r>
              <a:rPr lang="en-US" altLang="ja-JP" dirty="0" err="1"/>
              <a:t>LArTPC</a:t>
            </a:r>
            <a:r>
              <a:rPr lang="en-US" altLang="ja-JP" dirty="0"/>
              <a:t> to operate </a:t>
            </a:r>
            <a:br>
              <a:rPr lang="en-US" altLang="ja-JP" dirty="0"/>
            </a:br>
            <a:r>
              <a:rPr lang="en-US" altLang="ja-JP" dirty="0"/>
              <a:t>Low Heat Inflow Open Bath Vessel with Top Flange 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ja-JP" b="1" dirty="0"/>
              <a:t>Stabilize Vessel Pressure : </a:t>
            </a:r>
            <a:r>
              <a:rPr lang="en-US" altLang="ja-JP" dirty="0"/>
              <a:t>Increased Pressure due to evaporation </a:t>
            </a:r>
            <a:br>
              <a:rPr lang="en-US" altLang="ja-JP" dirty="0"/>
            </a:br>
            <a:r>
              <a:rPr lang="ja-JP" altLang="en-US" sz="1800"/>
              <a:t>→</a:t>
            </a:r>
            <a:r>
              <a:rPr lang="en-US" altLang="ja-JP" sz="1800" dirty="0"/>
              <a:t> Absolute Pressure Safety Valve (VF1)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ja-JP" b="1" dirty="0"/>
              <a:t>Evacuation of </a:t>
            </a:r>
            <a:r>
              <a:rPr lang="en-US" altLang="ja-JP" b="1" dirty="0" err="1"/>
              <a:t>LAr</a:t>
            </a:r>
            <a:br>
              <a:rPr lang="en-US" altLang="ja-JP" b="1" dirty="0"/>
            </a:br>
            <a:r>
              <a:rPr lang="ja-JP" altLang="en-US" sz="1800"/>
              <a:t>→</a:t>
            </a:r>
            <a:r>
              <a:rPr lang="en-US" altLang="ja-JP" sz="1800" dirty="0"/>
              <a:t> Solenoid Valve (VF3)</a:t>
            </a:r>
            <a:br>
              <a:rPr lang="en-US" altLang="ja-JP" sz="1800" dirty="0"/>
            </a:br>
            <a:r>
              <a:rPr lang="en-US" altLang="ja-JP" sz="1800" dirty="0"/>
              <a:t>Differential pressure (outside vessel 0atm, inside vessel 1atm)</a:t>
            </a:r>
            <a:br>
              <a:rPr lang="en-US" altLang="ja-JP" dirty="0"/>
            </a:br>
            <a:endParaRPr lang="en-US" altLang="ja-JP" dirty="0"/>
          </a:p>
        </p:txBody>
      </p:sp>
      <p:pic>
        <p:nvPicPr>
          <p:cNvPr id="13" name="Picture 12" descr="Diagram&#10;&#10;Description automatically generated">
            <a:extLst>
              <a:ext uri="{FF2B5EF4-FFF2-40B4-BE49-F238E27FC236}">
                <a16:creationId xmlns:a16="http://schemas.microsoft.com/office/drawing/2014/main" id="{296410F8-6A9F-1907-A0EF-7D6B7AACE9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04" y="999820"/>
            <a:ext cx="5477932" cy="5737833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A1CDF1D5-3A4F-6024-07C6-B14C22C45DF5}"/>
              </a:ext>
            </a:extLst>
          </p:cNvPr>
          <p:cNvSpPr txBox="1"/>
          <p:nvPr/>
        </p:nvSpPr>
        <p:spPr>
          <a:xfrm>
            <a:off x="8640913" y="4166957"/>
            <a:ext cx="3528998" cy="3054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altLang="ja-JP" dirty="0"/>
              <a:t>VF1: Absolute Pressure Valve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altLang="ja-JP" dirty="0"/>
              <a:t>VF2: Flow Control Manual Valve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altLang="ja-JP" dirty="0"/>
              <a:t>VF3: </a:t>
            </a:r>
            <a:r>
              <a:rPr lang="en-US" altLang="ja-JP" dirty="0" err="1"/>
              <a:t>LAr</a:t>
            </a:r>
            <a:r>
              <a:rPr lang="en-US" altLang="ja-JP" dirty="0"/>
              <a:t> Evacuation Solenoid Valve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altLang="ja-JP" dirty="0"/>
              <a:t>VF4: </a:t>
            </a:r>
            <a:r>
              <a:rPr lang="en-US" altLang="ja-JP" dirty="0" err="1"/>
              <a:t>LAr</a:t>
            </a:r>
            <a:r>
              <a:rPr lang="en-US" altLang="ja-JP" dirty="0"/>
              <a:t> Filling Manual</a:t>
            </a:r>
            <a:r>
              <a:rPr lang="ja-JP" altLang="en-US"/>
              <a:t> </a:t>
            </a:r>
            <a:r>
              <a:rPr lang="en-US" altLang="ja-JP" dirty="0"/>
              <a:t>Valve</a:t>
            </a:r>
          </a:p>
          <a:p>
            <a:pPr>
              <a:lnSpc>
                <a:spcPct val="120000"/>
              </a:lnSpc>
            </a:pPr>
            <a:r>
              <a:rPr lang="en-US" altLang="ja-JP" dirty="0"/>
              <a:t>VF5: Differential Pressure Valve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altLang="ja-JP" dirty="0"/>
              <a:t>RD: Rupture Disc</a:t>
            </a:r>
            <a:br>
              <a:rPr lang="en-US" altLang="ja-JP" dirty="0"/>
            </a:br>
            <a:r>
              <a:rPr lang="en-US" altLang="ja-JP" dirty="0"/>
              <a:t> -&gt; Ultimate Safety Measure </a:t>
            </a:r>
            <a:br>
              <a:rPr lang="en-US" altLang="ja-JP" dirty="0"/>
            </a:br>
            <a:endParaRPr lang="en-US" altLang="ja-JP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FDE6479-95B3-AD48-C95A-50270B771B51}"/>
              </a:ext>
            </a:extLst>
          </p:cNvPr>
          <p:cNvSpPr txBox="1"/>
          <p:nvPr/>
        </p:nvSpPr>
        <p:spPr>
          <a:xfrm>
            <a:off x="5390212" y="4166957"/>
            <a:ext cx="3274242" cy="27293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altLang="ja-JP" dirty="0"/>
              <a:t>VG1: Filter Cooling Manual Valve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altLang="ja-JP" dirty="0"/>
              <a:t>VG2: Filter Output Manual Valve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altLang="ja-JP" dirty="0"/>
              <a:t>VG3: Filter Input Manual Valve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altLang="ja-JP" dirty="0"/>
              <a:t>VG4: ELF Tank </a:t>
            </a:r>
            <a:r>
              <a:rPr lang="en-US" altLang="ja-JP" dirty="0" err="1"/>
              <a:t>LAr</a:t>
            </a:r>
            <a:r>
              <a:rPr lang="en-US" altLang="ja-JP" dirty="0"/>
              <a:t> Output Manual Valve</a:t>
            </a:r>
          </a:p>
          <a:p>
            <a:pPr>
              <a:lnSpc>
                <a:spcPct val="120000"/>
              </a:lnSpc>
            </a:pPr>
            <a:r>
              <a:rPr lang="en-US" altLang="ja-JP" dirty="0"/>
              <a:t>VG5: ELF Tank Pressurization Valve</a:t>
            </a:r>
            <a:br>
              <a:rPr lang="en-US" altLang="ja-JP" dirty="0"/>
            </a:br>
            <a:endParaRPr lang="en-US" altLang="ja-JP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77C1A95-EE85-08A9-A0A5-F375A8CAE40D}"/>
              </a:ext>
            </a:extLst>
          </p:cNvPr>
          <p:cNvSpPr/>
          <p:nvPr/>
        </p:nvSpPr>
        <p:spPr>
          <a:xfrm>
            <a:off x="8662537" y="4213257"/>
            <a:ext cx="3371625" cy="2633394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C3B3F0A-37C6-9E5A-7792-3376BE8EE460}"/>
              </a:ext>
            </a:extLst>
          </p:cNvPr>
          <p:cNvSpPr/>
          <p:nvPr/>
        </p:nvSpPr>
        <p:spPr>
          <a:xfrm>
            <a:off x="5435617" y="4213256"/>
            <a:ext cx="3128692" cy="2633395"/>
          </a:xfrm>
          <a:prstGeom prst="rect">
            <a:avLst/>
          </a:prstGeom>
          <a:noFill/>
          <a:ln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68B36FB-B7C3-DC6B-20AA-A9A233055FAE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0515600" cy="10675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en-US" altLang="ja-JP" dirty="0" err="1">
                <a:latin typeface="+mn-lt"/>
              </a:rPr>
              <a:t>LAr</a:t>
            </a:r>
            <a:r>
              <a:rPr kumimoji="1" lang="en-US" altLang="ja-JP" dirty="0">
                <a:latin typeface="+mn-lt"/>
              </a:rPr>
              <a:t> Operation</a:t>
            </a:r>
            <a:endParaRPr kumimoji="1" lang="ja-JP" altLang="en-US">
              <a:latin typeface="+mn-lt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2E7BC04-0F05-62AD-BDDB-7B370CBB8AEB}"/>
              </a:ext>
            </a:extLst>
          </p:cNvPr>
          <p:cNvCxnSpPr/>
          <p:nvPr/>
        </p:nvCxnSpPr>
        <p:spPr>
          <a:xfrm>
            <a:off x="0" y="890820"/>
            <a:ext cx="12192000" cy="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1">
            <a:extLst>
              <a:ext uri="{FF2B5EF4-FFF2-40B4-BE49-F238E27FC236}">
                <a16:creationId xmlns:a16="http://schemas.microsoft.com/office/drawing/2014/main" id="{8CB66AFF-2192-7A68-A399-50AC52679BD7}"/>
              </a:ext>
            </a:extLst>
          </p:cNvPr>
          <p:cNvSpPr txBox="1">
            <a:spLocks/>
          </p:cNvSpPr>
          <p:nvPr/>
        </p:nvSpPr>
        <p:spPr>
          <a:xfrm>
            <a:off x="7552518" y="1"/>
            <a:ext cx="4639482" cy="10699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p.9</a:t>
            </a:r>
            <a:endParaRPr kumimoji="1" lang="ja-JP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3CA75DE-27C0-90FB-515E-4424368ACF95}"/>
              </a:ext>
            </a:extLst>
          </p:cNvPr>
          <p:cNvSpPr txBox="1"/>
          <p:nvPr/>
        </p:nvSpPr>
        <p:spPr>
          <a:xfrm>
            <a:off x="9062977" y="999820"/>
            <a:ext cx="29711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u="sng" dirty="0">
                <a:solidFill>
                  <a:srgbClr val="FF0000"/>
                </a:solidFill>
              </a:rPr>
              <a:t>All Offline (No electronics)</a:t>
            </a:r>
          </a:p>
          <a:p>
            <a:r>
              <a:rPr kumimoji="1" lang="en-US" altLang="ja-JP" u="sng" dirty="0">
                <a:solidFill>
                  <a:srgbClr val="FF0000"/>
                </a:solidFill>
              </a:rPr>
              <a:t>Except Solenoid Valve (VF3)</a:t>
            </a:r>
            <a:endParaRPr kumimoji="1" lang="ja-JP" altLang="en-US" u="sng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5957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>
            <a:extLst>
              <a:ext uri="{FF2B5EF4-FFF2-40B4-BE49-F238E27FC236}">
                <a16:creationId xmlns:a16="http://schemas.microsoft.com/office/drawing/2014/main" id="{C9D9EC54-628E-C9DB-D847-83A6CC93ACBF}"/>
              </a:ext>
            </a:extLst>
          </p:cNvPr>
          <p:cNvSpPr txBox="1"/>
          <p:nvPr/>
        </p:nvSpPr>
        <p:spPr>
          <a:xfrm>
            <a:off x="5649412" y="1103148"/>
            <a:ext cx="5513866" cy="7280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ja-JP" b="1" dirty="0"/>
              <a:t>Engineering Balloon Flight </a:t>
            </a:r>
            <a:r>
              <a:rPr lang="en-US" altLang="ja-JP" b="1" dirty="0" err="1"/>
              <a:t>LArTPC</a:t>
            </a:r>
            <a:endParaRPr lang="en-US" altLang="ja-JP" b="1" dirty="0"/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ja-JP" dirty="0"/>
              <a:t>Scaled down design of Cosmic muon test </a:t>
            </a:r>
            <a:r>
              <a:rPr lang="en-US" altLang="ja-JP" dirty="0" err="1"/>
              <a:t>LArTPC</a:t>
            </a:r>
            <a:endParaRPr lang="en-US" altLang="ja-JP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98ED4F44-8E64-2CC1-259E-E24FD16B96B9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0515600" cy="10675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en-US" altLang="ja-JP" dirty="0" err="1">
                <a:latin typeface="+mn-lt"/>
              </a:rPr>
              <a:t>LArTPC</a:t>
            </a:r>
            <a:r>
              <a:rPr kumimoji="1" lang="en-US" altLang="ja-JP" dirty="0">
                <a:latin typeface="+mn-lt"/>
              </a:rPr>
              <a:t> Design</a:t>
            </a:r>
            <a:endParaRPr kumimoji="1" lang="ja-JP" altLang="en-US">
              <a:latin typeface="+mn-lt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9904C97-9D00-3F13-7DBB-E045E5A02CAB}"/>
              </a:ext>
            </a:extLst>
          </p:cNvPr>
          <p:cNvCxnSpPr/>
          <p:nvPr/>
        </p:nvCxnSpPr>
        <p:spPr>
          <a:xfrm>
            <a:off x="0" y="890820"/>
            <a:ext cx="12192000" cy="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">
            <a:extLst>
              <a:ext uri="{FF2B5EF4-FFF2-40B4-BE49-F238E27FC236}">
                <a16:creationId xmlns:a16="http://schemas.microsoft.com/office/drawing/2014/main" id="{F2B26014-C226-A5B7-CD70-8F6A5638604A}"/>
              </a:ext>
            </a:extLst>
          </p:cNvPr>
          <p:cNvSpPr txBox="1">
            <a:spLocks/>
          </p:cNvSpPr>
          <p:nvPr/>
        </p:nvSpPr>
        <p:spPr>
          <a:xfrm>
            <a:off x="7552518" y="1"/>
            <a:ext cx="4639482" cy="10699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p.10</a:t>
            </a:r>
            <a:endParaRPr kumimoji="1" lang="ja-JP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0BE7ECEC-3275-0C24-96BB-9579FB3B72C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435" t="6263" r="8788" b="5050"/>
          <a:stretch/>
        </p:blipFill>
        <p:spPr>
          <a:xfrm>
            <a:off x="5649412" y="1897321"/>
            <a:ext cx="4128826" cy="4707933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61D386B3-BD9D-88C0-C1A9-091EAD0005C6}"/>
              </a:ext>
            </a:extLst>
          </p:cNvPr>
          <p:cNvSpPr txBox="1"/>
          <p:nvPr/>
        </p:nvSpPr>
        <p:spPr>
          <a:xfrm>
            <a:off x="9771368" y="2723564"/>
            <a:ext cx="2521527" cy="29510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ja-JP" b="1" dirty="0"/>
              <a:t>Layers:</a:t>
            </a:r>
          </a:p>
          <a:p>
            <a:pPr>
              <a:lnSpc>
                <a:spcPct val="150000"/>
              </a:lnSpc>
            </a:pPr>
            <a:r>
              <a:rPr kumimoji="1" lang="en-US" altLang="ja-JP" dirty="0"/>
              <a:t>Anode </a:t>
            </a:r>
          </a:p>
          <a:p>
            <a:pPr>
              <a:lnSpc>
                <a:spcPct val="150000"/>
              </a:lnSpc>
            </a:pPr>
            <a:r>
              <a:rPr kumimoji="1" lang="en-US" altLang="ja-JP" dirty="0"/>
              <a:t>Anode Reinforcement x2</a:t>
            </a:r>
          </a:p>
          <a:p>
            <a:pPr>
              <a:lnSpc>
                <a:spcPct val="150000"/>
              </a:lnSpc>
            </a:pPr>
            <a:r>
              <a:rPr kumimoji="1" lang="en-US" altLang="ja-JP" dirty="0"/>
              <a:t>Anode Grid</a:t>
            </a:r>
          </a:p>
          <a:p>
            <a:pPr>
              <a:lnSpc>
                <a:spcPct val="150000"/>
              </a:lnSpc>
            </a:pPr>
            <a:r>
              <a:rPr kumimoji="1" lang="en-US" altLang="ja-JP" dirty="0"/>
              <a:t>Side Plate </a:t>
            </a:r>
          </a:p>
          <a:p>
            <a:pPr>
              <a:lnSpc>
                <a:spcPct val="150000"/>
              </a:lnSpc>
            </a:pPr>
            <a:r>
              <a:rPr kumimoji="1" lang="en-US" altLang="ja-JP" dirty="0"/>
              <a:t>Cathode Grid</a:t>
            </a:r>
          </a:p>
          <a:p>
            <a:pPr>
              <a:lnSpc>
                <a:spcPct val="150000"/>
              </a:lnSpc>
            </a:pPr>
            <a:r>
              <a:rPr kumimoji="1" lang="en-US" altLang="ja-JP" dirty="0"/>
              <a:t>Cathode Reinforcement </a:t>
            </a:r>
            <a:endParaRPr kumimoji="1" lang="ja-JP" altLang="en-US"/>
          </a:p>
        </p:txBody>
      </p:sp>
      <p:graphicFrame>
        <p:nvGraphicFramePr>
          <p:cNvPr id="23" name="Table 24">
            <a:extLst>
              <a:ext uri="{FF2B5EF4-FFF2-40B4-BE49-F238E27FC236}">
                <a16:creationId xmlns:a16="http://schemas.microsoft.com/office/drawing/2014/main" id="{34B55C1F-8B69-36E2-A41B-0375A56C680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5002339"/>
              </p:ext>
            </p:extLst>
          </p:nvPr>
        </p:nvGraphicFramePr>
        <p:xfrm>
          <a:off x="230667" y="2105924"/>
          <a:ext cx="5027133" cy="33988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9588">
                  <a:extLst>
                    <a:ext uri="{9D8B030D-6E8A-4147-A177-3AD203B41FA5}">
                      <a16:colId xmlns:a16="http://schemas.microsoft.com/office/drawing/2014/main" val="1398798231"/>
                    </a:ext>
                  </a:extLst>
                </a:gridCol>
                <a:gridCol w="1759527">
                  <a:extLst>
                    <a:ext uri="{9D8B030D-6E8A-4147-A177-3AD203B41FA5}">
                      <a16:colId xmlns:a16="http://schemas.microsoft.com/office/drawing/2014/main" val="3731698683"/>
                    </a:ext>
                  </a:extLst>
                </a:gridCol>
                <a:gridCol w="1808018">
                  <a:extLst>
                    <a:ext uri="{9D8B030D-6E8A-4147-A177-3AD203B41FA5}">
                      <a16:colId xmlns:a16="http://schemas.microsoft.com/office/drawing/2014/main" val="634889699"/>
                    </a:ext>
                  </a:extLst>
                </a:gridCol>
              </a:tblGrid>
              <a:tr h="679773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Changes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Run 22.1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Balloon Experiment</a:t>
                      </a:r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6932057"/>
                  </a:ext>
                </a:extLst>
              </a:tr>
              <a:tr h="679773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Effective Volume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30 x 30 x 30 cm</a:t>
                      </a:r>
                      <a:r>
                        <a:rPr kumimoji="1" lang="en-US" altLang="ja-JP" baseline="30000" dirty="0"/>
                        <a:t>3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/>
                        <a:t>10 x 10 x 10 cm</a:t>
                      </a:r>
                      <a:r>
                        <a:rPr kumimoji="1" lang="en-US" altLang="ja-JP" baseline="30000" dirty="0"/>
                        <a:t>3</a:t>
                      </a:r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2120288"/>
                  </a:ext>
                </a:extLst>
              </a:tr>
              <a:tr h="679773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Overall Shape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Cube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Cylinder</a:t>
                      </a:r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6924510"/>
                  </a:ext>
                </a:extLst>
              </a:tr>
              <a:tr h="679773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Anode </a:t>
                      </a:r>
                      <a:r>
                        <a:rPr kumimoji="1" lang="en-US" altLang="ja-JP" dirty="0" err="1"/>
                        <a:t>ch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60 </a:t>
                      </a:r>
                      <a:r>
                        <a:rPr kumimoji="1" lang="en-US" altLang="ja-JP" dirty="0" err="1"/>
                        <a:t>ch</a:t>
                      </a:r>
                      <a:r>
                        <a:rPr kumimoji="1" lang="en-US" altLang="ja-JP" dirty="0"/>
                        <a:t> </a:t>
                      </a:r>
                    </a:p>
                    <a:p>
                      <a:r>
                        <a:rPr kumimoji="1" lang="en-US" altLang="ja-JP" dirty="0"/>
                        <a:t>(x</a:t>
                      </a:r>
                      <a:r>
                        <a:rPr kumimoji="1" lang="ja-JP" altLang="en-US"/>
                        <a:t>→</a:t>
                      </a:r>
                      <a:r>
                        <a:rPr kumimoji="1" lang="en-US" altLang="ja-JP" dirty="0"/>
                        <a:t>30)(y</a:t>
                      </a:r>
                      <a:r>
                        <a:rPr kumimoji="1" lang="ja-JP" altLang="en-US"/>
                        <a:t>→</a:t>
                      </a:r>
                      <a:r>
                        <a:rPr kumimoji="1" lang="en-US" altLang="ja-JP" dirty="0"/>
                        <a:t>30)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3ch</a:t>
                      </a:r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4461623"/>
                  </a:ext>
                </a:extLst>
              </a:tr>
              <a:tr h="679773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High Voltage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Anode Grid, Cathode 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Cathode only </a:t>
                      </a:r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4114151"/>
                  </a:ext>
                </a:extLst>
              </a:tr>
            </a:tbl>
          </a:graphicData>
        </a:graphic>
      </p:graphicFrame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D8451FD5-C0AE-D498-5AB2-8FEC4CB97409}"/>
              </a:ext>
            </a:extLst>
          </p:cNvPr>
          <p:cNvCxnSpPr/>
          <p:nvPr/>
        </p:nvCxnSpPr>
        <p:spPr>
          <a:xfrm flipV="1">
            <a:off x="7717615" y="4326414"/>
            <a:ext cx="0" cy="1953491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A662A514-6D7C-6E3D-8CB0-D5A8353842E3}"/>
              </a:ext>
            </a:extLst>
          </p:cNvPr>
          <p:cNvCxnSpPr>
            <a:cxnSpLocks/>
          </p:cNvCxnSpPr>
          <p:nvPr/>
        </p:nvCxnSpPr>
        <p:spPr>
          <a:xfrm flipV="1">
            <a:off x="7717615" y="5303159"/>
            <a:ext cx="1722051" cy="976746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AC0EC6C9-A9C5-5D33-79CF-9B43862A2479}"/>
              </a:ext>
            </a:extLst>
          </p:cNvPr>
          <p:cNvCxnSpPr>
            <a:cxnSpLocks/>
          </p:cNvCxnSpPr>
          <p:nvPr/>
        </p:nvCxnSpPr>
        <p:spPr>
          <a:xfrm flipH="1" flipV="1">
            <a:off x="5995565" y="5303159"/>
            <a:ext cx="1722049" cy="976746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2CA06ADF-DA5D-049E-5228-C30C3241EC25}"/>
              </a:ext>
            </a:extLst>
          </p:cNvPr>
          <p:cNvSpPr txBox="1"/>
          <p:nvPr/>
        </p:nvSpPr>
        <p:spPr>
          <a:xfrm rot="1803748">
            <a:off x="6454732" y="5362999"/>
            <a:ext cx="69762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C00000"/>
                </a:solidFill>
              </a:rPr>
              <a:t>10cm</a:t>
            </a:r>
            <a:endParaRPr kumimoji="1" lang="ja-JP" altLang="en-US">
              <a:solidFill>
                <a:srgbClr val="C00000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E896F32-E091-BE88-DA24-7D0DE5D65418}"/>
              </a:ext>
            </a:extLst>
          </p:cNvPr>
          <p:cNvSpPr txBox="1"/>
          <p:nvPr/>
        </p:nvSpPr>
        <p:spPr>
          <a:xfrm rot="19536831">
            <a:off x="8280623" y="5385625"/>
            <a:ext cx="69762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C00000"/>
                </a:solidFill>
              </a:rPr>
              <a:t>10cm</a:t>
            </a:r>
            <a:endParaRPr kumimoji="1" lang="ja-JP" altLang="en-US">
              <a:solidFill>
                <a:srgbClr val="C00000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45FB22F9-D3EE-1E99-9866-358A665533B6}"/>
              </a:ext>
            </a:extLst>
          </p:cNvPr>
          <p:cNvSpPr txBox="1"/>
          <p:nvPr/>
        </p:nvSpPr>
        <p:spPr>
          <a:xfrm rot="5400000">
            <a:off x="7532623" y="5011389"/>
            <a:ext cx="69762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C00000"/>
                </a:solidFill>
              </a:rPr>
              <a:t>10cm</a:t>
            </a:r>
            <a:endParaRPr kumimoji="1" lang="ja-JP" altLang="en-US">
              <a:solidFill>
                <a:srgbClr val="C00000"/>
              </a:solidFill>
            </a:endParaRPr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EC6820C5-CD1D-BD9A-E232-6070122C8BD9}"/>
              </a:ext>
            </a:extLst>
          </p:cNvPr>
          <p:cNvCxnSpPr>
            <a:cxnSpLocks/>
          </p:cNvCxnSpPr>
          <p:nvPr/>
        </p:nvCxnSpPr>
        <p:spPr>
          <a:xfrm flipH="1" flipV="1">
            <a:off x="6336919" y="2312445"/>
            <a:ext cx="2784092" cy="1616290"/>
          </a:xfrm>
          <a:prstGeom prst="straightConnector1">
            <a:avLst/>
          </a:prstGeom>
          <a:ln w="28575">
            <a:solidFill>
              <a:srgbClr val="C00000"/>
            </a:solidFill>
            <a:headEnd type="triangle" w="med" len="med"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0562C0C7-AF3E-DE57-0BF0-BD35F655E26C}"/>
              </a:ext>
            </a:extLst>
          </p:cNvPr>
          <p:cNvSpPr txBox="1"/>
          <p:nvPr/>
        </p:nvSpPr>
        <p:spPr>
          <a:xfrm rot="1803748">
            <a:off x="7142237" y="2979377"/>
            <a:ext cx="69762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C00000"/>
                </a:solidFill>
              </a:rPr>
              <a:t>16cm</a:t>
            </a:r>
            <a:endParaRPr kumimoji="1" lang="ja-JP" altLang="en-US">
              <a:solidFill>
                <a:srgbClr val="C00000"/>
              </a:solidFill>
            </a:endParaRP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6B6ADD0-EAA0-D92E-F577-F9F43A09D7E2}"/>
              </a:ext>
            </a:extLst>
          </p:cNvPr>
          <p:cNvGrpSpPr/>
          <p:nvPr/>
        </p:nvGrpSpPr>
        <p:grpSpPr>
          <a:xfrm>
            <a:off x="227420" y="1754506"/>
            <a:ext cx="5073505" cy="4850748"/>
            <a:chOff x="184295" y="1842669"/>
            <a:chExt cx="5073505" cy="4850748"/>
          </a:xfrm>
        </p:grpSpPr>
        <p:pic>
          <p:nvPicPr>
            <p:cNvPr id="47" name="Picture 46">
              <a:extLst>
                <a:ext uri="{FF2B5EF4-FFF2-40B4-BE49-F238E27FC236}">
                  <a16:creationId xmlns:a16="http://schemas.microsoft.com/office/drawing/2014/main" id="{9310DA9E-6DFC-B4C7-DFC6-1A090F0DE603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732"/>
            <a:stretch/>
          </p:blipFill>
          <p:spPr bwMode="auto">
            <a:xfrm>
              <a:off x="184295" y="1842669"/>
              <a:ext cx="5073505" cy="48507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54" name="Straight Arrow Connector 53">
              <a:extLst>
                <a:ext uri="{FF2B5EF4-FFF2-40B4-BE49-F238E27FC236}">
                  <a16:creationId xmlns:a16="http://schemas.microsoft.com/office/drawing/2014/main" id="{982FDDE8-74D4-5CD7-40AF-EC0509B5E51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571003" y="3051463"/>
              <a:ext cx="20845" cy="3355342"/>
            </a:xfrm>
            <a:prstGeom prst="straightConnector1">
              <a:avLst/>
            </a:prstGeom>
            <a:ln w="28575">
              <a:solidFill>
                <a:srgbClr val="C00000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55" name="Straight Arrow Connector 54">
              <a:extLst>
                <a:ext uri="{FF2B5EF4-FFF2-40B4-BE49-F238E27FC236}">
                  <a16:creationId xmlns:a16="http://schemas.microsoft.com/office/drawing/2014/main" id="{9FE77950-9569-B58E-1728-9C889ED6004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591848" y="5627201"/>
              <a:ext cx="2264283" cy="779604"/>
            </a:xfrm>
            <a:prstGeom prst="straightConnector1">
              <a:avLst/>
            </a:prstGeom>
            <a:ln w="28575">
              <a:solidFill>
                <a:srgbClr val="C00000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56" name="Straight Arrow Connector 55">
              <a:extLst>
                <a:ext uri="{FF2B5EF4-FFF2-40B4-BE49-F238E27FC236}">
                  <a16:creationId xmlns:a16="http://schemas.microsoft.com/office/drawing/2014/main" id="{8649B836-97ED-B27B-2B16-7E0C803EBD2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69798" y="5430059"/>
              <a:ext cx="1722049" cy="976746"/>
            </a:xfrm>
            <a:prstGeom prst="straightConnector1">
              <a:avLst/>
            </a:prstGeom>
            <a:ln w="28575">
              <a:solidFill>
                <a:srgbClr val="C00000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28C456F3-D11D-1599-FFE1-81884866102A}"/>
                </a:ext>
              </a:extLst>
            </p:cNvPr>
            <p:cNvSpPr txBox="1"/>
            <p:nvPr/>
          </p:nvSpPr>
          <p:spPr>
            <a:xfrm rot="1803748">
              <a:off x="1328965" y="5489899"/>
              <a:ext cx="697627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>
                  <a:solidFill>
                    <a:srgbClr val="C00000"/>
                  </a:solidFill>
                </a:rPr>
                <a:t>30cm</a:t>
              </a:r>
              <a:endParaRPr kumimoji="1" lang="ja-JP" altLang="en-US">
                <a:solidFill>
                  <a:srgbClr val="C00000"/>
                </a:solidFill>
              </a:endParaRP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0C7272AD-C103-E657-BAF5-70BAF4E43249}"/>
                </a:ext>
              </a:extLst>
            </p:cNvPr>
            <p:cNvSpPr txBox="1"/>
            <p:nvPr/>
          </p:nvSpPr>
          <p:spPr>
            <a:xfrm rot="20281856">
              <a:off x="3391126" y="5648097"/>
              <a:ext cx="697627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>
                  <a:solidFill>
                    <a:srgbClr val="C00000"/>
                  </a:solidFill>
                </a:rPr>
                <a:t>30cm</a:t>
              </a:r>
              <a:endParaRPr kumimoji="1" lang="ja-JP" altLang="en-US">
                <a:solidFill>
                  <a:srgbClr val="C00000"/>
                </a:solidFill>
              </a:endParaRP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4D0D0097-6C0F-93CB-2540-50C1CA88C4A3}"/>
                </a:ext>
              </a:extLst>
            </p:cNvPr>
            <p:cNvSpPr txBox="1"/>
            <p:nvPr/>
          </p:nvSpPr>
          <p:spPr>
            <a:xfrm rot="5400000">
              <a:off x="2406855" y="4416139"/>
              <a:ext cx="697627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>
                  <a:solidFill>
                    <a:srgbClr val="C00000"/>
                  </a:solidFill>
                </a:rPr>
                <a:t>30cm</a:t>
              </a:r>
              <a:endParaRPr kumimoji="1" lang="ja-JP" altLang="en-US">
                <a:solidFill>
                  <a:srgbClr val="C00000"/>
                </a:solidFill>
              </a:endParaRPr>
            </a:p>
          </p:txBody>
        </p:sp>
      </p:grpSp>
      <p:sp>
        <p:nvSpPr>
          <p:cNvPr id="67" name="TextBox 66">
            <a:extLst>
              <a:ext uri="{FF2B5EF4-FFF2-40B4-BE49-F238E27FC236}">
                <a16:creationId xmlns:a16="http://schemas.microsoft.com/office/drawing/2014/main" id="{7541FE76-13A4-B4A9-0CCB-3CF6E5B7B77A}"/>
              </a:ext>
            </a:extLst>
          </p:cNvPr>
          <p:cNvSpPr txBox="1"/>
          <p:nvPr/>
        </p:nvSpPr>
        <p:spPr>
          <a:xfrm>
            <a:off x="135546" y="1060510"/>
            <a:ext cx="5513866" cy="3956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ja-JP" b="1" dirty="0"/>
              <a:t>Run 22.1 </a:t>
            </a:r>
            <a:r>
              <a:rPr lang="en-US" altLang="ja-JP" b="1" dirty="0" err="1"/>
              <a:t>LArTPC</a:t>
            </a:r>
            <a:endParaRPr lang="en-US" altLang="ja-JP" b="1" dirty="0"/>
          </a:p>
        </p:txBody>
      </p:sp>
      <p:pic>
        <p:nvPicPr>
          <p:cNvPr id="68" name="Picture 67" descr="Chart&#10;&#10;Description automatically generated">
            <a:extLst>
              <a:ext uri="{FF2B5EF4-FFF2-40B4-BE49-F238E27FC236}">
                <a16:creationId xmlns:a16="http://schemas.microsoft.com/office/drawing/2014/main" id="{599F47DC-987C-534F-0F01-875501BA958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64" t="13687" r="22864" b="15580"/>
          <a:stretch/>
        </p:blipFill>
        <p:spPr>
          <a:xfrm>
            <a:off x="5645977" y="1907995"/>
            <a:ext cx="4128826" cy="4697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3349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98ED4F44-8E64-2CC1-259E-E24FD16B96B9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0515600" cy="10675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en-US" altLang="ja-JP" dirty="0">
                <a:latin typeface="+mn-lt"/>
              </a:rPr>
              <a:t>Detector Parts</a:t>
            </a:r>
            <a:endParaRPr kumimoji="1" lang="ja-JP" altLang="en-US">
              <a:latin typeface="+mn-lt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9904C97-9D00-3F13-7DBB-E045E5A02CAB}"/>
              </a:ext>
            </a:extLst>
          </p:cNvPr>
          <p:cNvCxnSpPr/>
          <p:nvPr/>
        </p:nvCxnSpPr>
        <p:spPr>
          <a:xfrm>
            <a:off x="0" y="890820"/>
            <a:ext cx="12192000" cy="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">
            <a:extLst>
              <a:ext uri="{FF2B5EF4-FFF2-40B4-BE49-F238E27FC236}">
                <a16:creationId xmlns:a16="http://schemas.microsoft.com/office/drawing/2014/main" id="{F2B26014-C226-A5B7-CD70-8F6A5638604A}"/>
              </a:ext>
            </a:extLst>
          </p:cNvPr>
          <p:cNvSpPr txBox="1">
            <a:spLocks/>
          </p:cNvSpPr>
          <p:nvPr/>
        </p:nvSpPr>
        <p:spPr>
          <a:xfrm>
            <a:off x="7552518" y="1"/>
            <a:ext cx="4639482" cy="10699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p.11</a:t>
            </a:r>
            <a:endParaRPr kumimoji="1" lang="ja-JP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1D386B3-BD9D-88C0-C1A9-091EAD0005C6}"/>
              </a:ext>
            </a:extLst>
          </p:cNvPr>
          <p:cNvSpPr txBox="1"/>
          <p:nvPr/>
        </p:nvSpPr>
        <p:spPr>
          <a:xfrm>
            <a:off x="9651527" y="3852138"/>
            <a:ext cx="2521527" cy="29510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ja-JP" b="1" dirty="0"/>
              <a:t>Layers:</a:t>
            </a:r>
          </a:p>
          <a:p>
            <a:pPr>
              <a:lnSpc>
                <a:spcPct val="150000"/>
              </a:lnSpc>
            </a:pPr>
            <a:r>
              <a:rPr kumimoji="1" lang="en-US" altLang="ja-JP" b="1" dirty="0"/>
              <a:t>Anode </a:t>
            </a:r>
          </a:p>
          <a:p>
            <a:pPr>
              <a:lnSpc>
                <a:spcPct val="150000"/>
              </a:lnSpc>
            </a:pPr>
            <a:r>
              <a:rPr kumimoji="1" lang="en-US" altLang="ja-JP" dirty="0"/>
              <a:t>Anode Reinforcement x2</a:t>
            </a:r>
          </a:p>
          <a:p>
            <a:pPr>
              <a:lnSpc>
                <a:spcPct val="150000"/>
              </a:lnSpc>
            </a:pPr>
            <a:r>
              <a:rPr kumimoji="1" lang="en-US" altLang="ja-JP" dirty="0"/>
              <a:t>Anode Grid</a:t>
            </a:r>
          </a:p>
          <a:p>
            <a:pPr>
              <a:lnSpc>
                <a:spcPct val="150000"/>
              </a:lnSpc>
            </a:pPr>
            <a:r>
              <a:rPr kumimoji="1" lang="en-US" altLang="ja-JP" dirty="0"/>
              <a:t>Side Plate </a:t>
            </a:r>
          </a:p>
          <a:p>
            <a:pPr>
              <a:lnSpc>
                <a:spcPct val="150000"/>
              </a:lnSpc>
            </a:pPr>
            <a:r>
              <a:rPr kumimoji="1" lang="en-US" altLang="ja-JP" dirty="0"/>
              <a:t>Cathode Grid</a:t>
            </a:r>
          </a:p>
          <a:p>
            <a:pPr>
              <a:lnSpc>
                <a:spcPct val="150000"/>
              </a:lnSpc>
            </a:pPr>
            <a:r>
              <a:rPr kumimoji="1" lang="en-US" altLang="ja-JP" dirty="0"/>
              <a:t>Cathode Reinforcement </a:t>
            </a:r>
            <a:endParaRPr kumimoji="1" lang="ja-JP" altLang="en-US"/>
          </a:p>
        </p:txBody>
      </p:sp>
      <p:pic>
        <p:nvPicPr>
          <p:cNvPr id="7" name="Picture 6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48B06C84-BE55-88E5-F994-EAE7E1089D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4587" y="2635949"/>
            <a:ext cx="4114180" cy="426955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82509EA-D6B1-18F9-728B-0FFB9C4A6C83}"/>
              </a:ext>
            </a:extLst>
          </p:cNvPr>
          <p:cNvSpPr txBox="1"/>
          <p:nvPr/>
        </p:nvSpPr>
        <p:spPr>
          <a:xfrm>
            <a:off x="5298053" y="1507847"/>
            <a:ext cx="4408988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b="1" dirty="0"/>
              <a:t>Anode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/>
              <a:t>Radius 82mm, circular 1.6mm thick Double-Sided board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/>
              <a:t>10 x 10 cm</a:t>
            </a:r>
            <a:r>
              <a:rPr lang="en-US" altLang="ja-JP" baseline="30000" dirty="0"/>
              <a:t>2</a:t>
            </a:r>
            <a:r>
              <a:rPr lang="en-US" altLang="ja-JP" dirty="0"/>
              <a:t> 3ch anode pad </a:t>
            </a:r>
          </a:p>
          <a:p>
            <a:endParaRPr lang="en-US" altLang="ja-JP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7E1C425-F84A-B014-1F15-D29F75F6D79C}"/>
              </a:ext>
            </a:extLst>
          </p:cNvPr>
          <p:cNvSpPr/>
          <p:nvPr/>
        </p:nvSpPr>
        <p:spPr>
          <a:xfrm>
            <a:off x="8924819" y="6146510"/>
            <a:ext cx="648260" cy="6892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90CC0DD8-8C83-AD9C-8BE7-8936F011869F}"/>
              </a:ext>
            </a:extLst>
          </p:cNvPr>
          <p:cNvSpPr/>
          <p:nvPr/>
        </p:nvSpPr>
        <p:spPr>
          <a:xfrm>
            <a:off x="5162362" y="1127108"/>
            <a:ext cx="4262587" cy="5708613"/>
          </a:xfrm>
          <a:prstGeom prst="round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9FAA6FC-2FFF-F305-9500-7E1079EDE3D6}"/>
              </a:ext>
            </a:extLst>
          </p:cNvPr>
          <p:cNvSpPr txBox="1"/>
          <p:nvPr/>
        </p:nvSpPr>
        <p:spPr>
          <a:xfrm>
            <a:off x="5553544" y="1003529"/>
            <a:ext cx="954107" cy="369332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Readout</a:t>
            </a:r>
            <a:endParaRPr kumimoji="1" lang="ja-JP" altLang="en-US"/>
          </a:p>
        </p:txBody>
      </p:sp>
      <p:pic>
        <p:nvPicPr>
          <p:cNvPr id="15" name="Picture 14" descr="Chart&#10;&#10;Description automatically generated">
            <a:extLst>
              <a:ext uri="{FF2B5EF4-FFF2-40B4-BE49-F238E27FC236}">
                <a16:creationId xmlns:a16="http://schemas.microsoft.com/office/drawing/2014/main" id="{AFE58CC3-5E80-6287-A5E4-D0B5D44C376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83" t="13687" r="22864" b="15580"/>
          <a:stretch/>
        </p:blipFill>
        <p:spPr>
          <a:xfrm>
            <a:off x="9599003" y="1012670"/>
            <a:ext cx="2513649" cy="2877558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66CB9128-3609-6227-0673-C288AEE5C295}"/>
              </a:ext>
            </a:extLst>
          </p:cNvPr>
          <p:cNvSpPr txBox="1"/>
          <p:nvPr/>
        </p:nvSpPr>
        <p:spPr>
          <a:xfrm>
            <a:off x="-18706" y="5116880"/>
            <a:ext cx="3839020" cy="17252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ja-JP" b="1" dirty="0"/>
              <a:t>PMT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ja-JP" dirty="0"/>
              <a:t>R6041-06 (Hamamatsu) 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ja-JP" dirty="0"/>
              <a:t>Input: +700V 40uA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ja-JP" dirty="0"/>
              <a:t>Tube Diameter : 51mm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ja-JP" dirty="0" err="1"/>
              <a:t>Typ</a:t>
            </a:r>
            <a:r>
              <a:rPr lang="en-US" altLang="ja-JP" dirty="0"/>
              <a:t> Gain 1 x 10</a:t>
            </a:r>
            <a:r>
              <a:rPr lang="en-US" altLang="ja-JP" baseline="30000" dirty="0"/>
              <a:t>6</a:t>
            </a:r>
            <a:endParaRPr lang="en-US" altLang="ja-JP" dirty="0"/>
          </a:p>
        </p:txBody>
      </p:sp>
      <p:pic>
        <p:nvPicPr>
          <p:cNvPr id="19" name="Picture 18" descr="A picture containing cup, indoor, beverage&#10;&#10;Description automatically generated">
            <a:extLst>
              <a:ext uri="{FF2B5EF4-FFF2-40B4-BE49-F238E27FC236}">
                <a16:creationId xmlns:a16="http://schemas.microsoft.com/office/drawing/2014/main" id="{1A67BD24-45AA-B672-C10D-BB8AAC4A008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302" r="7179"/>
          <a:stretch/>
        </p:blipFill>
        <p:spPr>
          <a:xfrm>
            <a:off x="2599775" y="5136584"/>
            <a:ext cx="2476839" cy="1713275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74C1B755-64CC-C507-9093-15929DC6E851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68" t="11651" r="15095"/>
          <a:stretch/>
        </p:blipFill>
        <p:spPr>
          <a:xfrm>
            <a:off x="285491" y="1296547"/>
            <a:ext cx="2551520" cy="3760821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96C6A2EF-A37D-F690-B9F1-D99EBA6136F1}"/>
              </a:ext>
            </a:extLst>
          </p:cNvPr>
          <p:cNvSpPr txBox="1"/>
          <p:nvPr/>
        </p:nvSpPr>
        <p:spPr>
          <a:xfrm>
            <a:off x="1227593" y="4089766"/>
            <a:ext cx="8938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PMT</a:t>
            </a:r>
            <a:endParaRPr kumimoji="1" lang="ja-JP" alt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5BB9950-4290-D7A0-F511-BA7FABE7D539}"/>
              </a:ext>
            </a:extLst>
          </p:cNvPr>
          <p:cNvSpPr txBox="1"/>
          <p:nvPr/>
        </p:nvSpPr>
        <p:spPr>
          <a:xfrm>
            <a:off x="3392532" y="4420838"/>
            <a:ext cx="16822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M8 PEEK Rod</a:t>
            </a:r>
            <a:endParaRPr kumimoji="1" lang="ja-JP" altLang="en-US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447DCA1F-AC5C-3D77-E02A-127F581C7C01}"/>
              </a:ext>
            </a:extLst>
          </p:cNvPr>
          <p:cNvCxnSpPr>
            <a:cxnSpLocks/>
            <a:stCxn id="24" idx="1"/>
          </p:cNvCxnSpPr>
          <p:nvPr/>
        </p:nvCxnSpPr>
        <p:spPr>
          <a:xfrm flipH="1" flipV="1">
            <a:off x="2396636" y="4089766"/>
            <a:ext cx="995896" cy="515738"/>
          </a:xfrm>
          <a:prstGeom prst="straightConnector1">
            <a:avLst/>
          </a:prstGeom>
          <a:ln w="28575">
            <a:solidFill>
              <a:srgbClr val="B3B3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84FCD7AE-B1F7-B2B3-DFEF-0920AD537F4B}"/>
              </a:ext>
            </a:extLst>
          </p:cNvPr>
          <p:cNvSpPr txBox="1"/>
          <p:nvPr/>
        </p:nvSpPr>
        <p:spPr>
          <a:xfrm>
            <a:off x="3345091" y="1729970"/>
            <a:ext cx="19217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M8 Stainless Rod to Top Flange</a:t>
            </a:r>
            <a:endParaRPr kumimoji="1" lang="ja-JP" altLang="en-US"/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EF328A5B-61A5-0178-C7E4-7260AE040CCD}"/>
              </a:ext>
            </a:extLst>
          </p:cNvPr>
          <p:cNvCxnSpPr>
            <a:cxnSpLocks/>
          </p:cNvCxnSpPr>
          <p:nvPr/>
        </p:nvCxnSpPr>
        <p:spPr>
          <a:xfrm flipH="1" flipV="1">
            <a:off x="2550513" y="1490512"/>
            <a:ext cx="858908" cy="435448"/>
          </a:xfrm>
          <a:prstGeom prst="straightConnector1">
            <a:avLst/>
          </a:prstGeom>
          <a:ln w="28575">
            <a:solidFill>
              <a:srgbClr val="5C5C5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B98D1BA6-8AA7-EE3C-73A8-6AC150B575F2}"/>
              </a:ext>
            </a:extLst>
          </p:cNvPr>
          <p:cNvSpPr txBox="1"/>
          <p:nvPr/>
        </p:nvSpPr>
        <p:spPr>
          <a:xfrm>
            <a:off x="3304963" y="2891149"/>
            <a:ext cx="17625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1.5mm thickness Baffle Plate</a:t>
            </a:r>
            <a:endParaRPr kumimoji="1" lang="ja-JP" altLang="en-US"/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54BC3607-C7A3-1FE2-61BD-CD16EC4FCE4E}"/>
              </a:ext>
            </a:extLst>
          </p:cNvPr>
          <p:cNvCxnSpPr>
            <a:cxnSpLocks/>
            <a:stCxn id="33" idx="1"/>
          </p:cNvCxnSpPr>
          <p:nvPr/>
        </p:nvCxnSpPr>
        <p:spPr>
          <a:xfrm flipH="1" flipV="1">
            <a:off x="2550513" y="2303460"/>
            <a:ext cx="754450" cy="910855"/>
          </a:xfrm>
          <a:prstGeom prst="straightConnector1">
            <a:avLst/>
          </a:prstGeom>
          <a:ln w="28575">
            <a:solidFill>
              <a:srgbClr val="B2B2B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5B86781B-7504-C62D-9FDA-F3E7D803B30A}"/>
              </a:ext>
            </a:extLst>
          </p:cNvPr>
          <p:cNvCxnSpPr>
            <a:cxnSpLocks/>
            <a:stCxn id="33" idx="1"/>
          </p:cNvCxnSpPr>
          <p:nvPr/>
        </p:nvCxnSpPr>
        <p:spPr>
          <a:xfrm flipH="1">
            <a:off x="2766080" y="3214315"/>
            <a:ext cx="538883" cy="1244783"/>
          </a:xfrm>
          <a:prstGeom prst="straightConnector1">
            <a:avLst/>
          </a:prstGeom>
          <a:ln w="28575">
            <a:solidFill>
              <a:srgbClr val="B2B2B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748C87D3-7AC6-0F7B-7296-D88BEBF58FF8}"/>
              </a:ext>
            </a:extLst>
          </p:cNvPr>
          <p:cNvSpPr txBox="1"/>
          <p:nvPr/>
        </p:nvSpPr>
        <p:spPr>
          <a:xfrm>
            <a:off x="336049" y="916862"/>
            <a:ext cx="3641508" cy="3957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ja-JP" b="1" dirty="0"/>
              <a:t>Inside Vessel</a:t>
            </a:r>
          </a:p>
        </p:txBody>
      </p:sp>
      <p:pic>
        <p:nvPicPr>
          <p:cNvPr id="52" name="Picture 51" descr="Diagram, engineering drawing&#10;&#10;Description automatically generated">
            <a:extLst>
              <a:ext uri="{FF2B5EF4-FFF2-40B4-BE49-F238E27FC236}">
                <a16:creationId xmlns:a16="http://schemas.microsoft.com/office/drawing/2014/main" id="{9ED345C8-340C-0A15-95F2-A5E2D4B947CF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8004" r="7240" b="5345"/>
          <a:stretch/>
        </p:blipFill>
        <p:spPr>
          <a:xfrm>
            <a:off x="9572922" y="1010743"/>
            <a:ext cx="2518665" cy="2895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241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picture containing text, meter, green&#10;&#10;Description automatically generated">
            <a:extLst>
              <a:ext uri="{FF2B5EF4-FFF2-40B4-BE49-F238E27FC236}">
                <a16:creationId xmlns:a16="http://schemas.microsoft.com/office/drawing/2014/main" id="{56F29B59-2892-B2EB-D6DC-DBD7CF1003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5608" y="2378224"/>
            <a:ext cx="4502424" cy="4404545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98ED4F44-8E64-2CC1-259E-E24FD16B96B9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0515600" cy="10675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en-US" altLang="ja-JP" dirty="0">
                <a:latin typeface="+mn-lt"/>
              </a:rPr>
              <a:t>Detector Parts</a:t>
            </a:r>
            <a:endParaRPr kumimoji="1" lang="ja-JP" altLang="en-US">
              <a:latin typeface="+mn-lt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9904C97-9D00-3F13-7DBB-E045E5A02CAB}"/>
              </a:ext>
            </a:extLst>
          </p:cNvPr>
          <p:cNvCxnSpPr/>
          <p:nvPr/>
        </p:nvCxnSpPr>
        <p:spPr>
          <a:xfrm>
            <a:off x="0" y="890820"/>
            <a:ext cx="12192000" cy="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">
            <a:extLst>
              <a:ext uri="{FF2B5EF4-FFF2-40B4-BE49-F238E27FC236}">
                <a16:creationId xmlns:a16="http://schemas.microsoft.com/office/drawing/2014/main" id="{F2B26014-C226-A5B7-CD70-8F6A5638604A}"/>
              </a:ext>
            </a:extLst>
          </p:cNvPr>
          <p:cNvSpPr txBox="1">
            <a:spLocks/>
          </p:cNvSpPr>
          <p:nvPr/>
        </p:nvSpPr>
        <p:spPr>
          <a:xfrm>
            <a:off x="7552518" y="1"/>
            <a:ext cx="4639482" cy="10699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p.12</a:t>
            </a:r>
            <a:endParaRPr kumimoji="1" lang="ja-JP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1D386B3-BD9D-88C0-C1A9-091EAD0005C6}"/>
              </a:ext>
            </a:extLst>
          </p:cNvPr>
          <p:cNvSpPr txBox="1"/>
          <p:nvPr/>
        </p:nvSpPr>
        <p:spPr>
          <a:xfrm>
            <a:off x="9581463" y="3827250"/>
            <a:ext cx="2521527" cy="29510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ja-JP" b="1" dirty="0"/>
              <a:t>Layers:</a:t>
            </a:r>
          </a:p>
          <a:p>
            <a:pPr>
              <a:lnSpc>
                <a:spcPct val="150000"/>
              </a:lnSpc>
            </a:pPr>
            <a:r>
              <a:rPr kumimoji="1" lang="en-US" altLang="ja-JP" dirty="0"/>
              <a:t>Anode </a:t>
            </a:r>
          </a:p>
          <a:p>
            <a:pPr>
              <a:lnSpc>
                <a:spcPct val="150000"/>
              </a:lnSpc>
            </a:pPr>
            <a:r>
              <a:rPr kumimoji="1" lang="en-US" altLang="ja-JP" dirty="0"/>
              <a:t>Anode Reinforcement x2</a:t>
            </a:r>
          </a:p>
          <a:p>
            <a:pPr>
              <a:lnSpc>
                <a:spcPct val="150000"/>
              </a:lnSpc>
            </a:pPr>
            <a:r>
              <a:rPr kumimoji="1" lang="en-US" altLang="ja-JP" b="1" dirty="0"/>
              <a:t>Anode Grid</a:t>
            </a:r>
          </a:p>
          <a:p>
            <a:pPr>
              <a:lnSpc>
                <a:spcPct val="150000"/>
              </a:lnSpc>
            </a:pPr>
            <a:r>
              <a:rPr kumimoji="1" lang="en-US" altLang="ja-JP" b="1" dirty="0"/>
              <a:t>Side Plate </a:t>
            </a:r>
          </a:p>
          <a:p>
            <a:pPr>
              <a:lnSpc>
                <a:spcPct val="150000"/>
              </a:lnSpc>
            </a:pPr>
            <a:r>
              <a:rPr kumimoji="1" lang="en-US" altLang="ja-JP" b="1" dirty="0"/>
              <a:t>Cathode Grid</a:t>
            </a:r>
          </a:p>
          <a:p>
            <a:pPr>
              <a:lnSpc>
                <a:spcPct val="150000"/>
              </a:lnSpc>
            </a:pPr>
            <a:r>
              <a:rPr kumimoji="1" lang="en-US" altLang="ja-JP" dirty="0"/>
              <a:t>Cathode Reinforcement </a:t>
            </a:r>
            <a:endParaRPr kumimoji="1" lang="ja-JP" alt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82509EA-D6B1-18F9-728B-0FFB9C4A6C83}"/>
              </a:ext>
            </a:extLst>
          </p:cNvPr>
          <p:cNvSpPr txBox="1"/>
          <p:nvPr/>
        </p:nvSpPr>
        <p:spPr>
          <a:xfrm>
            <a:off x="160601" y="1492100"/>
            <a:ext cx="440898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b="1" dirty="0"/>
              <a:t>Grid (for Anode Grid &amp; Cathode Grid)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/>
              <a:t>0.1mm thickness, 5mm pitch, 0.1mm wide stainless-steel mesh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7E1C425-F84A-B014-1F15-D29F75F6D79C}"/>
              </a:ext>
            </a:extLst>
          </p:cNvPr>
          <p:cNvSpPr/>
          <p:nvPr/>
        </p:nvSpPr>
        <p:spPr>
          <a:xfrm>
            <a:off x="3787367" y="6130763"/>
            <a:ext cx="648260" cy="6892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90CC0DD8-8C83-AD9C-8BE7-8936F011869F}"/>
              </a:ext>
            </a:extLst>
          </p:cNvPr>
          <p:cNvSpPr/>
          <p:nvPr/>
        </p:nvSpPr>
        <p:spPr>
          <a:xfrm>
            <a:off x="24910" y="1111361"/>
            <a:ext cx="9216407" cy="5708613"/>
          </a:xfrm>
          <a:prstGeom prst="round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9FAA6FC-2FFF-F305-9500-7E1079EDE3D6}"/>
              </a:ext>
            </a:extLst>
          </p:cNvPr>
          <p:cNvSpPr txBox="1"/>
          <p:nvPr/>
        </p:nvSpPr>
        <p:spPr>
          <a:xfrm>
            <a:off x="416092" y="987782"/>
            <a:ext cx="1473480" cy="369332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Field Shaping</a:t>
            </a:r>
            <a:endParaRPr kumimoji="1" lang="ja-JP" alt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4988EB2-2E5F-DF0B-3F0A-986CC932A39A}"/>
              </a:ext>
            </a:extLst>
          </p:cNvPr>
          <p:cNvSpPr txBox="1"/>
          <p:nvPr/>
        </p:nvSpPr>
        <p:spPr>
          <a:xfrm>
            <a:off x="4684775" y="1353600"/>
            <a:ext cx="634701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b="1" dirty="0"/>
              <a:t>Side Plate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/>
              <a:t>1cm interval, 8mm height electrodes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/>
              <a:t>100MΩ resistor between electrodes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/>
              <a:t>1.6mm thick Double-Sided board</a:t>
            </a:r>
          </a:p>
        </p:txBody>
      </p:sp>
      <p:pic>
        <p:nvPicPr>
          <p:cNvPr id="18" name="Picture 17" descr="Graphical user interface&#10;&#10;Description automatically generated">
            <a:extLst>
              <a:ext uri="{FF2B5EF4-FFF2-40B4-BE49-F238E27FC236}">
                <a16:creationId xmlns:a16="http://schemas.microsoft.com/office/drawing/2014/main" id="{A1A3FA5B-4D51-961E-5DE4-83BB652AF6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0521" y="2548810"/>
            <a:ext cx="3289425" cy="3487782"/>
          </a:xfrm>
          <a:prstGeom prst="rect">
            <a:avLst/>
          </a:prstGeom>
        </p:spPr>
      </p:pic>
      <p:pic>
        <p:nvPicPr>
          <p:cNvPr id="20" name="Picture 19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4F3AC4D7-F70E-0146-5E83-640DF6BE34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57074" y="3571723"/>
            <a:ext cx="3135076" cy="3102419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94189C85-EF94-CBAC-4497-868653C8500C}"/>
              </a:ext>
            </a:extLst>
          </p:cNvPr>
          <p:cNvSpPr txBox="1"/>
          <p:nvPr/>
        </p:nvSpPr>
        <p:spPr>
          <a:xfrm>
            <a:off x="8034694" y="3387056"/>
            <a:ext cx="1165704" cy="369332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w Resistor</a:t>
            </a:r>
            <a:endParaRPr kumimoji="1" lang="ja-JP" altLang="en-US"/>
          </a:p>
        </p:txBody>
      </p:sp>
      <p:pic>
        <p:nvPicPr>
          <p:cNvPr id="26" name="Picture 25" descr="Chart&#10;&#10;Description automatically generated">
            <a:extLst>
              <a:ext uri="{FF2B5EF4-FFF2-40B4-BE49-F238E27FC236}">
                <a16:creationId xmlns:a16="http://schemas.microsoft.com/office/drawing/2014/main" id="{32D09C2B-C794-E52D-A4FB-059D186A063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83" t="13687" r="22864" b="15580"/>
          <a:stretch/>
        </p:blipFill>
        <p:spPr>
          <a:xfrm>
            <a:off x="9528939" y="987782"/>
            <a:ext cx="2513649" cy="2877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31852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98ED4F44-8E64-2CC1-259E-E24FD16B96B9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0515600" cy="10675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en-US" altLang="ja-JP" dirty="0">
                <a:latin typeface="+mn-lt"/>
              </a:rPr>
              <a:t>Detector Parts </a:t>
            </a:r>
            <a:endParaRPr kumimoji="1" lang="ja-JP" altLang="en-US">
              <a:latin typeface="+mn-lt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9904C97-9D00-3F13-7DBB-E045E5A02CAB}"/>
              </a:ext>
            </a:extLst>
          </p:cNvPr>
          <p:cNvCxnSpPr/>
          <p:nvPr/>
        </p:nvCxnSpPr>
        <p:spPr>
          <a:xfrm>
            <a:off x="0" y="890820"/>
            <a:ext cx="12192000" cy="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">
            <a:extLst>
              <a:ext uri="{FF2B5EF4-FFF2-40B4-BE49-F238E27FC236}">
                <a16:creationId xmlns:a16="http://schemas.microsoft.com/office/drawing/2014/main" id="{F2B26014-C226-A5B7-CD70-8F6A5638604A}"/>
              </a:ext>
            </a:extLst>
          </p:cNvPr>
          <p:cNvSpPr txBox="1">
            <a:spLocks/>
          </p:cNvSpPr>
          <p:nvPr/>
        </p:nvSpPr>
        <p:spPr>
          <a:xfrm>
            <a:off x="7552518" y="1"/>
            <a:ext cx="4639482" cy="10699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p.13</a:t>
            </a:r>
            <a:endParaRPr kumimoji="1" lang="ja-JP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1D386B3-BD9D-88C0-C1A9-091EAD0005C6}"/>
              </a:ext>
            </a:extLst>
          </p:cNvPr>
          <p:cNvSpPr txBox="1"/>
          <p:nvPr/>
        </p:nvSpPr>
        <p:spPr>
          <a:xfrm>
            <a:off x="9529411" y="3827250"/>
            <a:ext cx="2681155" cy="29510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ja-JP" b="1" dirty="0"/>
              <a:t>Layers:</a:t>
            </a:r>
          </a:p>
          <a:p>
            <a:pPr>
              <a:lnSpc>
                <a:spcPct val="150000"/>
              </a:lnSpc>
            </a:pPr>
            <a:r>
              <a:rPr kumimoji="1" lang="en-US" altLang="ja-JP" dirty="0"/>
              <a:t>Anode </a:t>
            </a:r>
          </a:p>
          <a:p>
            <a:pPr>
              <a:lnSpc>
                <a:spcPct val="150000"/>
              </a:lnSpc>
            </a:pPr>
            <a:r>
              <a:rPr kumimoji="1" lang="en-US" altLang="ja-JP" b="1" dirty="0"/>
              <a:t>Anode Reinforcement x2</a:t>
            </a:r>
          </a:p>
          <a:p>
            <a:pPr>
              <a:lnSpc>
                <a:spcPct val="150000"/>
              </a:lnSpc>
            </a:pPr>
            <a:r>
              <a:rPr kumimoji="1" lang="en-US" altLang="ja-JP" dirty="0"/>
              <a:t>Anode Grid</a:t>
            </a:r>
          </a:p>
          <a:p>
            <a:pPr>
              <a:lnSpc>
                <a:spcPct val="150000"/>
              </a:lnSpc>
            </a:pPr>
            <a:r>
              <a:rPr kumimoji="1" lang="en-US" altLang="ja-JP" dirty="0"/>
              <a:t>Side Plate </a:t>
            </a:r>
          </a:p>
          <a:p>
            <a:pPr>
              <a:lnSpc>
                <a:spcPct val="150000"/>
              </a:lnSpc>
            </a:pPr>
            <a:r>
              <a:rPr kumimoji="1" lang="en-US" altLang="ja-JP" dirty="0"/>
              <a:t>Cathode Grid</a:t>
            </a:r>
          </a:p>
          <a:p>
            <a:pPr>
              <a:lnSpc>
                <a:spcPct val="150000"/>
              </a:lnSpc>
            </a:pPr>
            <a:r>
              <a:rPr kumimoji="1" lang="en-US" altLang="ja-JP" b="1" dirty="0"/>
              <a:t>Cathode Reinforcement </a:t>
            </a:r>
            <a:endParaRPr kumimoji="1" lang="ja-JP" altLang="en-US" b="1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82509EA-D6B1-18F9-728B-0FFB9C4A6C83}"/>
              </a:ext>
            </a:extLst>
          </p:cNvPr>
          <p:cNvSpPr txBox="1"/>
          <p:nvPr/>
        </p:nvSpPr>
        <p:spPr>
          <a:xfrm>
            <a:off x="160601" y="1492100"/>
            <a:ext cx="452417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b="1" dirty="0"/>
              <a:t> For Anode Grid &amp; Cathode Grid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/>
              <a:t>3mm thickness, FR-4 Plate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/>
              <a:t>2 between anode grid and anode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/>
              <a:t>1 below Cathode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7E1C425-F84A-B014-1F15-D29F75F6D79C}"/>
              </a:ext>
            </a:extLst>
          </p:cNvPr>
          <p:cNvSpPr/>
          <p:nvPr/>
        </p:nvSpPr>
        <p:spPr>
          <a:xfrm>
            <a:off x="3787367" y="6130763"/>
            <a:ext cx="648260" cy="6892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90CC0DD8-8C83-AD9C-8BE7-8936F011869F}"/>
              </a:ext>
            </a:extLst>
          </p:cNvPr>
          <p:cNvSpPr/>
          <p:nvPr/>
        </p:nvSpPr>
        <p:spPr>
          <a:xfrm>
            <a:off x="24910" y="1111361"/>
            <a:ext cx="9354617" cy="5708614"/>
          </a:xfrm>
          <a:prstGeom prst="round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9FAA6FC-2FFF-F305-9500-7E1079EDE3D6}"/>
              </a:ext>
            </a:extLst>
          </p:cNvPr>
          <p:cNvSpPr txBox="1"/>
          <p:nvPr/>
        </p:nvSpPr>
        <p:spPr>
          <a:xfrm>
            <a:off x="416092" y="987782"/>
            <a:ext cx="1556836" cy="369332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Reinforcement</a:t>
            </a:r>
            <a:endParaRPr kumimoji="1" lang="ja-JP" alt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4988EB2-2E5F-DF0B-3F0A-986CC932A39A}"/>
              </a:ext>
            </a:extLst>
          </p:cNvPr>
          <p:cNvSpPr txBox="1"/>
          <p:nvPr/>
        </p:nvSpPr>
        <p:spPr>
          <a:xfrm>
            <a:off x="4684775" y="1353600"/>
            <a:ext cx="634701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b="1" dirty="0"/>
              <a:t>For Side Plate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/>
              <a:t>3D Printable @ </a:t>
            </a:r>
            <a:r>
              <a:rPr lang="en-US" altLang="ja-JP" dirty="0" err="1"/>
              <a:t>Waseda</a:t>
            </a:r>
            <a:r>
              <a:rPr lang="en-US" altLang="ja-JP" dirty="0"/>
              <a:t> (ABS or PLA)</a:t>
            </a:r>
          </a:p>
        </p:txBody>
      </p:sp>
      <p:pic>
        <p:nvPicPr>
          <p:cNvPr id="26" name="Picture 25" descr="Chart&#10;&#10;Description automatically generated">
            <a:extLst>
              <a:ext uri="{FF2B5EF4-FFF2-40B4-BE49-F238E27FC236}">
                <a16:creationId xmlns:a16="http://schemas.microsoft.com/office/drawing/2014/main" id="{32D09C2B-C794-E52D-A4FB-059D186A06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83" t="13687" r="22864" b="15580"/>
          <a:stretch/>
        </p:blipFill>
        <p:spPr>
          <a:xfrm>
            <a:off x="9528939" y="987782"/>
            <a:ext cx="2513649" cy="2877558"/>
          </a:xfrm>
          <a:prstGeom prst="rect">
            <a:avLst/>
          </a:prstGeom>
        </p:spPr>
      </p:pic>
      <p:pic>
        <p:nvPicPr>
          <p:cNvPr id="9" name="Picture 8" descr="A screenshot of a video game&#10;&#10;Description automatically generated with medium confidence">
            <a:extLst>
              <a:ext uri="{FF2B5EF4-FFF2-40B4-BE49-F238E27FC236}">
                <a16:creationId xmlns:a16="http://schemas.microsoft.com/office/drawing/2014/main" id="{B8CD6143-C711-8895-96E7-7449163458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047" y="2541909"/>
            <a:ext cx="4437480" cy="4316091"/>
          </a:xfrm>
          <a:prstGeom prst="rect">
            <a:avLst/>
          </a:prstGeom>
        </p:spPr>
      </p:pic>
      <p:pic>
        <p:nvPicPr>
          <p:cNvPr id="17" name="Picture 16" descr="Icon&#10;&#10;Description automatically generated">
            <a:extLst>
              <a:ext uri="{FF2B5EF4-FFF2-40B4-BE49-F238E27FC236}">
                <a16:creationId xmlns:a16="http://schemas.microsoft.com/office/drawing/2014/main" id="{31D2C349-9CC9-0ABE-D4FE-399FE4F737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9377" y="2744173"/>
            <a:ext cx="4233166" cy="3737230"/>
          </a:xfrm>
          <a:prstGeom prst="rect">
            <a:avLst/>
          </a:prstGeom>
        </p:spPr>
      </p:pic>
      <p:pic>
        <p:nvPicPr>
          <p:cNvPr id="21" name="Picture 20" descr="A picture containing indoor, square&#10;&#10;Description automatically generated">
            <a:extLst>
              <a:ext uri="{FF2B5EF4-FFF2-40B4-BE49-F238E27FC236}">
                <a16:creationId xmlns:a16="http://schemas.microsoft.com/office/drawing/2014/main" id="{88024993-CE97-63B6-B135-9CD5020BC7F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986" t="3161" r="3592" b="1"/>
          <a:stretch/>
        </p:blipFill>
        <p:spPr>
          <a:xfrm>
            <a:off x="6535007" y="4153447"/>
            <a:ext cx="2646545" cy="2298669"/>
          </a:xfrm>
          <a:prstGeom prst="rect">
            <a:avLst/>
          </a:prstGeom>
        </p:spPr>
      </p:pic>
      <p:pic>
        <p:nvPicPr>
          <p:cNvPr id="24" name="Picture 23" descr="A picture containing electronics, computer, square&#10;&#10;Description automatically generated">
            <a:extLst>
              <a:ext uri="{FF2B5EF4-FFF2-40B4-BE49-F238E27FC236}">
                <a16:creationId xmlns:a16="http://schemas.microsoft.com/office/drawing/2014/main" id="{4FB5D25B-5868-00C5-7C36-2F175D5C4685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483" t="3136" r="1"/>
          <a:stretch/>
        </p:blipFill>
        <p:spPr>
          <a:xfrm>
            <a:off x="4801999" y="1996432"/>
            <a:ext cx="2646545" cy="2441999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3F8467F0-7E52-5AAF-0463-67286316E2D6}"/>
              </a:ext>
            </a:extLst>
          </p:cNvPr>
          <p:cNvSpPr txBox="1"/>
          <p:nvPr/>
        </p:nvSpPr>
        <p:spPr>
          <a:xfrm>
            <a:off x="7549405" y="2894265"/>
            <a:ext cx="187290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/>
              <a:t>Between </a:t>
            </a:r>
            <a:br>
              <a:rPr lang="en-US" altLang="ja-JP" dirty="0"/>
            </a:br>
            <a:r>
              <a:rPr lang="en-US" altLang="ja-JP" dirty="0"/>
              <a:t>Side Plates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EE0FB8-46A5-5E80-E5EC-A22CFDB9E674}"/>
              </a:ext>
            </a:extLst>
          </p:cNvPr>
          <p:cNvSpPr txBox="1"/>
          <p:nvPr/>
        </p:nvSpPr>
        <p:spPr>
          <a:xfrm>
            <a:off x="4666857" y="5181234"/>
            <a:ext cx="214276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/>
              <a:t>Between </a:t>
            </a:r>
            <a:br>
              <a:rPr lang="en-US" altLang="ja-JP" dirty="0"/>
            </a:br>
            <a:r>
              <a:rPr lang="en-US" altLang="ja-JP" dirty="0"/>
              <a:t>Side Plate &amp; Grids</a:t>
            </a:r>
          </a:p>
        </p:txBody>
      </p:sp>
    </p:spTree>
    <p:extLst>
      <p:ext uri="{BB962C8B-B14F-4D97-AF65-F5344CB8AC3E}">
        <p14:creationId xmlns:p14="http://schemas.microsoft.com/office/powerpoint/2010/main" val="2960875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図 98" descr="ダイアグラム&#10;&#10;自動的に生成された説明">
            <a:extLst>
              <a:ext uri="{FF2B5EF4-FFF2-40B4-BE49-F238E27FC236}">
                <a16:creationId xmlns:a16="http://schemas.microsoft.com/office/drawing/2014/main" id="{E9E209D8-94B1-0312-11FE-D9CDEBA4133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24" t="3170" r="15697" b="4965"/>
          <a:stretch/>
        </p:blipFill>
        <p:spPr>
          <a:xfrm rot="10800000">
            <a:off x="6281316" y="3533890"/>
            <a:ext cx="1307689" cy="3239439"/>
          </a:xfrm>
          <a:prstGeom prst="rect">
            <a:avLst/>
          </a:prstGeom>
        </p:spPr>
      </p:pic>
      <p:sp>
        <p:nvSpPr>
          <p:cNvPr id="101" name="Rectangle 100">
            <a:extLst>
              <a:ext uri="{FF2B5EF4-FFF2-40B4-BE49-F238E27FC236}">
                <a16:creationId xmlns:a16="http://schemas.microsoft.com/office/drawing/2014/main" id="{D1310A6D-6634-4A32-2C48-DC61B21AE96E}"/>
              </a:ext>
            </a:extLst>
          </p:cNvPr>
          <p:cNvSpPr/>
          <p:nvPr/>
        </p:nvSpPr>
        <p:spPr>
          <a:xfrm>
            <a:off x="6518079" y="4612521"/>
            <a:ext cx="748665" cy="172312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98ED4F44-8E64-2CC1-259E-E24FD16B96B9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0515600" cy="10675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en-US" altLang="ja-JP" dirty="0">
                <a:latin typeface="+mn-lt"/>
              </a:rPr>
              <a:t>Cryogenic Amplifier</a:t>
            </a:r>
            <a:endParaRPr kumimoji="1" lang="ja-JP" altLang="en-US">
              <a:latin typeface="+mn-lt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9904C97-9D00-3F13-7DBB-E045E5A02CAB}"/>
              </a:ext>
            </a:extLst>
          </p:cNvPr>
          <p:cNvCxnSpPr/>
          <p:nvPr/>
        </p:nvCxnSpPr>
        <p:spPr>
          <a:xfrm>
            <a:off x="0" y="890820"/>
            <a:ext cx="12192000" cy="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">
            <a:extLst>
              <a:ext uri="{FF2B5EF4-FFF2-40B4-BE49-F238E27FC236}">
                <a16:creationId xmlns:a16="http://schemas.microsoft.com/office/drawing/2014/main" id="{F2B26014-C226-A5B7-CD70-8F6A5638604A}"/>
              </a:ext>
            </a:extLst>
          </p:cNvPr>
          <p:cNvSpPr txBox="1">
            <a:spLocks/>
          </p:cNvSpPr>
          <p:nvPr/>
        </p:nvSpPr>
        <p:spPr>
          <a:xfrm>
            <a:off x="7552518" y="1"/>
            <a:ext cx="4639482" cy="10699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p.14</a:t>
            </a:r>
            <a:endParaRPr kumimoji="1" lang="ja-JP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Content Placeholder 4">
            <a:extLst>
              <a:ext uri="{FF2B5EF4-FFF2-40B4-BE49-F238E27FC236}">
                <a16:creationId xmlns:a16="http://schemas.microsoft.com/office/drawing/2014/main" id="{3CEB8B4B-C64A-FE99-4DB8-2EB60904C25E}"/>
              </a:ext>
            </a:extLst>
          </p:cNvPr>
          <p:cNvSpPr txBox="1">
            <a:spLocks/>
          </p:cNvSpPr>
          <p:nvPr/>
        </p:nvSpPr>
        <p:spPr>
          <a:xfrm>
            <a:off x="6905790" y="1121311"/>
            <a:ext cx="4477413" cy="202845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800" dirty="0"/>
              <a:t>Cryogenic amplifier made in northeastern Univ. </a:t>
            </a:r>
          </a:p>
          <a:p>
            <a:r>
              <a:rPr lang="en-US" altLang="ja-JP" sz="1800" dirty="0"/>
              <a:t>Operates in liquid argon</a:t>
            </a:r>
          </a:p>
          <a:p>
            <a:r>
              <a:rPr lang="en-US" altLang="ja-JP" sz="1800" dirty="0"/>
              <a:t> 𝜏 ≈ 500 𝜇s </a:t>
            </a:r>
          </a:p>
          <a:p>
            <a:r>
              <a:rPr lang="en-US" altLang="ja-JP" sz="1800" dirty="0"/>
              <a:t>Gain : 10fC </a:t>
            </a:r>
            <a:r>
              <a:rPr lang="ja-JP" altLang="en-US" sz="1800"/>
              <a:t>→</a:t>
            </a:r>
            <a:r>
              <a:rPr lang="en-US" altLang="ja-JP" sz="1800" dirty="0"/>
              <a:t> 15mV</a:t>
            </a:r>
          </a:p>
          <a:p>
            <a:r>
              <a:rPr lang="en-US" altLang="ja-JP" sz="1800" dirty="0"/>
              <a:t>1 module connects to each </a:t>
            </a:r>
            <a:br>
              <a:rPr lang="en-US" altLang="ja-JP" sz="1800" dirty="0"/>
            </a:br>
            <a:r>
              <a:rPr lang="en-US" altLang="ja-JP" sz="1800" dirty="0"/>
              <a:t>output channel on anode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53C7035-3898-CF8B-1833-2FAA664C2733}"/>
              </a:ext>
            </a:extLst>
          </p:cNvPr>
          <p:cNvCxnSpPr>
            <a:cxnSpLocks/>
          </p:cNvCxnSpPr>
          <p:nvPr/>
        </p:nvCxnSpPr>
        <p:spPr>
          <a:xfrm flipH="1">
            <a:off x="1357670" y="2908086"/>
            <a:ext cx="3408315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DDE62C3E-9CA4-AD99-3B17-52A93A833EB9}"/>
              </a:ext>
            </a:extLst>
          </p:cNvPr>
          <p:cNvCxnSpPr>
            <a:cxnSpLocks/>
          </p:cNvCxnSpPr>
          <p:nvPr/>
        </p:nvCxnSpPr>
        <p:spPr>
          <a:xfrm>
            <a:off x="5066366" y="1482145"/>
            <a:ext cx="0" cy="1013012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8BFD281F-076F-E452-880D-C371934899F6}"/>
              </a:ext>
            </a:extLst>
          </p:cNvPr>
          <p:cNvSpPr txBox="1"/>
          <p:nvPr/>
        </p:nvSpPr>
        <p:spPr>
          <a:xfrm>
            <a:off x="2602056" y="2711678"/>
            <a:ext cx="822661" cy="369332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~ 5cm </a:t>
            </a:r>
            <a:endParaRPr kumimoji="1" lang="ja-JP" alt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53DE2DD-B475-3169-66D3-BB4EBAE40698}"/>
              </a:ext>
            </a:extLst>
          </p:cNvPr>
          <p:cNvSpPr txBox="1"/>
          <p:nvPr/>
        </p:nvSpPr>
        <p:spPr>
          <a:xfrm>
            <a:off x="4921811" y="1823149"/>
            <a:ext cx="968437" cy="369332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~ 2cm </a:t>
            </a:r>
            <a:endParaRPr kumimoji="1" lang="ja-JP" altLang="en-US"/>
          </a:p>
        </p:txBody>
      </p:sp>
      <p:pic>
        <p:nvPicPr>
          <p:cNvPr id="8" name="Picture 7" descr="A picture containing text, electronics, circuit&#10;&#10;Description automatically generated">
            <a:extLst>
              <a:ext uri="{FF2B5EF4-FFF2-40B4-BE49-F238E27FC236}">
                <a16:creationId xmlns:a16="http://schemas.microsoft.com/office/drawing/2014/main" id="{743FEF0E-5530-B68E-F5DA-3F5F06AC24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2382927" y="59392"/>
            <a:ext cx="1471522" cy="3804936"/>
          </a:xfrm>
          <a:prstGeom prst="rect">
            <a:avLst/>
          </a:prstGeom>
        </p:spPr>
      </p:pic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1FF36EF2-EB2D-8AA9-1386-6EB64543AFC8}"/>
              </a:ext>
            </a:extLst>
          </p:cNvPr>
          <p:cNvCxnSpPr>
            <a:cxnSpLocks/>
          </p:cNvCxnSpPr>
          <p:nvPr/>
        </p:nvCxnSpPr>
        <p:spPr>
          <a:xfrm rot="5400000">
            <a:off x="4945206" y="1242272"/>
            <a:ext cx="0" cy="479746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5988108A-8F2B-35A5-C4D7-1E490A25AF52}"/>
              </a:ext>
            </a:extLst>
          </p:cNvPr>
          <p:cNvCxnSpPr>
            <a:cxnSpLocks/>
          </p:cNvCxnSpPr>
          <p:nvPr/>
        </p:nvCxnSpPr>
        <p:spPr>
          <a:xfrm rot="5400000">
            <a:off x="4945206" y="2255284"/>
            <a:ext cx="0" cy="479746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6B9E042-4B36-8C21-7BBB-B08ABB8F964F}"/>
              </a:ext>
            </a:extLst>
          </p:cNvPr>
          <p:cNvCxnSpPr>
            <a:cxnSpLocks/>
          </p:cNvCxnSpPr>
          <p:nvPr/>
        </p:nvCxnSpPr>
        <p:spPr>
          <a:xfrm rot="5400000">
            <a:off x="995935" y="2664549"/>
            <a:ext cx="728383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F1D5857-3A87-8EAA-634F-79343141690A}"/>
              </a:ext>
            </a:extLst>
          </p:cNvPr>
          <p:cNvCxnSpPr>
            <a:cxnSpLocks/>
          </p:cNvCxnSpPr>
          <p:nvPr/>
        </p:nvCxnSpPr>
        <p:spPr>
          <a:xfrm>
            <a:off x="4765985" y="2300357"/>
            <a:ext cx="0" cy="728384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D1C0FD8B-071D-3FCD-8D52-941CF2B0024A}"/>
              </a:ext>
            </a:extLst>
          </p:cNvPr>
          <p:cNvCxnSpPr>
            <a:cxnSpLocks/>
          </p:cNvCxnSpPr>
          <p:nvPr/>
        </p:nvCxnSpPr>
        <p:spPr>
          <a:xfrm flipH="1">
            <a:off x="4711927" y="1637193"/>
            <a:ext cx="572497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ED5B8170-157D-A141-2443-1C73FBDFC7E0}"/>
              </a:ext>
            </a:extLst>
          </p:cNvPr>
          <p:cNvCxnSpPr>
            <a:cxnSpLocks/>
          </p:cNvCxnSpPr>
          <p:nvPr/>
        </p:nvCxnSpPr>
        <p:spPr>
          <a:xfrm flipH="1">
            <a:off x="4711927" y="1885660"/>
            <a:ext cx="572497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503C3AFD-9514-26F2-48CF-3B44E46B5833}"/>
              </a:ext>
            </a:extLst>
          </p:cNvPr>
          <p:cNvCxnSpPr>
            <a:cxnSpLocks/>
          </p:cNvCxnSpPr>
          <p:nvPr/>
        </p:nvCxnSpPr>
        <p:spPr>
          <a:xfrm flipH="1">
            <a:off x="4711927" y="2184042"/>
            <a:ext cx="572497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D919CD27-22BD-DBE9-93FF-2F92E53F76BF}"/>
              </a:ext>
            </a:extLst>
          </p:cNvPr>
          <p:cNvCxnSpPr>
            <a:cxnSpLocks/>
          </p:cNvCxnSpPr>
          <p:nvPr/>
        </p:nvCxnSpPr>
        <p:spPr>
          <a:xfrm flipH="1">
            <a:off x="4711927" y="2430571"/>
            <a:ext cx="572497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C0C0E9EF-1A1D-2DA8-96E5-EFB84B5D0074}"/>
              </a:ext>
            </a:extLst>
          </p:cNvPr>
          <p:cNvSpPr txBox="1"/>
          <p:nvPr/>
        </p:nvSpPr>
        <p:spPr>
          <a:xfrm>
            <a:off x="5293265" y="1452527"/>
            <a:ext cx="1513177" cy="1200329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VCC (+7V)</a:t>
            </a:r>
          </a:p>
          <a:p>
            <a:r>
              <a:rPr kumimoji="1" lang="en-US" altLang="ja-JP" dirty="0"/>
              <a:t>GND</a:t>
            </a:r>
            <a:br>
              <a:rPr kumimoji="1" lang="en-US" altLang="ja-JP" dirty="0"/>
            </a:br>
            <a:r>
              <a:rPr kumimoji="1" lang="en-US" altLang="ja-JP" dirty="0"/>
              <a:t>Output</a:t>
            </a:r>
          </a:p>
          <a:p>
            <a:r>
              <a:rPr kumimoji="1" lang="en-US" altLang="ja-JP" dirty="0"/>
              <a:t>VEE (-3V)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A82933C4-206B-5980-5567-E7B6F084242D}"/>
              </a:ext>
            </a:extLst>
          </p:cNvPr>
          <p:cNvSpPr txBox="1"/>
          <p:nvPr/>
        </p:nvSpPr>
        <p:spPr>
          <a:xfrm>
            <a:off x="246844" y="1452527"/>
            <a:ext cx="968437" cy="923330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Input</a:t>
            </a:r>
          </a:p>
          <a:p>
            <a:r>
              <a:rPr kumimoji="1" lang="en-US" altLang="ja-JP" dirty="0"/>
              <a:t>GND</a:t>
            </a:r>
            <a:br>
              <a:rPr kumimoji="1" lang="en-US" altLang="ja-JP" dirty="0"/>
            </a:br>
            <a:endParaRPr kumimoji="1" lang="en-US" altLang="ja-JP" dirty="0"/>
          </a:p>
        </p:txBody>
      </p: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61FD4C49-7B1E-D4BB-7F14-7C6ED449A69B}"/>
              </a:ext>
            </a:extLst>
          </p:cNvPr>
          <p:cNvCxnSpPr>
            <a:cxnSpLocks/>
          </p:cNvCxnSpPr>
          <p:nvPr/>
        </p:nvCxnSpPr>
        <p:spPr>
          <a:xfrm flipH="1">
            <a:off x="929032" y="1614173"/>
            <a:ext cx="572497" cy="0"/>
          </a:xfrm>
          <a:prstGeom prst="straightConnector1">
            <a:avLst/>
          </a:prstGeom>
          <a:ln w="19050"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E8FD0DC2-76F7-83F3-2B82-08174667E6C1}"/>
              </a:ext>
            </a:extLst>
          </p:cNvPr>
          <p:cNvCxnSpPr>
            <a:cxnSpLocks/>
          </p:cNvCxnSpPr>
          <p:nvPr/>
        </p:nvCxnSpPr>
        <p:spPr>
          <a:xfrm flipH="1">
            <a:off x="929032" y="1912555"/>
            <a:ext cx="572497" cy="0"/>
          </a:xfrm>
          <a:prstGeom prst="straightConnector1">
            <a:avLst/>
          </a:prstGeom>
          <a:ln w="19050"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" name="Picture 70" descr="A close-up of a machine&#10;&#10;Description automatically generated with low confidence">
            <a:extLst>
              <a:ext uri="{FF2B5EF4-FFF2-40B4-BE49-F238E27FC236}">
                <a16:creationId xmlns:a16="http://schemas.microsoft.com/office/drawing/2014/main" id="{7A852880-F3B7-9EB5-897C-8A075674840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7878" t="15174" r="15883" b="10850"/>
          <a:stretch/>
        </p:blipFill>
        <p:spPr>
          <a:xfrm rot="5400000">
            <a:off x="-80356" y="3891068"/>
            <a:ext cx="3163770" cy="2649960"/>
          </a:xfrm>
          <a:prstGeom prst="rect">
            <a:avLst/>
          </a:prstGeom>
        </p:spPr>
      </p:pic>
      <p:sp>
        <p:nvSpPr>
          <p:cNvPr id="72" name="Rounded Rectangle 71">
            <a:extLst>
              <a:ext uri="{FF2B5EF4-FFF2-40B4-BE49-F238E27FC236}">
                <a16:creationId xmlns:a16="http://schemas.microsoft.com/office/drawing/2014/main" id="{ED5557FC-EA5E-245C-4885-5F54192352E5}"/>
              </a:ext>
            </a:extLst>
          </p:cNvPr>
          <p:cNvSpPr/>
          <p:nvPr/>
        </p:nvSpPr>
        <p:spPr>
          <a:xfrm>
            <a:off x="94565" y="3240301"/>
            <a:ext cx="6001425" cy="3584946"/>
          </a:xfrm>
          <a:prstGeom prst="round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697CF580-0857-B764-65C2-1F1A826DDFC7}"/>
              </a:ext>
            </a:extLst>
          </p:cNvPr>
          <p:cNvSpPr txBox="1"/>
          <p:nvPr/>
        </p:nvSpPr>
        <p:spPr>
          <a:xfrm>
            <a:off x="275159" y="3055635"/>
            <a:ext cx="3711272" cy="369332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err="1"/>
              <a:t>GAr</a:t>
            </a:r>
            <a:r>
              <a:rPr kumimoji="1" lang="en-US" altLang="ja-JP" dirty="0"/>
              <a:t> test with 1ch output Field Shaper</a:t>
            </a:r>
            <a:endParaRPr kumimoji="1" lang="ja-JP" altLang="en-US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A2E8778A-FE54-A5C7-C0D6-645EA6CCFFD1}"/>
              </a:ext>
            </a:extLst>
          </p:cNvPr>
          <p:cNvSpPr txBox="1"/>
          <p:nvPr/>
        </p:nvSpPr>
        <p:spPr>
          <a:xfrm>
            <a:off x="530477" y="5447235"/>
            <a:ext cx="646331" cy="369332"/>
          </a:xfrm>
          <a:prstGeom prst="rect">
            <a:avLst/>
          </a:prstGeom>
          <a:noFill/>
          <a:ln w="28575">
            <a:noFill/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chemeClr val="bg1"/>
                </a:solidFill>
              </a:rPr>
              <a:t>Amp</a:t>
            </a:r>
            <a:endParaRPr kumimoji="1" lang="ja-JP" altLang="en-US">
              <a:solidFill>
                <a:schemeClr val="bg1"/>
              </a:solidFill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976844CC-FF19-F47D-E8D4-CCB511FDD4D3}"/>
              </a:ext>
            </a:extLst>
          </p:cNvPr>
          <p:cNvSpPr txBox="1"/>
          <p:nvPr/>
        </p:nvSpPr>
        <p:spPr>
          <a:xfrm>
            <a:off x="1357670" y="5967180"/>
            <a:ext cx="1358064" cy="369332"/>
          </a:xfrm>
          <a:prstGeom prst="rect">
            <a:avLst/>
          </a:prstGeom>
          <a:noFill/>
          <a:ln w="28575">
            <a:noFill/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chemeClr val="bg1"/>
                </a:solidFill>
              </a:rPr>
              <a:t>Field Shaper</a:t>
            </a:r>
            <a:endParaRPr kumimoji="1" lang="ja-JP" altLang="en-US">
              <a:solidFill>
                <a:schemeClr val="bg1"/>
              </a:solidFill>
            </a:endParaRPr>
          </a:p>
        </p:txBody>
      </p:sp>
      <p:pic>
        <p:nvPicPr>
          <p:cNvPr id="78" name="Picture 77" descr="Graphical user interface&#10;&#10;Description automatically generated">
            <a:extLst>
              <a:ext uri="{FF2B5EF4-FFF2-40B4-BE49-F238E27FC236}">
                <a16:creationId xmlns:a16="http://schemas.microsoft.com/office/drawing/2014/main" id="{541E9758-1EE7-1493-B7B1-E6356DD0713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6220" t="21794" r="16545" b="5740"/>
          <a:stretch/>
        </p:blipFill>
        <p:spPr>
          <a:xfrm>
            <a:off x="2962695" y="4451847"/>
            <a:ext cx="2852886" cy="2306123"/>
          </a:xfrm>
          <a:prstGeom prst="rect">
            <a:avLst/>
          </a:prstGeom>
        </p:spPr>
      </p:pic>
      <p:sp>
        <p:nvSpPr>
          <p:cNvPr id="79" name="TextBox 78">
            <a:extLst>
              <a:ext uri="{FF2B5EF4-FFF2-40B4-BE49-F238E27FC236}">
                <a16:creationId xmlns:a16="http://schemas.microsoft.com/office/drawing/2014/main" id="{D018BF18-E15F-56F0-8693-20389323562E}"/>
              </a:ext>
            </a:extLst>
          </p:cNvPr>
          <p:cNvSpPr txBox="1"/>
          <p:nvPr/>
        </p:nvSpPr>
        <p:spPr>
          <a:xfrm>
            <a:off x="2826509" y="3461240"/>
            <a:ext cx="31457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Verification of potential divider field shaping with single High voltage input @ Cathode</a:t>
            </a:r>
            <a:endParaRPr kumimoji="1" lang="ja-JP" altLang="en-US"/>
          </a:p>
        </p:txBody>
      </p:sp>
      <p:pic>
        <p:nvPicPr>
          <p:cNvPr id="81" name="Picture 80" descr="A picture containing indoor&#10;&#10;Description automatically generated">
            <a:extLst>
              <a:ext uri="{FF2B5EF4-FFF2-40B4-BE49-F238E27FC236}">
                <a16:creationId xmlns:a16="http://schemas.microsoft.com/office/drawing/2014/main" id="{0C7E6738-4D39-F747-110F-81FA94A9937A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6967" t="5892" r="-4730" b="-5892"/>
          <a:stretch/>
        </p:blipFill>
        <p:spPr>
          <a:xfrm rot="16200000">
            <a:off x="-139432" y="3788526"/>
            <a:ext cx="3443386" cy="2488496"/>
          </a:xfrm>
          <a:prstGeom prst="rect">
            <a:avLst/>
          </a:prstGeom>
        </p:spPr>
      </p:pic>
      <p:sp>
        <p:nvSpPr>
          <p:cNvPr id="82" name="TextBox 81">
            <a:extLst>
              <a:ext uri="{FF2B5EF4-FFF2-40B4-BE49-F238E27FC236}">
                <a16:creationId xmlns:a16="http://schemas.microsoft.com/office/drawing/2014/main" id="{9D9CCA9D-484B-C12C-6FC4-E93DAFFD19AD}"/>
              </a:ext>
            </a:extLst>
          </p:cNvPr>
          <p:cNvSpPr txBox="1"/>
          <p:nvPr/>
        </p:nvSpPr>
        <p:spPr>
          <a:xfrm>
            <a:off x="1596255" y="5705725"/>
            <a:ext cx="1337226" cy="369332"/>
          </a:xfrm>
          <a:prstGeom prst="rect">
            <a:avLst/>
          </a:prstGeom>
          <a:noFill/>
          <a:ln w="28575">
            <a:noFill/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err="1">
                <a:solidFill>
                  <a:schemeClr val="bg1"/>
                </a:solidFill>
              </a:rPr>
              <a:t>ɑ</a:t>
            </a:r>
            <a:r>
              <a:rPr kumimoji="1" lang="en-US" altLang="ja-JP" dirty="0">
                <a:solidFill>
                  <a:schemeClr val="bg1"/>
                </a:solidFill>
              </a:rPr>
              <a:t>-ray source</a:t>
            </a:r>
            <a:endParaRPr kumimoji="1" lang="ja-JP" altLang="en-US">
              <a:solidFill>
                <a:schemeClr val="bg1"/>
              </a:solidFill>
            </a:endParaRPr>
          </a:p>
        </p:txBody>
      </p: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91CD9CC6-221A-6B2A-3F2A-1198E9228D09}"/>
              </a:ext>
            </a:extLst>
          </p:cNvPr>
          <p:cNvCxnSpPr>
            <a:cxnSpLocks/>
          </p:cNvCxnSpPr>
          <p:nvPr/>
        </p:nvCxnSpPr>
        <p:spPr>
          <a:xfrm flipH="1">
            <a:off x="1501529" y="5967180"/>
            <a:ext cx="165058" cy="267168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87">
            <a:extLst>
              <a:ext uri="{FF2B5EF4-FFF2-40B4-BE49-F238E27FC236}">
                <a16:creationId xmlns:a16="http://schemas.microsoft.com/office/drawing/2014/main" id="{BEF6F098-1133-F28F-2897-9F222576044C}"/>
              </a:ext>
            </a:extLst>
          </p:cNvPr>
          <p:cNvSpPr txBox="1"/>
          <p:nvPr/>
        </p:nvSpPr>
        <p:spPr>
          <a:xfrm>
            <a:off x="1287138" y="6381896"/>
            <a:ext cx="1499128" cy="369332"/>
          </a:xfrm>
          <a:prstGeom prst="rect">
            <a:avLst/>
          </a:prstGeom>
          <a:noFill/>
          <a:ln w="28575">
            <a:noFill/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chemeClr val="bg1"/>
                </a:solidFill>
              </a:rPr>
              <a:t>Cathode (HV)</a:t>
            </a:r>
            <a:endParaRPr kumimoji="1" lang="ja-JP" altLang="en-US">
              <a:solidFill>
                <a:schemeClr val="bg1"/>
              </a:solidFill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BC8F3256-521D-963B-D0B1-051BDBFE9B5C}"/>
              </a:ext>
            </a:extLst>
          </p:cNvPr>
          <p:cNvSpPr txBox="1"/>
          <p:nvPr/>
        </p:nvSpPr>
        <p:spPr>
          <a:xfrm>
            <a:off x="1973898" y="3455281"/>
            <a:ext cx="800219" cy="369332"/>
          </a:xfrm>
          <a:prstGeom prst="rect">
            <a:avLst/>
          </a:prstGeom>
          <a:noFill/>
          <a:ln w="28575">
            <a:noFill/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chemeClr val="bg1"/>
                </a:solidFill>
              </a:rPr>
              <a:t>Anode</a:t>
            </a:r>
            <a:endParaRPr kumimoji="1" lang="ja-JP" altLang="en-US">
              <a:solidFill>
                <a:schemeClr val="bg1"/>
              </a:solidFill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7F027EAF-297E-56D2-F1B9-1966F3C97FA6}"/>
              </a:ext>
            </a:extLst>
          </p:cNvPr>
          <p:cNvSpPr txBox="1"/>
          <p:nvPr/>
        </p:nvSpPr>
        <p:spPr>
          <a:xfrm>
            <a:off x="1574960" y="3834111"/>
            <a:ext cx="1281120" cy="369332"/>
          </a:xfrm>
          <a:prstGeom prst="rect">
            <a:avLst/>
          </a:prstGeom>
          <a:noFill/>
          <a:ln w="28575">
            <a:noFill/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chemeClr val="bg1"/>
                </a:solidFill>
              </a:rPr>
              <a:t>Anode Grid</a:t>
            </a:r>
            <a:endParaRPr kumimoji="1" lang="ja-JP" altLang="en-US">
              <a:solidFill>
                <a:schemeClr val="bg1"/>
              </a:solidFill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DFAB63EB-2679-C8A1-1831-ADAD37AADF7B}"/>
              </a:ext>
            </a:extLst>
          </p:cNvPr>
          <p:cNvSpPr txBox="1"/>
          <p:nvPr/>
        </p:nvSpPr>
        <p:spPr>
          <a:xfrm>
            <a:off x="3785818" y="4613392"/>
            <a:ext cx="1839030" cy="369332"/>
          </a:xfrm>
          <a:prstGeom prst="rect">
            <a:avLst/>
          </a:prstGeom>
          <a:noFill/>
          <a:ln w="28575">
            <a:noFill/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chemeClr val="bg1"/>
                </a:solidFill>
              </a:rPr>
              <a:t>Output from Amp</a:t>
            </a:r>
            <a:endParaRPr kumimoji="1" lang="ja-JP" altLang="en-US">
              <a:solidFill>
                <a:schemeClr val="bg1"/>
              </a:solidFill>
            </a:endParaRPr>
          </a:p>
        </p:txBody>
      </p:sp>
      <p:sp>
        <p:nvSpPr>
          <p:cNvPr id="92" name="Rounded Rectangle 91">
            <a:extLst>
              <a:ext uri="{FF2B5EF4-FFF2-40B4-BE49-F238E27FC236}">
                <a16:creationId xmlns:a16="http://schemas.microsoft.com/office/drawing/2014/main" id="{97D32FFD-FA1B-F526-05D9-DD956B2B2F05}"/>
              </a:ext>
            </a:extLst>
          </p:cNvPr>
          <p:cNvSpPr/>
          <p:nvPr/>
        </p:nvSpPr>
        <p:spPr>
          <a:xfrm>
            <a:off x="6232366" y="3212987"/>
            <a:ext cx="5959633" cy="3584946"/>
          </a:xfrm>
          <a:prstGeom prst="round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34FA931F-26B7-4297-6D6C-3B1E8EBAE50A}"/>
              </a:ext>
            </a:extLst>
          </p:cNvPr>
          <p:cNvSpPr txBox="1"/>
          <p:nvPr/>
        </p:nvSpPr>
        <p:spPr>
          <a:xfrm>
            <a:off x="6412960" y="3028321"/>
            <a:ext cx="2871299" cy="369332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err="1"/>
              <a:t>LAr</a:t>
            </a:r>
            <a:r>
              <a:rPr kumimoji="1" lang="en-US" altLang="ja-JP" dirty="0"/>
              <a:t> test with input test pulse</a:t>
            </a:r>
            <a:endParaRPr kumimoji="1" lang="ja-JP" altLang="en-US"/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63AFD4BB-5D46-DEE3-C1B6-CF498A186583}"/>
              </a:ext>
            </a:extLst>
          </p:cNvPr>
          <p:cNvSpPr/>
          <p:nvPr/>
        </p:nvSpPr>
        <p:spPr>
          <a:xfrm>
            <a:off x="7876155" y="5679127"/>
            <a:ext cx="1265840" cy="471848"/>
          </a:xfrm>
          <a:prstGeom prst="rect">
            <a:avLst/>
          </a:prstGeom>
          <a:solidFill>
            <a:srgbClr val="FF00FF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dirty="0"/>
              <a:t>Oscilloscope</a:t>
            </a:r>
            <a:endParaRPr kumimoji="1" lang="ja-JP" altLang="en-US" sz="1600"/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A8ADFDBC-17F8-1B54-A0AA-BE8EFC3A5E54}"/>
              </a:ext>
            </a:extLst>
          </p:cNvPr>
          <p:cNvSpPr/>
          <p:nvPr/>
        </p:nvSpPr>
        <p:spPr>
          <a:xfrm>
            <a:off x="7918855" y="4984278"/>
            <a:ext cx="1081050" cy="646752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dirty="0"/>
              <a:t>Function Generator</a:t>
            </a:r>
            <a:endParaRPr kumimoji="1" lang="ja-JP" altLang="en-US" sz="1600"/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56D91F7B-1990-089F-FBC9-8817A97845DB}"/>
              </a:ext>
            </a:extLst>
          </p:cNvPr>
          <p:cNvSpPr/>
          <p:nvPr/>
        </p:nvSpPr>
        <p:spPr>
          <a:xfrm>
            <a:off x="7896033" y="6196314"/>
            <a:ext cx="1265840" cy="506802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dirty="0"/>
              <a:t>Power Supply</a:t>
            </a:r>
            <a:endParaRPr kumimoji="1" lang="ja-JP" altLang="en-US" sz="1600"/>
          </a:p>
        </p:txBody>
      </p:sp>
      <p:pic>
        <p:nvPicPr>
          <p:cNvPr id="100" name="Picture 99" descr="A picture containing text, electronics, circuit&#10;&#10;Description automatically generated">
            <a:extLst>
              <a:ext uri="{FF2B5EF4-FFF2-40B4-BE49-F238E27FC236}">
                <a16:creationId xmlns:a16="http://schemas.microsoft.com/office/drawing/2014/main" id="{0FC24D9E-B7B2-57C7-775B-5CB1F65AF6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7649" y="4817292"/>
            <a:ext cx="454273" cy="1174620"/>
          </a:xfrm>
          <a:prstGeom prst="rect">
            <a:avLst/>
          </a:prstGeom>
        </p:spPr>
      </p:pic>
      <p:sp>
        <p:nvSpPr>
          <p:cNvPr id="103" name="TextBox 102">
            <a:extLst>
              <a:ext uri="{FF2B5EF4-FFF2-40B4-BE49-F238E27FC236}">
                <a16:creationId xmlns:a16="http://schemas.microsoft.com/office/drawing/2014/main" id="{230F257D-3EFA-06A8-3A53-F3F9D0083A72}"/>
              </a:ext>
            </a:extLst>
          </p:cNvPr>
          <p:cNvSpPr txBox="1"/>
          <p:nvPr/>
        </p:nvSpPr>
        <p:spPr>
          <a:xfrm>
            <a:off x="6569245" y="5261698"/>
            <a:ext cx="646331" cy="369332"/>
          </a:xfrm>
          <a:prstGeom prst="rect">
            <a:avLst/>
          </a:prstGeom>
          <a:noFill/>
          <a:ln w="28575">
            <a:noFill/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chemeClr val="bg1"/>
                </a:solidFill>
              </a:rPr>
              <a:t>Amp</a:t>
            </a:r>
            <a:endParaRPr kumimoji="1" lang="ja-JP" altLang="en-US">
              <a:solidFill>
                <a:schemeClr val="bg1"/>
              </a:solidFill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51B4A369-0190-373B-CA4F-AD49BE0A410D}"/>
              </a:ext>
            </a:extLst>
          </p:cNvPr>
          <p:cNvSpPr txBox="1"/>
          <p:nvPr/>
        </p:nvSpPr>
        <p:spPr>
          <a:xfrm>
            <a:off x="7870282" y="6191161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FF0000"/>
                </a:solidFill>
              </a:rPr>
              <a:t>+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C61FBB28-6B58-DC31-0595-070D4C90CCB7}"/>
              </a:ext>
            </a:extLst>
          </p:cNvPr>
          <p:cNvSpPr txBox="1"/>
          <p:nvPr/>
        </p:nvSpPr>
        <p:spPr>
          <a:xfrm>
            <a:off x="7884710" y="6280872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chemeClr val="accent1">
                    <a:lumMod val="75000"/>
                  </a:schemeClr>
                </a:solidFill>
              </a:rPr>
              <a:t>_</a:t>
            </a:r>
          </a:p>
        </p:txBody>
      </p: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FFFDF844-41B5-C046-CD92-7A2F2DC1EDFE}"/>
              </a:ext>
            </a:extLst>
          </p:cNvPr>
          <p:cNvCxnSpPr>
            <a:cxnSpLocks/>
          </p:cNvCxnSpPr>
          <p:nvPr/>
        </p:nvCxnSpPr>
        <p:spPr>
          <a:xfrm flipH="1">
            <a:off x="7614178" y="6335641"/>
            <a:ext cx="321082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0BAD582B-0873-8F8F-5A79-EA8750469000}"/>
              </a:ext>
            </a:extLst>
          </p:cNvPr>
          <p:cNvCxnSpPr>
            <a:cxnSpLocks/>
          </p:cNvCxnSpPr>
          <p:nvPr/>
        </p:nvCxnSpPr>
        <p:spPr>
          <a:xfrm>
            <a:off x="7614178" y="3633292"/>
            <a:ext cx="0" cy="2702349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4DFFAA02-B898-DE03-0602-4AAA3A2F26C0}"/>
              </a:ext>
            </a:extLst>
          </p:cNvPr>
          <p:cNvCxnSpPr>
            <a:cxnSpLocks/>
          </p:cNvCxnSpPr>
          <p:nvPr/>
        </p:nvCxnSpPr>
        <p:spPr>
          <a:xfrm flipH="1">
            <a:off x="6788754" y="3636183"/>
            <a:ext cx="825424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17C2142B-509D-C04F-9B94-B69B8E100749}"/>
              </a:ext>
            </a:extLst>
          </p:cNvPr>
          <p:cNvCxnSpPr>
            <a:cxnSpLocks/>
          </p:cNvCxnSpPr>
          <p:nvPr/>
        </p:nvCxnSpPr>
        <p:spPr>
          <a:xfrm flipV="1">
            <a:off x="6788754" y="3633292"/>
            <a:ext cx="0" cy="129575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id="{96A77B6C-8646-24BC-1A4B-4FFF28225ABB}"/>
              </a:ext>
            </a:extLst>
          </p:cNvPr>
          <p:cNvCxnSpPr>
            <a:cxnSpLocks/>
          </p:cNvCxnSpPr>
          <p:nvPr/>
        </p:nvCxnSpPr>
        <p:spPr>
          <a:xfrm flipH="1">
            <a:off x="7519244" y="6596488"/>
            <a:ext cx="399611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>
            <a:extLst>
              <a:ext uri="{FF2B5EF4-FFF2-40B4-BE49-F238E27FC236}">
                <a16:creationId xmlns:a16="http://schemas.microsoft.com/office/drawing/2014/main" id="{2969193C-E5CA-F1AC-94B5-978D5979489C}"/>
              </a:ext>
            </a:extLst>
          </p:cNvPr>
          <p:cNvCxnSpPr>
            <a:cxnSpLocks/>
          </p:cNvCxnSpPr>
          <p:nvPr/>
        </p:nvCxnSpPr>
        <p:spPr>
          <a:xfrm>
            <a:off x="7519244" y="3814301"/>
            <a:ext cx="0" cy="2801751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94B94D63-A251-843F-163A-00E776F9645D}"/>
              </a:ext>
            </a:extLst>
          </p:cNvPr>
          <p:cNvCxnSpPr>
            <a:cxnSpLocks/>
          </p:cNvCxnSpPr>
          <p:nvPr/>
        </p:nvCxnSpPr>
        <p:spPr>
          <a:xfrm flipH="1">
            <a:off x="7038144" y="3814301"/>
            <a:ext cx="4811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>
            <a:extLst>
              <a:ext uri="{FF2B5EF4-FFF2-40B4-BE49-F238E27FC236}">
                <a16:creationId xmlns:a16="http://schemas.microsoft.com/office/drawing/2014/main" id="{07AB8575-76D3-3EF1-F07B-5F71A8A8BE61}"/>
              </a:ext>
            </a:extLst>
          </p:cNvPr>
          <p:cNvCxnSpPr>
            <a:cxnSpLocks/>
          </p:cNvCxnSpPr>
          <p:nvPr/>
        </p:nvCxnSpPr>
        <p:spPr>
          <a:xfrm flipV="1">
            <a:off x="7038144" y="3809572"/>
            <a:ext cx="0" cy="1119478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>
            <a:extLst>
              <a:ext uri="{FF2B5EF4-FFF2-40B4-BE49-F238E27FC236}">
                <a16:creationId xmlns:a16="http://schemas.microsoft.com/office/drawing/2014/main" id="{08ED6477-1409-E7C7-A6D2-6AEAA8BF89A4}"/>
              </a:ext>
            </a:extLst>
          </p:cNvPr>
          <p:cNvCxnSpPr>
            <a:cxnSpLocks/>
          </p:cNvCxnSpPr>
          <p:nvPr/>
        </p:nvCxnSpPr>
        <p:spPr>
          <a:xfrm flipH="1">
            <a:off x="7711811" y="5950646"/>
            <a:ext cx="283476" cy="0"/>
          </a:xfrm>
          <a:prstGeom prst="line">
            <a:avLst/>
          </a:prstGeom>
          <a:ln w="19050"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>
            <a:extLst>
              <a:ext uri="{FF2B5EF4-FFF2-40B4-BE49-F238E27FC236}">
                <a16:creationId xmlns:a16="http://schemas.microsoft.com/office/drawing/2014/main" id="{8AC5D808-9B5E-A955-E7AD-1587B4881EF3}"/>
              </a:ext>
            </a:extLst>
          </p:cNvPr>
          <p:cNvCxnSpPr>
            <a:cxnSpLocks/>
          </p:cNvCxnSpPr>
          <p:nvPr/>
        </p:nvCxnSpPr>
        <p:spPr>
          <a:xfrm>
            <a:off x="7711811" y="3541262"/>
            <a:ext cx="1621" cy="2409384"/>
          </a:xfrm>
          <a:prstGeom prst="line">
            <a:avLst/>
          </a:prstGeom>
          <a:ln w="19050"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1D8C5B69-224B-1143-99ED-A540F270164E}"/>
              </a:ext>
            </a:extLst>
          </p:cNvPr>
          <p:cNvCxnSpPr>
            <a:cxnSpLocks/>
            <a:endCxn id="94" idx="2"/>
          </p:cNvCxnSpPr>
          <p:nvPr/>
        </p:nvCxnSpPr>
        <p:spPr>
          <a:xfrm flipH="1" flipV="1">
            <a:off x="6935160" y="3533890"/>
            <a:ext cx="783166" cy="0"/>
          </a:xfrm>
          <a:prstGeom prst="line">
            <a:avLst/>
          </a:prstGeom>
          <a:ln w="19050"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>
            <a:extLst>
              <a:ext uri="{FF2B5EF4-FFF2-40B4-BE49-F238E27FC236}">
                <a16:creationId xmlns:a16="http://schemas.microsoft.com/office/drawing/2014/main" id="{81A4B77D-26E1-719F-CA17-CFA34D2A3AB9}"/>
              </a:ext>
            </a:extLst>
          </p:cNvPr>
          <p:cNvCxnSpPr>
            <a:cxnSpLocks/>
          </p:cNvCxnSpPr>
          <p:nvPr/>
        </p:nvCxnSpPr>
        <p:spPr>
          <a:xfrm flipH="1" flipV="1">
            <a:off x="6952305" y="3533890"/>
            <a:ext cx="0" cy="1405604"/>
          </a:xfrm>
          <a:prstGeom prst="line">
            <a:avLst/>
          </a:prstGeom>
          <a:ln w="19050"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Connector 140">
            <a:extLst>
              <a:ext uri="{FF2B5EF4-FFF2-40B4-BE49-F238E27FC236}">
                <a16:creationId xmlns:a16="http://schemas.microsoft.com/office/drawing/2014/main" id="{5FA4D5F1-B7CB-8F9B-39E8-0CCF6959CB61}"/>
              </a:ext>
            </a:extLst>
          </p:cNvPr>
          <p:cNvCxnSpPr>
            <a:cxnSpLocks/>
          </p:cNvCxnSpPr>
          <p:nvPr/>
        </p:nvCxnSpPr>
        <p:spPr>
          <a:xfrm flipH="1">
            <a:off x="6782264" y="5915051"/>
            <a:ext cx="0" cy="182235"/>
          </a:xfrm>
          <a:prstGeom prst="line">
            <a:avLst/>
          </a:prstGeom>
          <a:ln w="190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Connector 142">
            <a:extLst>
              <a:ext uri="{FF2B5EF4-FFF2-40B4-BE49-F238E27FC236}">
                <a16:creationId xmlns:a16="http://schemas.microsoft.com/office/drawing/2014/main" id="{C3724098-69D9-CF6F-5227-69A5A1A2097E}"/>
              </a:ext>
            </a:extLst>
          </p:cNvPr>
          <p:cNvCxnSpPr>
            <a:cxnSpLocks/>
          </p:cNvCxnSpPr>
          <p:nvPr/>
        </p:nvCxnSpPr>
        <p:spPr>
          <a:xfrm flipH="1">
            <a:off x="6608486" y="6275388"/>
            <a:ext cx="173123" cy="0"/>
          </a:xfrm>
          <a:prstGeom prst="line">
            <a:avLst/>
          </a:prstGeom>
          <a:ln w="190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DE70FA20-DBFF-EBB6-6A5F-4B9542203991}"/>
              </a:ext>
            </a:extLst>
          </p:cNvPr>
          <p:cNvCxnSpPr>
            <a:cxnSpLocks/>
          </p:cNvCxnSpPr>
          <p:nvPr/>
        </p:nvCxnSpPr>
        <p:spPr>
          <a:xfrm>
            <a:off x="6608486" y="3454410"/>
            <a:ext cx="0" cy="2820978"/>
          </a:xfrm>
          <a:prstGeom prst="line">
            <a:avLst/>
          </a:prstGeom>
          <a:ln w="190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Connector 148">
            <a:extLst>
              <a:ext uri="{FF2B5EF4-FFF2-40B4-BE49-F238E27FC236}">
                <a16:creationId xmlns:a16="http://schemas.microsoft.com/office/drawing/2014/main" id="{CD5CC6BE-B2A1-D543-F784-3AD1AA620A09}"/>
              </a:ext>
            </a:extLst>
          </p:cNvPr>
          <p:cNvCxnSpPr>
            <a:cxnSpLocks/>
          </p:cNvCxnSpPr>
          <p:nvPr/>
        </p:nvCxnSpPr>
        <p:spPr>
          <a:xfrm>
            <a:off x="6608486" y="3454410"/>
            <a:ext cx="1217974" cy="8385"/>
          </a:xfrm>
          <a:prstGeom prst="line">
            <a:avLst/>
          </a:prstGeom>
          <a:ln w="190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Connector 151">
            <a:extLst>
              <a:ext uri="{FF2B5EF4-FFF2-40B4-BE49-F238E27FC236}">
                <a16:creationId xmlns:a16="http://schemas.microsoft.com/office/drawing/2014/main" id="{57B64E5C-8E58-4102-0AA5-F2F324C6FAC5}"/>
              </a:ext>
            </a:extLst>
          </p:cNvPr>
          <p:cNvCxnSpPr>
            <a:cxnSpLocks/>
          </p:cNvCxnSpPr>
          <p:nvPr/>
        </p:nvCxnSpPr>
        <p:spPr>
          <a:xfrm>
            <a:off x="7809825" y="3451876"/>
            <a:ext cx="0" cy="1944652"/>
          </a:xfrm>
          <a:prstGeom prst="line">
            <a:avLst/>
          </a:prstGeom>
          <a:ln w="190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Straight Connector 153">
            <a:extLst>
              <a:ext uri="{FF2B5EF4-FFF2-40B4-BE49-F238E27FC236}">
                <a16:creationId xmlns:a16="http://schemas.microsoft.com/office/drawing/2014/main" id="{F0F886E1-BB3B-2D6F-6A35-F51FB366B90F}"/>
              </a:ext>
            </a:extLst>
          </p:cNvPr>
          <p:cNvCxnSpPr>
            <a:cxnSpLocks/>
          </p:cNvCxnSpPr>
          <p:nvPr/>
        </p:nvCxnSpPr>
        <p:spPr>
          <a:xfrm flipH="1">
            <a:off x="7819573" y="5396528"/>
            <a:ext cx="183491" cy="0"/>
          </a:xfrm>
          <a:prstGeom prst="line">
            <a:avLst/>
          </a:prstGeom>
          <a:ln w="190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0" name="Oval 159">
            <a:extLst>
              <a:ext uri="{FF2B5EF4-FFF2-40B4-BE49-F238E27FC236}">
                <a16:creationId xmlns:a16="http://schemas.microsoft.com/office/drawing/2014/main" id="{CF8D15C0-8655-C52A-2690-C69DCF45EFB7}"/>
              </a:ext>
            </a:extLst>
          </p:cNvPr>
          <p:cNvSpPr/>
          <p:nvPr/>
        </p:nvSpPr>
        <p:spPr>
          <a:xfrm>
            <a:off x="7278693" y="3396782"/>
            <a:ext cx="265711" cy="543358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62" name="Straight Arrow Connector 161">
            <a:extLst>
              <a:ext uri="{FF2B5EF4-FFF2-40B4-BE49-F238E27FC236}">
                <a16:creationId xmlns:a16="http://schemas.microsoft.com/office/drawing/2014/main" id="{7427E14A-21F6-4580-FA51-786A05762A50}"/>
              </a:ext>
            </a:extLst>
          </p:cNvPr>
          <p:cNvCxnSpPr>
            <a:cxnSpLocks/>
          </p:cNvCxnSpPr>
          <p:nvPr/>
        </p:nvCxnSpPr>
        <p:spPr>
          <a:xfrm>
            <a:off x="7544404" y="3633292"/>
            <a:ext cx="481099" cy="342843"/>
          </a:xfrm>
          <a:prstGeom prst="straightConnector1">
            <a:avLst/>
          </a:prstGeom>
          <a:ln w="19050">
            <a:solidFill>
              <a:schemeClr val="bg1">
                <a:lumMod val="65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" name="TextBox 163">
            <a:extLst>
              <a:ext uri="{FF2B5EF4-FFF2-40B4-BE49-F238E27FC236}">
                <a16:creationId xmlns:a16="http://schemas.microsoft.com/office/drawing/2014/main" id="{4524B84C-56AB-4E6C-E7C1-E31FD067863A}"/>
              </a:ext>
            </a:extLst>
          </p:cNvPr>
          <p:cNvSpPr txBox="1"/>
          <p:nvPr/>
        </p:nvSpPr>
        <p:spPr>
          <a:xfrm>
            <a:off x="7808762" y="3879137"/>
            <a:ext cx="31457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ICF 70 </a:t>
            </a:r>
          </a:p>
          <a:p>
            <a:r>
              <a:rPr kumimoji="1" lang="en-US" altLang="ja-JP" dirty="0"/>
              <a:t>Feedthrough</a:t>
            </a:r>
          </a:p>
          <a:p>
            <a:r>
              <a:rPr kumimoji="1" lang="en-US" altLang="ja-JP" dirty="0"/>
              <a:t>On top Flange</a:t>
            </a:r>
            <a:endParaRPr kumimoji="1" lang="ja-JP" altLang="en-US"/>
          </a:p>
        </p:txBody>
      </p:sp>
      <p:cxnSp>
        <p:nvCxnSpPr>
          <p:cNvPr id="168" name="Straight Connector 167">
            <a:extLst>
              <a:ext uri="{FF2B5EF4-FFF2-40B4-BE49-F238E27FC236}">
                <a16:creationId xmlns:a16="http://schemas.microsoft.com/office/drawing/2014/main" id="{68BA0877-8FFC-D1ED-6007-6CDB0F16EC0A}"/>
              </a:ext>
            </a:extLst>
          </p:cNvPr>
          <p:cNvCxnSpPr>
            <a:cxnSpLocks/>
          </p:cNvCxnSpPr>
          <p:nvPr/>
        </p:nvCxnSpPr>
        <p:spPr>
          <a:xfrm>
            <a:off x="7809825" y="5352646"/>
            <a:ext cx="0" cy="463921"/>
          </a:xfrm>
          <a:prstGeom prst="line">
            <a:avLst/>
          </a:prstGeom>
          <a:ln w="190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Straight Connector 169">
            <a:extLst>
              <a:ext uri="{FF2B5EF4-FFF2-40B4-BE49-F238E27FC236}">
                <a16:creationId xmlns:a16="http://schemas.microsoft.com/office/drawing/2014/main" id="{41F3E52C-D5F5-DFF1-B496-B57B7C7E03E2}"/>
              </a:ext>
            </a:extLst>
          </p:cNvPr>
          <p:cNvCxnSpPr>
            <a:cxnSpLocks/>
          </p:cNvCxnSpPr>
          <p:nvPr/>
        </p:nvCxnSpPr>
        <p:spPr>
          <a:xfrm flipH="1">
            <a:off x="7819573" y="5809521"/>
            <a:ext cx="115687" cy="0"/>
          </a:xfrm>
          <a:prstGeom prst="line">
            <a:avLst/>
          </a:prstGeom>
          <a:ln w="190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5" name="Picture 174" descr="Chart, histogram&#10;&#10;Description automatically generated">
            <a:extLst>
              <a:ext uri="{FF2B5EF4-FFF2-40B4-BE49-F238E27FC236}">
                <a16:creationId xmlns:a16="http://schemas.microsoft.com/office/drawing/2014/main" id="{70C71B6A-5F06-5CD2-9356-D7B451244D0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64226" y="3424967"/>
            <a:ext cx="2823902" cy="2117927"/>
          </a:xfrm>
          <a:prstGeom prst="rect">
            <a:avLst/>
          </a:prstGeom>
        </p:spPr>
      </p:pic>
      <p:sp>
        <p:nvSpPr>
          <p:cNvPr id="176" name="TextBox 175">
            <a:extLst>
              <a:ext uri="{FF2B5EF4-FFF2-40B4-BE49-F238E27FC236}">
                <a16:creationId xmlns:a16="http://schemas.microsoft.com/office/drawing/2014/main" id="{99E61F00-63BC-CD88-F279-6FDDC019DC40}"/>
              </a:ext>
            </a:extLst>
          </p:cNvPr>
          <p:cNvSpPr txBox="1"/>
          <p:nvPr/>
        </p:nvSpPr>
        <p:spPr>
          <a:xfrm>
            <a:off x="9349628" y="5610022"/>
            <a:ext cx="29087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solidFill>
                  <a:schemeClr val="accent4"/>
                </a:solidFill>
              </a:rPr>
              <a:t>-- Square wave input </a:t>
            </a:r>
            <a:br>
              <a:rPr kumimoji="1" lang="en-US" altLang="ja-JP" dirty="0">
                <a:solidFill>
                  <a:schemeClr val="accent4"/>
                </a:solidFill>
              </a:rPr>
            </a:br>
            <a:r>
              <a:rPr kumimoji="1" lang="en-US" altLang="ja-JP" dirty="0">
                <a:solidFill>
                  <a:schemeClr val="accent4"/>
                </a:solidFill>
              </a:rPr>
              <a:t>(10mV =10fC)</a:t>
            </a:r>
          </a:p>
          <a:p>
            <a:r>
              <a:rPr kumimoji="1" lang="en-US" altLang="ja-JP" dirty="0">
                <a:solidFill>
                  <a:srgbClr val="FF00FF"/>
                </a:solidFill>
              </a:rPr>
              <a:t>-- Amp Output (~15mV)</a:t>
            </a:r>
          </a:p>
          <a:p>
            <a:r>
              <a:rPr kumimoji="1" lang="en-US" altLang="ja-JP" dirty="0">
                <a:solidFill>
                  <a:srgbClr val="FF0000"/>
                </a:solidFill>
              </a:rPr>
              <a:t>-- FFT </a:t>
            </a:r>
            <a:endParaRPr kumimoji="1" lang="ja-JP" altLang="en-US">
              <a:solidFill>
                <a:srgbClr val="FF0000"/>
              </a:solidFill>
            </a:endParaRPr>
          </a:p>
        </p:txBody>
      </p:sp>
      <p:cxnSp>
        <p:nvCxnSpPr>
          <p:cNvPr id="178" name="Straight Connector 177">
            <a:extLst>
              <a:ext uri="{FF2B5EF4-FFF2-40B4-BE49-F238E27FC236}">
                <a16:creationId xmlns:a16="http://schemas.microsoft.com/office/drawing/2014/main" id="{887007A5-34FC-8CE3-09EA-0AF2FD7FABE7}"/>
              </a:ext>
            </a:extLst>
          </p:cNvPr>
          <p:cNvCxnSpPr>
            <a:cxnSpLocks/>
          </p:cNvCxnSpPr>
          <p:nvPr/>
        </p:nvCxnSpPr>
        <p:spPr>
          <a:xfrm>
            <a:off x="6690550" y="6092672"/>
            <a:ext cx="196407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0" name="Straight Connector 179">
            <a:extLst>
              <a:ext uri="{FF2B5EF4-FFF2-40B4-BE49-F238E27FC236}">
                <a16:creationId xmlns:a16="http://schemas.microsoft.com/office/drawing/2014/main" id="{A14CBA06-184C-818A-4E9F-45FB677BAD7A}"/>
              </a:ext>
            </a:extLst>
          </p:cNvPr>
          <p:cNvCxnSpPr>
            <a:cxnSpLocks/>
          </p:cNvCxnSpPr>
          <p:nvPr/>
        </p:nvCxnSpPr>
        <p:spPr>
          <a:xfrm>
            <a:off x="6692061" y="6150975"/>
            <a:ext cx="196407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Straight Connector 180">
            <a:extLst>
              <a:ext uri="{FF2B5EF4-FFF2-40B4-BE49-F238E27FC236}">
                <a16:creationId xmlns:a16="http://schemas.microsoft.com/office/drawing/2014/main" id="{56C3350E-F931-8F70-06AC-037F9571E59A}"/>
              </a:ext>
            </a:extLst>
          </p:cNvPr>
          <p:cNvCxnSpPr>
            <a:cxnSpLocks/>
          </p:cNvCxnSpPr>
          <p:nvPr/>
        </p:nvCxnSpPr>
        <p:spPr>
          <a:xfrm>
            <a:off x="6782105" y="6150975"/>
            <a:ext cx="0" cy="118424"/>
          </a:xfrm>
          <a:prstGeom prst="line">
            <a:avLst/>
          </a:prstGeom>
          <a:ln w="190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3" name="TextBox 182">
            <a:extLst>
              <a:ext uri="{FF2B5EF4-FFF2-40B4-BE49-F238E27FC236}">
                <a16:creationId xmlns:a16="http://schemas.microsoft.com/office/drawing/2014/main" id="{1A2DB8DD-05D3-2733-3D0F-1C2A119A4718}"/>
              </a:ext>
            </a:extLst>
          </p:cNvPr>
          <p:cNvSpPr txBox="1"/>
          <p:nvPr/>
        </p:nvSpPr>
        <p:spPr>
          <a:xfrm>
            <a:off x="6823053" y="5989649"/>
            <a:ext cx="423514" cy="276999"/>
          </a:xfrm>
          <a:prstGeom prst="rect">
            <a:avLst/>
          </a:prstGeom>
          <a:noFill/>
          <a:ln w="28575">
            <a:noFill/>
          </a:ln>
        </p:spPr>
        <p:txBody>
          <a:bodyPr wrap="none" rtlCol="0">
            <a:spAutoFit/>
          </a:bodyPr>
          <a:lstStyle/>
          <a:p>
            <a:r>
              <a:rPr kumimoji="1" lang="en-US" altLang="ja-JP" sz="1200" dirty="0"/>
              <a:t>1pF</a:t>
            </a:r>
            <a:endParaRPr kumimoji="1" lang="ja-JP" altLang="en-US" sz="1200"/>
          </a:p>
        </p:txBody>
      </p:sp>
    </p:spTree>
    <p:extLst>
      <p:ext uri="{BB962C8B-B14F-4D97-AF65-F5344CB8AC3E}">
        <p14:creationId xmlns:p14="http://schemas.microsoft.com/office/powerpoint/2010/main" val="683275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34" grpId="0" animBg="1"/>
      <p:bldP spid="64" grpId="0" animBg="1"/>
      <p:bldP spid="65" grpId="0" animBg="1"/>
      <p:bldP spid="82" grpId="0"/>
      <p:bldP spid="88" grpId="0"/>
      <p:bldP spid="89" grpId="0"/>
      <p:bldP spid="9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98ED4F44-8E64-2CC1-259E-E24FD16B96B9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0515600" cy="10675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en-US" altLang="ja-JP" dirty="0">
                <a:latin typeface="+mn-lt"/>
              </a:rPr>
              <a:t>Summary &amp; Prospects</a:t>
            </a:r>
            <a:endParaRPr kumimoji="1" lang="ja-JP" altLang="en-US">
              <a:latin typeface="+mn-lt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9904C97-9D00-3F13-7DBB-E045E5A02CAB}"/>
              </a:ext>
            </a:extLst>
          </p:cNvPr>
          <p:cNvCxnSpPr/>
          <p:nvPr/>
        </p:nvCxnSpPr>
        <p:spPr>
          <a:xfrm>
            <a:off x="0" y="890820"/>
            <a:ext cx="12192000" cy="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">
            <a:extLst>
              <a:ext uri="{FF2B5EF4-FFF2-40B4-BE49-F238E27FC236}">
                <a16:creationId xmlns:a16="http://schemas.microsoft.com/office/drawing/2014/main" id="{F2B26014-C226-A5B7-CD70-8F6A5638604A}"/>
              </a:ext>
            </a:extLst>
          </p:cNvPr>
          <p:cNvSpPr txBox="1">
            <a:spLocks/>
          </p:cNvSpPr>
          <p:nvPr/>
        </p:nvSpPr>
        <p:spPr>
          <a:xfrm>
            <a:off x="7552518" y="1"/>
            <a:ext cx="4639482" cy="10699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p.15</a:t>
            </a:r>
            <a:endParaRPr kumimoji="1" lang="ja-JP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336186D9-C6AB-BA0B-9AE2-54A486150036}"/>
              </a:ext>
            </a:extLst>
          </p:cNvPr>
          <p:cNvSpPr txBox="1">
            <a:spLocks/>
          </p:cNvSpPr>
          <p:nvPr/>
        </p:nvSpPr>
        <p:spPr>
          <a:xfrm>
            <a:off x="79525" y="1101628"/>
            <a:ext cx="11618832" cy="53687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kumimoji="1" lang="en-US" altLang="ja-JP" sz="1800" b="1" dirty="0"/>
              <a:t>Summary</a:t>
            </a:r>
          </a:p>
          <a:p>
            <a:r>
              <a:rPr kumimoji="1" lang="en-US" altLang="ja-JP" sz="1800" dirty="0"/>
              <a:t>GRAMS is a proposed </a:t>
            </a:r>
            <a:r>
              <a:rPr lang="en-US" sz="1800" dirty="0"/>
              <a:t>Long Duration Balloon Experiment with one of its goals to indirectly search for dark matter</a:t>
            </a:r>
            <a:endParaRPr kumimoji="1" lang="en-US" altLang="ja-JP" sz="1800" dirty="0"/>
          </a:p>
          <a:p>
            <a:r>
              <a:rPr kumimoji="1" lang="en-US" altLang="ja-JP" sz="1800" dirty="0"/>
              <a:t>This year we have submitted a proposal to JAXA which was </a:t>
            </a:r>
            <a:r>
              <a:rPr kumimoji="1" lang="en-US" altLang="ja-JP" sz="1800" b="1" dirty="0"/>
              <a:t>accepted</a:t>
            </a:r>
            <a:r>
              <a:rPr kumimoji="1" lang="en-US" altLang="ja-JP" sz="1800" dirty="0"/>
              <a:t>. </a:t>
            </a:r>
          </a:p>
          <a:p>
            <a:r>
              <a:rPr kumimoji="1" lang="en-US" altLang="ja-JP" sz="1800" dirty="0"/>
              <a:t>Our goal is to </a:t>
            </a:r>
            <a:r>
              <a:rPr kumimoji="1" lang="en-US" altLang="ja-JP" sz="1800" b="1" dirty="0"/>
              <a:t>safely operate </a:t>
            </a:r>
            <a:r>
              <a:rPr kumimoji="1" lang="en-US" altLang="ja-JP" sz="1800" b="1" dirty="0" err="1"/>
              <a:t>LAr</a:t>
            </a:r>
            <a:r>
              <a:rPr kumimoji="1" lang="en-US" altLang="ja-JP" sz="1800" b="1" dirty="0"/>
              <a:t> </a:t>
            </a:r>
            <a:r>
              <a:rPr kumimoji="1" lang="en-US" altLang="ja-JP" sz="1800" dirty="0"/>
              <a:t>at balloon altitudes and obtain data from vessel components and prototype TPC</a:t>
            </a:r>
          </a:p>
          <a:p>
            <a:r>
              <a:rPr kumimoji="1" lang="en-US" altLang="ja-JP" sz="1800" dirty="0"/>
              <a:t>Currently we are in the preparation phase for the upcoming engineering balloon flight at JAXA TARF (Summer 2023)</a:t>
            </a:r>
          </a:p>
          <a:p>
            <a:endParaRPr kumimoji="1" lang="en-US" altLang="ja-JP" sz="1800" dirty="0"/>
          </a:p>
          <a:p>
            <a:pPr marL="0" indent="0">
              <a:buNone/>
            </a:pPr>
            <a:r>
              <a:rPr kumimoji="1" lang="en-US" altLang="ja-JP" sz="1800" b="1" dirty="0"/>
              <a:t>Prospects </a:t>
            </a:r>
          </a:p>
          <a:p>
            <a:pPr marL="0" indent="0">
              <a:buNone/>
            </a:pPr>
            <a:r>
              <a:rPr kumimoji="1" lang="en-US" altLang="ja-JP" sz="1800" dirty="0"/>
              <a:t>Next 6 months </a:t>
            </a:r>
          </a:p>
          <a:p>
            <a:r>
              <a:rPr kumimoji="1" lang="en-US" altLang="ja-JP" sz="1800" dirty="0"/>
              <a:t>Construct the TPC &amp; conduct operation test with full setup</a:t>
            </a:r>
          </a:p>
          <a:p>
            <a:r>
              <a:rPr kumimoji="1" lang="en-US" altLang="ja-JP" sz="1800" dirty="0"/>
              <a:t>Hopefully conditions will be met, and our balloon experiment will be conducted @ JAXA TARF</a:t>
            </a:r>
          </a:p>
          <a:p>
            <a:pPr marL="0" indent="0">
              <a:buNone/>
            </a:pPr>
            <a:r>
              <a:rPr kumimoji="1" lang="en-US" altLang="ja-JP" sz="1800" dirty="0"/>
              <a:t>Future</a:t>
            </a:r>
          </a:p>
          <a:p>
            <a:r>
              <a:rPr kumimoji="1" lang="en-US" altLang="ja-JP" sz="1800" dirty="0"/>
              <a:t>Upgraded balloon / satellite experiment for particle tracking &amp; particle identification </a:t>
            </a:r>
          </a:p>
        </p:txBody>
      </p:sp>
    </p:spTree>
    <p:extLst>
      <p:ext uri="{BB962C8B-B14F-4D97-AF65-F5344CB8AC3E}">
        <p14:creationId xmlns:p14="http://schemas.microsoft.com/office/powerpoint/2010/main" val="38783047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DEE70E-D331-AC9A-D4E4-9FD8B256D3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 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DC55E1-6FDB-AD84-B4C2-9F2234EE16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2928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hart, line chart&#10;&#10;Description automatically generated">
            <a:extLst>
              <a:ext uri="{FF2B5EF4-FFF2-40B4-BE49-F238E27FC236}">
                <a16:creationId xmlns:a16="http://schemas.microsoft.com/office/drawing/2014/main" id="{E72DC7B4-4B61-046C-FE13-F5F95E4C55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5091" y="4003534"/>
            <a:ext cx="5077283" cy="283621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215E3B5-5CAA-D172-C45C-9D8A159119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255"/>
            <a:ext cx="10515600" cy="1325563"/>
          </a:xfrm>
        </p:spPr>
        <p:txBody>
          <a:bodyPr/>
          <a:lstStyle/>
          <a:p>
            <a:r>
              <a:rPr lang="en-US" dirty="0"/>
              <a:t> DAQ  (In Pressurized Vessel)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9D9EC54-628E-C9DB-D847-83A6CC93ACBF}"/>
              </a:ext>
            </a:extLst>
          </p:cNvPr>
          <p:cNvSpPr txBox="1"/>
          <p:nvPr/>
        </p:nvSpPr>
        <p:spPr>
          <a:xfrm>
            <a:off x="173454" y="1078347"/>
            <a:ext cx="6250086" cy="37265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ja-JP" b="1" dirty="0"/>
              <a:t>ADC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ja-JP" sz="1800" dirty="0"/>
              <a:t>Product: Analog Discovery 2 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ja-JP" sz="1800" dirty="0"/>
              <a:t>2 channel USB Oscilloscope 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ja-JP" sz="1800" dirty="0"/>
              <a:t>Max : 100MHz Sampling Rate </a:t>
            </a:r>
            <a:br>
              <a:rPr lang="en-US" altLang="ja-JP" sz="1800" dirty="0"/>
            </a:br>
            <a:r>
              <a:rPr lang="en-US" altLang="ja-JP" sz="1800" dirty="0"/>
              <a:t>           8192 Samples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ja-JP" sz="1800" dirty="0"/>
              <a:t>DAQ Rate : Max 80Hz </a:t>
            </a:r>
            <a:endParaRPr lang="en-US" altLang="ja-JP" dirty="0"/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ja-JP" sz="1800" dirty="0"/>
              <a:t>Connect to PC via USB 2.0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ja-JP" sz="1800" dirty="0"/>
              <a:t>USB connection to PC : both power and data transfer </a:t>
            </a:r>
            <a:br>
              <a:rPr lang="en-US" altLang="ja-JP" sz="1800" dirty="0"/>
            </a:br>
            <a:r>
              <a:rPr lang="en-US" altLang="ja-JP" sz="1800" dirty="0"/>
              <a:t>(External power supply also possible)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US" altLang="ja-JP" dirty="0"/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US" altLang="ja-JP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255279C-2CE3-F4FC-311B-1ADE6BFC14C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691" t="9907" r="33947"/>
          <a:stretch/>
        </p:blipFill>
        <p:spPr>
          <a:xfrm rot="5400000">
            <a:off x="3593514" y="1180146"/>
            <a:ext cx="2084406" cy="241330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3F226DF-FD34-AE7D-33BE-0279FDF95B19}"/>
              </a:ext>
            </a:extLst>
          </p:cNvPr>
          <p:cNvSpPr txBox="1"/>
          <p:nvPr/>
        </p:nvSpPr>
        <p:spPr>
          <a:xfrm>
            <a:off x="6423540" y="4110408"/>
            <a:ext cx="6250086" cy="27293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ja-JP" b="1" dirty="0"/>
              <a:t>PC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ja-JP" sz="1800" dirty="0"/>
              <a:t>Product: Raspberry Pi 4B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ja-JP" dirty="0"/>
              <a:t>Run DAQ by telemetry command</a:t>
            </a:r>
            <a:endParaRPr lang="en-US" altLang="ja-JP" sz="1800" dirty="0"/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ja-JP" sz="1800" dirty="0"/>
              <a:t>USB Connection:</a:t>
            </a:r>
            <a:br>
              <a:rPr lang="en-US" altLang="ja-JP" sz="1800" dirty="0"/>
            </a:br>
            <a:r>
              <a:rPr lang="en-US" altLang="ja-JP" sz="1800" dirty="0"/>
              <a:t>2 x Analog Discovery 2, SSD,  (Maybe Camera)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ja-JP" dirty="0"/>
              <a:t>GPIO Connection: </a:t>
            </a:r>
            <a:br>
              <a:rPr lang="en-US" altLang="ja-JP" dirty="0"/>
            </a:br>
            <a:r>
              <a:rPr lang="en-US" altLang="ja-JP" dirty="0"/>
              <a:t>Couple of sensors and telemetry command input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US" altLang="ja-JP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F639AA7D-28D7-02FE-B36E-6E179EBBCBFE}"/>
              </a:ext>
            </a:extLst>
          </p:cNvPr>
          <p:cNvCxnSpPr>
            <a:cxnSpLocks/>
          </p:cNvCxnSpPr>
          <p:nvPr/>
        </p:nvCxnSpPr>
        <p:spPr>
          <a:xfrm>
            <a:off x="6596994" y="1873045"/>
            <a:ext cx="67396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A105600-DFE5-52EB-30CB-4E5DBBE81A7E}"/>
              </a:ext>
            </a:extLst>
          </p:cNvPr>
          <p:cNvCxnSpPr>
            <a:cxnSpLocks/>
          </p:cNvCxnSpPr>
          <p:nvPr/>
        </p:nvCxnSpPr>
        <p:spPr>
          <a:xfrm>
            <a:off x="6596994" y="2084439"/>
            <a:ext cx="67396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DC99118B-A432-7B60-9433-2376DB95AE62}"/>
              </a:ext>
            </a:extLst>
          </p:cNvPr>
          <p:cNvCxnSpPr>
            <a:cxnSpLocks/>
          </p:cNvCxnSpPr>
          <p:nvPr/>
        </p:nvCxnSpPr>
        <p:spPr>
          <a:xfrm>
            <a:off x="6596994" y="2681765"/>
            <a:ext cx="67396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8ADFC5E1-8101-D5F3-E93E-AFBD77659D76}"/>
              </a:ext>
            </a:extLst>
          </p:cNvPr>
          <p:cNvCxnSpPr>
            <a:cxnSpLocks/>
          </p:cNvCxnSpPr>
          <p:nvPr/>
        </p:nvCxnSpPr>
        <p:spPr>
          <a:xfrm>
            <a:off x="6596994" y="2939845"/>
            <a:ext cx="67396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63DA1140-F5FA-7416-37B3-CE664F90CC78}"/>
              </a:ext>
            </a:extLst>
          </p:cNvPr>
          <p:cNvCxnSpPr>
            <a:cxnSpLocks/>
          </p:cNvCxnSpPr>
          <p:nvPr/>
        </p:nvCxnSpPr>
        <p:spPr>
          <a:xfrm>
            <a:off x="10196051" y="535858"/>
            <a:ext cx="60468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8C9110DC-8740-4F8F-2D23-5FE2AD082028}"/>
              </a:ext>
            </a:extLst>
          </p:cNvPr>
          <p:cNvCxnSpPr>
            <a:cxnSpLocks/>
          </p:cNvCxnSpPr>
          <p:nvPr/>
        </p:nvCxnSpPr>
        <p:spPr>
          <a:xfrm>
            <a:off x="10196052" y="806244"/>
            <a:ext cx="60468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7B8E14DD-F683-F61A-ECC0-DF7779C7D4D6}"/>
              </a:ext>
            </a:extLst>
          </p:cNvPr>
          <p:cNvSpPr txBox="1"/>
          <p:nvPr/>
        </p:nvSpPr>
        <p:spPr>
          <a:xfrm>
            <a:off x="10800736" y="324465"/>
            <a:ext cx="8799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Anode</a:t>
            </a:r>
          </a:p>
          <a:p>
            <a:r>
              <a:rPr lang="en-US" dirty="0">
                <a:solidFill>
                  <a:schemeClr val="accent2"/>
                </a:solidFill>
              </a:rPr>
              <a:t>PMT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49EF58A-089D-B1E4-C55D-16FD4C269080}"/>
              </a:ext>
            </a:extLst>
          </p:cNvPr>
          <p:cNvSpPr/>
          <p:nvPr/>
        </p:nvSpPr>
        <p:spPr>
          <a:xfrm>
            <a:off x="7270955" y="1638786"/>
            <a:ext cx="1445342" cy="73570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Analog Discovery 2 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3D5EA2A-48A1-F6AE-4E7F-615FF18F7B64}"/>
              </a:ext>
            </a:extLst>
          </p:cNvPr>
          <p:cNvSpPr/>
          <p:nvPr/>
        </p:nvSpPr>
        <p:spPr>
          <a:xfrm>
            <a:off x="7270955" y="2500876"/>
            <a:ext cx="1445342" cy="73570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Analog Discovery 2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6E6BD12-42C5-8564-7817-C552FFAC2C01}"/>
              </a:ext>
            </a:extLst>
          </p:cNvPr>
          <p:cNvSpPr txBox="1"/>
          <p:nvPr/>
        </p:nvSpPr>
        <p:spPr>
          <a:xfrm>
            <a:off x="6423540" y="1106005"/>
            <a:ext cx="6400800" cy="4025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ja-JP" b="1" dirty="0"/>
              <a:t>Setup (simplified)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CE81C231-EFE9-E71C-8C05-54FA1CBF03A4}"/>
              </a:ext>
            </a:extLst>
          </p:cNvPr>
          <p:cNvSpPr/>
          <p:nvPr/>
        </p:nvSpPr>
        <p:spPr>
          <a:xfrm>
            <a:off x="9775722" y="2073774"/>
            <a:ext cx="1445342" cy="73570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Raspberry Pi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D1002343-F05C-AC1C-CD21-409DC3B62FA1}"/>
              </a:ext>
            </a:extLst>
          </p:cNvPr>
          <p:cNvCxnSpPr>
            <a:cxnSpLocks/>
          </p:cNvCxnSpPr>
          <p:nvPr/>
        </p:nvCxnSpPr>
        <p:spPr>
          <a:xfrm>
            <a:off x="8716297" y="2217174"/>
            <a:ext cx="105942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454BCCC8-8CA9-B1BC-1ABD-8405B6BD1D6F}"/>
              </a:ext>
            </a:extLst>
          </p:cNvPr>
          <p:cNvCxnSpPr>
            <a:cxnSpLocks/>
          </p:cNvCxnSpPr>
          <p:nvPr/>
        </p:nvCxnSpPr>
        <p:spPr>
          <a:xfrm>
            <a:off x="8716297" y="2599197"/>
            <a:ext cx="105942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47608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iagram, schematic&#10;&#10;Description automatically generated">
            <a:extLst>
              <a:ext uri="{FF2B5EF4-FFF2-40B4-BE49-F238E27FC236}">
                <a16:creationId xmlns:a16="http://schemas.microsoft.com/office/drawing/2014/main" id="{FFEE69F4-FF09-03D1-D3E8-B9483F1353D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756" t="4801" r="4145"/>
          <a:stretch/>
        </p:blipFill>
        <p:spPr>
          <a:xfrm>
            <a:off x="18093" y="26113"/>
            <a:ext cx="6975989" cy="511418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215E3B5-5CAA-D172-C45C-9D8A159119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255"/>
            <a:ext cx="10515600" cy="1325563"/>
          </a:xfrm>
        </p:spPr>
        <p:txBody>
          <a:bodyPr/>
          <a:lstStyle/>
          <a:p>
            <a:r>
              <a:rPr lang="en-US" dirty="0"/>
              <a:t> Telemetry Command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A19AF9D-936A-E0AA-A96D-8A7EBE246EDA}"/>
              </a:ext>
            </a:extLst>
          </p:cNvPr>
          <p:cNvSpPr/>
          <p:nvPr/>
        </p:nvSpPr>
        <p:spPr>
          <a:xfrm>
            <a:off x="5673897" y="1066101"/>
            <a:ext cx="1147572" cy="4343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CB411BC-BAD5-B435-E71A-6F0C852FAF0A}"/>
              </a:ext>
            </a:extLst>
          </p:cNvPr>
          <p:cNvSpPr txBox="1"/>
          <p:nvPr/>
        </p:nvSpPr>
        <p:spPr>
          <a:xfrm>
            <a:off x="5549472" y="1024202"/>
            <a:ext cx="10378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Flight Control </a:t>
            </a:r>
          </a:p>
          <a:p>
            <a:pPr algn="ctr"/>
            <a:r>
              <a:rPr lang="en-US" sz="1000" dirty="0"/>
              <a:t>Sub-system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16D3C55-3FD2-43CA-E0D3-B549C3E3839A}"/>
              </a:ext>
            </a:extLst>
          </p:cNvPr>
          <p:cNvSpPr/>
          <p:nvPr/>
        </p:nvSpPr>
        <p:spPr>
          <a:xfrm>
            <a:off x="5921395" y="2829674"/>
            <a:ext cx="1147572" cy="4343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9A6CE65-DC53-0217-8AAA-370E30E965E2}"/>
              </a:ext>
            </a:extLst>
          </p:cNvPr>
          <p:cNvSpPr txBox="1"/>
          <p:nvPr/>
        </p:nvSpPr>
        <p:spPr>
          <a:xfrm>
            <a:off x="5859370" y="2740556"/>
            <a:ext cx="10378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Telemetry Send</a:t>
            </a:r>
          </a:p>
          <a:p>
            <a:pPr algn="ctr"/>
            <a:r>
              <a:rPr lang="en-US" sz="1000" dirty="0"/>
              <a:t>Antenna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97DFFD6-6A8E-9E12-EA3F-D00D15FF3A38}"/>
              </a:ext>
            </a:extLst>
          </p:cNvPr>
          <p:cNvSpPr/>
          <p:nvPr/>
        </p:nvSpPr>
        <p:spPr>
          <a:xfrm>
            <a:off x="5115505" y="3389274"/>
            <a:ext cx="1147572" cy="4343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AA962D2-F244-1121-B8C3-9F56B9E50906}"/>
              </a:ext>
            </a:extLst>
          </p:cNvPr>
          <p:cNvSpPr txBox="1"/>
          <p:nvPr/>
        </p:nvSpPr>
        <p:spPr>
          <a:xfrm>
            <a:off x="4934470" y="3295082"/>
            <a:ext cx="12699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Command  Receive</a:t>
            </a:r>
          </a:p>
          <a:p>
            <a:pPr algn="ctr"/>
            <a:r>
              <a:rPr lang="en-US" sz="1000" dirty="0"/>
              <a:t>Antenna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24909BA-DB33-B53E-0919-2AC0FD1F8B09}"/>
              </a:ext>
            </a:extLst>
          </p:cNvPr>
          <p:cNvSpPr/>
          <p:nvPr/>
        </p:nvSpPr>
        <p:spPr>
          <a:xfrm>
            <a:off x="2561281" y="4090314"/>
            <a:ext cx="1147572" cy="4343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54DDA7C-2FE4-6811-7DFF-08D26439CEEC}"/>
              </a:ext>
            </a:extLst>
          </p:cNvPr>
          <p:cNvSpPr txBox="1"/>
          <p:nvPr/>
        </p:nvSpPr>
        <p:spPr>
          <a:xfrm>
            <a:off x="2465269" y="4172610"/>
            <a:ext cx="12115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Telemetry Receive </a:t>
            </a:r>
          </a:p>
          <a:p>
            <a:pPr algn="ctr"/>
            <a:r>
              <a:rPr lang="en-US" sz="1000" dirty="0"/>
              <a:t>Antenna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E877AD50-0F48-52D6-FF43-37465BE73B6E}"/>
              </a:ext>
            </a:extLst>
          </p:cNvPr>
          <p:cNvSpPr/>
          <p:nvPr/>
        </p:nvSpPr>
        <p:spPr>
          <a:xfrm>
            <a:off x="2302201" y="3389274"/>
            <a:ext cx="697992" cy="4343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57FB1BC-8E58-717C-41F3-93E1B9C00DE9}"/>
              </a:ext>
            </a:extLst>
          </p:cNvPr>
          <p:cNvSpPr/>
          <p:nvPr/>
        </p:nvSpPr>
        <p:spPr>
          <a:xfrm>
            <a:off x="2523181" y="3382090"/>
            <a:ext cx="697992" cy="2008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92B2882-9CA2-3AE8-EF6C-898D57E13DDA}"/>
              </a:ext>
            </a:extLst>
          </p:cNvPr>
          <p:cNvSpPr txBox="1"/>
          <p:nvPr/>
        </p:nvSpPr>
        <p:spPr>
          <a:xfrm>
            <a:off x="2187901" y="3400378"/>
            <a:ext cx="12115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Command Send </a:t>
            </a:r>
          </a:p>
          <a:p>
            <a:pPr algn="ctr"/>
            <a:r>
              <a:rPr lang="en-US" sz="1000" dirty="0"/>
              <a:t>Antenna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8EF4E88F-FBE2-15AB-1022-4E3E281821E3}"/>
              </a:ext>
            </a:extLst>
          </p:cNvPr>
          <p:cNvSpPr/>
          <p:nvPr/>
        </p:nvSpPr>
        <p:spPr>
          <a:xfrm>
            <a:off x="1366465" y="2782020"/>
            <a:ext cx="1147572" cy="4343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D98B5C5-4A3B-0CC0-2D92-3DEA38DAA27C}"/>
              </a:ext>
            </a:extLst>
          </p:cNvPr>
          <p:cNvSpPr txBox="1"/>
          <p:nvPr/>
        </p:nvSpPr>
        <p:spPr>
          <a:xfrm>
            <a:off x="1195015" y="2933914"/>
            <a:ext cx="14904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Sub Telemetry Receive  </a:t>
            </a:r>
          </a:p>
          <a:p>
            <a:pPr algn="ctr"/>
            <a:r>
              <a:rPr lang="en-US" sz="1000" dirty="0"/>
              <a:t>Antenna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8F0E2BDD-CF43-0FEF-1B2F-F01F7A712577}"/>
              </a:ext>
            </a:extLst>
          </p:cNvPr>
          <p:cNvSpPr/>
          <p:nvPr/>
        </p:nvSpPr>
        <p:spPr>
          <a:xfrm>
            <a:off x="1102813" y="2281326"/>
            <a:ext cx="996696" cy="4343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C291F53-F1A9-1D10-9246-61E93018B9C8}"/>
              </a:ext>
            </a:extLst>
          </p:cNvPr>
          <p:cNvSpPr txBox="1"/>
          <p:nvPr/>
        </p:nvSpPr>
        <p:spPr>
          <a:xfrm>
            <a:off x="974797" y="2257802"/>
            <a:ext cx="14904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Main Telemetry Receive  </a:t>
            </a:r>
          </a:p>
          <a:p>
            <a:pPr algn="ctr"/>
            <a:r>
              <a:rPr lang="en-US" sz="1000" dirty="0"/>
              <a:t>Antenna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C09736F1-2DFC-A7F2-EFC0-E181F82DF75A}"/>
              </a:ext>
            </a:extLst>
          </p:cNvPr>
          <p:cNvSpPr/>
          <p:nvPr/>
        </p:nvSpPr>
        <p:spPr>
          <a:xfrm>
            <a:off x="5533" y="1699354"/>
            <a:ext cx="905256" cy="4343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FCC0160-BDE2-FB19-6D7A-68C700C4BBC6}"/>
              </a:ext>
            </a:extLst>
          </p:cNvPr>
          <p:cNvSpPr txBox="1"/>
          <p:nvPr/>
        </p:nvSpPr>
        <p:spPr>
          <a:xfrm>
            <a:off x="-63047" y="1759359"/>
            <a:ext cx="12115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Command Send </a:t>
            </a:r>
          </a:p>
          <a:p>
            <a:pPr algn="ctr"/>
            <a:r>
              <a:rPr lang="en-US" sz="1000" dirty="0"/>
              <a:t>Antenna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FC673E96-1D11-8BF4-F727-B3FDF4052667}"/>
              </a:ext>
            </a:extLst>
          </p:cNvPr>
          <p:cNvSpPr/>
          <p:nvPr/>
        </p:nvSpPr>
        <p:spPr>
          <a:xfrm>
            <a:off x="38299" y="4721623"/>
            <a:ext cx="2710434" cy="3742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EB1552D-120A-7790-2BF7-BC28F700FD78}"/>
              </a:ext>
            </a:extLst>
          </p:cNvPr>
          <p:cNvSpPr txBox="1"/>
          <p:nvPr/>
        </p:nvSpPr>
        <p:spPr>
          <a:xfrm>
            <a:off x="52015" y="4603959"/>
            <a:ext cx="16169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Balloon Operation Building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D635EC1-5125-2073-F3B7-9B0FA98B8704}"/>
              </a:ext>
            </a:extLst>
          </p:cNvPr>
          <p:cNvSpPr txBox="1"/>
          <p:nvPr/>
        </p:nvSpPr>
        <p:spPr>
          <a:xfrm>
            <a:off x="1516198" y="4606358"/>
            <a:ext cx="16169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Mobile Communication Container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27B5BEF6-D70D-A591-5B80-6F1E89BF50D4}"/>
              </a:ext>
            </a:extLst>
          </p:cNvPr>
          <p:cNvSpPr/>
          <p:nvPr/>
        </p:nvSpPr>
        <p:spPr>
          <a:xfrm>
            <a:off x="5230720" y="1961195"/>
            <a:ext cx="628650" cy="320131"/>
          </a:xfrm>
          <a:prstGeom prst="rect">
            <a:avLst/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DF22376-EBFC-304E-BB28-2A6E70A5E0B5}"/>
              </a:ext>
            </a:extLst>
          </p:cNvPr>
          <p:cNvSpPr txBox="1"/>
          <p:nvPr/>
        </p:nvSpPr>
        <p:spPr>
          <a:xfrm>
            <a:off x="5017053" y="1992865"/>
            <a:ext cx="10378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User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37F4930C-70E0-E1A2-74CC-30F1C28CD6DB}"/>
              </a:ext>
            </a:extLst>
          </p:cNvPr>
          <p:cNvSpPr/>
          <p:nvPr/>
        </p:nvSpPr>
        <p:spPr>
          <a:xfrm>
            <a:off x="5230720" y="2395536"/>
            <a:ext cx="628650" cy="160902"/>
          </a:xfrm>
          <a:prstGeom prst="rect">
            <a:avLst/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3A0D83D-E327-D6C5-9CAC-1A7B317A9F18}"/>
              </a:ext>
            </a:extLst>
          </p:cNvPr>
          <p:cNvSpPr txBox="1"/>
          <p:nvPr/>
        </p:nvSpPr>
        <p:spPr>
          <a:xfrm>
            <a:off x="5030550" y="2355691"/>
            <a:ext cx="10378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Bus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06F1665-06B0-05ED-A91D-2C84583C08A7}"/>
              </a:ext>
            </a:extLst>
          </p:cNvPr>
          <p:cNvSpPr txBox="1"/>
          <p:nvPr/>
        </p:nvSpPr>
        <p:spPr>
          <a:xfrm>
            <a:off x="6432670" y="265168"/>
            <a:ext cx="6250086" cy="27293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ja-JP" dirty="0"/>
              <a:t>Bus System (Balloon HK Device) for transmission and reception of command/telemetry must be installed in the gondola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ja-JP" dirty="0"/>
              <a:t>For users, by connecting the experiment device</a:t>
            </a:r>
            <a:br>
              <a:rPr lang="en-US" altLang="ja-JP" dirty="0"/>
            </a:br>
            <a:r>
              <a:rPr lang="en-US" altLang="ja-JP" dirty="0"/>
              <a:t>or PC to the Bus System, communication between </a:t>
            </a:r>
            <a:br>
              <a:rPr lang="en-US" altLang="ja-JP" dirty="0"/>
            </a:br>
            <a:r>
              <a:rPr lang="en-US" altLang="ja-JP" dirty="0"/>
              <a:t>the experiment from the ground is </a:t>
            </a:r>
            <a:br>
              <a:rPr lang="en-US" altLang="ja-JP" dirty="0"/>
            </a:br>
            <a:r>
              <a:rPr lang="en-US" altLang="ja-JP" dirty="0"/>
              <a:t>possible</a:t>
            </a:r>
            <a:endParaRPr lang="en-US" altLang="ja-JP" sz="1800" dirty="0"/>
          </a:p>
          <a:p>
            <a:pPr>
              <a:lnSpc>
                <a:spcPct val="120000"/>
              </a:lnSpc>
            </a:pPr>
            <a:endParaRPr lang="en-US" altLang="ja-JP" dirty="0"/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01B5C877-DA26-5A06-3D02-21B37190AFC4}"/>
              </a:ext>
            </a:extLst>
          </p:cNvPr>
          <p:cNvCxnSpPr>
            <a:cxnSpLocks/>
          </p:cNvCxnSpPr>
          <p:nvPr/>
        </p:nvCxnSpPr>
        <p:spPr>
          <a:xfrm flipH="1">
            <a:off x="0" y="5062935"/>
            <a:ext cx="6897214" cy="0"/>
          </a:xfrm>
          <a:prstGeom prst="line">
            <a:avLst/>
          </a:prstGeom>
          <a:ln w="1905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D182221D-0A47-70B3-79EF-85BE1B556016}"/>
              </a:ext>
            </a:extLst>
          </p:cNvPr>
          <p:cNvSpPr txBox="1"/>
          <p:nvPr/>
        </p:nvSpPr>
        <p:spPr>
          <a:xfrm>
            <a:off x="83026" y="5128434"/>
            <a:ext cx="2778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GRAMS Command Line 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FB3967A3-5C5A-39ED-B8C2-0773C1B319F8}"/>
              </a:ext>
            </a:extLst>
          </p:cNvPr>
          <p:cNvSpPr/>
          <p:nvPr/>
        </p:nvSpPr>
        <p:spPr>
          <a:xfrm>
            <a:off x="314364" y="5586111"/>
            <a:ext cx="1030048" cy="115236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GRAMS Detector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647BBBCA-F4EA-CC66-4214-E9F0B02D1F62}"/>
              </a:ext>
            </a:extLst>
          </p:cNvPr>
          <p:cNvSpPr/>
          <p:nvPr/>
        </p:nvSpPr>
        <p:spPr>
          <a:xfrm>
            <a:off x="2187901" y="6162292"/>
            <a:ext cx="1656463" cy="55793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Raspberry Pi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D71A5C51-42B7-8107-52A2-BA1CBA1AA252}"/>
              </a:ext>
            </a:extLst>
          </p:cNvPr>
          <p:cNvSpPr/>
          <p:nvPr/>
        </p:nvSpPr>
        <p:spPr>
          <a:xfrm>
            <a:off x="7559320" y="5586111"/>
            <a:ext cx="1576635" cy="116714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Balloon HK Device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1ADBDCFA-F308-BC01-394D-E7E131BE7473}"/>
              </a:ext>
            </a:extLst>
          </p:cNvPr>
          <p:cNvSpPr/>
          <p:nvPr/>
        </p:nvSpPr>
        <p:spPr>
          <a:xfrm>
            <a:off x="4439537" y="5630497"/>
            <a:ext cx="1656463" cy="55793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Power Supply Unit</a:t>
            </a:r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F56BE977-5418-DFBC-7D4A-A99216F5A296}"/>
              </a:ext>
            </a:extLst>
          </p:cNvPr>
          <p:cNvCxnSpPr>
            <a:cxnSpLocks/>
            <a:endCxn id="18" idx="3"/>
          </p:cNvCxnSpPr>
          <p:nvPr/>
        </p:nvCxnSpPr>
        <p:spPr>
          <a:xfrm flipV="1">
            <a:off x="6897214" y="2940611"/>
            <a:ext cx="0" cy="2114730"/>
          </a:xfrm>
          <a:prstGeom prst="line">
            <a:avLst/>
          </a:prstGeom>
          <a:ln w="1905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261B09BD-2954-84AE-58BB-5D2FB65457ED}"/>
              </a:ext>
            </a:extLst>
          </p:cNvPr>
          <p:cNvCxnSpPr>
            <a:cxnSpLocks/>
          </p:cNvCxnSpPr>
          <p:nvPr/>
        </p:nvCxnSpPr>
        <p:spPr>
          <a:xfrm flipH="1">
            <a:off x="6897214" y="2933914"/>
            <a:ext cx="5294786" cy="14291"/>
          </a:xfrm>
          <a:prstGeom prst="line">
            <a:avLst/>
          </a:prstGeom>
          <a:ln w="1905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A7BAE136-0AD5-D1AF-5B67-DF075A24EC74}"/>
              </a:ext>
            </a:extLst>
          </p:cNvPr>
          <p:cNvCxnSpPr>
            <a:cxnSpLocks/>
          </p:cNvCxnSpPr>
          <p:nvPr/>
        </p:nvCxnSpPr>
        <p:spPr>
          <a:xfrm flipH="1">
            <a:off x="6115752" y="5730361"/>
            <a:ext cx="1411434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>
            <a:extLst>
              <a:ext uri="{FF2B5EF4-FFF2-40B4-BE49-F238E27FC236}">
                <a16:creationId xmlns:a16="http://schemas.microsoft.com/office/drawing/2014/main" id="{63C68C45-7A53-AF62-C2F0-9159C491A6DC}"/>
              </a:ext>
            </a:extLst>
          </p:cNvPr>
          <p:cNvSpPr txBox="1"/>
          <p:nvPr/>
        </p:nvSpPr>
        <p:spPr>
          <a:xfrm>
            <a:off x="6146418" y="5736076"/>
            <a:ext cx="14129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Discrete Command</a:t>
            </a:r>
          </a:p>
        </p:txBody>
      </p: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1F60E917-9E67-A395-4FAB-1DDA40D8A84E}"/>
              </a:ext>
            </a:extLst>
          </p:cNvPr>
          <p:cNvCxnSpPr>
            <a:cxnSpLocks/>
          </p:cNvCxnSpPr>
          <p:nvPr/>
        </p:nvCxnSpPr>
        <p:spPr>
          <a:xfrm flipH="1">
            <a:off x="1370264" y="5730211"/>
            <a:ext cx="3003826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CD445536-58E1-6FAA-90E1-4A74F2E5DB50}"/>
              </a:ext>
            </a:extLst>
          </p:cNvPr>
          <p:cNvSpPr txBox="1"/>
          <p:nvPr/>
        </p:nvSpPr>
        <p:spPr>
          <a:xfrm>
            <a:off x="2711067" y="5473751"/>
            <a:ext cx="14129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Power </a:t>
            </a:r>
          </a:p>
        </p:txBody>
      </p: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4491D4BD-055F-DBAD-A30B-DCFF1937F456}"/>
              </a:ext>
            </a:extLst>
          </p:cNvPr>
          <p:cNvCxnSpPr>
            <a:cxnSpLocks/>
          </p:cNvCxnSpPr>
          <p:nvPr/>
        </p:nvCxnSpPr>
        <p:spPr>
          <a:xfrm flipH="1">
            <a:off x="3844364" y="6162292"/>
            <a:ext cx="595173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>
            <a:extLst>
              <a:ext uri="{FF2B5EF4-FFF2-40B4-BE49-F238E27FC236}">
                <a16:creationId xmlns:a16="http://schemas.microsoft.com/office/drawing/2014/main" id="{F90AD48D-1A0B-E1C6-280A-F6F8A0455EEE}"/>
              </a:ext>
            </a:extLst>
          </p:cNvPr>
          <p:cNvSpPr txBox="1"/>
          <p:nvPr/>
        </p:nvSpPr>
        <p:spPr>
          <a:xfrm>
            <a:off x="3863332" y="5911436"/>
            <a:ext cx="14129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Power 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44DC2F53-7252-9385-535D-55774F461E45}"/>
              </a:ext>
            </a:extLst>
          </p:cNvPr>
          <p:cNvSpPr txBox="1"/>
          <p:nvPr/>
        </p:nvSpPr>
        <p:spPr>
          <a:xfrm>
            <a:off x="1448596" y="6078604"/>
            <a:ext cx="14129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2"/>
                </a:solidFill>
              </a:rPr>
              <a:t>Control</a:t>
            </a:r>
            <a:r>
              <a:rPr lang="en-US" sz="1200" dirty="0">
                <a:solidFill>
                  <a:srgbClr val="FF0000"/>
                </a:solidFill>
              </a:rPr>
              <a:t> </a:t>
            </a:r>
          </a:p>
        </p:txBody>
      </p: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686E7DA9-027F-71CC-CCC4-F876CAE951DC}"/>
              </a:ext>
            </a:extLst>
          </p:cNvPr>
          <p:cNvCxnSpPr>
            <a:cxnSpLocks/>
          </p:cNvCxnSpPr>
          <p:nvPr/>
        </p:nvCxnSpPr>
        <p:spPr>
          <a:xfrm flipH="1">
            <a:off x="1328475" y="6348522"/>
            <a:ext cx="85942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425E2520-C8EE-0D57-5F76-40D81C9E8521}"/>
              </a:ext>
            </a:extLst>
          </p:cNvPr>
          <p:cNvCxnSpPr>
            <a:cxnSpLocks/>
          </p:cNvCxnSpPr>
          <p:nvPr/>
        </p:nvCxnSpPr>
        <p:spPr>
          <a:xfrm>
            <a:off x="1366465" y="6597174"/>
            <a:ext cx="821436" cy="0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80" name="TextBox 79">
            <a:extLst>
              <a:ext uri="{FF2B5EF4-FFF2-40B4-BE49-F238E27FC236}">
                <a16:creationId xmlns:a16="http://schemas.microsoft.com/office/drawing/2014/main" id="{B2F00983-238F-6F41-1AD5-F4E429951891}"/>
              </a:ext>
            </a:extLst>
          </p:cNvPr>
          <p:cNvSpPr txBox="1"/>
          <p:nvPr/>
        </p:nvSpPr>
        <p:spPr>
          <a:xfrm>
            <a:off x="1513584" y="6355603"/>
            <a:ext cx="14129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Data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1CD5C44B-5162-A3D1-6150-D4ADEE0D5E08}"/>
              </a:ext>
            </a:extLst>
          </p:cNvPr>
          <p:cNvSpPr txBox="1"/>
          <p:nvPr/>
        </p:nvSpPr>
        <p:spPr>
          <a:xfrm>
            <a:off x="6259315" y="6139324"/>
            <a:ext cx="14129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2"/>
                </a:solidFill>
              </a:rPr>
              <a:t>Serial Command </a:t>
            </a:r>
          </a:p>
        </p:txBody>
      </p: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B4CE5D53-60BA-C640-A58A-4AAD8661E66D}"/>
              </a:ext>
            </a:extLst>
          </p:cNvPr>
          <p:cNvCxnSpPr>
            <a:cxnSpLocks/>
          </p:cNvCxnSpPr>
          <p:nvPr/>
        </p:nvCxnSpPr>
        <p:spPr>
          <a:xfrm flipH="1">
            <a:off x="3843360" y="6363628"/>
            <a:ext cx="368382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A806614E-7545-426B-5DF7-F68922E5021D}"/>
              </a:ext>
            </a:extLst>
          </p:cNvPr>
          <p:cNvCxnSpPr>
            <a:cxnSpLocks/>
          </p:cNvCxnSpPr>
          <p:nvPr/>
        </p:nvCxnSpPr>
        <p:spPr>
          <a:xfrm>
            <a:off x="3881350" y="6612280"/>
            <a:ext cx="3645836" cy="0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84" name="TextBox 83">
            <a:extLst>
              <a:ext uri="{FF2B5EF4-FFF2-40B4-BE49-F238E27FC236}">
                <a16:creationId xmlns:a16="http://schemas.microsoft.com/office/drawing/2014/main" id="{437F89A7-6883-5EBF-B104-0A8540B5F9C8}"/>
              </a:ext>
            </a:extLst>
          </p:cNvPr>
          <p:cNvSpPr txBox="1"/>
          <p:nvPr/>
        </p:nvSpPr>
        <p:spPr>
          <a:xfrm>
            <a:off x="6249848" y="6371760"/>
            <a:ext cx="14129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Serial Telemetry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D537CDFD-818C-EE29-EAF9-876FCDF176F8}"/>
              </a:ext>
            </a:extLst>
          </p:cNvPr>
          <p:cNvSpPr txBox="1"/>
          <p:nvPr/>
        </p:nvSpPr>
        <p:spPr>
          <a:xfrm>
            <a:off x="7062010" y="3509958"/>
            <a:ext cx="4950519" cy="13997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ja-JP" dirty="0"/>
              <a:t>Critical Operations such as turning on Raspberry Pi are all done through discrete commands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ja-JP" dirty="0"/>
              <a:t>Other operations such as changing detector settings are done through serial commands.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D2FEB28-989B-9D80-DA4D-7CA4E181B77D}"/>
              </a:ext>
            </a:extLst>
          </p:cNvPr>
          <p:cNvSpPr txBox="1"/>
          <p:nvPr/>
        </p:nvSpPr>
        <p:spPr>
          <a:xfrm>
            <a:off x="7062010" y="3080175"/>
            <a:ext cx="2778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GRAMS Operation </a:t>
            </a:r>
          </a:p>
        </p:txBody>
      </p:sp>
    </p:spTree>
    <p:extLst>
      <p:ext uri="{BB962C8B-B14F-4D97-AF65-F5344CB8AC3E}">
        <p14:creationId xmlns:p14="http://schemas.microsoft.com/office/powerpoint/2010/main" val="37372455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B35AD2-C73C-12A1-AEA9-573239D167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89959"/>
            <a:ext cx="10515600" cy="4667250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GRAMS intro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GRAMS Schedule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JAXA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Taikicho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Application Process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GRAMS Engineering Balloon Flight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Experiment Design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LAr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Operation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LArTPC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Cryogenic Amplifier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Summary &amp; Prospects </a:t>
            </a: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8C93DFD-2830-D9F2-EC1D-4ABC19E4390D}"/>
              </a:ext>
            </a:extLst>
          </p:cNvPr>
          <p:cNvCxnSpPr/>
          <p:nvPr/>
        </p:nvCxnSpPr>
        <p:spPr>
          <a:xfrm>
            <a:off x="0" y="890820"/>
            <a:ext cx="12192000" cy="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1">
            <a:extLst>
              <a:ext uri="{FF2B5EF4-FFF2-40B4-BE49-F238E27FC236}">
                <a16:creationId xmlns:a16="http://schemas.microsoft.com/office/drawing/2014/main" id="{59C1DF37-C4D8-A0EF-402F-2F37BA0366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067531"/>
          </a:xfrm>
        </p:spPr>
        <p:txBody>
          <a:bodyPr/>
          <a:lstStyle/>
          <a:p>
            <a:r>
              <a:rPr kumimoji="1" lang="en-US" altLang="ja-JP" dirty="0">
                <a:latin typeface="+mn-lt"/>
                <a:cs typeface="Times New Roman" panose="02020603050405020304" pitchFamily="18" charset="0"/>
              </a:rPr>
              <a:t> Outline</a:t>
            </a:r>
            <a:endParaRPr kumimoji="1" lang="ja-JP" altLang="en-US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DDE17671-A324-EC3F-7A14-629A3AB7DFC9}"/>
              </a:ext>
            </a:extLst>
          </p:cNvPr>
          <p:cNvSpPr txBox="1">
            <a:spLocks/>
          </p:cNvSpPr>
          <p:nvPr/>
        </p:nvSpPr>
        <p:spPr>
          <a:xfrm>
            <a:off x="7552518" y="2437"/>
            <a:ext cx="4639482" cy="10675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p.1</a:t>
            </a:r>
            <a:endParaRPr kumimoji="1" lang="ja-JP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75508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chematic&#10;&#10;Description automatically generated">
            <a:extLst>
              <a:ext uri="{FF2B5EF4-FFF2-40B4-BE49-F238E27FC236}">
                <a16:creationId xmlns:a16="http://schemas.microsoft.com/office/drawing/2014/main" id="{F38B3F3B-D26D-7A49-3827-5DD15E7043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7062" y="666749"/>
            <a:ext cx="12294790" cy="596055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3F05C38-912A-4E05-5E24-E118DF96F6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1725154" cy="1325563"/>
          </a:xfrm>
        </p:spPr>
        <p:txBody>
          <a:bodyPr/>
          <a:lstStyle/>
          <a:p>
            <a:r>
              <a:rPr lang="en-US" dirty="0"/>
              <a:t> Experiment Diagram (Which Uses Power)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8AA1873-3686-26BA-3C1F-05136B85B56E}"/>
              </a:ext>
            </a:extLst>
          </p:cNvPr>
          <p:cNvSpPr txBox="1"/>
          <p:nvPr/>
        </p:nvSpPr>
        <p:spPr>
          <a:xfrm>
            <a:off x="11027879" y="370483"/>
            <a:ext cx="967409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Power</a:t>
            </a:r>
          </a:p>
          <a:p>
            <a:pPr algn="ctr"/>
            <a:r>
              <a:rPr lang="en-US" dirty="0">
                <a:solidFill>
                  <a:schemeClr val="accent1"/>
                </a:solidFill>
              </a:rPr>
              <a:t>Signal</a:t>
            </a:r>
            <a:r>
              <a:rPr lang="en-US" dirty="0"/>
              <a:t> </a:t>
            </a:r>
          </a:p>
          <a:p>
            <a:pPr algn="ctr"/>
            <a:r>
              <a:rPr lang="en-US" dirty="0">
                <a:solidFill>
                  <a:srgbClr val="7030A0"/>
                </a:solidFill>
              </a:rPr>
              <a:t>HV</a:t>
            </a:r>
          </a:p>
        </p:txBody>
      </p:sp>
    </p:spTree>
    <p:extLst>
      <p:ext uri="{BB962C8B-B14F-4D97-AF65-F5344CB8AC3E}">
        <p14:creationId xmlns:p14="http://schemas.microsoft.com/office/powerpoint/2010/main" val="96122278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F05C38-912A-4E05-5E24-E118DF96F6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US" dirty="0"/>
              <a:t> Gondola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4F94487-C76C-5D61-F107-C42B430C43B0}"/>
              </a:ext>
            </a:extLst>
          </p:cNvPr>
          <p:cNvSpPr/>
          <p:nvPr/>
        </p:nvSpPr>
        <p:spPr>
          <a:xfrm>
            <a:off x="7820599" y="6432604"/>
            <a:ext cx="1061884" cy="2067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Diagram&#10;&#10;Description automatically generated">
            <a:extLst>
              <a:ext uri="{FF2B5EF4-FFF2-40B4-BE49-F238E27FC236}">
                <a16:creationId xmlns:a16="http://schemas.microsoft.com/office/drawing/2014/main" id="{39A82159-E49E-7848-A351-F053C295F7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51541" y="3624908"/>
            <a:ext cx="3840459" cy="281380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5F664AE5-9E75-7FC2-98C6-22072ED8ED68}"/>
              </a:ext>
            </a:extLst>
          </p:cNvPr>
          <p:cNvSpPr txBox="1"/>
          <p:nvPr/>
        </p:nvSpPr>
        <p:spPr>
          <a:xfrm>
            <a:off x="173454" y="1078347"/>
            <a:ext cx="5472502" cy="48899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ja-JP" b="1" dirty="0"/>
              <a:t>Design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ja-JP" sz="1800" dirty="0"/>
              <a:t>120cm Width x 120cm Length x 120cm Height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ja-JP" sz="1800" dirty="0"/>
              <a:t>Based </a:t>
            </a:r>
            <a:r>
              <a:rPr lang="en-US" altLang="ja-JP" dirty="0"/>
              <a:t>on the “standard” model from B22-07 </a:t>
            </a:r>
            <a:endParaRPr lang="en-US" altLang="ja-JP" sz="18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ja-JP" dirty="0"/>
              <a:t>Made from A6063 L-shaped Aluminum Plates</a:t>
            </a:r>
            <a:br>
              <a:rPr lang="en-US" altLang="ja-JP" dirty="0"/>
            </a:br>
            <a:r>
              <a:rPr lang="en-US" altLang="ja-JP" dirty="0"/>
              <a:t>Thickness 6mm Width 50mm </a:t>
            </a:r>
            <a:endParaRPr lang="en-US" altLang="ja-JP" sz="1800" dirty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ja-JP" dirty="0"/>
              <a:t>H- shaped frame on the bottom for extra support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ja-JP" dirty="0"/>
              <a:t>Total Weight : 60kg + bolts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ja-JP" dirty="0"/>
              <a:t>For connection with the balloon, M16 eyebolts on each corner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ja-JP" dirty="0"/>
              <a:t>Each experiment device/vessel will be connected </a:t>
            </a:r>
            <a:br>
              <a:rPr lang="en-US" altLang="ja-JP" dirty="0"/>
            </a:br>
            <a:r>
              <a:rPr lang="en-US" altLang="ja-JP" dirty="0"/>
              <a:t>to the gondola on the bottommost layer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US" altLang="ja-JP" dirty="0"/>
          </a:p>
        </p:txBody>
      </p:sp>
      <p:sp>
        <p:nvSpPr>
          <p:cNvPr id="15" name="L-Shape 14">
            <a:extLst>
              <a:ext uri="{FF2B5EF4-FFF2-40B4-BE49-F238E27FC236}">
                <a16:creationId xmlns:a16="http://schemas.microsoft.com/office/drawing/2014/main" id="{F7D420AD-2B68-2DFB-7A5F-BD5B6AA31C95}"/>
              </a:ext>
            </a:extLst>
          </p:cNvPr>
          <p:cNvSpPr/>
          <p:nvPr/>
        </p:nvSpPr>
        <p:spPr>
          <a:xfrm>
            <a:off x="3707329" y="2613411"/>
            <a:ext cx="451717" cy="501445"/>
          </a:xfrm>
          <a:prstGeom prst="corner">
            <a:avLst>
              <a:gd name="adj1" fmla="val 23529"/>
              <a:gd name="adj2" fmla="val 2058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4EC821E9-C6C4-E31A-5B13-644790DB8C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1722" y="3669747"/>
            <a:ext cx="3029819" cy="3009709"/>
          </a:xfrm>
          <a:prstGeom prst="rect">
            <a:avLst/>
          </a:prstGeom>
        </p:spPr>
      </p:pic>
      <p:pic>
        <p:nvPicPr>
          <p:cNvPr id="8" name="Picture 7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834CA401-34F6-1642-6E64-C809506D91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96724" y="1434"/>
            <a:ext cx="3309634" cy="3668313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137E398C-981F-3E61-5A4A-65BF3CEB4883}"/>
              </a:ext>
            </a:extLst>
          </p:cNvPr>
          <p:cNvCxnSpPr>
            <a:cxnSpLocks/>
          </p:cNvCxnSpPr>
          <p:nvPr/>
        </p:nvCxnSpPr>
        <p:spPr>
          <a:xfrm flipV="1">
            <a:off x="5257800" y="2755557"/>
            <a:ext cx="1736124" cy="5560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76967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EBEBE819-AA3B-C6DF-6C6D-BAA490F166C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285" b="98780" l="31457" r="66583">
                        <a14:foregroundMark x1="45462" y1="7114" x2="45462" y2="7114"/>
                        <a14:foregroundMark x1="45378" y1="7317" x2="45378" y2="7317"/>
                        <a14:foregroundMark x1="49720" y1="5335" x2="49720" y2="5335"/>
                        <a14:foregroundMark x1="47451" y1="84248" x2="47451" y2="84248"/>
                        <a14:foregroundMark x1="51597" y1="77642" x2="51597" y2="77642"/>
                        <a14:foregroundMark x1="52689" y1="74238" x2="52689" y2="74238"/>
                        <a14:foregroundMark x1="49608" y1="83181" x2="49608" y2="83181"/>
                        <a14:foregroundMark x1="45182" y1="76220" x2="50700" y2="87144"/>
                        <a14:foregroundMark x1="50700" y1="87144" x2="46078" y2="75102"/>
                        <a14:foregroundMark x1="46078" y1="75102" x2="50644" y2="87602"/>
                        <a14:foregroundMark x1="50644" y1="87602" x2="49328" y2="83537"/>
                        <a14:foregroundMark x1="42689" y1="71189" x2="51064" y2="71545"/>
                        <a14:foregroundMark x1="51064" y1="71545" x2="55546" y2="84604"/>
                        <a14:foregroundMark x1="55546" y1="84604" x2="51681" y2="97917"/>
                        <a14:foregroundMark x1="51681" y1="97917" x2="43585" y2="98780"/>
                        <a14:foregroundMark x1="43585" y1="98780" x2="42493" y2="72053"/>
                        <a14:backgroundMark x1="41821" y1="70274" x2="42605" y2="98272"/>
                      </a14:backgroundRemoval>
                    </a14:imgEffect>
                  </a14:imgLayer>
                </a14:imgProps>
              </a:ext>
            </a:extLst>
          </a:blip>
          <a:srcRect l="27093" t="-1" r="29026" b="1522"/>
          <a:stretch/>
        </p:blipFill>
        <p:spPr>
          <a:xfrm>
            <a:off x="7244851" y="1171006"/>
            <a:ext cx="3566629" cy="441247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B1DD19F-F7BE-4462-64B9-9E668B5244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kumimoji="1" lang="en-US" altLang="ja-JP" dirty="0"/>
              <a:t> Cosmic Particle Rate Simulation Study </a:t>
            </a:r>
            <a:endParaRPr kumimoji="1" lang="ja-JP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A76644-6899-1E24-6410-69920FB006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046957"/>
            <a:ext cx="5219114" cy="21868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en-US" altLang="ja-JP" sz="2400" b="1" dirty="0"/>
              <a:t>Motivation:</a:t>
            </a:r>
          </a:p>
          <a:p>
            <a:r>
              <a:rPr kumimoji="1" lang="en-US" altLang="ja-JP" sz="1800" dirty="0"/>
              <a:t>Rate of particles entering TPC needs to be studied </a:t>
            </a:r>
            <a:r>
              <a:rPr kumimoji="1" lang="ja-JP" altLang="en-US" sz="1800"/>
              <a:t>→</a:t>
            </a:r>
            <a:r>
              <a:rPr kumimoji="1" lang="en-US" altLang="ja-JP" sz="1800" dirty="0"/>
              <a:t> Simulate Current in TPC</a:t>
            </a:r>
          </a:p>
          <a:p>
            <a:r>
              <a:rPr kumimoji="1" lang="en-US" altLang="ja-JP" sz="1800" dirty="0"/>
              <a:t>Important for study on pile up rate</a:t>
            </a:r>
          </a:p>
          <a:p>
            <a:r>
              <a:rPr kumimoji="1" lang="en-US" altLang="ja-JP" sz="1800" dirty="0"/>
              <a:t>To understand which altitudes has enough cosmic flux for obtaining data that we want. </a:t>
            </a:r>
          </a:p>
          <a:p>
            <a:pPr marL="0" indent="0">
              <a:buNone/>
            </a:pPr>
            <a:endParaRPr kumimoji="1" lang="en-US" altLang="ja-JP" dirty="0"/>
          </a:p>
          <a:p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2">
                <a:extLst>
                  <a:ext uri="{FF2B5EF4-FFF2-40B4-BE49-F238E27FC236}">
                    <a16:creationId xmlns:a16="http://schemas.microsoft.com/office/drawing/2014/main" id="{70F21315-383C-F7F8-3D5B-15A755DE8E9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0" y="3233841"/>
                <a:ext cx="6202017" cy="3902765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anose="020B0604020202020204" pitchFamily="34" charset="0"/>
                  <a:buNone/>
                </a:pPr>
                <a:r>
                  <a:rPr kumimoji="1" lang="en-US" altLang="ja-JP" sz="2400" b="1" dirty="0"/>
                  <a:t>Setup:</a:t>
                </a:r>
              </a:p>
              <a:p>
                <a:pPr marL="0" indent="0">
                  <a:buNone/>
                </a:pPr>
                <a:r>
                  <a:rPr kumimoji="1" lang="en-US" altLang="ja-JP" sz="1800" b="1" dirty="0"/>
                  <a:t>EXPACS + Geant4 </a:t>
                </a:r>
                <a:r>
                  <a:rPr kumimoji="1" lang="ja-JP" altLang="en-US" sz="1800"/>
                  <a:t>→</a:t>
                </a:r>
                <a:r>
                  <a:rPr kumimoji="1" lang="en-US" altLang="ja-JP" sz="1800" dirty="0"/>
                  <a:t> Rate of CR entering TPC at various altitudes</a:t>
                </a:r>
              </a:p>
              <a:p>
                <a:r>
                  <a:rPr kumimoji="1" lang="en-US" altLang="ja-JP" sz="1800" dirty="0"/>
                  <a:t>EXPACS: Obtain </a:t>
                </a:r>
                <a:r>
                  <a:rPr kumimoji="1" lang="en-US" altLang="ja-JP" sz="1800" u="sng" dirty="0"/>
                  <a:t>energy + angle distribution</a:t>
                </a:r>
                <a:r>
                  <a:rPr kumimoji="1" lang="en-US" altLang="ja-JP" sz="1800" dirty="0"/>
                  <a:t>  and flux of each cosmic particle at given altitude above </a:t>
                </a:r>
                <a:r>
                  <a:rPr kumimoji="1" lang="en-US" altLang="ja-JP" sz="1800" dirty="0" err="1"/>
                  <a:t>Taikicho</a:t>
                </a:r>
                <a:endParaRPr kumimoji="1" lang="en-US" altLang="ja-JP" sz="1800" dirty="0"/>
              </a:p>
              <a:p>
                <a:r>
                  <a:rPr kumimoji="1" lang="en-US" altLang="ja-JP" sz="1800" dirty="0"/>
                  <a:t>Geant4: Setup detector and obtain particle interaction info</a:t>
                </a:r>
                <a:br>
                  <a:rPr kumimoji="1" lang="en-US" altLang="ja-JP" sz="1800" dirty="0"/>
                </a:br>
                <a:r>
                  <a:rPr kumimoji="1" lang="en-US" altLang="ja-JP" sz="1800" dirty="0"/>
                  <a:t>	  (Use EXPACS output for particle generation)</a:t>
                </a:r>
              </a:p>
              <a:p>
                <a:pPr marL="0" indent="0">
                  <a:buNone/>
                </a:pPr>
                <a:r>
                  <a:rPr kumimoji="1" lang="en-US" altLang="ja-JP" sz="1800" b="1" dirty="0"/>
                  <a:t>Variables:</a:t>
                </a:r>
              </a:p>
              <a:p>
                <a:r>
                  <a:rPr kumimoji="1" lang="en-US" altLang="ja-JP" sz="1800" dirty="0"/>
                  <a:t>Particle: gamma, muon</a:t>
                </a:r>
                <a14:m>
                  <m:oMath xmlns:m="http://schemas.openxmlformats.org/officeDocument/2006/math">
                    <m:r>
                      <a:rPr kumimoji="1" lang="en-US" altLang="ja-JP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</m:oMath>
                </a14:m>
                <a:r>
                  <a:rPr kumimoji="1" lang="en-US" altLang="ja-JP" sz="1800" dirty="0"/>
                  <a:t>, e</a:t>
                </a:r>
                <a14:m>
                  <m:oMath xmlns:m="http://schemas.openxmlformats.org/officeDocument/2006/math">
                    <m:r>
                      <a:rPr kumimoji="1" lang="en-US" altLang="ja-JP" sz="1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</m:oMath>
                </a14:m>
                <a:r>
                  <a:rPr kumimoji="1" lang="en-US" altLang="ja-JP" sz="1800" dirty="0"/>
                  <a:t>, proton, helium</a:t>
                </a:r>
              </a:p>
              <a:p>
                <a:r>
                  <a:rPr kumimoji="1" lang="en-US" altLang="ja-JP" sz="1800" dirty="0"/>
                  <a:t>Altitude: 0km ~ 30km (per 5km)</a:t>
                </a:r>
              </a:p>
            </p:txBody>
          </p:sp>
        </mc:Choice>
        <mc:Fallback xmlns="">
          <p:sp>
            <p:nvSpPr>
              <p:cNvPr id="5" name="Content Placeholder 2">
                <a:extLst>
                  <a:ext uri="{FF2B5EF4-FFF2-40B4-BE49-F238E27FC236}">
                    <a16:creationId xmlns:a16="http://schemas.microsoft.com/office/drawing/2014/main" id="{70F21315-383C-F7F8-3D5B-15A755DE8E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233841"/>
                <a:ext cx="6202017" cy="3902765"/>
              </a:xfrm>
              <a:prstGeom prst="rect">
                <a:avLst/>
              </a:prstGeom>
              <a:blipFill>
                <a:blip r:embed="rId5"/>
                <a:stretch>
                  <a:fillRect l="-1636" t="-2265" r="-61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Oval 7">
            <a:extLst>
              <a:ext uri="{FF2B5EF4-FFF2-40B4-BE49-F238E27FC236}">
                <a16:creationId xmlns:a16="http://schemas.microsoft.com/office/drawing/2014/main" id="{99493CFE-EA6E-F530-C338-E27A61C0BB2B}"/>
              </a:ext>
            </a:extLst>
          </p:cNvPr>
          <p:cNvSpPr>
            <a:spLocks noChangeAspect="1"/>
          </p:cNvSpPr>
          <p:nvPr/>
        </p:nvSpPr>
        <p:spPr>
          <a:xfrm>
            <a:off x="6312798" y="854418"/>
            <a:ext cx="5493173" cy="5493173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4C960EB-1701-EF3A-AC90-A22FBE1E7BB2}"/>
              </a:ext>
            </a:extLst>
          </p:cNvPr>
          <p:cNvSpPr/>
          <p:nvPr/>
        </p:nvSpPr>
        <p:spPr>
          <a:xfrm>
            <a:off x="8365067" y="4241800"/>
            <a:ext cx="169333" cy="990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93F0539-C7AC-E896-D03F-947CA1809F1A}"/>
              </a:ext>
            </a:extLst>
          </p:cNvPr>
          <p:cNvSpPr/>
          <p:nvPr/>
        </p:nvSpPr>
        <p:spPr>
          <a:xfrm rot="5400000">
            <a:off x="8687516" y="5145711"/>
            <a:ext cx="169333" cy="990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DFFA5E79-6705-6968-9B8C-4D098098F2EA}"/>
              </a:ext>
            </a:extLst>
          </p:cNvPr>
          <p:cNvGrpSpPr/>
          <p:nvPr/>
        </p:nvGrpSpPr>
        <p:grpSpPr>
          <a:xfrm>
            <a:off x="6326676" y="854418"/>
            <a:ext cx="2732709" cy="2693489"/>
            <a:chOff x="6326676" y="854418"/>
            <a:chExt cx="2732709" cy="2693489"/>
          </a:xfrm>
        </p:grpSpPr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5C3A348A-2C19-126C-7BF5-5883CD8605FD}"/>
                </a:ext>
              </a:extLst>
            </p:cNvPr>
            <p:cNvCxnSpPr>
              <a:cxnSpLocks/>
              <a:stCxn id="8" idx="1"/>
            </p:cNvCxnSpPr>
            <p:nvPr/>
          </p:nvCxnSpPr>
          <p:spPr>
            <a:xfrm>
              <a:off x="7117255" y="1658875"/>
              <a:ext cx="621026" cy="57935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4C89225E-F42C-FA3E-C005-0AA5E8A3B490}"/>
                </a:ext>
              </a:extLst>
            </p:cNvPr>
            <p:cNvCxnSpPr>
              <a:cxnSpLocks/>
              <a:stCxn id="8" idx="0"/>
            </p:cNvCxnSpPr>
            <p:nvPr/>
          </p:nvCxnSpPr>
          <p:spPr>
            <a:xfrm flipH="1">
              <a:off x="8534400" y="854418"/>
              <a:ext cx="524985" cy="59224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C02B8669-9455-FCFB-4471-458606353B53}"/>
                </a:ext>
              </a:extLst>
            </p:cNvPr>
            <p:cNvCxnSpPr>
              <a:cxnSpLocks/>
            </p:cNvCxnSpPr>
            <p:nvPr/>
          </p:nvCxnSpPr>
          <p:spPr>
            <a:xfrm>
              <a:off x="7743876" y="1217246"/>
              <a:ext cx="206903" cy="71490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40590434-76A4-5D55-CB95-D27F9ACF4F86}"/>
                </a:ext>
              </a:extLst>
            </p:cNvPr>
            <p:cNvCxnSpPr>
              <a:cxnSpLocks/>
            </p:cNvCxnSpPr>
            <p:nvPr/>
          </p:nvCxnSpPr>
          <p:spPr>
            <a:xfrm>
              <a:off x="8171614" y="1013528"/>
              <a:ext cx="371124" cy="64534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8F1EF803-CF8F-FD19-7A16-FA4C169303CD}"/>
                </a:ext>
              </a:extLst>
            </p:cNvPr>
            <p:cNvCxnSpPr>
              <a:cxnSpLocks/>
            </p:cNvCxnSpPr>
            <p:nvPr/>
          </p:nvCxnSpPr>
          <p:spPr>
            <a:xfrm>
              <a:off x="6806742" y="2017319"/>
              <a:ext cx="304918" cy="69017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D04E8CF4-AC19-BD53-5048-29DF22A12C22}"/>
                </a:ext>
              </a:extLst>
            </p:cNvPr>
            <p:cNvCxnSpPr>
              <a:cxnSpLocks/>
            </p:cNvCxnSpPr>
            <p:nvPr/>
          </p:nvCxnSpPr>
          <p:spPr>
            <a:xfrm>
              <a:off x="6472438" y="2690274"/>
              <a:ext cx="639222" cy="40559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9BC7F36D-5929-DBB6-5F32-C248A0007139}"/>
                </a:ext>
              </a:extLst>
            </p:cNvPr>
            <p:cNvCxnSpPr>
              <a:cxnSpLocks/>
            </p:cNvCxnSpPr>
            <p:nvPr/>
          </p:nvCxnSpPr>
          <p:spPr>
            <a:xfrm>
              <a:off x="6326676" y="3429000"/>
              <a:ext cx="632525" cy="11890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5ACAA79-CC6E-B069-9F41-F2A3758E4E2A}"/>
              </a:ext>
            </a:extLst>
          </p:cNvPr>
          <p:cNvGrpSpPr/>
          <p:nvPr/>
        </p:nvGrpSpPr>
        <p:grpSpPr>
          <a:xfrm rot="5400000">
            <a:off x="9092872" y="887904"/>
            <a:ext cx="2732709" cy="2693489"/>
            <a:chOff x="6326676" y="854418"/>
            <a:chExt cx="2732709" cy="2693489"/>
          </a:xfrm>
        </p:grpSpPr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B3D2CD1B-0781-BD7A-8415-F57D702F0A4A}"/>
                </a:ext>
              </a:extLst>
            </p:cNvPr>
            <p:cNvCxnSpPr>
              <a:cxnSpLocks/>
            </p:cNvCxnSpPr>
            <p:nvPr/>
          </p:nvCxnSpPr>
          <p:spPr>
            <a:xfrm>
              <a:off x="7117255" y="1658875"/>
              <a:ext cx="621026" cy="57935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B9D91625-B19D-734A-18C1-4EDBAECFD9C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34400" y="854418"/>
              <a:ext cx="524985" cy="59224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AB16DBEA-B307-8987-B6C9-F02B55F99532}"/>
                </a:ext>
              </a:extLst>
            </p:cNvPr>
            <p:cNvCxnSpPr>
              <a:cxnSpLocks/>
            </p:cNvCxnSpPr>
            <p:nvPr/>
          </p:nvCxnSpPr>
          <p:spPr>
            <a:xfrm>
              <a:off x="7743876" y="1217246"/>
              <a:ext cx="206903" cy="71490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7FAD9CBB-0838-48C7-13B0-AC75E1C47EED}"/>
                </a:ext>
              </a:extLst>
            </p:cNvPr>
            <p:cNvCxnSpPr>
              <a:cxnSpLocks/>
            </p:cNvCxnSpPr>
            <p:nvPr/>
          </p:nvCxnSpPr>
          <p:spPr>
            <a:xfrm>
              <a:off x="8171614" y="1013528"/>
              <a:ext cx="371124" cy="64534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BB926F6E-A8B6-4CD8-658E-CCCF9E3F9FB8}"/>
                </a:ext>
              </a:extLst>
            </p:cNvPr>
            <p:cNvCxnSpPr>
              <a:cxnSpLocks/>
            </p:cNvCxnSpPr>
            <p:nvPr/>
          </p:nvCxnSpPr>
          <p:spPr>
            <a:xfrm>
              <a:off x="6806742" y="2017319"/>
              <a:ext cx="304918" cy="69017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02E0B704-6C68-16C9-F128-67EFEAE4228A}"/>
                </a:ext>
              </a:extLst>
            </p:cNvPr>
            <p:cNvCxnSpPr>
              <a:cxnSpLocks/>
            </p:cNvCxnSpPr>
            <p:nvPr/>
          </p:nvCxnSpPr>
          <p:spPr>
            <a:xfrm>
              <a:off x="6472438" y="2690274"/>
              <a:ext cx="639222" cy="40559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703063C3-A30C-58A3-169E-7F571F2D3476}"/>
                </a:ext>
              </a:extLst>
            </p:cNvPr>
            <p:cNvCxnSpPr>
              <a:cxnSpLocks/>
            </p:cNvCxnSpPr>
            <p:nvPr/>
          </p:nvCxnSpPr>
          <p:spPr>
            <a:xfrm>
              <a:off x="6326676" y="3429000"/>
              <a:ext cx="632525" cy="11890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3B7C06B1-C82F-87C8-D212-5147AC9A5644}"/>
              </a:ext>
            </a:extLst>
          </p:cNvPr>
          <p:cNvGrpSpPr/>
          <p:nvPr/>
        </p:nvGrpSpPr>
        <p:grpSpPr>
          <a:xfrm rot="16200000">
            <a:off x="6312798" y="3623960"/>
            <a:ext cx="2732709" cy="2693489"/>
            <a:chOff x="6326676" y="854418"/>
            <a:chExt cx="2732709" cy="2693489"/>
          </a:xfrm>
        </p:grpSpPr>
        <p:cxnSp>
          <p:nvCxnSpPr>
            <p:cNvPr id="60" name="Straight Arrow Connector 59">
              <a:extLst>
                <a:ext uri="{FF2B5EF4-FFF2-40B4-BE49-F238E27FC236}">
                  <a16:creationId xmlns:a16="http://schemas.microsoft.com/office/drawing/2014/main" id="{2E4DDE79-AA8F-FB19-8E16-31EC06FA729B}"/>
                </a:ext>
              </a:extLst>
            </p:cNvPr>
            <p:cNvCxnSpPr>
              <a:cxnSpLocks/>
            </p:cNvCxnSpPr>
            <p:nvPr/>
          </p:nvCxnSpPr>
          <p:spPr>
            <a:xfrm>
              <a:off x="7117255" y="1658875"/>
              <a:ext cx="621026" cy="57935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Arrow Connector 60">
              <a:extLst>
                <a:ext uri="{FF2B5EF4-FFF2-40B4-BE49-F238E27FC236}">
                  <a16:creationId xmlns:a16="http://schemas.microsoft.com/office/drawing/2014/main" id="{A42D3CB0-0549-178F-D8AD-B511077823B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34400" y="854418"/>
              <a:ext cx="524985" cy="59224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Arrow Connector 61">
              <a:extLst>
                <a:ext uri="{FF2B5EF4-FFF2-40B4-BE49-F238E27FC236}">
                  <a16:creationId xmlns:a16="http://schemas.microsoft.com/office/drawing/2014/main" id="{6EBEA565-8DAD-A264-2EDE-BE5F4EB86BBD}"/>
                </a:ext>
              </a:extLst>
            </p:cNvPr>
            <p:cNvCxnSpPr>
              <a:cxnSpLocks/>
            </p:cNvCxnSpPr>
            <p:nvPr/>
          </p:nvCxnSpPr>
          <p:spPr>
            <a:xfrm>
              <a:off x="7743876" y="1217246"/>
              <a:ext cx="206903" cy="71490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Arrow Connector 62">
              <a:extLst>
                <a:ext uri="{FF2B5EF4-FFF2-40B4-BE49-F238E27FC236}">
                  <a16:creationId xmlns:a16="http://schemas.microsoft.com/office/drawing/2014/main" id="{B824B990-E98A-DE49-F028-C5C7C24BDCAB}"/>
                </a:ext>
              </a:extLst>
            </p:cNvPr>
            <p:cNvCxnSpPr>
              <a:cxnSpLocks/>
            </p:cNvCxnSpPr>
            <p:nvPr/>
          </p:nvCxnSpPr>
          <p:spPr>
            <a:xfrm>
              <a:off x="8171614" y="1013528"/>
              <a:ext cx="371124" cy="64534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Arrow Connector 63">
              <a:extLst>
                <a:ext uri="{FF2B5EF4-FFF2-40B4-BE49-F238E27FC236}">
                  <a16:creationId xmlns:a16="http://schemas.microsoft.com/office/drawing/2014/main" id="{2FC85F9E-2C4F-BC22-A66E-5B381DEAEF64}"/>
                </a:ext>
              </a:extLst>
            </p:cNvPr>
            <p:cNvCxnSpPr>
              <a:cxnSpLocks/>
            </p:cNvCxnSpPr>
            <p:nvPr/>
          </p:nvCxnSpPr>
          <p:spPr>
            <a:xfrm>
              <a:off x="6806742" y="2017319"/>
              <a:ext cx="304918" cy="69017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Arrow Connector 64">
              <a:extLst>
                <a:ext uri="{FF2B5EF4-FFF2-40B4-BE49-F238E27FC236}">
                  <a16:creationId xmlns:a16="http://schemas.microsoft.com/office/drawing/2014/main" id="{56EC21CE-011C-8C0B-BE88-353ED69A45AD}"/>
                </a:ext>
              </a:extLst>
            </p:cNvPr>
            <p:cNvCxnSpPr>
              <a:cxnSpLocks/>
            </p:cNvCxnSpPr>
            <p:nvPr/>
          </p:nvCxnSpPr>
          <p:spPr>
            <a:xfrm>
              <a:off x="6472438" y="2690274"/>
              <a:ext cx="639222" cy="40559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Arrow Connector 65">
              <a:extLst>
                <a:ext uri="{FF2B5EF4-FFF2-40B4-BE49-F238E27FC236}">
                  <a16:creationId xmlns:a16="http://schemas.microsoft.com/office/drawing/2014/main" id="{346ECECC-403D-6841-1693-FC682A1812B4}"/>
                </a:ext>
              </a:extLst>
            </p:cNvPr>
            <p:cNvCxnSpPr>
              <a:cxnSpLocks/>
            </p:cNvCxnSpPr>
            <p:nvPr/>
          </p:nvCxnSpPr>
          <p:spPr>
            <a:xfrm>
              <a:off x="6326676" y="3429000"/>
              <a:ext cx="632525" cy="11890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3ED934C4-D5BC-EE8B-D4D2-51BA09F64D15}"/>
              </a:ext>
            </a:extLst>
          </p:cNvPr>
          <p:cNvGrpSpPr/>
          <p:nvPr/>
        </p:nvGrpSpPr>
        <p:grpSpPr>
          <a:xfrm rot="10800000">
            <a:off x="9078994" y="3657446"/>
            <a:ext cx="2732709" cy="2693489"/>
            <a:chOff x="6326676" y="854418"/>
            <a:chExt cx="2732709" cy="2693489"/>
          </a:xfrm>
        </p:grpSpPr>
        <p:cxnSp>
          <p:nvCxnSpPr>
            <p:cNvPr id="68" name="Straight Arrow Connector 67">
              <a:extLst>
                <a:ext uri="{FF2B5EF4-FFF2-40B4-BE49-F238E27FC236}">
                  <a16:creationId xmlns:a16="http://schemas.microsoft.com/office/drawing/2014/main" id="{F386A277-6CC5-B646-4BC8-A0BA25CCDBF8}"/>
                </a:ext>
              </a:extLst>
            </p:cNvPr>
            <p:cNvCxnSpPr>
              <a:cxnSpLocks/>
            </p:cNvCxnSpPr>
            <p:nvPr/>
          </p:nvCxnSpPr>
          <p:spPr>
            <a:xfrm>
              <a:off x="7117255" y="1658875"/>
              <a:ext cx="621026" cy="57935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Arrow Connector 68">
              <a:extLst>
                <a:ext uri="{FF2B5EF4-FFF2-40B4-BE49-F238E27FC236}">
                  <a16:creationId xmlns:a16="http://schemas.microsoft.com/office/drawing/2014/main" id="{7459857C-C91B-A651-529D-6DBC89C87F5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34400" y="854418"/>
              <a:ext cx="524985" cy="59224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Arrow Connector 69">
              <a:extLst>
                <a:ext uri="{FF2B5EF4-FFF2-40B4-BE49-F238E27FC236}">
                  <a16:creationId xmlns:a16="http://schemas.microsoft.com/office/drawing/2014/main" id="{977E12F9-0895-1688-28EC-314AADF7ABCB}"/>
                </a:ext>
              </a:extLst>
            </p:cNvPr>
            <p:cNvCxnSpPr>
              <a:cxnSpLocks/>
            </p:cNvCxnSpPr>
            <p:nvPr/>
          </p:nvCxnSpPr>
          <p:spPr>
            <a:xfrm>
              <a:off x="7743876" y="1217246"/>
              <a:ext cx="206903" cy="71490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Arrow Connector 70">
              <a:extLst>
                <a:ext uri="{FF2B5EF4-FFF2-40B4-BE49-F238E27FC236}">
                  <a16:creationId xmlns:a16="http://schemas.microsoft.com/office/drawing/2014/main" id="{470D022A-985B-F315-C66A-B844510C01B7}"/>
                </a:ext>
              </a:extLst>
            </p:cNvPr>
            <p:cNvCxnSpPr>
              <a:cxnSpLocks/>
            </p:cNvCxnSpPr>
            <p:nvPr/>
          </p:nvCxnSpPr>
          <p:spPr>
            <a:xfrm>
              <a:off x="8171614" y="1013528"/>
              <a:ext cx="371124" cy="64534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Arrow Connector 71">
              <a:extLst>
                <a:ext uri="{FF2B5EF4-FFF2-40B4-BE49-F238E27FC236}">
                  <a16:creationId xmlns:a16="http://schemas.microsoft.com/office/drawing/2014/main" id="{AC87CF6B-869F-C2A0-F3A4-C820BA642514}"/>
                </a:ext>
              </a:extLst>
            </p:cNvPr>
            <p:cNvCxnSpPr>
              <a:cxnSpLocks/>
            </p:cNvCxnSpPr>
            <p:nvPr/>
          </p:nvCxnSpPr>
          <p:spPr>
            <a:xfrm>
              <a:off x="6806742" y="2017319"/>
              <a:ext cx="304918" cy="69017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Arrow Connector 72">
              <a:extLst>
                <a:ext uri="{FF2B5EF4-FFF2-40B4-BE49-F238E27FC236}">
                  <a16:creationId xmlns:a16="http://schemas.microsoft.com/office/drawing/2014/main" id="{D32EF7FF-9A98-74DD-3DD2-C4C0B86FFB51}"/>
                </a:ext>
              </a:extLst>
            </p:cNvPr>
            <p:cNvCxnSpPr>
              <a:cxnSpLocks/>
            </p:cNvCxnSpPr>
            <p:nvPr/>
          </p:nvCxnSpPr>
          <p:spPr>
            <a:xfrm>
              <a:off x="6472438" y="2690274"/>
              <a:ext cx="639222" cy="40559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Arrow Connector 73">
              <a:extLst>
                <a:ext uri="{FF2B5EF4-FFF2-40B4-BE49-F238E27FC236}">
                  <a16:creationId xmlns:a16="http://schemas.microsoft.com/office/drawing/2014/main" id="{CC661ECE-ED9D-E597-3EFD-350FEFFF0022}"/>
                </a:ext>
              </a:extLst>
            </p:cNvPr>
            <p:cNvCxnSpPr>
              <a:cxnSpLocks/>
            </p:cNvCxnSpPr>
            <p:nvPr/>
          </p:nvCxnSpPr>
          <p:spPr>
            <a:xfrm>
              <a:off x="6326676" y="3429000"/>
              <a:ext cx="632525" cy="11890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5" name="TextBox 74">
            <a:extLst>
              <a:ext uri="{FF2B5EF4-FFF2-40B4-BE49-F238E27FC236}">
                <a16:creationId xmlns:a16="http://schemas.microsoft.com/office/drawing/2014/main" id="{2F42DA95-E265-5C40-ADC8-ACBBC4B33F08}"/>
              </a:ext>
            </a:extLst>
          </p:cNvPr>
          <p:cNvSpPr txBox="1"/>
          <p:nvPr/>
        </p:nvSpPr>
        <p:spPr>
          <a:xfrm>
            <a:off x="8768546" y="3205625"/>
            <a:ext cx="4651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err="1">
                <a:solidFill>
                  <a:schemeClr val="bg1"/>
                </a:solidFill>
              </a:rPr>
              <a:t>GAr</a:t>
            </a:r>
            <a:endParaRPr kumimoji="1" lang="ja-JP" altLang="en-US" sz="1400">
              <a:solidFill>
                <a:schemeClr val="bg1"/>
              </a:solidFill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0E240C70-5061-A3DF-2BD8-FC7EA25E9C60}"/>
              </a:ext>
            </a:extLst>
          </p:cNvPr>
          <p:cNvSpPr txBox="1"/>
          <p:nvPr/>
        </p:nvSpPr>
        <p:spPr>
          <a:xfrm>
            <a:off x="8788366" y="4688071"/>
            <a:ext cx="4619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solidFill>
                  <a:schemeClr val="bg1"/>
                </a:solidFill>
              </a:rPr>
              <a:t>TPC</a:t>
            </a:r>
            <a:endParaRPr kumimoji="1" lang="ja-JP" altLang="en-US" sz="1400">
              <a:solidFill>
                <a:schemeClr val="bg1"/>
              </a:solidFill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F8B32D14-CE7D-B196-6344-7BF8C2F42642}"/>
              </a:ext>
            </a:extLst>
          </p:cNvPr>
          <p:cNvSpPr txBox="1"/>
          <p:nvPr/>
        </p:nvSpPr>
        <p:spPr>
          <a:xfrm>
            <a:off x="8796892" y="4301373"/>
            <a:ext cx="4267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err="1">
                <a:solidFill>
                  <a:schemeClr val="bg1"/>
                </a:solidFill>
              </a:rPr>
              <a:t>LAr</a:t>
            </a:r>
            <a:endParaRPr kumimoji="1" lang="ja-JP" altLang="en-US" sz="1400">
              <a:solidFill>
                <a:schemeClr val="bg1"/>
              </a:solidFill>
            </a:endParaRPr>
          </a:p>
        </p:txBody>
      </p: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9DE40AA9-EEA4-3263-ABE8-245532934FA7}"/>
              </a:ext>
            </a:extLst>
          </p:cNvPr>
          <p:cNvCxnSpPr>
            <a:stCxn id="8" idx="2"/>
          </p:cNvCxnSpPr>
          <p:nvPr/>
        </p:nvCxnSpPr>
        <p:spPr>
          <a:xfrm>
            <a:off x="6312798" y="3601005"/>
            <a:ext cx="2697454" cy="3344"/>
          </a:xfrm>
          <a:prstGeom prst="straightConnector1">
            <a:avLst/>
          </a:prstGeom>
          <a:ln w="19050">
            <a:prstDash val="sysDash"/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0" name="TextBox 79">
            <a:extLst>
              <a:ext uri="{FF2B5EF4-FFF2-40B4-BE49-F238E27FC236}">
                <a16:creationId xmlns:a16="http://schemas.microsoft.com/office/drawing/2014/main" id="{2378F96E-4314-A530-C288-3CBD1C28E238}"/>
              </a:ext>
            </a:extLst>
          </p:cNvPr>
          <p:cNvSpPr txBox="1"/>
          <p:nvPr/>
        </p:nvSpPr>
        <p:spPr>
          <a:xfrm>
            <a:off x="7277585" y="3625762"/>
            <a:ext cx="7441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800mm</a:t>
            </a:r>
            <a:endParaRPr kumimoji="1" lang="ja-JP" altLang="en-US" sz="1400"/>
          </a:p>
        </p:txBody>
      </p: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3FCBF6F9-770D-3C5A-1DBD-B8E53B8D8A20}"/>
              </a:ext>
            </a:extLst>
          </p:cNvPr>
          <p:cNvCxnSpPr>
            <a:cxnSpLocks/>
          </p:cNvCxnSpPr>
          <p:nvPr/>
        </p:nvCxnSpPr>
        <p:spPr>
          <a:xfrm>
            <a:off x="9025897" y="4562497"/>
            <a:ext cx="926999" cy="0"/>
          </a:xfrm>
          <a:prstGeom prst="straightConnector1">
            <a:avLst/>
          </a:prstGeom>
          <a:ln w="19050">
            <a:prstDash val="sysDash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034E7374-B0F5-F5D9-587D-2F8DD8F195CB}"/>
              </a:ext>
            </a:extLst>
          </p:cNvPr>
          <p:cNvCxnSpPr>
            <a:cxnSpLocks/>
          </p:cNvCxnSpPr>
          <p:nvPr/>
        </p:nvCxnSpPr>
        <p:spPr>
          <a:xfrm>
            <a:off x="8966443" y="5079925"/>
            <a:ext cx="986453" cy="0"/>
          </a:xfrm>
          <a:prstGeom prst="straightConnector1">
            <a:avLst/>
          </a:prstGeom>
          <a:ln w="19050">
            <a:prstDash val="sysDash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84301D52-47ED-0CA6-BE68-8EF178A7A73A}"/>
              </a:ext>
            </a:extLst>
          </p:cNvPr>
          <p:cNvCxnSpPr>
            <a:cxnSpLocks/>
          </p:cNvCxnSpPr>
          <p:nvPr/>
        </p:nvCxnSpPr>
        <p:spPr>
          <a:xfrm>
            <a:off x="9037784" y="4390897"/>
            <a:ext cx="1477816" cy="0"/>
          </a:xfrm>
          <a:prstGeom prst="straightConnector1">
            <a:avLst/>
          </a:prstGeom>
          <a:ln w="19050">
            <a:prstDash val="sysDash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1D818084-C634-251C-D854-BAAD4D6406DD}"/>
              </a:ext>
            </a:extLst>
          </p:cNvPr>
          <p:cNvCxnSpPr>
            <a:cxnSpLocks/>
          </p:cNvCxnSpPr>
          <p:nvPr/>
        </p:nvCxnSpPr>
        <p:spPr>
          <a:xfrm>
            <a:off x="8966442" y="5232400"/>
            <a:ext cx="1549158" cy="0"/>
          </a:xfrm>
          <a:prstGeom prst="straightConnector1">
            <a:avLst/>
          </a:prstGeom>
          <a:ln w="19050">
            <a:prstDash val="sysDash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70847945-8C72-F801-2AED-FA43848FDA5A}"/>
              </a:ext>
            </a:extLst>
          </p:cNvPr>
          <p:cNvCxnSpPr>
            <a:cxnSpLocks/>
          </p:cNvCxnSpPr>
          <p:nvPr/>
        </p:nvCxnSpPr>
        <p:spPr>
          <a:xfrm>
            <a:off x="8903455" y="2155239"/>
            <a:ext cx="1384372" cy="0"/>
          </a:xfrm>
          <a:prstGeom prst="straightConnector1">
            <a:avLst/>
          </a:prstGeom>
          <a:ln w="19050">
            <a:prstDash val="sysDash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953CC508-B0FC-7284-CC0D-7B390ED82CDA}"/>
              </a:ext>
            </a:extLst>
          </p:cNvPr>
          <p:cNvCxnSpPr>
            <a:cxnSpLocks/>
          </p:cNvCxnSpPr>
          <p:nvPr/>
        </p:nvCxnSpPr>
        <p:spPr>
          <a:xfrm>
            <a:off x="9891603" y="4562498"/>
            <a:ext cx="0" cy="180000"/>
          </a:xfrm>
          <a:prstGeom prst="straightConnector1">
            <a:avLst/>
          </a:prstGeom>
          <a:ln w="19050">
            <a:prstDash val="sysDash"/>
            <a:headEnd type="triangl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4" name="TextBox 93">
            <a:extLst>
              <a:ext uri="{FF2B5EF4-FFF2-40B4-BE49-F238E27FC236}">
                <a16:creationId xmlns:a16="http://schemas.microsoft.com/office/drawing/2014/main" id="{7A33987D-27D0-3C58-F7FE-9182D1E81B6D}"/>
              </a:ext>
            </a:extLst>
          </p:cNvPr>
          <p:cNvSpPr txBox="1"/>
          <p:nvPr/>
        </p:nvSpPr>
        <p:spPr>
          <a:xfrm>
            <a:off x="9489326" y="4652528"/>
            <a:ext cx="7492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100mm</a:t>
            </a:r>
            <a:endParaRPr kumimoji="1" lang="ja-JP" altLang="en-US" sz="1400"/>
          </a:p>
        </p:txBody>
      </p: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867ED7B4-6D45-6F29-C2B7-3266681CE1DB}"/>
              </a:ext>
            </a:extLst>
          </p:cNvPr>
          <p:cNvCxnSpPr>
            <a:cxnSpLocks/>
          </p:cNvCxnSpPr>
          <p:nvPr/>
        </p:nvCxnSpPr>
        <p:spPr>
          <a:xfrm>
            <a:off x="9891603" y="4890974"/>
            <a:ext cx="0" cy="180000"/>
          </a:xfrm>
          <a:prstGeom prst="straightConnector1">
            <a:avLst/>
          </a:prstGeom>
          <a:ln w="19050">
            <a:prstDash val="sysDash"/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57F378A5-B650-BA3C-3FA4-B832CC9DD5CB}"/>
              </a:ext>
            </a:extLst>
          </p:cNvPr>
          <p:cNvCxnSpPr>
            <a:cxnSpLocks/>
          </p:cNvCxnSpPr>
          <p:nvPr/>
        </p:nvCxnSpPr>
        <p:spPr>
          <a:xfrm>
            <a:off x="10505187" y="4390897"/>
            <a:ext cx="0" cy="355251"/>
          </a:xfrm>
          <a:prstGeom prst="straightConnector1">
            <a:avLst/>
          </a:prstGeom>
          <a:ln w="19050">
            <a:prstDash val="sysDash"/>
            <a:headEnd type="triangl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0" name="TextBox 99">
            <a:extLst>
              <a:ext uri="{FF2B5EF4-FFF2-40B4-BE49-F238E27FC236}">
                <a16:creationId xmlns:a16="http://schemas.microsoft.com/office/drawing/2014/main" id="{450E6A68-68A1-25F8-87A9-A93BC90D28F8}"/>
              </a:ext>
            </a:extLst>
          </p:cNvPr>
          <p:cNvSpPr txBox="1"/>
          <p:nvPr/>
        </p:nvSpPr>
        <p:spPr>
          <a:xfrm>
            <a:off x="10102910" y="4656178"/>
            <a:ext cx="7492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200mm</a:t>
            </a:r>
            <a:endParaRPr kumimoji="1" lang="ja-JP" altLang="en-US" sz="1400"/>
          </a:p>
        </p:txBody>
      </p:sp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id="{8874B7DB-3139-1AC1-716D-47D1B158FD3E}"/>
              </a:ext>
            </a:extLst>
          </p:cNvPr>
          <p:cNvCxnSpPr>
            <a:cxnSpLocks/>
          </p:cNvCxnSpPr>
          <p:nvPr/>
        </p:nvCxnSpPr>
        <p:spPr>
          <a:xfrm>
            <a:off x="10505187" y="4894624"/>
            <a:ext cx="0" cy="337776"/>
          </a:xfrm>
          <a:prstGeom prst="straightConnector1">
            <a:avLst/>
          </a:prstGeom>
          <a:ln w="19050">
            <a:prstDash val="sysDash"/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6" name="Straight Arrow Connector 105">
            <a:extLst>
              <a:ext uri="{FF2B5EF4-FFF2-40B4-BE49-F238E27FC236}">
                <a16:creationId xmlns:a16="http://schemas.microsoft.com/office/drawing/2014/main" id="{D8B5BC33-C31F-3280-1974-BE464EF56FB8}"/>
              </a:ext>
            </a:extLst>
          </p:cNvPr>
          <p:cNvCxnSpPr>
            <a:cxnSpLocks/>
          </p:cNvCxnSpPr>
          <p:nvPr/>
        </p:nvCxnSpPr>
        <p:spPr>
          <a:xfrm>
            <a:off x="10047560" y="2155239"/>
            <a:ext cx="0" cy="1142921"/>
          </a:xfrm>
          <a:prstGeom prst="straightConnector1">
            <a:avLst/>
          </a:prstGeom>
          <a:ln w="19050">
            <a:prstDash val="sysDash"/>
            <a:headEnd type="triangl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7" name="TextBox 106">
            <a:extLst>
              <a:ext uri="{FF2B5EF4-FFF2-40B4-BE49-F238E27FC236}">
                <a16:creationId xmlns:a16="http://schemas.microsoft.com/office/drawing/2014/main" id="{FCAB48E2-57BA-F175-ECF3-F137DBF3E767}"/>
              </a:ext>
            </a:extLst>
          </p:cNvPr>
          <p:cNvSpPr txBox="1"/>
          <p:nvPr/>
        </p:nvSpPr>
        <p:spPr>
          <a:xfrm>
            <a:off x="9645283" y="3208190"/>
            <a:ext cx="8599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~500mm</a:t>
            </a:r>
            <a:endParaRPr kumimoji="1" lang="ja-JP" altLang="en-US" sz="1400"/>
          </a:p>
        </p:txBody>
      </p:sp>
      <p:cxnSp>
        <p:nvCxnSpPr>
          <p:cNvPr id="108" name="Straight Arrow Connector 107">
            <a:extLst>
              <a:ext uri="{FF2B5EF4-FFF2-40B4-BE49-F238E27FC236}">
                <a16:creationId xmlns:a16="http://schemas.microsoft.com/office/drawing/2014/main" id="{986951EE-0D53-A40E-7D02-F8745DEE9AAE}"/>
              </a:ext>
            </a:extLst>
          </p:cNvPr>
          <p:cNvCxnSpPr>
            <a:cxnSpLocks/>
          </p:cNvCxnSpPr>
          <p:nvPr/>
        </p:nvCxnSpPr>
        <p:spPr>
          <a:xfrm>
            <a:off x="10047560" y="3446636"/>
            <a:ext cx="0" cy="944261"/>
          </a:xfrm>
          <a:prstGeom prst="straightConnector1">
            <a:avLst/>
          </a:prstGeom>
          <a:ln w="19050">
            <a:prstDash val="sysDash"/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1" name="TextBox 110">
            <a:extLst>
              <a:ext uri="{FF2B5EF4-FFF2-40B4-BE49-F238E27FC236}">
                <a16:creationId xmlns:a16="http://schemas.microsoft.com/office/drawing/2014/main" id="{F6DAB5D2-3E39-5ACF-5C37-DEE5A263B48F}"/>
              </a:ext>
            </a:extLst>
          </p:cNvPr>
          <p:cNvSpPr txBox="1"/>
          <p:nvPr/>
        </p:nvSpPr>
        <p:spPr>
          <a:xfrm>
            <a:off x="10671375" y="1102757"/>
            <a:ext cx="7322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solidFill>
                  <a:schemeClr val="accent1"/>
                </a:solidFill>
              </a:rPr>
              <a:t>Particle</a:t>
            </a:r>
            <a:endParaRPr kumimoji="1" lang="ja-JP" altLang="en-US" sz="1400">
              <a:solidFill>
                <a:schemeClr val="accent1"/>
              </a:solidFill>
            </a:endParaRPr>
          </a:p>
        </p:txBody>
      </p:sp>
      <p:sp>
        <p:nvSpPr>
          <p:cNvPr id="112" name="5-Point Star 111">
            <a:extLst>
              <a:ext uri="{FF2B5EF4-FFF2-40B4-BE49-F238E27FC236}">
                <a16:creationId xmlns:a16="http://schemas.microsoft.com/office/drawing/2014/main" id="{9C26FF7B-2F0A-7E4B-2EFD-C97E45AA03FB}"/>
              </a:ext>
            </a:extLst>
          </p:cNvPr>
          <p:cNvSpPr>
            <a:spLocks noChangeAspect="1"/>
          </p:cNvSpPr>
          <p:nvPr/>
        </p:nvSpPr>
        <p:spPr>
          <a:xfrm>
            <a:off x="4266226" y="3982623"/>
            <a:ext cx="252000" cy="253727"/>
          </a:xfrm>
          <a:prstGeom prst="star5">
            <a:avLst>
              <a:gd name="adj" fmla="val 15871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A378A717-7B68-70E3-8C0F-52B4F0B7A33D}"/>
              </a:ext>
            </a:extLst>
          </p:cNvPr>
          <p:cNvCxnSpPr>
            <a:cxnSpLocks/>
          </p:cNvCxnSpPr>
          <p:nvPr/>
        </p:nvCxnSpPr>
        <p:spPr>
          <a:xfrm>
            <a:off x="7124539" y="1446663"/>
            <a:ext cx="0" cy="95362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Pie 116">
            <a:extLst>
              <a:ext uri="{FF2B5EF4-FFF2-40B4-BE49-F238E27FC236}">
                <a16:creationId xmlns:a16="http://schemas.microsoft.com/office/drawing/2014/main" id="{8950FF79-DE52-3100-6FBD-9E6B61806DCA}"/>
              </a:ext>
            </a:extLst>
          </p:cNvPr>
          <p:cNvSpPr/>
          <p:nvPr/>
        </p:nvSpPr>
        <p:spPr>
          <a:xfrm>
            <a:off x="6861076" y="1392605"/>
            <a:ext cx="551575" cy="590590"/>
          </a:xfrm>
          <a:prstGeom prst="pie">
            <a:avLst>
              <a:gd name="adj1" fmla="val 2477761"/>
              <a:gd name="adj2" fmla="val 5425831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1F2B478E-953C-66D8-5DEA-C4D44BBE6FE2}"/>
              </a:ext>
            </a:extLst>
          </p:cNvPr>
          <p:cNvSpPr txBox="1"/>
          <p:nvPr/>
        </p:nvSpPr>
        <p:spPr>
          <a:xfrm>
            <a:off x="5909155" y="1393283"/>
            <a:ext cx="12852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From EXPACS</a:t>
            </a:r>
            <a:endParaRPr kumimoji="1" lang="ja-JP" altLang="en-US" sz="16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9" name="TextBox 118">
                <a:extLst>
                  <a:ext uri="{FF2B5EF4-FFF2-40B4-BE49-F238E27FC236}">
                    <a16:creationId xmlns:a16="http://schemas.microsoft.com/office/drawing/2014/main" id="{2DF4CA37-4586-C8A3-6AA8-3E0F34A1CB9E}"/>
                  </a:ext>
                </a:extLst>
              </p:cNvPr>
              <p:cNvSpPr txBox="1"/>
              <p:nvPr/>
            </p:nvSpPr>
            <p:spPr>
              <a:xfrm>
                <a:off x="7131824" y="1932128"/>
                <a:ext cx="33098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1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𝜃</m:t>
                      </m:r>
                    </m:oMath>
                  </m:oMathPara>
                </a14:m>
                <a:endParaRPr kumimoji="1" lang="ja-JP" altLang="en-US" sz="1400"/>
              </a:p>
            </p:txBody>
          </p:sp>
        </mc:Choice>
        <mc:Fallback xmlns="">
          <p:sp>
            <p:nvSpPr>
              <p:cNvPr id="119" name="TextBox 118">
                <a:extLst>
                  <a:ext uri="{FF2B5EF4-FFF2-40B4-BE49-F238E27FC236}">
                    <a16:creationId xmlns:a16="http://schemas.microsoft.com/office/drawing/2014/main" id="{2DF4CA37-4586-C8A3-6AA8-3E0F34A1CB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31824" y="1932128"/>
                <a:ext cx="330988" cy="30777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1" name="Straight Arrow Connector 120">
            <a:extLst>
              <a:ext uri="{FF2B5EF4-FFF2-40B4-BE49-F238E27FC236}">
                <a16:creationId xmlns:a16="http://schemas.microsoft.com/office/drawing/2014/main" id="{578F125F-92A5-1C9C-EEAA-33446035EF28}"/>
              </a:ext>
            </a:extLst>
          </p:cNvPr>
          <p:cNvCxnSpPr>
            <a:cxnSpLocks/>
            <a:stCxn id="118" idx="2"/>
          </p:cNvCxnSpPr>
          <p:nvPr/>
        </p:nvCxnSpPr>
        <p:spPr>
          <a:xfrm>
            <a:off x="6551767" y="1731837"/>
            <a:ext cx="498259" cy="183228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4" name="5-Point Star 123">
            <a:extLst>
              <a:ext uri="{FF2B5EF4-FFF2-40B4-BE49-F238E27FC236}">
                <a16:creationId xmlns:a16="http://schemas.microsoft.com/office/drawing/2014/main" id="{9D88A52D-1860-0578-0121-7AD0DC9C4E68}"/>
              </a:ext>
            </a:extLst>
          </p:cNvPr>
          <p:cNvSpPr>
            <a:spLocks noChangeAspect="1"/>
          </p:cNvSpPr>
          <p:nvPr/>
        </p:nvSpPr>
        <p:spPr>
          <a:xfrm>
            <a:off x="6833479" y="1209297"/>
            <a:ext cx="252000" cy="253727"/>
          </a:xfrm>
          <a:prstGeom prst="star5">
            <a:avLst>
              <a:gd name="adj" fmla="val 15871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483028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1DD19F-F7BE-4462-64B9-9E668B5244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kumimoji="1" lang="en-US" altLang="ja-JP" dirty="0"/>
              <a:t> Simulation Results </a:t>
            </a:r>
            <a:endParaRPr kumimoji="1" lang="ja-JP" altLang="en-US"/>
          </a:p>
        </p:txBody>
      </p:sp>
      <p:sp>
        <p:nvSpPr>
          <p:cNvPr id="3" name="AutoShape 2">
            <a:extLst>
              <a:ext uri="{FF2B5EF4-FFF2-40B4-BE49-F238E27FC236}">
                <a16:creationId xmlns:a16="http://schemas.microsoft.com/office/drawing/2014/main" id="{05DAF866-1BF6-597A-4D55-757D3CACAC8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pic>
        <p:nvPicPr>
          <p:cNvPr id="6" name="Picture 5" descr="A picture containing table&#10;&#10;Description automatically generated">
            <a:extLst>
              <a:ext uri="{FF2B5EF4-FFF2-40B4-BE49-F238E27FC236}">
                <a16:creationId xmlns:a16="http://schemas.microsoft.com/office/drawing/2014/main" id="{66E14BD1-5497-2280-756C-CABF492B951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680" t="6808" r="11644" b="6239"/>
          <a:stretch/>
        </p:blipFill>
        <p:spPr>
          <a:xfrm>
            <a:off x="403614" y="3276600"/>
            <a:ext cx="5539986" cy="3182741"/>
          </a:xfrm>
          <a:prstGeom prst="rect">
            <a:avLst/>
          </a:prstGeom>
        </p:spPr>
      </p:pic>
      <p:pic>
        <p:nvPicPr>
          <p:cNvPr id="12" name="Picture 11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BF23DF64-9005-8D63-E75F-83F07F8B99C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356" t="6557" r="12725" b="7742"/>
          <a:stretch/>
        </p:blipFill>
        <p:spPr>
          <a:xfrm>
            <a:off x="6248399" y="3276600"/>
            <a:ext cx="5539987" cy="3205881"/>
          </a:xfrm>
          <a:prstGeom prst="rect">
            <a:avLst/>
          </a:prstGeom>
        </p:spPr>
      </p:pic>
      <p:sp>
        <p:nvSpPr>
          <p:cNvPr id="14" name="AutoShape 6">
            <a:extLst>
              <a:ext uri="{FF2B5EF4-FFF2-40B4-BE49-F238E27FC236}">
                <a16:creationId xmlns:a16="http://schemas.microsoft.com/office/drawing/2014/main" id="{DF6BE9D9-12E4-1053-B375-B8A911F24A5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ontent Placeholder 2">
                <a:extLst>
                  <a:ext uri="{FF2B5EF4-FFF2-40B4-BE49-F238E27FC236}">
                    <a16:creationId xmlns:a16="http://schemas.microsoft.com/office/drawing/2014/main" id="{AA230E8E-B560-A93F-D0D3-0FB8B46FB73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0" y="1009271"/>
                <a:ext cx="7493876" cy="2101631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14:m>
                  <m:oMath xmlns:m="http://schemas.openxmlformats.org/officeDocument/2006/math">
                    <m:r>
                      <a:rPr kumimoji="1" lang="en-US" altLang="ja-JP" sz="1800" b="1" i="1" smtClean="0">
                        <a:latin typeface="Cambria Math" panose="02040503050406030204" pitchFamily="18" charset="0"/>
                      </a:rPr>
                      <m:t>𝑹𝒂𝒕𝒆</m:t>
                    </m:r>
                    <m:d>
                      <m:dPr>
                        <m:ctrlPr>
                          <a:rPr kumimoji="1" lang="en-US" altLang="ja-JP" sz="18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kumimoji="1" lang="en-US" altLang="ja-JP" sz="1800" b="1" i="1" smtClean="0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kumimoji="1" lang="en-US" altLang="ja-JP" sz="1800" b="1" i="1" smtClean="0">
                            <a:latin typeface="Cambria Math" panose="02040503050406030204" pitchFamily="18" charset="0"/>
                          </a:rPr>
                          <m:t>𝒔</m:t>
                        </m:r>
                      </m:e>
                    </m:d>
                    <m:r>
                      <a:rPr kumimoji="1" lang="en-US" altLang="ja-JP" sz="1800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kumimoji="1" lang="en-US" altLang="ja-JP" sz="1800" b="1" i="1" smtClean="0">
                        <a:latin typeface="Cambria Math" panose="02040503050406030204" pitchFamily="18" charset="0"/>
                      </a:rPr>
                      <m:t>𝑭𝒍𝒖𝒙</m:t>
                    </m:r>
                    <m:d>
                      <m:dPr>
                        <m:ctrlPr>
                          <a:rPr kumimoji="1" lang="en-US" altLang="ja-JP" sz="18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kumimoji="1" lang="en-US" altLang="ja-JP" sz="1800" b="1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kumimoji="1" lang="en-US" altLang="ja-JP" sz="1800" b="1" i="1" smtClean="0">
                                <a:latin typeface="Cambria Math" panose="02040503050406030204" pitchFamily="18" charset="0"/>
                              </a:rPr>
                              <m:t>/</m:t>
                            </m:r>
                            <m:r>
                              <a:rPr kumimoji="1" lang="en-US" altLang="ja-JP" sz="1800" b="1" i="1" smtClean="0">
                                <a:latin typeface="Cambria Math" panose="02040503050406030204" pitchFamily="18" charset="0"/>
                              </a:rPr>
                              <m:t>𝒄𝒎</m:t>
                            </m:r>
                          </m:e>
                          <m:sup>
                            <m:r>
                              <a:rPr kumimoji="1" lang="en-US" altLang="ja-JP" sz="1800" b="1" i="1" smtClean="0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kumimoji="1" lang="en-US" altLang="ja-JP" sz="18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/</m:t>
                        </m:r>
                        <m:r>
                          <a:rPr kumimoji="1" lang="en-US" altLang="ja-JP" sz="18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𝒔</m:t>
                        </m:r>
                      </m:e>
                    </m:d>
                    <m:r>
                      <a:rPr kumimoji="1" lang="en-US" altLang="ja-JP" sz="1800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kumimoji="1" lang="en-US" altLang="ja-JP" sz="18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 </m:t>
                    </m:r>
                    <m:f>
                      <m:fPr>
                        <m:ctrlPr>
                          <a:rPr kumimoji="1" lang="en-US" altLang="ja-JP" sz="18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kumimoji="1" lang="en-US" altLang="ja-JP" sz="18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𝒏</m:t>
                        </m:r>
                      </m:num>
                      <m:den>
                        <m:r>
                          <a:rPr kumimoji="1" lang="en-US" altLang="ja-JP" sz="18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𝑵</m:t>
                        </m:r>
                      </m:den>
                    </m:f>
                    <m:r>
                      <a:rPr kumimoji="1" lang="en-US" altLang="ja-JP" sz="18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 </m:t>
                    </m:r>
                    <m:r>
                      <a:rPr kumimoji="1" lang="en-US" altLang="ja-JP" sz="18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𝑶𝒓𝒕𝒉𝒐𝒅𝒓𝒐𝒎𝒆</m:t>
                    </m:r>
                    <m:r>
                      <a:rPr kumimoji="1" lang="en-US" altLang="ja-JP" sz="18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kumimoji="1" lang="en-US" altLang="ja-JP" sz="18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𝑨𝒓𝒆𝒂</m:t>
                    </m:r>
                  </m:oMath>
                </a14:m>
                <a:endParaRPr kumimoji="1" lang="en-US" altLang="ja-JP" sz="1800" b="1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kumimoji="1" lang="en-US" altLang="ja-JP" sz="1800" i="1">
                        <a:latin typeface="Cambria Math" panose="02040503050406030204" pitchFamily="18" charset="0"/>
                      </a:rPr>
                      <m:t>𝐹𝑙𝑢𝑥</m:t>
                    </m:r>
                    <m:d>
                      <m:dPr>
                        <m:ctrlPr>
                          <a:rPr kumimoji="1" lang="en-US" altLang="ja-JP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kumimoji="1" lang="en-US" altLang="ja-JP" sz="18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kumimoji="1" lang="en-US" altLang="ja-JP" sz="1800" i="1">
                                <a:latin typeface="Cambria Math" panose="02040503050406030204" pitchFamily="18" charset="0"/>
                              </a:rPr>
                              <m:t>/</m:t>
                            </m:r>
                            <m:r>
                              <a:rPr kumimoji="1" lang="en-US" altLang="ja-JP" sz="1800" i="1">
                                <a:latin typeface="Cambria Math" panose="02040503050406030204" pitchFamily="18" charset="0"/>
                              </a:rPr>
                              <m:t>𝑐𝑚</m:t>
                            </m:r>
                          </m:e>
                          <m:sup>
                            <m:r>
                              <a:rPr kumimoji="1" lang="en-US" altLang="ja-JP" sz="18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kumimoji="1" lang="en-US" altLang="ja-JP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/</m:t>
                        </m:r>
                        <m:r>
                          <a:rPr kumimoji="1" lang="en-US" altLang="ja-JP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e>
                    </m:d>
                    <m:r>
                      <a:rPr kumimoji="1" lang="en-US" altLang="ja-JP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kumimoji="1" lang="en-US" altLang="ja-JP" sz="1800" dirty="0"/>
                  <a:t> Integral Flux between 10MeV ~ 10GeV (EXPACS)</a:t>
                </a:r>
              </a:p>
              <a:p>
                <a:r>
                  <a:rPr kumimoji="1" lang="en-US" altLang="ja-JP" sz="1800" dirty="0">
                    <a:ea typeface="Cambria Math" panose="02040503050406030204" pitchFamily="18" charset="0"/>
                  </a:rPr>
                  <a:t>N</a:t>
                </a:r>
                <a14:m>
                  <m:oMath xmlns:m="http://schemas.openxmlformats.org/officeDocument/2006/math">
                    <m:r>
                      <a:rPr kumimoji="1" lang="en-US" altLang="ja-JP" sz="1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=</m:t>
                    </m:r>
                  </m:oMath>
                </a14:m>
                <a:r>
                  <a:rPr kumimoji="1" lang="en-US" altLang="ja-JP" sz="1800" dirty="0"/>
                  <a:t> Total number of events generated in Geant4 </a:t>
                </a:r>
                <a:endParaRPr kumimoji="1" lang="en-US" altLang="ja-JP" sz="180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kumimoji="1" lang="en-US" altLang="ja-JP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</m:t>
                    </m:r>
                    <m:r>
                      <a:rPr kumimoji="1" lang="en-US" altLang="ja-JP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=</m:t>
                    </m:r>
                  </m:oMath>
                </a14:m>
                <a:r>
                  <a:rPr kumimoji="1" lang="en-US" altLang="ja-JP" sz="1800" dirty="0"/>
                  <a:t> Number of events in each energy deposition bin (from Geant4)</a:t>
                </a:r>
              </a:p>
              <a:p>
                <a:r>
                  <a:rPr kumimoji="1" lang="en-US" altLang="ja-JP" sz="1800" dirty="0"/>
                  <a:t>Orthodrome Area = 800mm X 800mm X </a:t>
                </a:r>
                <a14:m>
                  <m:oMath xmlns:m="http://schemas.openxmlformats.org/officeDocument/2006/math">
                    <m:r>
                      <a:rPr kumimoji="1" lang="en-US" altLang="ja-JP" sz="1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</m:oMath>
                </a14:m>
                <a:endParaRPr kumimoji="1" lang="en-US" altLang="ja-JP" sz="1800" dirty="0"/>
              </a:p>
              <a:p>
                <a:endParaRPr kumimoji="1" lang="en-US" altLang="ja-JP" sz="1800" dirty="0"/>
              </a:p>
              <a:p>
                <a:endParaRPr kumimoji="1" lang="ja-JP" altLang="en-US"/>
              </a:p>
            </p:txBody>
          </p:sp>
        </mc:Choice>
        <mc:Fallback xmlns="">
          <p:sp>
            <p:nvSpPr>
              <p:cNvPr id="17" name="Content Placeholder 2">
                <a:extLst>
                  <a:ext uri="{FF2B5EF4-FFF2-40B4-BE49-F238E27FC236}">
                    <a16:creationId xmlns:a16="http://schemas.microsoft.com/office/drawing/2014/main" id="{AA230E8E-B560-A93F-D0D3-0FB8B46FB73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009271"/>
                <a:ext cx="7493876" cy="2101631"/>
              </a:xfrm>
              <a:prstGeom prst="rect">
                <a:avLst/>
              </a:prstGeom>
              <a:blipFill>
                <a:blip r:embed="rId5"/>
                <a:stretch>
                  <a:fillRect l="-508" t="-60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 descr="Chart&#10;&#10;Description automatically generated">
            <a:extLst>
              <a:ext uri="{FF2B5EF4-FFF2-40B4-BE49-F238E27FC236}">
                <a16:creationId xmlns:a16="http://schemas.microsoft.com/office/drawing/2014/main" id="{E9DF2A4E-35B9-4816-7D08-4E0FCE3D6AE7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3168"/>
          <a:stretch/>
        </p:blipFill>
        <p:spPr>
          <a:xfrm>
            <a:off x="6858525" y="136817"/>
            <a:ext cx="5333475" cy="274085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F21E1CA-9A65-60B2-3755-CF8D3F812F46}"/>
              </a:ext>
            </a:extLst>
          </p:cNvPr>
          <p:cNvSpPr txBox="1"/>
          <p:nvPr/>
        </p:nvSpPr>
        <p:spPr>
          <a:xfrm>
            <a:off x="6697686" y="136817"/>
            <a:ext cx="949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n </a:t>
            </a:r>
            <a:endParaRPr kumimoji="1" lang="ja-JP" altLang="en-US"/>
          </a:p>
        </p:txBody>
      </p:sp>
      <p:pic>
        <p:nvPicPr>
          <p:cNvPr id="11" name="Picture 10" descr="A picture containing text&#10;&#10;Description automatically generated">
            <a:extLst>
              <a:ext uri="{FF2B5EF4-FFF2-40B4-BE49-F238E27FC236}">
                <a16:creationId xmlns:a16="http://schemas.microsoft.com/office/drawing/2014/main" id="{0ACFABEF-6A67-7427-8593-6790BE93945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269444" y="2804096"/>
            <a:ext cx="1707403" cy="42078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A17FF39-987D-E719-50D2-BE3B23C5FD8B}"/>
              </a:ext>
            </a:extLst>
          </p:cNvPr>
          <p:cNvSpPr txBox="1"/>
          <p:nvPr/>
        </p:nvSpPr>
        <p:spPr>
          <a:xfrm>
            <a:off x="8839200" y="506149"/>
            <a:ext cx="18372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Proton @ 25km</a:t>
            </a:r>
            <a:endParaRPr kumimoji="1" lang="ja-JP" alt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5E5AE07-FD66-7542-77D4-A567C44ACF2A}"/>
              </a:ext>
            </a:extLst>
          </p:cNvPr>
          <p:cNvSpPr txBox="1"/>
          <p:nvPr/>
        </p:nvSpPr>
        <p:spPr>
          <a:xfrm>
            <a:off x="1909699" y="3429358"/>
            <a:ext cx="18372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@ 25km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446496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1DD19F-F7BE-4462-64B9-9E668B5244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kumimoji="1" lang="en-US" altLang="ja-JP" dirty="0"/>
              <a:t> Simulation Results </a:t>
            </a:r>
            <a:endParaRPr kumimoji="1" lang="ja-JP" altLang="en-US"/>
          </a:p>
        </p:txBody>
      </p:sp>
      <p:sp>
        <p:nvSpPr>
          <p:cNvPr id="3" name="AutoShape 2">
            <a:extLst>
              <a:ext uri="{FF2B5EF4-FFF2-40B4-BE49-F238E27FC236}">
                <a16:creationId xmlns:a16="http://schemas.microsoft.com/office/drawing/2014/main" id="{05DAF866-1BF6-597A-4D55-757D3CACAC8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AutoShape 6">
            <a:extLst>
              <a:ext uri="{FF2B5EF4-FFF2-40B4-BE49-F238E27FC236}">
                <a16:creationId xmlns:a16="http://schemas.microsoft.com/office/drawing/2014/main" id="{DF6BE9D9-12E4-1053-B375-B8A911F24A5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pic>
        <p:nvPicPr>
          <p:cNvPr id="5" name="Picture 4" descr="Chart, line chart&#10;&#10;Description automatically generated">
            <a:extLst>
              <a:ext uri="{FF2B5EF4-FFF2-40B4-BE49-F238E27FC236}">
                <a16:creationId xmlns:a16="http://schemas.microsoft.com/office/drawing/2014/main" id="{DB900098-C9A6-DA7B-5501-DCAA775DD03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593" r="11730"/>
          <a:stretch/>
        </p:blipFill>
        <p:spPr>
          <a:xfrm>
            <a:off x="5770179" y="1735083"/>
            <a:ext cx="5223642" cy="4064430"/>
          </a:xfrm>
          <a:prstGeom prst="rect">
            <a:avLst/>
          </a:prstGeom>
        </p:spPr>
      </p:pic>
      <p:pic>
        <p:nvPicPr>
          <p:cNvPr id="8" name="Picture 7" descr="Chart&#10;&#10;Description automatically generated">
            <a:extLst>
              <a:ext uri="{FF2B5EF4-FFF2-40B4-BE49-F238E27FC236}">
                <a16:creationId xmlns:a16="http://schemas.microsoft.com/office/drawing/2014/main" id="{D1CC1386-30DD-0858-E1CB-757AEABB7EF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850" r="11441"/>
          <a:stretch/>
        </p:blipFill>
        <p:spPr>
          <a:xfrm>
            <a:off x="430924" y="1735083"/>
            <a:ext cx="5139559" cy="399743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01EB1DB-DA34-CB87-2F6C-418C2AB9EEB1}"/>
              </a:ext>
            </a:extLst>
          </p:cNvPr>
          <p:cNvSpPr txBox="1"/>
          <p:nvPr/>
        </p:nvSpPr>
        <p:spPr>
          <a:xfrm>
            <a:off x="1802122" y="2523922"/>
            <a:ext cx="18372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@ 25km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42189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1DD19F-F7BE-4462-64B9-9E668B5244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kumimoji="1" lang="en-US" altLang="ja-JP" dirty="0"/>
              <a:t>Cryogenic Amplifier</a:t>
            </a:r>
            <a:endParaRPr kumimoji="1" lang="ja-JP" altLang="en-US"/>
          </a:p>
        </p:txBody>
      </p:sp>
      <p:pic>
        <p:nvPicPr>
          <p:cNvPr id="6" name="Picture 5" descr="A screenshot of a video game&#10;&#10;Description automatically generated with medium confidence">
            <a:extLst>
              <a:ext uri="{FF2B5EF4-FFF2-40B4-BE49-F238E27FC236}">
                <a16:creationId xmlns:a16="http://schemas.microsoft.com/office/drawing/2014/main" id="{867DAE98-BE00-86B3-5D0A-2BFD0ABB1D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157" y="1155497"/>
            <a:ext cx="1749265" cy="5499250"/>
          </a:xfrm>
          <a:prstGeom prst="rect">
            <a:avLst/>
          </a:prstGeom>
        </p:spPr>
      </p:pic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10A21162-ACA7-BD83-771B-287D70F614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38080" y="1172962"/>
            <a:ext cx="8579225" cy="5461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366417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F05C38-912A-4E05-5E24-E118DF96F6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US" dirty="0"/>
              <a:t> Preparation Status</a:t>
            </a:r>
          </a:p>
        </p:txBody>
      </p:sp>
      <p:graphicFrame>
        <p:nvGraphicFramePr>
          <p:cNvPr id="3" name="Table 4">
            <a:extLst>
              <a:ext uri="{FF2B5EF4-FFF2-40B4-BE49-F238E27FC236}">
                <a16:creationId xmlns:a16="http://schemas.microsoft.com/office/drawing/2014/main" id="{9C4A5565-F99D-FD96-4257-F2D25A5F9F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4560437"/>
              </p:ext>
            </p:extLst>
          </p:nvPr>
        </p:nvGraphicFramePr>
        <p:xfrm>
          <a:off x="894937" y="1325563"/>
          <a:ext cx="10065987" cy="50050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7634">
                  <a:extLst>
                    <a:ext uri="{9D8B030D-6E8A-4147-A177-3AD203B41FA5}">
                      <a16:colId xmlns:a16="http://schemas.microsoft.com/office/drawing/2014/main" val="141830206"/>
                    </a:ext>
                  </a:extLst>
                </a:gridCol>
                <a:gridCol w="4096987">
                  <a:extLst>
                    <a:ext uri="{9D8B030D-6E8A-4147-A177-3AD203B41FA5}">
                      <a16:colId xmlns:a16="http://schemas.microsoft.com/office/drawing/2014/main" val="3669947338"/>
                    </a:ext>
                  </a:extLst>
                </a:gridCol>
                <a:gridCol w="4251366">
                  <a:extLst>
                    <a:ext uri="{9D8B030D-6E8A-4147-A177-3AD203B41FA5}">
                      <a16:colId xmlns:a16="http://schemas.microsoft.com/office/drawing/2014/main" val="4267991338"/>
                    </a:ext>
                  </a:extLst>
                </a:gridCol>
              </a:tblGrid>
              <a:tr h="1001013">
                <a:tc>
                  <a:txBody>
                    <a:bodyPr/>
                    <a:lstStyle/>
                    <a:p>
                      <a:r>
                        <a:rPr lang="en-US" dirty="0"/>
                        <a:t>System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Finished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 do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2417467"/>
                  </a:ext>
                </a:extLst>
              </a:tr>
              <a:tr h="1001013">
                <a:tc>
                  <a:txBody>
                    <a:bodyPr/>
                    <a:lstStyle/>
                    <a:p>
                      <a:r>
                        <a:rPr lang="en-US" dirty="0"/>
                        <a:t>Vessel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Full System Design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Heat Inflow test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Pressure gauge tests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err="1"/>
                        <a:t>LAr</a:t>
                      </a:r>
                      <a:r>
                        <a:rPr lang="en-US" dirty="0"/>
                        <a:t> evacuation test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Design and Manufacture of Pressurized Vessel for Electronics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3447234"/>
                  </a:ext>
                </a:extLst>
              </a:tr>
              <a:tr h="1001013">
                <a:tc>
                  <a:txBody>
                    <a:bodyPr/>
                    <a:lstStyle/>
                    <a:p>
                      <a:r>
                        <a:rPr lang="en-US" dirty="0"/>
                        <a:t>Detector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PCB Electrode Design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Cryogenic Amplifier Manufacture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PMT operation test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TPC Manufacture and operation test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Cryogenic Amplifier operation test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Full System operation test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1276550"/>
                  </a:ext>
                </a:extLst>
              </a:tr>
              <a:tr h="1001013">
                <a:tc>
                  <a:txBody>
                    <a:bodyPr/>
                    <a:lstStyle/>
                    <a:p>
                      <a:r>
                        <a:rPr lang="en-US" dirty="0"/>
                        <a:t>DAQ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Readout System for 3 channel TPC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Command/Telemetry system design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Software Coding for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Command/Telemetry system operation test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971523"/>
                  </a:ext>
                </a:extLst>
              </a:tr>
              <a:tr h="1001013">
                <a:tc>
                  <a:txBody>
                    <a:bodyPr/>
                    <a:lstStyle/>
                    <a:p>
                      <a:r>
                        <a:rPr lang="en-US" dirty="0"/>
                        <a:t>Gondola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3D CAD Design including Piggyback interface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Stress Calculation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Manufacture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6478190"/>
                  </a:ext>
                </a:extLst>
              </a:tr>
            </a:tbl>
          </a:graphicData>
        </a:graphic>
      </p:graphicFrame>
      <p:cxnSp>
        <p:nvCxnSpPr>
          <p:cNvPr id="7" name="Elbow Connector 6">
            <a:extLst>
              <a:ext uri="{FF2B5EF4-FFF2-40B4-BE49-F238E27FC236}">
                <a16:creationId xmlns:a16="http://schemas.microsoft.com/office/drawing/2014/main" id="{C2780851-51AC-0A6B-1B96-9397E3991E2F}"/>
              </a:ext>
            </a:extLst>
          </p:cNvPr>
          <p:cNvCxnSpPr/>
          <p:nvPr/>
        </p:nvCxnSpPr>
        <p:spPr>
          <a:xfrm>
            <a:off x="8931349" y="4529470"/>
            <a:ext cx="297711" cy="116958"/>
          </a:xfrm>
          <a:prstGeom prst="bentConnector3">
            <a:avLst>
              <a:gd name="adj1" fmla="val 10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761138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F05C38-912A-4E05-5E24-E118DF96F6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US"/>
              <a:t> B22-07 Scientific Balloon Experiment</a:t>
            </a:r>
            <a:endParaRPr lang="en-US" dirty="0"/>
          </a:p>
        </p:txBody>
      </p:sp>
      <p:pic>
        <p:nvPicPr>
          <p:cNvPr id="1026" name="Picture 2" descr="放球された大気球B22-07号機（クレジット：JAXA）">
            <a:extLst>
              <a:ext uri="{FF2B5EF4-FFF2-40B4-BE49-F238E27FC236}">
                <a16:creationId xmlns:a16="http://schemas.microsoft.com/office/drawing/2014/main" id="{E6FA9977-A080-35B5-3D23-2D26431663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5866" y="921639"/>
            <a:ext cx="3835400" cy="2821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C57D7D62-B0F7-33ED-40F7-B400467BB9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2431" y="2315391"/>
            <a:ext cx="4917107" cy="4055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D568E83-1C2F-C535-E8E4-08596A291554}"/>
              </a:ext>
            </a:extLst>
          </p:cNvPr>
          <p:cNvSpPr txBox="1"/>
          <p:nvPr/>
        </p:nvSpPr>
        <p:spPr>
          <a:xfrm>
            <a:off x="522514" y="1325563"/>
            <a:ext cx="41801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JP" dirty="0"/>
              <a:t>JAXA Engineering Balloon Flight to test new ballast system</a:t>
            </a:r>
          </a:p>
        </p:txBody>
      </p:sp>
    </p:spTree>
    <p:extLst>
      <p:ext uri="{BB962C8B-B14F-4D97-AF65-F5344CB8AC3E}">
        <p14:creationId xmlns:p14="http://schemas.microsoft.com/office/powerpoint/2010/main" val="24456491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hart, line chart&#10;&#10;Description automatically generated">
            <a:extLst>
              <a:ext uri="{FF2B5EF4-FFF2-40B4-BE49-F238E27FC236}">
                <a16:creationId xmlns:a16="http://schemas.microsoft.com/office/drawing/2014/main" id="{992E811C-32B3-49DA-AA0D-6AF487C6E7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1248" y="3690569"/>
            <a:ext cx="4338768" cy="3186196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D0FF11F8-CF77-5E61-D865-DBB5E6A31451}"/>
              </a:ext>
            </a:extLst>
          </p:cNvPr>
          <p:cNvSpPr/>
          <p:nvPr/>
        </p:nvSpPr>
        <p:spPr>
          <a:xfrm>
            <a:off x="11883915" y="4201539"/>
            <a:ext cx="304800" cy="9794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3" name="Diagram 12">
            <a:extLst>
              <a:ext uri="{FF2B5EF4-FFF2-40B4-BE49-F238E27FC236}">
                <a16:creationId xmlns:a16="http://schemas.microsoft.com/office/drawing/2014/main" id="{0D851CA8-EC3D-75F6-1FDA-B485C6770041}"/>
              </a:ext>
            </a:extLst>
          </p:cNvPr>
          <p:cNvGraphicFramePr/>
          <p:nvPr/>
        </p:nvGraphicFramePr>
        <p:xfrm>
          <a:off x="269952" y="1302442"/>
          <a:ext cx="5257800" cy="23714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8" name="TextBox 17">
            <a:extLst>
              <a:ext uri="{FF2B5EF4-FFF2-40B4-BE49-F238E27FC236}">
                <a16:creationId xmlns:a16="http://schemas.microsoft.com/office/drawing/2014/main" id="{2C8C892D-22A0-C892-6EBB-80EE56C171EC}"/>
              </a:ext>
            </a:extLst>
          </p:cNvPr>
          <p:cNvSpPr txBox="1"/>
          <p:nvPr/>
        </p:nvSpPr>
        <p:spPr>
          <a:xfrm>
            <a:off x="940097" y="3357291"/>
            <a:ext cx="45876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Background-Free DM Search at Low-Energy (100-300MeV)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6BA67A4F-F6D5-30FB-AA74-91F2356D6B8E}"/>
              </a:ext>
            </a:extLst>
          </p:cNvPr>
          <p:cNvCxnSpPr>
            <a:cxnSpLocks/>
          </p:cNvCxnSpPr>
          <p:nvPr/>
        </p:nvCxnSpPr>
        <p:spPr>
          <a:xfrm flipH="1">
            <a:off x="1609450" y="3957455"/>
            <a:ext cx="173779" cy="1116365"/>
          </a:xfrm>
          <a:prstGeom prst="straightConnector1">
            <a:avLst/>
          </a:prstGeom>
          <a:ln w="1905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Oval 23">
            <a:extLst>
              <a:ext uri="{FF2B5EF4-FFF2-40B4-BE49-F238E27FC236}">
                <a16:creationId xmlns:a16="http://schemas.microsoft.com/office/drawing/2014/main" id="{C947DD17-1A1F-C4F3-80A6-25ECDA68342F}"/>
              </a:ext>
            </a:extLst>
          </p:cNvPr>
          <p:cNvSpPr/>
          <p:nvPr/>
        </p:nvSpPr>
        <p:spPr>
          <a:xfrm>
            <a:off x="1370909" y="5131375"/>
            <a:ext cx="636381" cy="1499979"/>
          </a:xfrm>
          <a:prstGeom prst="ellipse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C425FF0-CA90-1E09-F367-9641D0B7DC30}"/>
              </a:ext>
            </a:extLst>
          </p:cNvPr>
          <p:cNvSpPr txBox="1"/>
          <p:nvPr/>
        </p:nvSpPr>
        <p:spPr>
          <a:xfrm>
            <a:off x="0" y="904739"/>
            <a:ext cx="72866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</a:t>
            </a:r>
            <a:r>
              <a:rPr lang="en-US" b="1" dirty="0">
                <a:solidFill>
                  <a:schemeClr val="accent1"/>
                </a:solidFill>
              </a:rPr>
              <a:t>G</a:t>
            </a:r>
            <a:r>
              <a:rPr lang="en-US" dirty="0"/>
              <a:t>amma-</a:t>
            </a:r>
            <a:r>
              <a:rPr lang="en-US" b="1" dirty="0">
                <a:solidFill>
                  <a:schemeClr val="accent1"/>
                </a:solidFill>
              </a:rPr>
              <a:t>R</a:t>
            </a:r>
            <a:r>
              <a:rPr lang="en-US" dirty="0"/>
              <a:t>ay and </a:t>
            </a:r>
            <a:r>
              <a:rPr lang="en-US" b="1" dirty="0" err="1">
                <a:solidFill>
                  <a:schemeClr val="accent1"/>
                </a:solidFill>
              </a:rPr>
              <a:t>A</a:t>
            </a:r>
            <a:r>
              <a:rPr lang="en-US" dirty="0" err="1"/>
              <a:t>nti</a:t>
            </a:r>
            <a:r>
              <a:rPr lang="en-US" b="1" dirty="0" err="1">
                <a:solidFill>
                  <a:schemeClr val="accent1"/>
                </a:solidFill>
              </a:rPr>
              <a:t>M</a:t>
            </a:r>
            <a:r>
              <a:rPr lang="en-US" dirty="0" err="1"/>
              <a:t>atter</a:t>
            </a:r>
            <a:r>
              <a:rPr lang="en-US" dirty="0"/>
              <a:t> </a:t>
            </a:r>
            <a:r>
              <a:rPr lang="en-US" b="1" dirty="0">
                <a:solidFill>
                  <a:schemeClr val="accent1"/>
                </a:solidFill>
              </a:rPr>
              <a:t>S</a:t>
            </a:r>
            <a:r>
              <a:rPr lang="en-US" dirty="0"/>
              <a:t>urvey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u="sng" dirty="0"/>
              <a:t>Long Duration Balloon Experiment @ South Pole</a:t>
            </a:r>
          </a:p>
          <a:p>
            <a:endParaRPr lang="en-US" dirty="0"/>
          </a:p>
          <a:p>
            <a:endParaRPr lang="en-US" dirty="0"/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4A0B5EBF-7D55-2F11-0AC5-EB03A20FC5DF}"/>
              </a:ext>
            </a:extLst>
          </p:cNvPr>
          <p:cNvCxnSpPr>
            <a:cxnSpLocks/>
          </p:cNvCxnSpPr>
          <p:nvPr/>
        </p:nvCxnSpPr>
        <p:spPr>
          <a:xfrm>
            <a:off x="1515321" y="5342416"/>
            <a:ext cx="1786" cy="883985"/>
          </a:xfrm>
          <a:prstGeom prst="straightConnector1">
            <a:avLst/>
          </a:prstGeom>
          <a:ln w="127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81217D70-EF87-F57D-2084-0EBB1F31E37D}"/>
              </a:ext>
            </a:extLst>
          </p:cNvPr>
          <p:cNvSpPr txBox="1"/>
          <p:nvPr/>
        </p:nvSpPr>
        <p:spPr>
          <a:xfrm>
            <a:off x="1490537" y="5726973"/>
            <a:ext cx="67877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rgbClr val="436EBE"/>
                </a:solidFill>
              </a:rPr>
              <a:t>S/B - 500 </a:t>
            </a:r>
          </a:p>
        </p:txBody>
      </p:sp>
      <p:pic>
        <p:nvPicPr>
          <p:cNvPr id="10" name="Content Placeholder 7" descr="Diagram&#10;&#10;Description automatically generated">
            <a:extLst>
              <a:ext uri="{FF2B5EF4-FFF2-40B4-BE49-F238E27FC236}">
                <a16:creationId xmlns:a16="http://schemas.microsoft.com/office/drawing/2014/main" id="{5A9008A9-1F96-DC85-CE47-CF8144A6C959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t="6829" r="4502"/>
          <a:stretch/>
        </p:blipFill>
        <p:spPr>
          <a:xfrm>
            <a:off x="5864529" y="1228548"/>
            <a:ext cx="3509524" cy="1905889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3E62EF2F-B139-00BF-129C-AEFDF1B91EAA}"/>
              </a:ext>
            </a:extLst>
          </p:cNvPr>
          <p:cNvSpPr txBox="1">
            <a:spLocks/>
          </p:cNvSpPr>
          <p:nvPr/>
        </p:nvSpPr>
        <p:spPr>
          <a:xfrm>
            <a:off x="5897291" y="916195"/>
            <a:ext cx="6096000" cy="5500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kumimoji="1" lang="en-US" altLang="ja-JP" sz="2400" b="1" dirty="0"/>
              <a:t>Detector:</a:t>
            </a:r>
          </a:p>
          <a:p>
            <a:pPr marL="0" indent="0">
              <a:buFont typeface="Arial" panose="020B0604020202020204" pitchFamily="34" charset="0"/>
              <a:buNone/>
            </a:pPr>
            <a:endParaRPr kumimoji="1" lang="en-US" altLang="ja-JP" dirty="0"/>
          </a:p>
          <a:p>
            <a:pPr marL="0" indent="0">
              <a:buFont typeface="Arial" panose="020B0604020202020204" pitchFamily="34" charset="0"/>
              <a:buNone/>
            </a:pPr>
            <a:endParaRPr kumimoji="1" lang="en-US" altLang="ja-JP" dirty="0"/>
          </a:p>
          <a:p>
            <a:endParaRPr kumimoji="1" lang="ja-JP" alt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1F4CB9F-71A2-533B-D7A4-7F3BD0B06FA8}"/>
              </a:ext>
            </a:extLst>
          </p:cNvPr>
          <p:cNvSpPr txBox="1"/>
          <p:nvPr/>
        </p:nvSpPr>
        <p:spPr>
          <a:xfrm>
            <a:off x="9520043" y="1998792"/>
            <a:ext cx="2441683" cy="92333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err="1"/>
              <a:t>LArTPC</a:t>
            </a:r>
            <a:r>
              <a:rPr lang="en-US" dirty="0"/>
              <a:t> -&gt; cost effective, expandable and no dead volume 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2D2002D-77A6-5C1A-4075-3256E90E6005}"/>
              </a:ext>
            </a:extLst>
          </p:cNvPr>
          <p:cNvSpPr txBox="1"/>
          <p:nvPr/>
        </p:nvSpPr>
        <p:spPr>
          <a:xfrm>
            <a:off x="9418758" y="1095342"/>
            <a:ext cx="24416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dirty="0"/>
              <a:t>2 Plastic ToF layers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dirty="0"/>
              <a:t>Single Phase </a:t>
            </a:r>
            <a:r>
              <a:rPr kumimoji="1" lang="en-US" altLang="ja-JP" dirty="0" err="1"/>
              <a:t>LArTPC</a:t>
            </a:r>
            <a:endParaRPr kumimoji="1" lang="ja-JP" altLang="en-US"/>
          </a:p>
        </p:txBody>
      </p:sp>
      <p:pic>
        <p:nvPicPr>
          <p:cNvPr id="23" name="Picture 22" descr="A picture containing diagram&#10;&#10;Description automatically generated">
            <a:extLst>
              <a:ext uri="{FF2B5EF4-FFF2-40B4-BE49-F238E27FC236}">
                <a16:creationId xmlns:a16="http://schemas.microsoft.com/office/drawing/2014/main" id="{806918EA-9AC4-23DC-601F-743FD274FD5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360437" y="3260612"/>
            <a:ext cx="2558326" cy="2895226"/>
          </a:xfrm>
          <a:prstGeom prst="rect">
            <a:avLst/>
          </a:prstGeom>
        </p:spPr>
      </p:pic>
      <p:pic>
        <p:nvPicPr>
          <p:cNvPr id="22" name="Content Placeholder 7" descr="Diagram&#10;&#10;Description automatically generated">
            <a:extLst>
              <a:ext uri="{FF2B5EF4-FFF2-40B4-BE49-F238E27FC236}">
                <a16:creationId xmlns:a16="http://schemas.microsoft.com/office/drawing/2014/main" id="{D5ADE883-432F-B82D-E874-226775391BB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11"/>
          <a:srcRect r="910"/>
          <a:stretch/>
        </p:blipFill>
        <p:spPr>
          <a:xfrm>
            <a:off x="6181045" y="3239421"/>
            <a:ext cx="3733800" cy="1867591"/>
          </a:xfr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B2EA1EE9-7D75-3BFB-2FE5-B64CC70378A0}"/>
              </a:ext>
            </a:extLst>
          </p:cNvPr>
          <p:cNvSpPr txBox="1"/>
          <p:nvPr/>
        </p:nvSpPr>
        <p:spPr>
          <a:xfrm>
            <a:off x="5874771" y="5077890"/>
            <a:ext cx="3733800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dirty="0"/>
              <a:t>Anode Pad (X,Y) + Drift Time (Z) : 3D tracking &amp; </a:t>
            </a:r>
            <a:r>
              <a:rPr kumimoji="1" lang="en-US" altLang="ja-JP" dirty="0" err="1"/>
              <a:t>dE</a:t>
            </a:r>
            <a:r>
              <a:rPr kumimoji="1" lang="en-US" altLang="ja-JP" dirty="0"/>
              <a:t>/dx</a:t>
            </a:r>
          </a:p>
          <a:p>
            <a:r>
              <a:rPr kumimoji="1" lang="en-US" altLang="ja-JP" dirty="0"/>
              <a:t> </a:t>
            </a:r>
            <a:endParaRPr kumimoji="1" lang="ja-JP" altLang="en-US"/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4B36820B-E0E6-CDB0-6887-2285A8FC7966}"/>
              </a:ext>
            </a:extLst>
          </p:cNvPr>
          <p:cNvSpPr/>
          <p:nvPr/>
        </p:nvSpPr>
        <p:spPr>
          <a:xfrm>
            <a:off x="6464189" y="3987227"/>
            <a:ext cx="175996" cy="85725"/>
          </a:xfrm>
          <a:prstGeom prst="roundRect">
            <a:avLst/>
          </a:prstGeom>
          <a:solidFill>
            <a:srgbClr val="CD5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397BDC38-7532-052B-8FAC-DBBB75929E47}"/>
              </a:ext>
            </a:extLst>
          </p:cNvPr>
          <p:cNvSpPr/>
          <p:nvPr/>
        </p:nvSpPr>
        <p:spPr>
          <a:xfrm>
            <a:off x="6684887" y="3987227"/>
            <a:ext cx="175996" cy="85725"/>
          </a:xfrm>
          <a:prstGeom prst="roundRect">
            <a:avLst/>
          </a:prstGeom>
          <a:solidFill>
            <a:srgbClr val="CD5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Rounded Rectangle 36">
            <a:extLst>
              <a:ext uri="{FF2B5EF4-FFF2-40B4-BE49-F238E27FC236}">
                <a16:creationId xmlns:a16="http://schemas.microsoft.com/office/drawing/2014/main" id="{E22E1555-1871-667D-3DF6-1E7C1E7A197D}"/>
              </a:ext>
            </a:extLst>
          </p:cNvPr>
          <p:cNvSpPr/>
          <p:nvPr/>
        </p:nvSpPr>
        <p:spPr>
          <a:xfrm>
            <a:off x="6900061" y="3987227"/>
            <a:ext cx="175996" cy="85725"/>
          </a:xfrm>
          <a:prstGeom prst="roundRect">
            <a:avLst/>
          </a:prstGeom>
          <a:solidFill>
            <a:srgbClr val="CD5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Rounded Rectangle 54">
            <a:extLst>
              <a:ext uri="{FF2B5EF4-FFF2-40B4-BE49-F238E27FC236}">
                <a16:creationId xmlns:a16="http://schemas.microsoft.com/office/drawing/2014/main" id="{5730AAE4-E2EC-C234-7162-9E5D872CAA7E}"/>
              </a:ext>
            </a:extLst>
          </p:cNvPr>
          <p:cNvSpPr/>
          <p:nvPr/>
        </p:nvSpPr>
        <p:spPr>
          <a:xfrm>
            <a:off x="7116661" y="3987227"/>
            <a:ext cx="175996" cy="85725"/>
          </a:xfrm>
          <a:prstGeom prst="roundRect">
            <a:avLst/>
          </a:prstGeom>
          <a:solidFill>
            <a:srgbClr val="CD5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Rounded Rectangle 55">
            <a:extLst>
              <a:ext uri="{FF2B5EF4-FFF2-40B4-BE49-F238E27FC236}">
                <a16:creationId xmlns:a16="http://schemas.microsoft.com/office/drawing/2014/main" id="{F5ECBFE5-C4F4-E4A4-61FB-2640DBAB8DBE}"/>
              </a:ext>
            </a:extLst>
          </p:cNvPr>
          <p:cNvSpPr/>
          <p:nvPr/>
        </p:nvSpPr>
        <p:spPr>
          <a:xfrm>
            <a:off x="7337359" y="3987227"/>
            <a:ext cx="175996" cy="85725"/>
          </a:xfrm>
          <a:prstGeom prst="roundRect">
            <a:avLst/>
          </a:prstGeom>
          <a:solidFill>
            <a:srgbClr val="CD5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68E70594-BA63-D3C2-E7F2-70BB63274F8E}"/>
              </a:ext>
            </a:extLst>
          </p:cNvPr>
          <p:cNvSpPr/>
          <p:nvPr/>
        </p:nvSpPr>
        <p:spPr>
          <a:xfrm>
            <a:off x="7552533" y="3987227"/>
            <a:ext cx="175996" cy="85725"/>
          </a:xfrm>
          <a:prstGeom prst="roundRect">
            <a:avLst/>
          </a:prstGeom>
          <a:solidFill>
            <a:srgbClr val="CD5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Rounded Rectangle 57">
            <a:extLst>
              <a:ext uri="{FF2B5EF4-FFF2-40B4-BE49-F238E27FC236}">
                <a16:creationId xmlns:a16="http://schemas.microsoft.com/office/drawing/2014/main" id="{2DEAD37D-D9BB-D41E-918D-8522C93FA79B}"/>
              </a:ext>
            </a:extLst>
          </p:cNvPr>
          <p:cNvSpPr/>
          <p:nvPr/>
        </p:nvSpPr>
        <p:spPr>
          <a:xfrm>
            <a:off x="7769337" y="3987227"/>
            <a:ext cx="175996" cy="85725"/>
          </a:xfrm>
          <a:prstGeom prst="roundRect">
            <a:avLst/>
          </a:prstGeom>
          <a:solidFill>
            <a:srgbClr val="CD5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BC84B6B-5043-A952-887F-D29754792171}"/>
              </a:ext>
            </a:extLst>
          </p:cNvPr>
          <p:cNvSpPr/>
          <p:nvPr/>
        </p:nvSpPr>
        <p:spPr>
          <a:xfrm>
            <a:off x="7984511" y="3987227"/>
            <a:ext cx="175996" cy="85725"/>
          </a:xfrm>
          <a:prstGeom prst="roundRect">
            <a:avLst/>
          </a:prstGeom>
          <a:solidFill>
            <a:srgbClr val="CD5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" name="Rounded Rectangle 59">
            <a:extLst>
              <a:ext uri="{FF2B5EF4-FFF2-40B4-BE49-F238E27FC236}">
                <a16:creationId xmlns:a16="http://schemas.microsoft.com/office/drawing/2014/main" id="{8A2ABABD-6288-B6E1-9034-70D0B52EA0DF}"/>
              </a:ext>
            </a:extLst>
          </p:cNvPr>
          <p:cNvSpPr/>
          <p:nvPr/>
        </p:nvSpPr>
        <p:spPr>
          <a:xfrm>
            <a:off x="8201111" y="3987227"/>
            <a:ext cx="175996" cy="85725"/>
          </a:xfrm>
          <a:prstGeom prst="roundRect">
            <a:avLst/>
          </a:prstGeom>
          <a:solidFill>
            <a:srgbClr val="CD5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" name="Rounded Rectangle 60">
            <a:extLst>
              <a:ext uri="{FF2B5EF4-FFF2-40B4-BE49-F238E27FC236}">
                <a16:creationId xmlns:a16="http://schemas.microsoft.com/office/drawing/2014/main" id="{E010CC84-0D0E-D62E-C258-C356DC8E0940}"/>
              </a:ext>
            </a:extLst>
          </p:cNvPr>
          <p:cNvSpPr/>
          <p:nvPr/>
        </p:nvSpPr>
        <p:spPr>
          <a:xfrm>
            <a:off x="8421809" y="3987227"/>
            <a:ext cx="175996" cy="85725"/>
          </a:xfrm>
          <a:prstGeom prst="roundRect">
            <a:avLst/>
          </a:prstGeom>
          <a:solidFill>
            <a:srgbClr val="CD5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024" name="Straight Arrow Connector 1023">
            <a:extLst>
              <a:ext uri="{FF2B5EF4-FFF2-40B4-BE49-F238E27FC236}">
                <a16:creationId xmlns:a16="http://schemas.microsoft.com/office/drawing/2014/main" id="{28EE0238-1C03-D12F-54BE-418EDA1BABBE}"/>
              </a:ext>
            </a:extLst>
          </p:cNvPr>
          <p:cNvCxnSpPr/>
          <p:nvPr/>
        </p:nvCxnSpPr>
        <p:spPr>
          <a:xfrm flipV="1">
            <a:off x="6554269" y="4072952"/>
            <a:ext cx="0" cy="584971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25" name="Straight Arrow Connector 1024">
            <a:extLst>
              <a:ext uri="{FF2B5EF4-FFF2-40B4-BE49-F238E27FC236}">
                <a16:creationId xmlns:a16="http://schemas.microsoft.com/office/drawing/2014/main" id="{7A6907DE-9CDF-144D-CDA2-E7014507D671}"/>
              </a:ext>
            </a:extLst>
          </p:cNvPr>
          <p:cNvCxnSpPr>
            <a:cxnSpLocks/>
          </p:cNvCxnSpPr>
          <p:nvPr/>
        </p:nvCxnSpPr>
        <p:spPr>
          <a:xfrm flipV="1">
            <a:off x="6778515" y="4072952"/>
            <a:ext cx="0" cy="486999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27" name="Straight Arrow Connector 1026">
            <a:extLst>
              <a:ext uri="{FF2B5EF4-FFF2-40B4-BE49-F238E27FC236}">
                <a16:creationId xmlns:a16="http://schemas.microsoft.com/office/drawing/2014/main" id="{F18CE9DA-0FB4-2CB5-2F14-67FB576D4FEE}"/>
              </a:ext>
            </a:extLst>
          </p:cNvPr>
          <p:cNvCxnSpPr>
            <a:cxnSpLocks/>
          </p:cNvCxnSpPr>
          <p:nvPr/>
        </p:nvCxnSpPr>
        <p:spPr>
          <a:xfrm flipV="1">
            <a:off x="6983166" y="4072952"/>
            <a:ext cx="0" cy="428216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31" name="Straight Arrow Connector 1030">
            <a:extLst>
              <a:ext uri="{FF2B5EF4-FFF2-40B4-BE49-F238E27FC236}">
                <a16:creationId xmlns:a16="http://schemas.microsoft.com/office/drawing/2014/main" id="{634DF9B8-DCD8-9333-477A-EC72DCA97FF8}"/>
              </a:ext>
            </a:extLst>
          </p:cNvPr>
          <p:cNvCxnSpPr>
            <a:cxnSpLocks/>
          </p:cNvCxnSpPr>
          <p:nvPr/>
        </p:nvCxnSpPr>
        <p:spPr>
          <a:xfrm flipV="1">
            <a:off x="7193042" y="4072952"/>
            <a:ext cx="0" cy="258399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33" name="Straight Arrow Connector 1032">
            <a:extLst>
              <a:ext uri="{FF2B5EF4-FFF2-40B4-BE49-F238E27FC236}">
                <a16:creationId xmlns:a16="http://schemas.microsoft.com/office/drawing/2014/main" id="{87A023C2-BBA5-3A50-CA25-E35C33372B86}"/>
              </a:ext>
            </a:extLst>
          </p:cNvPr>
          <p:cNvCxnSpPr>
            <a:cxnSpLocks/>
          </p:cNvCxnSpPr>
          <p:nvPr/>
        </p:nvCxnSpPr>
        <p:spPr>
          <a:xfrm flipV="1">
            <a:off x="7847057" y="4072952"/>
            <a:ext cx="0" cy="162659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35" name="Straight Arrow Connector 1034">
            <a:extLst>
              <a:ext uri="{FF2B5EF4-FFF2-40B4-BE49-F238E27FC236}">
                <a16:creationId xmlns:a16="http://schemas.microsoft.com/office/drawing/2014/main" id="{75C2FC8D-9EF6-A5E7-E08A-C4B74EA732C3}"/>
              </a:ext>
            </a:extLst>
          </p:cNvPr>
          <p:cNvCxnSpPr>
            <a:cxnSpLocks/>
          </p:cNvCxnSpPr>
          <p:nvPr/>
        </p:nvCxnSpPr>
        <p:spPr>
          <a:xfrm flipV="1">
            <a:off x="8067384" y="4072952"/>
            <a:ext cx="0" cy="1285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37" name="Straight Arrow Connector 1036">
            <a:extLst>
              <a:ext uri="{FF2B5EF4-FFF2-40B4-BE49-F238E27FC236}">
                <a16:creationId xmlns:a16="http://schemas.microsoft.com/office/drawing/2014/main" id="{96E1566C-8D8D-3E60-339B-8CE21E5651F7}"/>
              </a:ext>
            </a:extLst>
          </p:cNvPr>
          <p:cNvCxnSpPr>
            <a:cxnSpLocks/>
          </p:cNvCxnSpPr>
          <p:nvPr/>
        </p:nvCxnSpPr>
        <p:spPr>
          <a:xfrm flipV="1">
            <a:off x="7435141" y="4072952"/>
            <a:ext cx="0" cy="258399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39" name="Straight Arrow Connector 1038">
            <a:extLst>
              <a:ext uri="{FF2B5EF4-FFF2-40B4-BE49-F238E27FC236}">
                <a16:creationId xmlns:a16="http://schemas.microsoft.com/office/drawing/2014/main" id="{66378337-FA82-8C82-67BC-25D168F18B79}"/>
              </a:ext>
            </a:extLst>
          </p:cNvPr>
          <p:cNvCxnSpPr>
            <a:cxnSpLocks/>
          </p:cNvCxnSpPr>
          <p:nvPr/>
        </p:nvCxnSpPr>
        <p:spPr>
          <a:xfrm flipV="1">
            <a:off x="7629342" y="4072952"/>
            <a:ext cx="0" cy="20092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41" name="TextBox 1040">
            <a:extLst>
              <a:ext uri="{FF2B5EF4-FFF2-40B4-BE49-F238E27FC236}">
                <a16:creationId xmlns:a16="http://schemas.microsoft.com/office/drawing/2014/main" id="{773481A8-27C8-8570-38A6-1423A390C39B}"/>
              </a:ext>
            </a:extLst>
          </p:cNvPr>
          <p:cNvSpPr txBox="1"/>
          <p:nvPr/>
        </p:nvSpPr>
        <p:spPr>
          <a:xfrm>
            <a:off x="6513430" y="4123910"/>
            <a:ext cx="17162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b="1" dirty="0"/>
              <a:t>e</a:t>
            </a:r>
            <a:r>
              <a:rPr kumimoji="1" lang="en-US" altLang="ja-JP" sz="1200" b="1" baseline="30000" dirty="0"/>
              <a:t>-</a:t>
            </a:r>
            <a:endParaRPr kumimoji="1" lang="ja-JP" altLang="en-US" sz="1200" b="1"/>
          </a:p>
        </p:txBody>
      </p:sp>
      <p:sp>
        <p:nvSpPr>
          <p:cNvPr id="1043" name="TextBox 1042">
            <a:extLst>
              <a:ext uri="{FF2B5EF4-FFF2-40B4-BE49-F238E27FC236}">
                <a16:creationId xmlns:a16="http://schemas.microsoft.com/office/drawing/2014/main" id="{465E287D-65FD-982D-8765-0AABB18D01F0}"/>
              </a:ext>
            </a:extLst>
          </p:cNvPr>
          <p:cNvSpPr txBox="1"/>
          <p:nvPr/>
        </p:nvSpPr>
        <p:spPr>
          <a:xfrm>
            <a:off x="5897291" y="5689781"/>
            <a:ext cx="616449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b="1" dirty="0"/>
              <a:t>Antimatter Interaction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Stops forming an </a:t>
            </a:r>
            <a:r>
              <a:rPr lang="en-US" b="1" dirty="0"/>
              <a:t>excited exotic atom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dirty="0"/>
              <a:t>Deexcitation releases signature X-Rays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dirty="0"/>
              <a:t>Ends in a nuclear annihilation releasing </a:t>
            </a:r>
            <a:r>
              <a:rPr kumimoji="1" lang="en-US" altLang="ja-JP" b="1" dirty="0"/>
              <a:t>pion/protons</a:t>
            </a:r>
          </a:p>
        </p:txBody>
      </p:sp>
      <p:cxnSp>
        <p:nvCxnSpPr>
          <p:cNvPr id="1044" name="Straight Arrow Connector 1043">
            <a:extLst>
              <a:ext uri="{FF2B5EF4-FFF2-40B4-BE49-F238E27FC236}">
                <a16:creationId xmlns:a16="http://schemas.microsoft.com/office/drawing/2014/main" id="{2EB04222-CA13-24A5-BB15-FEA60BF3337C}"/>
              </a:ext>
            </a:extLst>
          </p:cNvPr>
          <p:cNvCxnSpPr>
            <a:cxnSpLocks/>
          </p:cNvCxnSpPr>
          <p:nvPr/>
        </p:nvCxnSpPr>
        <p:spPr>
          <a:xfrm>
            <a:off x="6181045" y="3987227"/>
            <a:ext cx="0" cy="866633"/>
          </a:xfrm>
          <a:prstGeom prst="straightConnector1">
            <a:avLst/>
          </a:prstGeom>
          <a:ln w="19050">
            <a:solidFill>
              <a:schemeClr val="accent6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46" name="TextBox 1045">
            <a:extLst>
              <a:ext uri="{FF2B5EF4-FFF2-40B4-BE49-F238E27FC236}">
                <a16:creationId xmlns:a16="http://schemas.microsoft.com/office/drawing/2014/main" id="{7FBF2853-F8F1-EDD1-3FF9-AE3DED9EE52C}"/>
              </a:ext>
            </a:extLst>
          </p:cNvPr>
          <p:cNvSpPr txBox="1"/>
          <p:nvPr/>
        </p:nvSpPr>
        <p:spPr>
          <a:xfrm rot="16200000">
            <a:off x="5203337" y="3882616"/>
            <a:ext cx="1716237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200" b="1" dirty="0">
                <a:solidFill>
                  <a:schemeClr val="accent6"/>
                </a:solidFill>
              </a:rPr>
              <a:t>Electric Field</a:t>
            </a:r>
            <a:endParaRPr kumimoji="1" lang="ja-JP" altLang="en-US" sz="1200" b="1">
              <a:solidFill>
                <a:schemeClr val="accent6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EFDD961-1CFF-61FD-6C28-594AEBBF9C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6117"/>
            <a:ext cx="2743200" cy="365125"/>
          </a:xfrm>
        </p:spPr>
        <p:txBody>
          <a:bodyPr/>
          <a:lstStyle/>
          <a:p>
            <a:r>
              <a:rPr kumimoji="1" lang="en-US" altLang="ja-JP" dirty="0"/>
              <a:t>4/12</a:t>
            </a:r>
            <a:endParaRPr kumimoji="1" lang="ja-JP" alt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33F845E-020D-5AF4-DB43-D8F51BFF66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067531"/>
          </a:xfrm>
        </p:spPr>
        <p:txBody>
          <a:bodyPr/>
          <a:lstStyle/>
          <a:p>
            <a:r>
              <a:rPr kumimoji="1" lang="en-US" altLang="ja-JP" dirty="0">
                <a:latin typeface="+mn-lt"/>
                <a:cs typeface="Times New Roman" panose="02020603050405020304" pitchFamily="18" charset="0"/>
              </a:rPr>
              <a:t> GRAMS Experiment</a:t>
            </a:r>
            <a:endParaRPr kumimoji="1" lang="ja-JP" altLang="en-US">
              <a:latin typeface="+mn-lt"/>
              <a:cs typeface="Times New Roman" panose="02020603050405020304" pitchFamily="18" charset="0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08232AF-3CDB-31F7-CD74-47B1A37DEF2C}"/>
              </a:ext>
            </a:extLst>
          </p:cNvPr>
          <p:cNvCxnSpPr/>
          <p:nvPr/>
        </p:nvCxnSpPr>
        <p:spPr>
          <a:xfrm>
            <a:off x="0" y="890820"/>
            <a:ext cx="12192000" cy="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>
            <a:extLst>
              <a:ext uri="{FF2B5EF4-FFF2-40B4-BE49-F238E27FC236}">
                <a16:creationId xmlns:a16="http://schemas.microsoft.com/office/drawing/2014/main" id="{123596A8-DA80-4CE7-7E0A-5C499EB95C98}"/>
              </a:ext>
            </a:extLst>
          </p:cNvPr>
          <p:cNvSpPr txBox="1">
            <a:spLocks/>
          </p:cNvSpPr>
          <p:nvPr/>
        </p:nvSpPr>
        <p:spPr>
          <a:xfrm>
            <a:off x="7552518" y="2437"/>
            <a:ext cx="4639482" cy="10675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p.2</a:t>
            </a:r>
            <a:endParaRPr kumimoji="1" lang="ja-JP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21152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1DD19F-F7BE-4462-64B9-9E668B5244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067531"/>
          </a:xfrm>
        </p:spPr>
        <p:txBody>
          <a:bodyPr/>
          <a:lstStyle/>
          <a:p>
            <a:r>
              <a:rPr kumimoji="1" lang="en-US" altLang="ja-JP" dirty="0">
                <a:latin typeface="+mn-lt"/>
                <a:cs typeface="Times New Roman" panose="02020603050405020304" pitchFamily="18" charset="0"/>
              </a:rPr>
              <a:t> GRAMS Schedule</a:t>
            </a:r>
            <a:endParaRPr kumimoji="1" lang="ja-JP" altLang="en-US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6" name="四角形: 角を丸くする 21">
            <a:extLst>
              <a:ext uri="{FF2B5EF4-FFF2-40B4-BE49-F238E27FC236}">
                <a16:creationId xmlns:a16="http://schemas.microsoft.com/office/drawing/2014/main" id="{DA3C8DFA-A714-7906-4F11-F7EF11005A77}"/>
              </a:ext>
            </a:extLst>
          </p:cNvPr>
          <p:cNvSpPr/>
          <p:nvPr/>
        </p:nvSpPr>
        <p:spPr>
          <a:xfrm>
            <a:off x="384221" y="2481475"/>
            <a:ext cx="3151924" cy="2423312"/>
          </a:xfrm>
          <a:prstGeom prst="roundRect">
            <a:avLst>
              <a:gd name="adj" fmla="val 6116"/>
            </a:avLst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四角形: 角を丸くする 22">
            <a:extLst>
              <a:ext uri="{FF2B5EF4-FFF2-40B4-BE49-F238E27FC236}">
                <a16:creationId xmlns:a16="http://schemas.microsoft.com/office/drawing/2014/main" id="{A6D63902-A475-77FC-FECA-92EB1613A1BE}"/>
              </a:ext>
            </a:extLst>
          </p:cNvPr>
          <p:cNvSpPr/>
          <p:nvPr/>
        </p:nvSpPr>
        <p:spPr>
          <a:xfrm>
            <a:off x="3792071" y="2473443"/>
            <a:ext cx="3400868" cy="2423311"/>
          </a:xfrm>
          <a:prstGeom prst="roundRect">
            <a:avLst>
              <a:gd name="adj" fmla="val 6116"/>
            </a:avLst>
          </a:prstGeom>
          <a:noFill/>
          <a:ln w="38100"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四角形: 角を丸くする 24">
            <a:extLst>
              <a:ext uri="{FF2B5EF4-FFF2-40B4-BE49-F238E27FC236}">
                <a16:creationId xmlns:a16="http://schemas.microsoft.com/office/drawing/2014/main" id="{698544DF-2734-171D-1DA8-645B91BA1D41}"/>
              </a:ext>
            </a:extLst>
          </p:cNvPr>
          <p:cNvSpPr/>
          <p:nvPr/>
        </p:nvSpPr>
        <p:spPr>
          <a:xfrm>
            <a:off x="7301995" y="2465416"/>
            <a:ext cx="4100482" cy="2420120"/>
          </a:xfrm>
          <a:prstGeom prst="roundRect">
            <a:avLst>
              <a:gd name="adj" fmla="val 6116"/>
            </a:avLst>
          </a:prstGeom>
          <a:noFill/>
          <a:ln w="38100">
            <a:solidFill>
              <a:srgbClr val="2B03F3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テキスト ボックス 43">
            <a:extLst>
              <a:ext uri="{FF2B5EF4-FFF2-40B4-BE49-F238E27FC236}">
                <a16:creationId xmlns:a16="http://schemas.microsoft.com/office/drawing/2014/main" id="{2B743B5E-5B8E-2317-0031-B0D4C3328F67}"/>
              </a:ext>
            </a:extLst>
          </p:cNvPr>
          <p:cNvSpPr txBox="1"/>
          <p:nvPr/>
        </p:nvSpPr>
        <p:spPr>
          <a:xfrm>
            <a:off x="349874" y="2155886"/>
            <a:ext cx="1953087" cy="3847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9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Cosmic muon test</a:t>
            </a:r>
            <a:endParaRPr kumimoji="1" lang="ja-JP" altLang="en-US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0" name="直線コネクタ 45">
            <a:extLst>
              <a:ext uri="{FF2B5EF4-FFF2-40B4-BE49-F238E27FC236}">
                <a16:creationId xmlns:a16="http://schemas.microsoft.com/office/drawing/2014/main" id="{A3D1882D-66CD-9702-ECF9-227A8172BBBD}"/>
              </a:ext>
            </a:extLst>
          </p:cNvPr>
          <p:cNvCxnSpPr/>
          <p:nvPr/>
        </p:nvCxnSpPr>
        <p:spPr>
          <a:xfrm>
            <a:off x="478379" y="2473444"/>
            <a:ext cx="175084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46">
            <a:extLst>
              <a:ext uri="{FF2B5EF4-FFF2-40B4-BE49-F238E27FC236}">
                <a16:creationId xmlns:a16="http://schemas.microsoft.com/office/drawing/2014/main" id="{7EA6EAFD-BE11-8470-2787-C1A1CE899275}"/>
              </a:ext>
            </a:extLst>
          </p:cNvPr>
          <p:cNvSpPr txBox="1"/>
          <p:nvPr/>
        </p:nvSpPr>
        <p:spPr>
          <a:xfrm>
            <a:off x="3944958" y="2137669"/>
            <a:ext cx="2421118" cy="3847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9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Beam test @J-PARC</a:t>
            </a:r>
            <a:endParaRPr kumimoji="1" lang="ja-JP" altLang="en-US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2" name="直線コネクタ 47">
            <a:extLst>
              <a:ext uri="{FF2B5EF4-FFF2-40B4-BE49-F238E27FC236}">
                <a16:creationId xmlns:a16="http://schemas.microsoft.com/office/drawing/2014/main" id="{85887CEF-D834-9DDC-7B36-0E4A7C1BB8F6}"/>
              </a:ext>
            </a:extLst>
          </p:cNvPr>
          <p:cNvCxnSpPr>
            <a:cxnSpLocks/>
          </p:cNvCxnSpPr>
          <p:nvPr/>
        </p:nvCxnSpPr>
        <p:spPr>
          <a:xfrm flipV="1">
            <a:off x="3944958" y="2473444"/>
            <a:ext cx="2041344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テキスト ボックス 48">
            <a:extLst>
              <a:ext uri="{FF2B5EF4-FFF2-40B4-BE49-F238E27FC236}">
                <a16:creationId xmlns:a16="http://schemas.microsoft.com/office/drawing/2014/main" id="{DDD6BFE3-FC18-B15C-5C05-80E6DDD80850}"/>
              </a:ext>
            </a:extLst>
          </p:cNvPr>
          <p:cNvSpPr txBox="1"/>
          <p:nvPr/>
        </p:nvSpPr>
        <p:spPr>
          <a:xfrm>
            <a:off x="7301995" y="2143312"/>
            <a:ext cx="3290381" cy="3847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Engineering Balloon Flight </a:t>
            </a:r>
            <a:endParaRPr kumimoji="1" lang="ja-JP" altLang="en-US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4" name="直線コネクタ 49">
            <a:extLst>
              <a:ext uri="{FF2B5EF4-FFF2-40B4-BE49-F238E27FC236}">
                <a16:creationId xmlns:a16="http://schemas.microsoft.com/office/drawing/2014/main" id="{B1A7FB32-0D3D-E242-3557-4A236FE073CE}"/>
              </a:ext>
            </a:extLst>
          </p:cNvPr>
          <p:cNvCxnSpPr>
            <a:cxnSpLocks/>
          </p:cNvCxnSpPr>
          <p:nvPr/>
        </p:nvCxnSpPr>
        <p:spPr>
          <a:xfrm>
            <a:off x="7459375" y="2463817"/>
            <a:ext cx="2601673" cy="1597"/>
          </a:xfrm>
          <a:prstGeom prst="line">
            <a:avLst/>
          </a:prstGeom>
          <a:ln w="38100">
            <a:solidFill>
              <a:srgbClr val="2B03F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図 120">
            <a:extLst>
              <a:ext uri="{FF2B5EF4-FFF2-40B4-BE49-F238E27FC236}">
                <a16:creationId xmlns:a16="http://schemas.microsoft.com/office/drawing/2014/main" id="{F3EA9F5D-8B5B-61ED-E3C2-F2DF2CF7AF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848" y="2562889"/>
            <a:ext cx="1818219" cy="2341899"/>
          </a:xfrm>
          <a:prstGeom prst="rect">
            <a:avLst/>
          </a:prstGeom>
        </p:spPr>
      </p:pic>
      <p:pic>
        <p:nvPicPr>
          <p:cNvPr id="27" name="図 124">
            <a:extLst>
              <a:ext uri="{FF2B5EF4-FFF2-40B4-BE49-F238E27FC236}">
                <a16:creationId xmlns:a16="http://schemas.microsoft.com/office/drawing/2014/main" id="{5C220691-5B35-F6DE-9EFF-71D2F51C70B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4200"/>
          <a:stretch/>
        </p:blipFill>
        <p:spPr>
          <a:xfrm>
            <a:off x="3870994" y="3442263"/>
            <a:ext cx="3132534" cy="1298197"/>
          </a:xfrm>
          <a:prstGeom prst="rect">
            <a:avLst/>
          </a:prstGeom>
        </p:spPr>
      </p:pic>
      <p:sp>
        <p:nvSpPr>
          <p:cNvPr id="30" name="テキスト ボックス 126">
            <a:extLst>
              <a:ext uri="{FF2B5EF4-FFF2-40B4-BE49-F238E27FC236}">
                <a16:creationId xmlns:a16="http://schemas.microsoft.com/office/drawing/2014/main" id="{6C9C574C-68E5-BC75-BAD2-A15E4D635606}"/>
              </a:ext>
            </a:extLst>
          </p:cNvPr>
          <p:cNvSpPr txBox="1"/>
          <p:nvPr/>
        </p:nvSpPr>
        <p:spPr>
          <a:xfrm>
            <a:off x="3774063" y="2514870"/>
            <a:ext cx="37922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Verification of antimatter capture process in </a:t>
            </a:r>
            <a:r>
              <a:rPr kumimoji="1" lang="en-US" altLang="ja-JP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LAr</a:t>
            </a:r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1" lang="ja-JP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→ </a:t>
            </a:r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K1.8BR @ J-PARC </a:t>
            </a:r>
            <a:r>
              <a:rPr kumimoji="1" lang="ja-JP" altLang="en-US">
                <a:solidFill>
                  <a:schemeClr val="accent2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→</a:t>
            </a:r>
            <a:r>
              <a:rPr lang="en-US" altLang="ja-JP" dirty="0">
                <a:solidFill>
                  <a:schemeClr val="accent2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Shimizu’s</a:t>
            </a:r>
            <a:r>
              <a:rPr kumimoji="1" lang="en-US" altLang="ja-JP" dirty="0">
                <a:solidFill>
                  <a:schemeClr val="accent2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 			</a:t>
            </a:r>
            <a:r>
              <a:rPr lang="en-US" altLang="ja-JP" dirty="0">
                <a:solidFill>
                  <a:schemeClr val="accent2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talk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テキスト ボックス 126">
            <a:extLst>
              <a:ext uri="{FF2B5EF4-FFF2-40B4-BE49-F238E27FC236}">
                <a16:creationId xmlns:a16="http://schemas.microsoft.com/office/drawing/2014/main" id="{9873A33C-74BB-E548-D1DC-0324BDC6D40D}"/>
              </a:ext>
            </a:extLst>
          </p:cNvPr>
          <p:cNvSpPr txBox="1"/>
          <p:nvPr/>
        </p:nvSpPr>
        <p:spPr>
          <a:xfrm>
            <a:off x="1462000" y="3693131"/>
            <a:ext cx="214308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Looking for stopped muons in </a:t>
            </a:r>
            <a:r>
              <a:rPr kumimoji="1" lang="en-US" altLang="ja-JP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LAr</a:t>
            </a:r>
            <a:b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@</a:t>
            </a:r>
            <a:r>
              <a:rPr kumimoji="1" lang="en-US" altLang="ja-JP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Waseda</a:t>
            </a:r>
            <a:endParaRPr kumimoji="1" lang="en-US" altLang="ja-JP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kumimoji="1" lang="ja-JP" altLang="en-US">
                <a:solidFill>
                  <a:schemeClr val="accent2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→</a:t>
            </a:r>
            <a:r>
              <a:rPr kumimoji="1" lang="en-US" altLang="ja-JP" dirty="0">
                <a:solidFill>
                  <a:schemeClr val="accent2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Taniguchi’s </a:t>
            </a:r>
            <a:r>
              <a:rPr lang="en-US" altLang="ja-JP" dirty="0">
                <a:solidFill>
                  <a:schemeClr val="accent2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talk</a:t>
            </a:r>
            <a:endParaRPr kumimoji="1" lang="ja-JP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" name="Picture 39" descr="A picture containing sky, grass, outdoor, day&#10;&#10;Description automatically generated">
            <a:extLst>
              <a:ext uri="{FF2B5EF4-FFF2-40B4-BE49-F238E27FC236}">
                <a16:creationId xmlns:a16="http://schemas.microsoft.com/office/drawing/2014/main" id="{8E8F547B-FE1F-8828-C0D9-5AF110F453F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92355" y="3386056"/>
            <a:ext cx="2444694" cy="1399894"/>
          </a:xfrm>
          <a:prstGeom prst="rect">
            <a:avLst/>
          </a:prstGeom>
        </p:spPr>
      </p:pic>
      <p:pic>
        <p:nvPicPr>
          <p:cNvPr id="1026" name="Picture 2" descr="宇宙のまち大樹町note、スタートです！｜宇宙のまち大樹町 公式note">
            <a:extLst>
              <a:ext uri="{FF2B5EF4-FFF2-40B4-BE49-F238E27FC236}">
                <a16:creationId xmlns:a16="http://schemas.microsoft.com/office/drawing/2014/main" id="{45952A7C-B1DF-BCC2-3883-12DED1AD812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25" r="25863"/>
          <a:stretch/>
        </p:blipFill>
        <p:spPr bwMode="auto">
          <a:xfrm>
            <a:off x="9855499" y="3373852"/>
            <a:ext cx="1409101" cy="1412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テキスト ボックス 126">
            <a:extLst>
              <a:ext uri="{FF2B5EF4-FFF2-40B4-BE49-F238E27FC236}">
                <a16:creationId xmlns:a16="http://schemas.microsoft.com/office/drawing/2014/main" id="{C291DA6C-092B-2080-9B03-367825408477}"/>
              </a:ext>
            </a:extLst>
          </p:cNvPr>
          <p:cNvSpPr txBox="1"/>
          <p:nvPr/>
        </p:nvSpPr>
        <p:spPr>
          <a:xfrm>
            <a:off x="7410805" y="2501769"/>
            <a:ext cx="37922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First Balloon Experiment using a </a:t>
            </a:r>
            <a:r>
              <a:rPr kumimoji="1" lang="en-US" altLang="ja-JP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LArTPC</a:t>
            </a:r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kumimoji="1" lang="ja-JP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 @JAXA </a:t>
            </a:r>
            <a:r>
              <a:rPr kumimoji="1" lang="en-US" altLang="ja-JP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Taikicho</a:t>
            </a:r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 ~ June 2023</a:t>
            </a:r>
          </a:p>
          <a:p>
            <a:endParaRPr kumimoji="1" lang="en-US" altLang="ja-JP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テキスト ボックス 6">
            <a:extLst>
              <a:ext uri="{FF2B5EF4-FFF2-40B4-BE49-F238E27FC236}">
                <a16:creationId xmlns:a16="http://schemas.microsoft.com/office/drawing/2014/main" id="{B804F8B6-E5F8-EF19-DD0A-77E911758128}"/>
              </a:ext>
            </a:extLst>
          </p:cNvPr>
          <p:cNvSpPr txBox="1"/>
          <p:nvPr/>
        </p:nvSpPr>
        <p:spPr>
          <a:xfrm>
            <a:off x="0" y="913970"/>
            <a:ext cx="1197260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l"/>
            </a:pPr>
            <a:r>
              <a:rPr lang="en-US" altLang="ja-JP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Milestones for Cosmic</a:t>
            </a:r>
            <a:r>
              <a:rPr lang="ja-JP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AntiMatter</a:t>
            </a:r>
            <a:r>
              <a:rPr lang="en-US" altLang="ja-JP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Detection</a:t>
            </a:r>
          </a:p>
          <a:p>
            <a:pPr marL="800100" lvl="1" indent="-342900">
              <a:buFont typeface="Wingdings" panose="05000000000000000000" pitchFamily="2" charset="2"/>
              <a:buChar char="p"/>
            </a:pPr>
            <a:r>
              <a:rPr lang="en-US" altLang="ja-JP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Verification of Matter/</a:t>
            </a:r>
            <a:r>
              <a:rPr lang="en-US" altLang="ja-JP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AntiMatter</a:t>
            </a:r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identification</a:t>
            </a:r>
          </a:p>
          <a:p>
            <a:pPr marL="800100" lvl="1" indent="-342900">
              <a:buFont typeface="Wingdings" panose="05000000000000000000" pitchFamily="2" charset="2"/>
              <a:buChar char="p"/>
            </a:pPr>
            <a:r>
              <a:rPr lang="en-US" altLang="ja-JP" sz="20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Quantification of particle identification capability using Antimatter Beam Line</a:t>
            </a:r>
          </a:p>
          <a:p>
            <a:pPr marL="800100" lvl="1" indent="-342900">
              <a:buFont typeface="Wingdings" panose="05000000000000000000" pitchFamily="2" charset="2"/>
              <a:buChar char="p"/>
            </a:pPr>
            <a:r>
              <a:rPr lang="ja-JP" altLang="en-US" sz="2000">
                <a:solidFill>
                  <a:srgbClr val="2B03F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Establishment of stable </a:t>
            </a:r>
            <a:r>
              <a:rPr lang="en-US" altLang="ja-JP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LAr</a:t>
            </a:r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operation at balloon altitudes</a:t>
            </a:r>
            <a:endParaRPr lang="ja-JP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14CEB90E-00E1-20B6-CA64-E06154CB7EBB}"/>
              </a:ext>
            </a:extLst>
          </p:cNvPr>
          <p:cNvCxnSpPr>
            <a:cxnSpLocks/>
          </p:cNvCxnSpPr>
          <p:nvPr/>
        </p:nvCxnSpPr>
        <p:spPr>
          <a:xfrm>
            <a:off x="905646" y="5335245"/>
            <a:ext cx="10424973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F075730A-89CF-D017-9279-E61E8BA771A1}"/>
              </a:ext>
            </a:extLst>
          </p:cNvPr>
          <p:cNvCxnSpPr>
            <a:cxnSpLocks/>
          </p:cNvCxnSpPr>
          <p:nvPr/>
        </p:nvCxnSpPr>
        <p:spPr>
          <a:xfrm>
            <a:off x="1803654" y="5221049"/>
            <a:ext cx="0" cy="229943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E0F41F84-A1E4-F6F1-E553-A9424B6143DA}"/>
              </a:ext>
            </a:extLst>
          </p:cNvPr>
          <p:cNvCxnSpPr>
            <a:cxnSpLocks/>
          </p:cNvCxnSpPr>
          <p:nvPr/>
        </p:nvCxnSpPr>
        <p:spPr>
          <a:xfrm>
            <a:off x="7552518" y="5220272"/>
            <a:ext cx="0" cy="229943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B9F35C34-F48C-2482-949E-4A595A756E84}"/>
              </a:ext>
            </a:extLst>
          </p:cNvPr>
          <p:cNvSpPr txBox="1"/>
          <p:nvPr/>
        </p:nvSpPr>
        <p:spPr>
          <a:xfrm>
            <a:off x="1313746" y="4895802"/>
            <a:ext cx="14584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Sep. 2022</a:t>
            </a:r>
            <a:endParaRPr kumimoji="1" lang="ja-JP" altLang="en-US"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3F84B8BB-E34E-B7EE-D986-76040FAA834C}"/>
              </a:ext>
            </a:extLst>
          </p:cNvPr>
          <p:cNvSpPr txBox="1"/>
          <p:nvPr/>
        </p:nvSpPr>
        <p:spPr>
          <a:xfrm>
            <a:off x="7023172" y="4908119"/>
            <a:ext cx="14584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Sep. 2023</a:t>
            </a:r>
            <a:endParaRPr kumimoji="1" lang="ja-JP" altLang="en-US"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324C85B3-DFDD-EC2C-D7FB-13B66300C000}"/>
              </a:ext>
            </a:extLst>
          </p:cNvPr>
          <p:cNvCxnSpPr>
            <a:cxnSpLocks/>
          </p:cNvCxnSpPr>
          <p:nvPr/>
        </p:nvCxnSpPr>
        <p:spPr>
          <a:xfrm>
            <a:off x="4698617" y="5220272"/>
            <a:ext cx="0" cy="229943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ACA9E17F-F35A-9226-E1D2-299A1BB39570}"/>
              </a:ext>
            </a:extLst>
          </p:cNvPr>
          <p:cNvCxnSpPr>
            <a:cxnSpLocks/>
          </p:cNvCxnSpPr>
          <p:nvPr/>
        </p:nvCxnSpPr>
        <p:spPr>
          <a:xfrm>
            <a:off x="10516187" y="5220273"/>
            <a:ext cx="0" cy="229943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24" name="TextBox 1023">
            <a:extLst>
              <a:ext uri="{FF2B5EF4-FFF2-40B4-BE49-F238E27FC236}">
                <a16:creationId xmlns:a16="http://schemas.microsoft.com/office/drawing/2014/main" id="{AD865510-7DFF-35D2-5EA8-2BF945E632E2}"/>
              </a:ext>
            </a:extLst>
          </p:cNvPr>
          <p:cNvSpPr txBox="1"/>
          <p:nvPr/>
        </p:nvSpPr>
        <p:spPr>
          <a:xfrm>
            <a:off x="4135969" y="4919595"/>
            <a:ext cx="14584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Mar. 2023</a:t>
            </a:r>
            <a:endParaRPr kumimoji="1" lang="ja-JP" altLang="en-US"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1025" name="TextBox 1024">
            <a:extLst>
              <a:ext uri="{FF2B5EF4-FFF2-40B4-BE49-F238E27FC236}">
                <a16:creationId xmlns:a16="http://schemas.microsoft.com/office/drawing/2014/main" id="{5A1536A4-D908-2B2B-563D-5A38DDBB96FA}"/>
              </a:ext>
            </a:extLst>
          </p:cNvPr>
          <p:cNvSpPr txBox="1"/>
          <p:nvPr/>
        </p:nvSpPr>
        <p:spPr>
          <a:xfrm>
            <a:off x="9963495" y="4908427"/>
            <a:ext cx="14584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Mar. 2024</a:t>
            </a:r>
            <a:endParaRPr kumimoji="1" lang="ja-JP" altLang="en-US"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1027" name="Right Arrow 1026">
            <a:extLst>
              <a:ext uri="{FF2B5EF4-FFF2-40B4-BE49-F238E27FC236}">
                <a16:creationId xmlns:a16="http://schemas.microsoft.com/office/drawing/2014/main" id="{3B99F08A-09FB-B73F-4986-02336B885683}"/>
              </a:ext>
            </a:extLst>
          </p:cNvPr>
          <p:cNvSpPr/>
          <p:nvPr/>
        </p:nvSpPr>
        <p:spPr>
          <a:xfrm>
            <a:off x="1113078" y="5392732"/>
            <a:ext cx="2568276" cy="731191"/>
          </a:xfrm>
          <a:prstGeom prst="rightArrow">
            <a:avLst>
              <a:gd name="adj1" fmla="val 56332"/>
              <a:gd name="adj2" fmla="val 50000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>
                <a:solidFill>
                  <a:schemeClr val="bg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30 x 30 x 30 cm</a:t>
            </a:r>
            <a:r>
              <a:rPr kumimoji="1" lang="en-US" altLang="ja-JP" sz="1400" baseline="30000" dirty="0">
                <a:solidFill>
                  <a:schemeClr val="bg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3 </a:t>
            </a:r>
            <a:r>
              <a:rPr kumimoji="1" lang="en-US" altLang="ja-JP" sz="1400" dirty="0" err="1">
                <a:solidFill>
                  <a:schemeClr val="bg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LArTPC</a:t>
            </a:r>
            <a:r>
              <a:rPr kumimoji="1" lang="en-US" altLang="ja-JP" sz="1400" dirty="0">
                <a:solidFill>
                  <a:schemeClr val="bg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 Cosmic Muon test</a:t>
            </a:r>
            <a:endParaRPr kumimoji="1" lang="ja-JP" altLang="en-US" sz="1400" dirty="0">
              <a:solidFill>
                <a:schemeClr val="bg1"/>
              </a:solidFill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1028" name="Right Arrow 1027">
            <a:extLst>
              <a:ext uri="{FF2B5EF4-FFF2-40B4-BE49-F238E27FC236}">
                <a16:creationId xmlns:a16="http://schemas.microsoft.com/office/drawing/2014/main" id="{B545C130-3F18-1AD3-F3F2-23E67003CEF5}"/>
              </a:ext>
            </a:extLst>
          </p:cNvPr>
          <p:cNvSpPr/>
          <p:nvPr/>
        </p:nvSpPr>
        <p:spPr>
          <a:xfrm>
            <a:off x="4134050" y="5535455"/>
            <a:ext cx="2768491" cy="731191"/>
          </a:xfrm>
          <a:prstGeom prst="rightArrow">
            <a:avLst>
              <a:gd name="adj1" fmla="val 56332"/>
              <a:gd name="adj2" fmla="val 50000"/>
            </a:avLst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>
                <a:solidFill>
                  <a:schemeClr val="bg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J-PARC Phase 1 </a:t>
            </a:r>
            <a:br>
              <a:rPr kumimoji="1" lang="en-US" altLang="ja-JP" sz="1400" dirty="0">
                <a:solidFill>
                  <a:schemeClr val="bg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</a:br>
            <a:r>
              <a:rPr kumimoji="1" lang="en-US" altLang="ja-JP" sz="1400" dirty="0">
                <a:solidFill>
                  <a:schemeClr val="bg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Beam test</a:t>
            </a:r>
            <a:endParaRPr kumimoji="1" lang="ja-JP" altLang="en-US" sz="1400" dirty="0">
              <a:solidFill>
                <a:schemeClr val="bg1"/>
              </a:solidFill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1029" name="Right Arrow 1028">
            <a:extLst>
              <a:ext uri="{FF2B5EF4-FFF2-40B4-BE49-F238E27FC236}">
                <a16:creationId xmlns:a16="http://schemas.microsoft.com/office/drawing/2014/main" id="{991B60CE-FAAC-E940-7366-E003093F3555}"/>
              </a:ext>
            </a:extLst>
          </p:cNvPr>
          <p:cNvSpPr/>
          <p:nvPr/>
        </p:nvSpPr>
        <p:spPr>
          <a:xfrm>
            <a:off x="7023172" y="5512172"/>
            <a:ext cx="4241428" cy="731191"/>
          </a:xfrm>
          <a:prstGeom prst="rightArrow">
            <a:avLst>
              <a:gd name="adj1" fmla="val 56332"/>
              <a:gd name="adj2" fmla="val 50000"/>
            </a:avLst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>
                <a:solidFill>
                  <a:schemeClr val="bg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J-PARC Phase 2 </a:t>
            </a:r>
            <a:br>
              <a:rPr kumimoji="1" lang="en-US" altLang="ja-JP" sz="1400" dirty="0">
                <a:solidFill>
                  <a:schemeClr val="bg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</a:br>
            <a:r>
              <a:rPr kumimoji="1" lang="en-US" altLang="ja-JP" sz="1400" dirty="0">
                <a:solidFill>
                  <a:schemeClr val="bg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Beam test</a:t>
            </a:r>
            <a:endParaRPr kumimoji="1" lang="ja-JP" altLang="en-US" sz="1400" dirty="0">
              <a:solidFill>
                <a:schemeClr val="bg1"/>
              </a:solidFill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1030" name="Right Arrow 1029">
            <a:extLst>
              <a:ext uri="{FF2B5EF4-FFF2-40B4-BE49-F238E27FC236}">
                <a16:creationId xmlns:a16="http://schemas.microsoft.com/office/drawing/2014/main" id="{08307CC7-73E5-69AB-FDF1-C3BEF4F2E3DF}"/>
              </a:ext>
            </a:extLst>
          </p:cNvPr>
          <p:cNvSpPr/>
          <p:nvPr/>
        </p:nvSpPr>
        <p:spPr>
          <a:xfrm>
            <a:off x="3458521" y="6101259"/>
            <a:ext cx="4316831" cy="731191"/>
          </a:xfrm>
          <a:prstGeom prst="rightArrow">
            <a:avLst>
              <a:gd name="adj1" fmla="val 59498"/>
              <a:gd name="adj2" fmla="val 50000"/>
            </a:avLst>
          </a:prstGeom>
          <a:solidFill>
            <a:srgbClr val="2B03F3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>
                <a:solidFill>
                  <a:schemeClr val="bg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Engineering Balloon flight @ JAXA TARF</a:t>
            </a:r>
            <a:endParaRPr kumimoji="1" lang="ja-JP" altLang="en-US" sz="1400" dirty="0">
              <a:solidFill>
                <a:schemeClr val="bg1"/>
              </a:solidFill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cxnSp>
        <p:nvCxnSpPr>
          <p:cNvPr id="1037" name="Straight Connector 1036">
            <a:extLst>
              <a:ext uri="{FF2B5EF4-FFF2-40B4-BE49-F238E27FC236}">
                <a16:creationId xmlns:a16="http://schemas.microsoft.com/office/drawing/2014/main" id="{628E3E4E-ABEA-895F-42E7-B67AF7E4EA55}"/>
              </a:ext>
            </a:extLst>
          </p:cNvPr>
          <p:cNvCxnSpPr/>
          <p:nvPr/>
        </p:nvCxnSpPr>
        <p:spPr>
          <a:xfrm>
            <a:off x="0" y="890820"/>
            <a:ext cx="12192000" cy="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8" name="Title 1">
            <a:extLst>
              <a:ext uri="{FF2B5EF4-FFF2-40B4-BE49-F238E27FC236}">
                <a16:creationId xmlns:a16="http://schemas.microsoft.com/office/drawing/2014/main" id="{E73CA3B6-E01F-7A04-DB08-B851C547D8AD}"/>
              </a:ext>
            </a:extLst>
          </p:cNvPr>
          <p:cNvSpPr txBox="1">
            <a:spLocks/>
          </p:cNvSpPr>
          <p:nvPr/>
        </p:nvSpPr>
        <p:spPr>
          <a:xfrm>
            <a:off x="7552518" y="2437"/>
            <a:ext cx="4639482" cy="10675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p.3</a:t>
            </a:r>
            <a:endParaRPr kumimoji="1" lang="ja-JP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39567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12">
            <a:extLst>
              <a:ext uri="{FF2B5EF4-FFF2-40B4-BE49-F238E27FC236}">
                <a16:creationId xmlns:a16="http://schemas.microsoft.com/office/drawing/2014/main" id="{346A9E4E-41F1-3AB7-6F08-107452EE1E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3338" y="4945296"/>
            <a:ext cx="5239512" cy="1614167"/>
          </a:xfrm>
          <a:prstGeom prst="rect">
            <a:avLst/>
          </a:prstGeom>
        </p:spPr>
      </p:pic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FCC6BB56-7DBB-8881-82C4-CA8AFD9DEB40}"/>
              </a:ext>
            </a:extLst>
          </p:cNvPr>
          <p:cNvCxnSpPr>
            <a:cxnSpLocks/>
          </p:cNvCxnSpPr>
          <p:nvPr/>
        </p:nvCxnSpPr>
        <p:spPr>
          <a:xfrm flipV="1">
            <a:off x="1514349" y="4142442"/>
            <a:ext cx="393342" cy="150292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グループ化 25">
            <a:extLst>
              <a:ext uri="{FF2B5EF4-FFF2-40B4-BE49-F238E27FC236}">
                <a16:creationId xmlns:a16="http://schemas.microsoft.com/office/drawing/2014/main" id="{D2218D1E-0E3E-C4BC-5F84-AFF7CFB11466}"/>
              </a:ext>
            </a:extLst>
          </p:cNvPr>
          <p:cNvGrpSpPr/>
          <p:nvPr/>
        </p:nvGrpSpPr>
        <p:grpSpPr>
          <a:xfrm>
            <a:off x="7923748" y="732484"/>
            <a:ext cx="4118318" cy="2983728"/>
            <a:chOff x="7118984" y="317702"/>
            <a:chExt cx="4118318" cy="2983728"/>
          </a:xfrm>
        </p:grpSpPr>
        <p:pic>
          <p:nvPicPr>
            <p:cNvPr id="12" name="図 9" descr="マップ&#10;&#10;自動的に生成された説明">
              <a:extLst>
                <a:ext uri="{FF2B5EF4-FFF2-40B4-BE49-F238E27FC236}">
                  <a16:creationId xmlns:a16="http://schemas.microsoft.com/office/drawing/2014/main" id="{C62FFD41-AAF1-9BCD-DF82-999C97E2082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79492" y="317702"/>
              <a:ext cx="4057810" cy="2777717"/>
            </a:xfrm>
            <a:prstGeom prst="rect">
              <a:avLst/>
            </a:prstGeom>
          </p:spPr>
        </p:pic>
        <p:pic>
          <p:nvPicPr>
            <p:cNvPr id="13" name="図 14" descr="背景パターン が含まれている画像&#10;&#10;自動的に生成された説明">
              <a:extLst>
                <a:ext uri="{FF2B5EF4-FFF2-40B4-BE49-F238E27FC236}">
                  <a16:creationId xmlns:a16="http://schemas.microsoft.com/office/drawing/2014/main" id="{53CBD8ED-A582-50FB-3E20-320056D3253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18984" y="1943011"/>
              <a:ext cx="1473062" cy="1358419"/>
            </a:xfrm>
            <a:prstGeom prst="rect">
              <a:avLst/>
            </a:prstGeom>
          </p:spPr>
        </p:pic>
      </p:grp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A76644-6899-1E24-6410-69920FB006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8331" y="4207218"/>
            <a:ext cx="7703829" cy="744715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kumimoji="1" lang="en-US" altLang="ja-JP" sz="1800" u="sng" dirty="0"/>
              <a:t>Previous Balloon Experiment (an example):</a:t>
            </a:r>
          </a:p>
          <a:p>
            <a:pPr>
              <a:lnSpc>
                <a:spcPct val="100000"/>
              </a:lnSpc>
            </a:pPr>
            <a:r>
              <a:rPr kumimoji="1" lang="en-US" altLang="ja-JP" sz="1800" b="1" dirty="0"/>
              <a:t>GAPS</a:t>
            </a:r>
            <a:r>
              <a:rPr kumimoji="1" lang="en-US" altLang="ja-JP" sz="1800" dirty="0"/>
              <a:t> has conducted engineering flights : </a:t>
            </a:r>
            <a:r>
              <a:rPr kumimoji="1" lang="en-US" altLang="ja-JP" sz="1800" dirty="0" err="1"/>
              <a:t>pGAPS</a:t>
            </a:r>
            <a:r>
              <a:rPr kumimoji="1" lang="en-US" altLang="ja-JP" sz="1800" dirty="0"/>
              <a:t> (Prototype GAPS) in 2012</a:t>
            </a:r>
            <a:endParaRPr kumimoji="1" lang="en-US" altLang="ja-JP" dirty="0"/>
          </a:p>
          <a:p>
            <a:endParaRPr kumimoji="1" lang="en-US" altLang="ja-JP" dirty="0"/>
          </a:p>
        </p:txBody>
      </p:sp>
      <p:sp>
        <p:nvSpPr>
          <p:cNvPr id="5" name="テキスト ボックス 15">
            <a:extLst>
              <a:ext uri="{FF2B5EF4-FFF2-40B4-BE49-F238E27FC236}">
                <a16:creationId xmlns:a16="http://schemas.microsoft.com/office/drawing/2014/main" id="{03F3D12B-B7F2-AB6B-2650-3A930DB308C0}"/>
              </a:ext>
            </a:extLst>
          </p:cNvPr>
          <p:cNvSpPr txBox="1"/>
          <p:nvPr/>
        </p:nvSpPr>
        <p:spPr>
          <a:xfrm>
            <a:off x="860727" y="6476149"/>
            <a:ext cx="66250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>
                <a:hlinkClick r:id="rId6"/>
              </a:rPr>
              <a:t>https://www.isas.jaxa.jp/j/researchers/symp/2012/image/1016_balloon_proc/isas12-sbs-018.pdf</a:t>
            </a:r>
            <a:r>
              <a:rPr kumimoji="1" lang="en-US" altLang="ja-JP" sz="1200" dirty="0"/>
              <a:t> </a:t>
            </a:r>
            <a:endParaRPr kumimoji="1" lang="ja-JP" altLang="en-US" sz="1200" dirty="0"/>
          </a:p>
        </p:txBody>
      </p:sp>
      <p:pic>
        <p:nvPicPr>
          <p:cNvPr id="35" name="Picture 34" descr="Diagram&#10;&#10;Description automatically generated">
            <a:extLst>
              <a:ext uri="{FF2B5EF4-FFF2-40B4-BE49-F238E27FC236}">
                <a16:creationId xmlns:a16="http://schemas.microsoft.com/office/drawing/2014/main" id="{44633AFD-1587-36F6-ECF8-9C59739412A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9688" y="2216141"/>
            <a:ext cx="3104632" cy="1905006"/>
          </a:xfrm>
          <a:prstGeom prst="rect">
            <a:avLst/>
          </a:prstGeom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775057B1-D976-535B-9331-952FFA293097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0515600" cy="10675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en-US" altLang="ja-JP" dirty="0">
                <a:latin typeface="+mn-lt"/>
              </a:rPr>
              <a:t> JAXA </a:t>
            </a:r>
            <a:r>
              <a:rPr kumimoji="1" lang="en-US" altLang="ja-JP" dirty="0" err="1">
                <a:latin typeface="+mn-lt"/>
              </a:rPr>
              <a:t>Taikicho</a:t>
            </a:r>
            <a:r>
              <a:rPr kumimoji="1" lang="en-US" altLang="ja-JP" dirty="0">
                <a:latin typeface="+mn-lt"/>
              </a:rPr>
              <a:t> (TARF)</a:t>
            </a:r>
            <a:endParaRPr kumimoji="1" lang="ja-JP" altLang="en-US">
              <a:latin typeface="+mn-lt"/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65A4D555-32C9-C87A-F4E0-479FD7ECF2B7}"/>
              </a:ext>
            </a:extLst>
          </p:cNvPr>
          <p:cNvCxnSpPr/>
          <p:nvPr/>
        </p:nvCxnSpPr>
        <p:spPr>
          <a:xfrm>
            <a:off x="0" y="890820"/>
            <a:ext cx="12192000" cy="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1">
            <a:extLst>
              <a:ext uri="{FF2B5EF4-FFF2-40B4-BE49-F238E27FC236}">
                <a16:creationId xmlns:a16="http://schemas.microsoft.com/office/drawing/2014/main" id="{C82294A4-6F83-67C5-601E-6B45E54FF56E}"/>
              </a:ext>
            </a:extLst>
          </p:cNvPr>
          <p:cNvSpPr txBox="1">
            <a:spLocks/>
          </p:cNvSpPr>
          <p:nvPr/>
        </p:nvSpPr>
        <p:spPr>
          <a:xfrm>
            <a:off x="7552518" y="1"/>
            <a:ext cx="4639482" cy="10699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p.4</a:t>
            </a:r>
            <a:endParaRPr kumimoji="1" lang="ja-JP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8">
            <a:extLst>
              <a:ext uri="{FF2B5EF4-FFF2-40B4-BE49-F238E27FC236}">
                <a16:creationId xmlns:a16="http://schemas.microsoft.com/office/drawing/2014/main" id="{BA540BFD-05BD-033F-D255-FD49A293CEB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693" t="185" r="7642" b="-1"/>
          <a:stretch/>
        </p:blipFill>
        <p:spPr bwMode="auto">
          <a:xfrm>
            <a:off x="7834322" y="1990645"/>
            <a:ext cx="2362295" cy="1793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テキスト ボックス 13">
            <a:extLst>
              <a:ext uri="{FF2B5EF4-FFF2-40B4-BE49-F238E27FC236}">
                <a16:creationId xmlns:a16="http://schemas.microsoft.com/office/drawing/2014/main" id="{D3AF71E2-C63B-ACED-BACF-EAF313655EC0}"/>
              </a:ext>
            </a:extLst>
          </p:cNvPr>
          <p:cNvSpPr txBox="1"/>
          <p:nvPr/>
        </p:nvSpPr>
        <p:spPr>
          <a:xfrm>
            <a:off x="7697668" y="2385275"/>
            <a:ext cx="11343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b="0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hangar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10" name="テキスト ボックス 14">
            <a:extLst>
              <a:ext uri="{FF2B5EF4-FFF2-40B4-BE49-F238E27FC236}">
                <a16:creationId xmlns:a16="http://schemas.microsoft.com/office/drawing/2014/main" id="{40448D83-56AE-1E67-9631-238B0C1BC8E5}"/>
              </a:ext>
            </a:extLst>
          </p:cNvPr>
          <p:cNvSpPr txBox="1"/>
          <p:nvPr/>
        </p:nvSpPr>
        <p:spPr>
          <a:xfrm>
            <a:off x="8660279" y="2217029"/>
            <a:ext cx="17239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b="0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control tower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pic>
        <p:nvPicPr>
          <p:cNvPr id="15" name="図 15" descr="草, 凧, 民衆, 飛ぶ が含まれている画像&#10;&#10;自動的に生成された説明">
            <a:extLst>
              <a:ext uri="{FF2B5EF4-FFF2-40B4-BE49-F238E27FC236}">
                <a16:creationId xmlns:a16="http://schemas.microsoft.com/office/drawing/2014/main" id="{E7812F70-4804-C462-F1C5-E6196CEB7D0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9044" y="4799796"/>
            <a:ext cx="2537680" cy="190516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E6261176-78F5-C19F-40BB-348580537B7A}"/>
              </a:ext>
            </a:extLst>
          </p:cNvPr>
          <p:cNvSpPr txBox="1"/>
          <p:nvPr/>
        </p:nvSpPr>
        <p:spPr>
          <a:xfrm>
            <a:off x="8300018" y="4887421"/>
            <a:ext cx="881025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4:55am </a:t>
            </a:r>
          </a:p>
          <a:p>
            <a:r>
              <a:rPr kumimoji="1" lang="en-US" altLang="ja-JP" dirty="0"/>
              <a:t>Launch</a:t>
            </a:r>
            <a:endParaRPr kumimoji="1" lang="ja-JP" alt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234B18F-6811-50D2-0C4C-880935913E81}"/>
              </a:ext>
            </a:extLst>
          </p:cNvPr>
          <p:cNvSpPr txBox="1"/>
          <p:nvPr/>
        </p:nvSpPr>
        <p:spPr>
          <a:xfrm>
            <a:off x="4945284" y="5611755"/>
            <a:ext cx="1470346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       3hr </a:t>
            </a:r>
            <a:br>
              <a:rPr kumimoji="1" lang="en-US" altLang="ja-JP" dirty="0"/>
            </a:br>
            <a:r>
              <a:rPr kumimoji="1" lang="en-US" altLang="ja-JP" dirty="0"/>
              <a:t>Level Flight</a:t>
            </a:r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844C97F3-DD73-DB69-0CD9-561E40F9CE6F}"/>
              </a:ext>
            </a:extLst>
          </p:cNvPr>
          <p:cNvSpPr txBox="1">
            <a:spLocks/>
          </p:cNvSpPr>
          <p:nvPr/>
        </p:nvSpPr>
        <p:spPr>
          <a:xfrm>
            <a:off x="321315" y="1116250"/>
            <a:ext cx="7703829" cy="12665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sz="1800" dirty="0"/>
              <a:t>Since 2008 domestic balloon campaigns have been held at JAXA </a:t>
            </a:r>
            <a:r>
              <a:rPr kumimoji="1" lang="en-US" altLang="ja-JP" sz="1800" dirty="0" err="1"/>
              <a:t>Taikicho</a:t>
            </a:r>
            <a:endParaRPr kumimoji="1" lang="en-US" altLang="ja-JP" sz="1800" dirty="0"/>
          </a:p>
          <a:p>
            <a:r>
              <a:rPr kumimoji="1" lang="en-US" altLang="ja-JP" sz="1800" dirty="0"/>
              <a:t>Flight Season : May to September</a:t>
            </a:r>
          </a:p>
          <a:p>
            <a:r>
              <a:rPr kumimoji="1" lang="en-US" altLang="ja-JP" sz="1800" dirty="0"/>
              <a:t>Recently rapid climate change has reduced chances for balloon flights </a:t>
            </a:r>
            <a:endParaRPr kumimoji="1" lang="en-US" altLang="ja-JP" dirty="0"/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31A45C5D-7280-124F-B50C-339A0FC33548}"/>
              </a:ext>
            </a:extLst>
          </p:cNvPr>
          <p:cNvSpPr txBox="1">
            <a:spLocks/>
          </p:cNvSpPr>
          <p:nvPr/>
        </p:nvSpPr>
        <p:spPr>
          <a:xfrm>
            <a:off x="7746629" y="3811728"/>
            <a:ext cx="2537680" cy="14381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sz="1800" u="sng" dirty="0"/>
              <a:t>Hangar</a:t>
            </a:r>
            <a:r>
              <a:rPr kumimoji="1" lang="en-US" altLang="ja-JP" sz="1800" dirty="0"/>
              <a:t>: Balloon filling with He &amp; Operational checkup </a:t>
            </a:r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8B73C18C-33DE-8D6C-D333-8ECEFB6BE61B}"/>
              </a:ext>
            </a:extLst>
          </p:cNvPr>
          <p:cNvSpPr txBox="1">
            <a:spLocks/>
          </p:cNvSpPr>
          <p:nvPr/>
        </p:nvSpPr>
        <p:spPr>
          <a:xfrm>
            <a:off x="9860402" y="3811728"/>
            <a:ext cx="2537680" cy="14381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sz="1800" u="sng" dirty="0"/>
              <a:t>Control Tower</a:t>
            </a:r>
            <a:r>
              <a:rPr kumimoji="1" lang="en-US" altLang="ja-JP" sz="1800" dirty="0"/>
              <a:t>:</a:t>
            </a:r>
            <a:br>
              <a:rPr kumimoji="1" lang="en-US" altLang="ja-JP" sz="1800" dirty="0"/>
            </a:br>
            <a:r>
              <a:rPr kumimoji="1" lang="en-US" altLang="ja-JP" sz="1800" dirty="0"/>
              <a:t>Telemetry control of balloon flight</a:t>
            </a:r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en-US" altLang="ja-JP" dirty="0"/>
          </a:p>
        </p:txBody>
      </p:sp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0865F01A-CDDE-3D1B-A982-D4185E91AD99}"/>
              </a:ext>
            </a:extLst>
          </p:cNvPr>
          <p:cNvSpPr txBox="1">
            <a:spLocks/>
          </p:cNvSpPr>
          <p:nvPr/>
        </p:nvSpPr>
        <p:spPr>
          <a:xfrm>
            <a:off x="4074254" y="2416762"/>
            <a:ext cx="3522441" cy="17043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kumimoji="1" lang="en-US" altLang="ja-JP" sz="1800" b="1" dirty="0"/>
              <a:t>Boomerang Flight</a:t>
            </a:r>
          </a:p>
          <a:p>
            <a:r>
              <a:rPr kumimoji="1" lang="en-US" altLang="ja-JP" sz="1800" dirty="0"/>
              <a:t>Enable longer flight duration</a:t>
            </a:r>
          </a:p>
          <a:p>
            <a:r>
              <a:rPr kumimoji="1" lang="en-US" altLang="ja-JP" sz="1800" dirty="0"/>
              <a:t>Low Altitude : West Wind</a:t>
            </a:r>
          </a:p>
          <a:p>
            <a:r>
              <a:rPr kumimoji="1" lang="en-US" altLang="ja-JP" sz="1800" dirty="0"/>
              <a:t>High Altitude : East Wind</a:t>
            </a:r>
            <a:endParaRPr kumimoji="1" lang="en-US" altLang="ja-JP" dirty="0"/>
          </a:p>
          <a:p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666401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1A5B30-CB3C-B5D9-2D84-1AB77187CF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8956" y="4587353"/>
            <a:ext cx="10683240" cy="2325579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kumimoji="1" lang="en-US" altLang="ja-JP" sz="1800" dirty="0"/>
              <a:t>Proposal submission during summer, further inspection at </a:t>
            </a:r>
            <a:r>
              <a:rPr lang="ja-JP" altLang="en-US" sz="1800"/>
              <a:t>大気球</a:t>
            </a:r>
            <a:r>
              <a:rPr lang="en-US" altLang="ja-JP" sz="1800" dirty="0"/>
              <a:t> Symposium</a:t>
            </a:r>
            <a:r>
              <a:rPr kumimoji="1" lang="en-US" altLang="ja-JP" sz="1800" dirty="0"/>
              <a:t> </a:t>
            </a:r>
          </a:p>
          <a:p>
            <a:pPr>
              <a:lnSpc>
                <a:spcPct val="100000"/>
              </a:lnSpc>
            </a:pPr>
            <a:r>
              <a:rPr kumimoji="1" lang="en-US" altLang="ja-JP" sz="1800" dirty="0"/>
              <a:t>Based on the payload, flight conditions differ (lighter experiments will have more chances)</a:t>
            </a:r>
          </a:p>
          <a:p>
            <a:pPr lvl="1">
              <a:lnSpc>
                <a:spcPct val="100000"/>
              </a:lnSpc>
            </a:pPr>
            <a:r>
              <a:rPr kumimoji="1" lang="en-US" altLang="ja-JP" sz="1800" dirty="0"/>
              <a:t>Start off with small scale prototype of GRAMS (similar to </a:t>
            </a:r>
            <a:r>
              <a:rPr kumimoji="1" lang="en-US" altLang="ja-JP" sz="1800" dirty="0" err="1"/>
              <a:t>pGAPS</a:t>
            </a:r>
            <a:r>
              <a:rPr kumimoji="1" lang="en-US" altLang="ja-JP" sz="1800" dirty="0"/>
              <a:t>)</a:t>
            </a:r>
            <a:endParaRPr lang="en-US" sz="1800" dirty="0"/>
          </a:p>
          <a:p>
            <a:pPr>
              <a:lnSpc>
                <a:spcPct val="100000"/>
              </a:lnSpc>
            </a:pPr>
            <a:r>
              <a:rPr lang="en-US" sz="1800" dirty="0"/>
              <a:t>GRAMS Proposal was accepted by JAXA (</a:t>
            </a:r>
            <a:r>
              <a:rPr lang="en-US" sz="1800" u="sng" dirty="0"/>
              <a:t>With a few other Piggyback experiments</a:t>
            </a:r>
            <a:r>
              <a:rPr lang="en-US" sz="1800" dirty="0"/>
              <a:t>) and currently we are in the preparation process </a:t>
            </a:r>
          </a:p>
        </p:txBody>
      </p:sp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1BA9F8EE-174E-A24A-A46E-FFFCF258BA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371791"/>
              </p:ext>
            </p:extLst>
          </p:nvPr>
        </p:nvGraphicFramePr>
        <p:xfrm>
          <a:off x="713564" y="1647808"/>
          <a:ext cx="10560816" cy="27238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0051">
                  <a:extLst>
                    <a:ext uri="{9D8B030D-6E8A-4147-A177-3AD203B41FA5}">
                      <a16:colId xmlns:a16="http://schemas.microsoft.com/office/drawing/2014/main" val="118028658"/>
                    </a:ext>
                  </a:extLst>
                </a:gridCol>
                <a:gridCol w="660051">
                  <a:extLst>
                    <a:ext uri="{9D8B030D-6E8A-4147-A177-3AD203B41FA5}">
                      <a16:colId xmlns:a16="http://schemas.microsoft.com/office/drawing/2014/main" val="2274093457"/>
                    </a:ext>
                  </a:extLst>
                </a:gridCol>
                <a:gridCol w="660051">
                  <a:extLst>
                    <a:ext uri="{9D8B030D-6E8A-4147-A177-3AD203B41FA5}">
                      <a16:colId xmlns:a16="http://schemas.microsoft.com/office/drawing/2014/main" val="2828655608"/>
                    </a:ext>
                  </a:extLst>
                </a:gridCol>
                <a:gridCol w="660051">
                  <a:extLst>
                    <a:ext uri="{9D8B030D-6E8A-4147-A177-3AD203B41FA5}">
                      <a16:colId xmlns:a16="http://schemas.microsoft.com/office/drawing/2014/main" val="1951589638"/>
                    </a:ext>
                  </a:extLst>
                </a:gridCol>
                <a:gridCol w="660051">
                  <a:extLst>
                    <a:ext uri="{9D8B030D-6E8A-4147-A177-3AD203B41FA5}">
                      <a16:colId xmlns:a16="http://schemas.microsoft.com/office/drawing/2014/main" val="945583233"/>
                    </a:ext>
                  </a:extLst>
                </a:gridCol>
                <a:gridCol w="660051">
                  <a:extLst>
                    <a:ext uri="{9D8B030D-6E8A-4147-A177-3AD203B41FA5}">
                      <a16:colId xmlns:a16="http://schemas.microsoft.com/office/drawing/2014/main" val="652629218"/>
                    </a:ext>
                  </a:extLst>
                </a:gridCol>
                <a:gridCol w="660051">
                  <a:extLst>
                    <a:ext uri="{9D8B030D-6E8A-4147-A177-3AD203B41FA5}">
                      <a16:colId xmlns:a16="http://schemas.microsoft.com/office/drawing/2014/main" val="3278368431"/>
                    </a:ext>
                  </a:extLst>
                </a:gridCol>
                <a:gridCol w="660051">
                  <a:extLst>
                    <a:ext uri="{9D8B030D-6E8A-4147-A177-3AD203B41FA5}">
                      <a16:colId xmlns:a16="http://schemas.microsoft.com/office/drawing/2014/main" val="4270709899"/>
                    </a:ext>
                  </a:extLst>
                </a:gridCol>
                <a:gridCol w="660051">
                  <a:extLst>
                    <a:ext uri="{9D8B030D-6E8A-4147-A177-3AD203B41FA5}">
                      <a16:colId xmlns:a16="http://schemas.microsoft.com/office/drawing/2014/main" val="3611754978"/>
                    </a:ext>
                  </a:extLst>
                </a:gridCol>
                <a:gridCol w="660051">
                  <a:extLst>
                    <a:ext uri="{9D8B030D-6E8A-4147-A177-3AD203B41FA5}">
                      <a16:colId xmlns:a16="http://schemas.microsoft.com/office/drawing/2014/main" val="2378183942"/>
                    </a:ext>
                  </a:extLst>
                </a:gridCol>
                <a:gridCol w="660051">
                  <a:extLst>
                    <a:ext uri="{9D8B030D-6E8A-4147-A177-3AD203B41FA5}">
                      <a16:colId xmlns:a16="http://schemas.microsoft.com/office/drawing/2014/main" val="604897245"/>
                    </a:ext>
                  </a:extLst>
                </a:gridCol>
                <a:gridCol w="660051">
                  <a:extLst>
                    <a:ext uri="{9D8B030D-6E8A-4147-A177-3AD203B41FA5}">
                      <a16:colId xmlns:a16="http://schemas.microsoft.com/office/drawing/2014/main" val="2743273219"/>
                    </a:ext>
                  </a:extLst>
                </a:gridCol>
                <a:gridCol w="660051">
                  <a:extLst>
                    <a:ext uri="{9D8B030D-6E8A-4147-A177-3AD203B41FA5}">
                      <a16:colId xmlns:a16="http://schemas.microsoft.com/office/drawing/2014/main" val="96276567"/>
                    </a:ext>
                  </a:extLst>
                </a:gridCol>
                <a:gridCol w="660051">
                  <a:extLst>
                    <a:ext uri="{9D8B030D-6E8A-4147-A177-3AD203B41FA5}">
                      <a16:colId xmlns:a16="http://schemas.microsoft.com/office/drawing/2014/main" val="2728184613"/>
                    </a:ext>
                  </a:extLst>
                </a:gridCol>
                <a:gridCol w="660051">
                  <a:extLst>
                    <a:ext uri="{9D8B030D-6E8A-4147-A177-3AD203B41FA5}">
                      <a16:colId xmlns:a16="http://schemas.microsoft.com/office/drawing/2014/main" val="370022706"/>
                    </a:ext>
                  </a:extLst>
                </a:gridCol>
                <a:gridCol w="660051">
                  <a:extLst>
                    <a:ext uri="{9D8B030D-6E8A-4147-A177-3AD203B41FA5}">
                      <a16:colId xmlns:a16="http://schemas.microsoft.com/office/drawing/2014/main" val="1986222090"/>
                    </a:ext>
                  </a:extLst>
                </a:gridCol>
              </a:tblGrid>
              <a:tr h="532763">
                <a:tc gridSpan="8">
                  <a:txBody>
                    <a:bodyPr/>
                    <a:lstStyle/>
                    <a:p>
                      <a:r>
                        <a:rPr kumimoji="1" lang="en-US" altLang="ja-JP" dirty="0"/>
                        <a:t>FY 2022</a:t>
                      </a:r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r>
                        <a:rPr kumimoji="1" lang="en-US" altLang="ja-JP" dirty="0"/>
                        <a:t>FY 2023</a:t>
                      </a:r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971437"/>
                  </a:ext>
                </a:extLst>
              </a:tr>
              <a:tr h="465894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8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9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10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11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12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3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4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5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6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7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8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9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10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11</a:t>
                      </a:r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8045276"/>
                  </a:ext>
                </a:extLst>
              </a:tr>
              <a:tr h="1725215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3485399"/>
                  </a:ext>
                </a:extLst>
              </a:tr>
            </a:tbl>
          </a:graphicData>
        </a:graphic>
      </p:graphicFrame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88BFACCC-00C6-9054-B9B8-64302A068ED5}"/>
              </a:ext>
            </a:extLst>
          </p:cNvPr>
          <p:cNvCxnSpPr>
            <a:cxnSpLocks/>
          </p:cNvCxnSpPr>
          <p:nvPr/>
        </p:nvCxnSpPr>
        <p:spPr>
          <a:xfrm>
            <a:off x="910620" y="2907840"/>
            <a:ext cx="1042354" cy="0"/>
          </a:xfrm>
          <a:prstGeom prst="straightConnector1">
            <a:avLst/>
          </a:prstGeom>
          <a:ln w="12700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EAE45E50-0D4B-5BA7-5727-584C02A21786}"/>
              </a:ext>
            </a:extLst>
          </p:cNvPr>
          <p:cNvSpPr txBox="1"/>
          <p:nvPr/>
        </p:nvSpPr>
        <p:spPr>
          <a:xfrm>
            <a:off x="754753" y="2907840"/>
            <a:ext cx="13784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/>
              <a:t>Experiment Application</a:t>
            </a:r>
            <a:endParaRPr kumimoji="1" lang="ja-JP" altLang="en-US"/>
          </a:p>
        </p:txBody>
      </p:sp>
      <p:sp>
        <p:nvSpPr>
          <p:cNvPr id="9" name="5-Point Star 8">
            <a:extLst>
              <a:ext uri="{FF2B5EF4-FFF2-40B4-BE49-F238E27FC236}">
                <a16:creationId xmlns:a16="http://schemas.microsoft.com/office/drawing/2014/main" id="{034A9887-37AD-A220-B775-D517DBF4F049}"/>
              </a:ext>
            </a:extLst>
          </p:cNvPr>
          <p:cNvSpPr>
            <a:spLocks noChangeAspect="1"/>
          </p:cNvSpPr>
          <p:nvPr/>
        </p:nvSpPr>
        <p:spPr>
          <a:xfrm>
            <a:off x="2548446" y="3527917"/>
            <a:ext cx="252000" cy="253727"/>
          </a:xfrm>
          <a:prstGeom prst="star5">
            <a:avLst>
              <a:gd name="adj" fmla="val 15871"/>
              <a:gd name="hf" fmla="val 105146"/>
              <a:gd name="vf" fmla="val 110557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2B8A7FB-5564-6A6C-3951-6C8809FE8043}"/>
              </a:ext>
            </a:extLst>
          </p:cNvPr>
          <p:cNvSpPr txBox="1"/>
          <p:nvPr/>
        </p:nvSpPr>
        <p:spPr>
          <a:xfrm>
            <a:off x="765875" y="3761874"/>
            <a:ext cx="3898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/>
              <a:t>大気球</a:t>
            </a:r>
            <a:r>
              <a:rPr lang="en-US" altLang="ja-JP" dirty="0"/>
              <a:t> Symposium</a:t>
            </a:r>
          </a:p>
          <a:p>
            <a:pPr algn="ctr"/>
            <a:r>
              <a:rPr kumimoji="1" lang="en-US" altLang="ja-JP" dirty="0"/>
              <a:t>(Inspection)</a:t>
            </a:r>
            <a:endParaRPr kumimoji="1" lang="ja-JP" altLang="en-US"/>
          </a:p>
        </p:txBody>
      </p:sp>
      <p:sp>
        <p:nvSpPr>
          <p:cNvPr id="11" name="5-Point Star 10">
            <a:extLst>
              <a:ext uri="{FF2B5EF4-FFF2-40B4-BE49-F238E27FC236}">
                <a16:creationId xmlns:a16="http://schemas.microsoft.com/office/drawing/2014/main" id="{FF950F5D-0774-74C0-EC23-467629FE7436}"/>
              </a:ext>
            </a:extLst>
          </p:cNvPr>
          <p:cNvSpPr>
            <a:spLocks noChangeAspect="1"/>
          </p:cNvSpPr>
          <p:nvPr/>
        </p:nvSpPr>
        <p:spPr>
          <a:xfrm>
            <a:off x="3246874" y="2798941"/>
            <a:ext cx="252000" cy="253727"/>
          </a:xfrm>
          <a:prstGeom prst="star5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C826D69-47F3-869B-2B6E-9F8DC241C96E}"/>
              </a:ext>
            </a:extLst>
          </p:cNvPr>
          <p:cNvSpPr txBox="1"/>
          <p:nvPr/>
        </p:nvSpPr>
        <p:spPr>
          <a:xfrm>
            <a:off x="2813434" y="2982401"/>
            <a:ext cx="13784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/>
              <a:t>Experiment </a:t>
            </a:r>
          </a:p>
          <a:p>
            <a:pPr algn="ctr"/>
            <a:r>
              <a:rPr lang="en-US" altLang="ja-JP" dirty="0"/>
              <a:t>Selection</a:t>
            </a:r>
            <a:endParaRPr kumimoji="1" lang="ja-JP" altLang="en-US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17372A1E-C11E-6DE7-14CC-B7CEB32342BA}"/>
              </a:ext>
            </a:extLst>
          </p:cNvPr>
          <p:cNvCxnSpPr>
            <a:cxnSpLocks/>
          </p:cNvCxnSpPr>
          <p:nvPr/>
        </p:nvCxnSpPr>
        <p:spPr>
          <a:xfrm>
            <a:off x="3449370" y="2937932"/>
            <a:ext cx="3204421" cy="0"/>
          </a:xfrm>
          <a:prstGeom prst="straightConnector1">
            <a:avLst/>
          </a:prstGeom>
          <a:ln w="12700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B9522812-4956-97DB-CABE-E93E712785D2}"/>
              </a:ext>
            </a:extLst>
          </p:cNvPr>
          <p:cNvSpPr txBox="1"/>
          <p:nvPr/>
        </p:nvSpPr>
        <p:spPr>
          <a:xfrm>
            <a:off x="3648944" y="2595074"/>
            <a:ext cx="2571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/>
              <a:t>Experiment </a:t>
            </a:r>
            <a:r>
              <a:rPr lang="en-US" altLang="ja-JP" dirty="0"/>
              <a:t>Preparation</a:t>
            </a:r>
            <a:endParaRPr kumimoji="1" lang="ja-JP" altLang="en-US"/>
          </a:p>
        </p:txBody>
      </p:sp>
      <p:sp>
        <p:nvSpPr>
          <p:cNvPr id="15" name="5-Point Star 14">
            <a:extLst>
              <a:ext uri="{FF2B5EF4-FFF2-40B4-BE49-F238E27FC236}">
                <a16:creationId xmlns:a16="http://schemas.microsoft.com/office/drawing/2014/main" id="{CB057B31-FF82-9997-03F9-EC84CD734426}"/>
              </a:ext>
            </a:extLst>
          </p:cNvPr>
          <p:cNvSpPr>
            <a:spLocks noChangeAspect="1"/>
          </p:cNvSpPr>
          <p:nvPr/>
        </p:nvSpPr>
        <p:spPr>
          <a:xfrm>
            <a:off x="5005510" y="3126084"/>
            <a:ext cx="252000" cy="253727"/>
          </a:xfrm>
          <a:prstGeom prst="star5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A53DDD0-5EA7-77E2-D38A-414C74E86AB7}"/>
              </a:ext>
            </a:extLst>
          </p:cNvPr>
          <p:cNvSpPr txBox="1"/>
          <p:nvPr/>
        </p:nvSpPr>
        <p:spPr>
          <a:xfrm>
            <a:off x="4397911" y="3343286"/>
            <a:ext cx="15585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/>
              <a:t>Safety </a:t>
            </a:r>
          </a:p>
          <a:p>
            <a:pPr algn="ctr"/>
            <a:r>
              <a:rPr kumimoji="1" lang="en-US" altLang="ja-JP" dirty="0"/>
              <a:t>Review</a:t>
            </a:r>
            <a:endParaRPr kumimoji="1" lang="ja-JP" altLang="en-US"/>
          </a:p>
        </p:txBody>
      </p:sp>
      <p:sp>
        <p:nvSpPr>
          <p:cNvPr id="17" name="5-Point Star 16">
            <a:extLst>
              <a:ext uri="{FF2B5EF4-FFF2-40B4-BE49-F238E27FC236}">
                <a16:creationId xmlns:a16="http://schemas.microsoft.com/office/drawing/2014/main" id="{3EF127F2-7B0F-AC3E-92D3-E97C7DBF70C9}"/>
              </a:ext>
            </a:extLst>
          </p:cNvPr>
          <p:cNvSpPr>
            <a:spLocks noChangeAspect="1"/>
          </p:cNvSpPr>
          <p:nvPr/>
        </p:nvSpPr>
        <p:spPr>
          <a:xfrm>
            <a:off x="6529878" y="3129031"/>
            <a:ext cx="252000" cy="253727"/>
          </a:xfrm>
          <a:prstGeom prst="star5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0E1EC64-6F72-3F9A-ADBF-F681C551D124}"/>
              </a:ext>
            </a:extLst>
          </p:cNvPr>
          <p:cNvSpPr txBox="1"/>
          <p:nvPr/>
        </p:nvSpPr>
        <p:spPr>
          <a:xfrm>
            <a:off x="5915816" y="3334099"/>
            <a:ext cx="15585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/>
              <a:t>Design</a:t>
            </a:r>
          </a:p>
          <a:p>
            <a:pPr algn="ctr"/>
            <a:r>
              <a:rPr kumimoji="1" lang="en-US" altLang="ja-JP" dirty="0"/>
              <a:t> Review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369CCA6D-D3A1-076D-E1AB-F0BA05714515}"/>
              </a:ext>
            </a:extLst>
          </p:cNvPr>
          <p:cNvCxnSpPr>
            <a:cxnSpLocks/>
          </p:cNvCxnSpPr>
          <p:nvPr/>
        </p:nvCxnSpPr>
        <p:spPr>
          <a:xfrm>
            <a:off x="7996964" y="3009744"/>
            <a:ext cx="1524828" cy="0"/>
          </a:xfrm>
          <a:prstGeom prst="straightConnector1">
            <a:avLst/>
          </a:prstGeom>
          <a:ln w="12700">
            <a:headEnd type="triangle" w="med" len="med"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A8D899B4-5AE8-BE30-FB18-8B9B206A80BE}"/>
              </a:ext>
            </a:extLst>
          </p:cNvPr>
          <p:cNvSpPr txBox="1"/>
          <p:nvPr/>
        </p:nvSpPr>
        <p:spPr>
          <a:xfrm>
            <a:off x="7465646" y="2626995"/>
            <a:ext cx="2571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/>
              <a:t>Flight Season</a:t>
            </a:r>
            <a:endParaRPr kumimoji="1" lang="ja-JP" altLang="en-US"/>
          </a:p>
        </p:txBody>
      </p:sp>
      <p:sp>
        <p:nvSpPr>
          <p:cNvPr id="21" name="5-Point Star 20">
            <a:extLst>
              <a:ext uri="{FF2B5EF4-FFF2-40B4-BE49-F238E27FC236}">
                <a16:creationId xmlns:a16="http://schemas.microsoft.com/office/drawing/2014/main" id="{1886D144-677E-C089-CE4F-DC73646B70DE}"/>
              </a:ext>
            </a:extLst>
          </p:cNvPr>
          <p:cNvSpPr>
            <a:spLocks noChangeAspect="1"/>
          </p:cNvSpPr>
          <p:nvPr/>
        </p:nvSpPr>
        <p:spPr>
          <a:xfrm>
            <a:off x="10360652" y="3497138"/>
            <a:ext cx="252000" cy="253727"/>
          </a:xfrm>
          <a:prstGeom prst="star5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70ADE9C-339F-835A-206F-7C4B7AF54C15}"/>
              </a:ext>
            </a:extLst>
          </p:cNvPr>
          <p:cNvSpPr txBox="1"/>
          <p:nvPr/>
        </p:nvSpPr>
        <p:spPr>
          <a:xfrm>
            <a:off x="8481353" y="3697946"/>
            <a:ext cx="3898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/>
              <a:t>大気球</a:t>
            </a:r>
            <a:r>
              <a:rPr lang="en-US" altLang="ja-JP" dirty="0"/>
              <a:t> Symposium</a:t>
            </a:r>
          </a:p>
          <a:p>
            <a:pPr algn="ctr"/>
            <a:r>
              <a:rPr kumimoji="1" lang="en-US" altLang="ja-JP" dirty="0"/>
              <a:t>(Report)</a:t>
            </a:r>
            <a:endParaRPr kumimoji="1" lang="ja-JP" altLang="en-US"/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BD882281-B43B-6DDB-589E-00FF254756DC}"/>
              </a:ext>
            </a:extLst>
          </p:cNvPr>
          <p:cNvSpPr txBox="1">
            <a:spLocks/>
          </p:cNvSpPr>
          <p:nvPr/>
        </p:nvSpPr>
        <p:spPr>
          <a:xfrm>
            <a:off x="69448" y="1237136"/>
            <a:ext cx="6096000" cy="5500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kumimoji="1" lang="en-US" altLang="ja-JP" sz="2400" b="1" dirty="0"/>
              <a:t>Schedule for Proposed Experiments</a:t>
            </a:r>
            <a:endParaRPr kumimoji="1" lang="en-US" altLang="ja-JP" dirty="0"/>
          </a:p>
        </p:txBody>
      </p:sp>
      <p:sp>
        <p:nvSpPr>
          <p:cNvPr id="29" name="Title 1">
            <a:extLst>
              <a:ext uri="{FF2B5EF4-FFF2-40B4-BE49-F238E27FC236}">
                <a16:creationId xmlns:a16="http://schemas.microsoft.com/office/drawing/2014/main" id="{30185216-9A1F-91DC-755F-96638102CD0B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0515600" cy="10675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en-US" altLang="ja-JP" dirty="0">
                <a:latin typeface="+mn-lt"/>
              </a:rPr>
              <a:t>Application Process</a:t>
            </a:r>
            <a:endParaRPr kumimoji="1" lang="ja-JP" altLang="en-US">
              <a:latin typeface="+mn-lt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1F7ADDFF-E2D2-A36E-AC70-873DD4FDA7EC}"/>
              </a:ext>
            </a:extLst>
          </p:cNvPr>
          <p:cNvCxnSpPr/>
          <p:nvPr/>
        </p:nvCxnSpPr>
        <p:spPr>
          <a:xfrm>
            <a:off x="0" y="890820"/>
            <a:ext cx="12192000" cy="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itle 1">
            <a:extLst>
              <a:ext uri="{FF2B5EF4-FFF2-40B4-BE49-F238E27FC236}">
                <a16:creationId xmlns:a16="http://schemas.microsoft.com/office/drawing/2014/main" id="{59416A9F-B338-91CF-7CFB-B1E6977E2F6B}"/>
              </a:ext>
            </a:extLst>
          </p:cNvPr>
          <p:cNvSpPr txBox="1">
            <a:spLocks/>
          </p:cNvSpPr>
          <p:nvPr/>
        </p:nvSpPr>
        <p:spPr>
          <a:xfrm>
            <a:off x="7552518" y="1"/>
            <a:ext cx="4639482" cy="10699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p.5</a:t>
            </a:r>
            <a:endParaRPr kumimoji="1" lang="ja-JP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38996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FF374907-DE86-8DE8-6375-280AF333D096}"/>
              </a:ext>
            </a:extLst>
          </p:cNvPr>
          <p:cNvSpPr txBox="1">
            <a:spLocks/>
          </p:cNvSpPr>
          <p:nvPr/>
        </p:nvSpPr>
        <p:spPr>
          <a:xfrm>
            <a:off x="96676" y="4649447"/>
            <a:ext cx="6096000" cy="5500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kumimoji="1" lang="en-US" altLang="ja-JP" sz="2400" b="1" dirty="0"/>
              <a:t>Proposal:</a:t>
            </a:r>
            <a:endParaRPr kumimoji="1" lang="en-US" altLang="ja-JP" dirty="0"/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AA138A8E-79D0-D2C7-6823-CC41E0DC4C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2119959"/>
              </p:ext>
            </p:extLst>
          </p:nvPr>
        </p:nvGraphicFramePr>
        <p:xfrm>
          <a:off x="164225" y="5096118"/>
          <a:ext cx="5760000" cy="16406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44209">
                  <a:extLst>
                    <a:ext uri="{9D8B030D-6E8A-4147-A177-3AD203B41FA5}">
                      <a16:colId xmlns:a16="http://schemas.microsoft.com/office/drawing/2014/main" val="3294626547"/>
                    </a:ext>
                  </a:extLst>
                </a:gridCol>
                <a:gridCol w="1728000">
                  <a:extLst>
                    <a:ext uri="{9D8B030D-6E8A-4147-A177-3AD203B41FA5}">
                      <a16:colId xmlns:a16="http://schemas.microsoft.com/office/drawing/2014/main" val="3611259457"/>
                    </a:ext>
                  </a:extLst>
                </a:gridCol>
                <a:gridCol w="1787791">
                  <a:extLst>
                    <a:ext uri="{9D8B030D-6E8A-4147-A177-3AD203B41FA5}">
                      <a16:colId xmlns:a16="http://schemas.microsoft.com/office/drawing/2014/main" val="2262841778"/>
                    </a:ext>
                  </a:extLst>
                </a:gridCol>
              </a:tblGrid>
              <a:tr h="500287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Require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If Possible </a:t>
                      </a:r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9050335"/>
                  </a:ext>
                </a:extLst>
              </a:tr>
              <a:tr h="500287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Max Altitude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25km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28km</a:t>
                      </a:r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531173"/>
                  </a:ext>
                </a:extLst>
              </a:tr>
              <a:tr h="500287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Flight @ Max Altitude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0 min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10min</a:t>
                      </a:r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0948614"/>
                  </a:ext>
                </a:extLst>
              </a:tr>
            </a:tbl>
          </a:graphicData>
        </a:graphic>
      </p:graphicFrame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74D196A-DCA5-8B91-888E-30CC30985826}"/>
              </a:ext>
            </a:extLst>
          </p:cNvPr>
          <p:cNvCxnSpPr>
            <a:cxnSpLocks/>
          </p:cNvCxnSpPr>
          <p:nvPr/>
        </p:nvCxnSpPr>
        <p:spPr>
          <a:xfrm>
            <a:off x="162219" y="5110595"/>
            <a:ext cx="2207500" cy="433986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773238AB-A611-8E9A-96D9-F3F84334B820}"/>
              </a:ext>
            </a:extLst>
          </p:cNvPr>
          <p:cNvSpPr txBox="1">
            <a:spLocks/>
          </p:cNvSpPr>
          <p:nvPr/>
        </p:nvSpPr>
        <p:spPr>
          <a:xfrm>
            <a:off x="6154727" y="1025460"/>
            <a:ext cx="6096000" cy="4676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kumimoji="1" lang="en-US" altLang="ja-JP" sz="2400" b="1" dirty="0"/>
              <a:t>Experiment Plan:</a:t>
            </a:r>
            <a:endParaRPr kumimoji="1" lang="en-US" altLang="ja-JP" sz="1800" dirty="0"/>
          </a:p>
          <a:p>
            <a:endParaRPr kumimoji="1" lang="en-US" altLang="ja-JP" sz="1400" dirty="0"/>
          </a:p>
          <a:p>
            <a:pPr marL="0" indent="0">
              <a:buFont typeface="Arial" panose="020B0604020202020204" pitchFamily="34" charset="0"/>
              <a:buNone/>
            </a:pPr>
            <a:endParaRPr kumimoji="1" lang="en-US" altLang="ja-JP" dirty="0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B414ECF5-0C2D-CE5B-E2FC-6A49FD9964F6}"/>
              </a:ext>
            </a:extLst>
          </p:cNvPr>
          <p:cNvSpPr txBox="1">
            <a:spLocks/>
          </p:cNvSpPr>
          <p:nvPr/>
        </p:nvSpPr>
        <p:spPr>
          <a:xfrm>
            <a:off x="11004" y="2075902"/>
            <a:ext cx="6096000" cy="5500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kumimoji="1" lang="en-US" altLang="ja-JP" sz="2400" b="1" dirty="0"/>
              <a:t>Objectives:</a:t>
            </a:r>
            <a:endParaRPr kumimoji="1" lang="en-US" altLang="ja-JP" dirty="0"/>
          </a:p>
        </p:txBody>
      </p:sp>
      <p:graphicFrame>
        <p:nvGraphicFramePr>
          <p:cNvPr id="16" name="Table 6">
            <a:extLst>
              <a:ext uri="{FF2B5EF4-FFF2-40B4-BE49-F238E27FC236}">
                <a16:creationId xmlns:a16="http://schemas.microsoft.com/office/drawing/2014/main" id="{7660808C-85C6-67A0-B6ED-B9351D8705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223879"/>
              </p:ext>
            </p:extLst>
          </p:nvPr>
        </p:nvGraphicFramePr>
        <p:xfrm>
          <a:off x="128705" y="2459405"/>
          <a:ext cx="5720647" cy="21733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11680">
                  <a:extLst>
                    <a:ext uri="{9D8B030D-6E8A-4147-A177-3AD203B41FA5}">
                      <a16:colId xmlns:a16="http://schemas.microsoft.com/office/drawing/2014/main" val="3611259457"/>
                    </a:ext>
                  </a:extLst>
                </a:gridCol>
                <a:gridCol w="2908967">
                  <a:extLst>
                    <a:ext uri="{9D8B030D-6E8A-4147-A177-3AD203B41FA5}">
                      <a16:colId xmlns:a16="http://schemas.microsoft.com/office/drawing/2014/main" val="2262841778"/>
                    </a:ext>
                  </a:extLst>
                </a:gridCol>
              </a:tblGrid>
              <a:tr h="435967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Minimum Success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Full Success </a:t>
                      </a:r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9050335"/>
                  </a:ext>
                </a:extLst>
              </a:tr>
              <a:tr h="1719977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1. Monitor vacuum vessel environment and </a:t>
                      </a:r>
                      <a:r>
                        <a:rPr kumimoji="1" lang="en-US" altLang="ja-JP" b="1" dirty="0"/>
                        <a:t>safely operate </a:t>
                      </a:r>
                      <a:r>
                        <a:rPr kumimoji="1" lang="en-US" altLang="ja-JP" b="1" dirty="0" err="1"/>
                        <a:t>LAr</a:t>
                      </a:r>
                      <a:r>
                        <a:rPr kumimoji="1" lang="en-US" altLang="ja-JP" b="1" dirty="0"/>
                        <a:t>.</a:t>
                      </a:r>
                    </a:p>
                    <a:p>
                      <a:endParaRPr kumimoji="1" lang="en-US" altLang="ja-JP" dirty="0"/>
                    </a:p>
                    <a:p>
                      <a:r>
                        <a:rPr kumimoji="1" lang="en-US" altLang="ja-JP" dirty="0"/>
                        <a:t>2. Obtain data from </a:t>
                      </a:r>
                      <a:r>
                        <a:rPr kumimoji="1" lang="en-US" altLang="ja-JP" dirty="0" err="1"/>
                        <a:t>LArTPC</a:t>
                      </a:r>
                      <a:r>
                        <a:rPr kumimoji="1" lang="en-US" altLang="ja-JP" dirty="0"/>
                        <a:t> during </a:t>
                      </a:r>
                      <a:r>
                        <a:rPr kumimoji="1" lang="en-US" altLang="ja-JP" u="sng" dirty="0"/>
                        <a:t>ascend</a:t>
                      </a:r>
                      <a:r>
                        <a:rPr kumimoji="1" lang="en-US" altLang="ja-JP" dirty="0"/>
                        <a:t>.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1. Obtain environmental data and </a:t>
                      </a:r>
                      <a:r>
                        <a:rPr kumimoji="1" lang="en-US" altLang="ja-JP" dirty="0" err="1"/>
                        <a:t>LArTPC</a:t>
                      </a:r>
                      <a:r>
                        <a:rPr kumimoji="1" lang="en-US" altLang="ja-JP" dirty="0"/>
                        <a:t> data during </a:t>
                      </a:r>
                      <a:r>
                        <a:rPr kumimoji="1" lang="en-US" altLang="ja-JP" u="sng" dirty="0"/>
                        <a:t>level flight</a:t>
                      </a:r>
                      <a:r>
                        <a:rPr kumimoji="1" lang="en-US" altLang="ja-JP" dirty="0"/>
                        <a:t>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531173"/>
                  </a:ext>
                </a:extLst>
              </a:tr>
            </a:tbl>
          </a:graphicData>
        </a:graphic>
      </p:graphicFrame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67F2323E-F74F-46E1-6517-84F7DC38A41C}"/>
              </a:ext>
            </a:extLst>
          </p:cNvPr>
          <p:cNvSpPr txBox="1">
            <a:spLocks/>
          </p:cNvSpPr>
          <p:nvPr/>
        </p:nvSpPr>
        <p:spPr>
          <a:xfrm>
            <a:off x="79525" y="1101628"/>
            <a:ext cx="6698486" cy="1524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sz="1800" dirty="0"/>
              <a:t>First ever balloon experiment using </a:t>
            </a:r>
            <a:r>
              <a:rPr kumimoji="1" lang="en-US" altLang="ja-JP" sz="1800" dirty="0" err="1"/>
              <a:t>LArTPC</a:t>
            </a:r>
            <a:endParaRPr kumimoji="1" lang="en-US" altLang="ja-JP" sz="1800" dirty="0"/>
          </a:p>
          <a:p>
            <a:r>
              <a:rPr kumimoji="1" lang="en-US" altLang="ja-JP" sz="1800" dirty="0">
                <a:solidFill>
                  <a:srgbClr val="FF0000"/>
                </a:solidFill>
              </a:rPr>
              <a:t>Plan to finish preparation by June and flight in July to Sep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E7EFFCB5-0045-CCB7-5B34-F96A8CA50DF2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0515600" cy="10675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en-US" altLang="ja-JP" dirty="0">
                <a:latin typeface="+mn-lt"/>
              </a:rPr>
              <a:t>Engineering Balloon Flight </a:t>
            </a:r>
            <a:endParaRPr kumimoji="1" lang="ja-JP" altLang="en-US">
              <a:latin typeface="+mn-lt"/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7D787732-0E18-5BDC-1F01-F0DEC37BC3CE}"/>
              </a:ext>
            </a:extLst>
          </p:cNvPr>
          <p:cNvCxnSpPr/>
          <p:nvPr/>
        </p:nvCxnSpPr>
        <p:spPr>
          <a:xfrm>
            <a:off x="0" y="890820"/>
            <a:ext cx="12192000" cy="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itle 1">
            <a:extLst>
              <a:ext uri="{FF2B5EF4-FFF2-40B4-BE49-F238E27FC236}">
                <a16:creationId xmlns:a16="http://schemas.microsoft.com/office/drawing/2014/main" id="{A99A15E9-9AF4-0E31-F732-ED8F5769B464}"/>
              </a:ext>
            </a:extLst>
          </p:cNvPr>
          <p:cNvSpPr txBox="1">
            <a:spLocks/>
          </p:cNvSpPr>
          <p:nvPr/>
        </p:nvSpPr>
        <p:spPr>
          <a:xfrm>
            <a:off x="7552518" y="1"/>
            <a:ext cx="4639482" cy="10699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p.6</a:t>
            </a:r>
            <a:endParaRPr kumimoji="1" lang="ja-JP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3" name="Picture 142" descr="A picture containing diagram&#10;&#10;Description automatically generated">
            <a:extLst>
              <a:ext uri="{FF2B5EF4-FFF2-40B4-BE49-F238E27FC236}">
                <a16:creationId xmlns:a16="http://schemas.microsoft.com/office/drawing/2014/main" id="{A7FABB3B-2B55-5DDF-9E16-6B281ED247F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12" t="4004" r="8518" b="-4004"/>
          <a:stretch/>
        </p:blipFill>
        <p:spPr>
          <a:xfrm>
            <a:off x="7992844" y="1522487"/>
            <a:ext cx="4235381" cy="2320969"/>
          </a:xfrm>
          <a:prstGeom prst="rect">
            <a:avLst/>
          </a:prstGeom>
        </p:spPr>
      </p:pic>
      <p:pic>
        <p:nvPicPr>
          <p:cNvPr id="145" name="Picture 144" descr="A picture containing diagram&#10;&#10;Description automatically generated">
            <a:extLst>
              <a:ext uri="{FF2B5EF4-FFF2-40B4-BE49-F238E27FC236}">
                <a16:creationId xmlns:a16="http://schemas.microsoft.com/office/drawing/2014/main" id="{BC17EF46-5C87-4CE6-28D4-C42014EE9CD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1817" t="62507" r="9104" b="-4004"/>
          <a:stretch/>
        </p:blipFill>
        <p:spPr>
          <a:xfrm>
            <a:off x="11323026" y="2871548"/>
            <a:ext cx="905199" cy="963141"/>
          </a:xfrm>
          <a:prstGeom prst="rect">
            <a:avLst/>
          </a:prstGeom>
        </p:spPr>
      </p:pic>
      <p:cxnSp>
        <p:nvCxnSpPr>
          <p:cNvPr id="146" name="直線矢印コネクタ 95">
            <a:extLst>
              <a:ext uri="{FF2B5EF4-FFF2-40B4-BE49-F238E27FC236}">
                <a16:creationId xmlns:a16="http://schemas.microsoft.com/office/drawing/2014/main" id="{5A44DDB1-3BE4-8F8B-178E-6C9BF159305A}"/>
              </a:ext>
            </a:extLst>
          </p:cNvPr>
          <p:cNvCxnSpPr>
            <a:cxnSpLocks/>
          </p:cNvCxnSpPr>
          <p:nvPr/>
        </p:nvCxnSpPr>
        <p:spPr>
          <a:xfrm>
            <a:off x="11368010" y="2497530"/>
            <a:ext cx="300547" cy="489223"/>
          </a:xfrm>
          <a:prstGeom prst="straightConnector1">
            <a:avLst/>
          </a:prstGeom>
          <a:ln w="381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9" name="TextBox 148">
            <a:extLst>
              <a:ext uri="{FF2B5EF4-FFF2-40B4-BE49-F238E27FC236}">
                <a16:creationId xmlns:a16="http://schemas.microsoft.com/office/drawing/2014/main" id="{388437E7-F05B-7E1B-4761-2D3457FE1435}"/>
              </a:ext>
            </a:extLst>
          </p:cNvPr>
          <p:cNvSpPr txBox="1"/>
          <p:nvPr/>
        </p:nvSpPr>
        <p:spPr>
          <a:xfrm>
            <a:off x="6167862" y="3820801"/>
            <a:ext cx="6348714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kumimoji="1" lang="en-US" altLang="ja-JP" sz="1800" b="1" dirty="0"/>
              <a:t>Before Launch:</a:t>
            </a:r>
            <a:br>
              <a:rPr kumimoji="1" lang="en-US" altLang="ja-JP" sz="1800" b="1" dirty="0"/>
            </a:br>
            <a:r>
              <a:rPr kumimoji="1" lang="en-US" altLang="ja-JP" sz="1800" dirty="0"/>
              <a:t>Fill </a:t>
            </a:r>
            <a:r>
              <a:rPr kumimoji="1" lang="en-US" altLang="ja-JP" sz="1800" dirty="0" err="1"/>
              <a:t>LAr</a:t>
            </a:r>
            <a:r>
              <a:rPr kumimoji="1" lang="en-US" altLang="ja-JP" sz="1800" dirty="0"/>
              <a:t> into vessel &amp; check Detector operation</a:t>
            </a:r>
          </a:p>
          <a:p>
            <a:pPr marL="342900" indent="-342900">
              <a:buFont typeface="+mj-lt"/>
              <a:buAutoNum type="arabicPeriod"/>
            </a:pPr>
            <a:r>
              <a:rPr kumimoji="1" lang="en-US" altLang="ja-JP" sz="1800" b="1" dirty="0"/>
              <a:t>After Launch:</a:t>
            </a:r>
            <a:br>
              <a:rPr kumimoji="1" lang="en-US" altLang="ja-JP" sz="1800" dirty="0"/>
            </a:br>
            <a:r>
              <a:rPr kumimoji="1" lang="en-US" altLang="ja-JP" sz="1800" dirty="0"/>
              <a:t>Stabilization of Vessel Pressure &amp; detector operation test</a:t>
            </a:r>
          </a:p>
          <a:p>
            <a:pPr marL="342900" indent="-342900">
              <a:buFont typeface="+mj-lt"/>
              <a:buAutoNum type="arabicPeriod"/>
            </a:pPr>
            <a:r>
              <a:rPr kumimoji="1" lang="en-US" altLang="ja-JP" sz="1800" b="1" dirty="0"/>
              <a:t>During Ascend:</a:t>
            </a:r>
            <a:br>
              <a:rPr kumimoji="1" lang="en-US" altLang="ja-JP" sz="1800" dirty="0"/>
            </a:br>
            <a:r>
              <a:rPr kumimoji="1" lang="en-US" altLang="ja-JP" sz="1800" dirty="0"/>
              <a:t>Continue to control inner pressure, start DAQ. </a:t>
            </a:r>
          </a:p>
          <a:p>
            <a:pPr marL="342900" indent="-342900">
              <a:buFont typeface="+mj-lt"/>
              <a:buAutoNum type="arabicPeriod"/>
            </a:pPr>
            <a:r>
              <a:rPr kumimoji="1" lang="en-US" altLang="ja-JP" sz="1800" b="1" dirty="0"/>
              <a:t>Before Release:</a:t>
            </a:r>
            <a:br>
              <a:rPr kumimoji="1" lang="en-US" altLang="ja-JP" sz="1800" dirty="0"/>
            </a:br>
            <a:r>
              <a:rPr kumimoji="1" lang="en-US" altLang="ja-JP" sz="1800" dirty="0"/>
              <a:t>Stop DAQ &amp; evacuate </a:t>
            </a:r>
            <a:r>
              <a:rPr kumimoji="1" lang="en-US" altLang="ja-JP" sz="1800" dirty="0" err="1"/>
              <a:t>LAr</a:t>
            </a:r>
            <a:r>
              <a:rPr kumimoji="1" lang="en-US" altLang="ja-JP" sz="1800" dirty="0"/>
              <a:t> into atmosphere </a:t>
            </a:r>
          </a:p>
          <a:p>
            <a:pPr marL="342900" indent="-342900">
              <a:buFont typeface="+mj-lt"/>
              <a:buAutoNum type="arabicPeriod"/>
            </a:pPr>
            <a:r>
              <a:rPr kumimoji="1" lang="en-US" altLang="ja-JP" sz="1800" b="1" dirty="0"/>
              <a:t>Collection:</a:t>
            </a:r>
            <a:br>
              <a:rPr kumimoji="1" lang="en-US" altLang="ja-JP" sz="1800" dirty="0"/>
            </a:br>
            <a:r>
              <a:rPr kumimoji="1" lang="en-US" altLang="ja-JP" sz="1800" dirty="0"/>
              <a:t>Retrieve detector and data (stored in SSD and MicroSD)</a:t>
            </a:r>
            <a:endParaRPr lang="ja-JP" altLang="en-US"/>
          </a:p>
        </p:txBody>
      </p:sp>
      <p:sp>
        <p:nvSpPr>
          <p:cNvPr id="152" name="Rectangle 151">
            <a:extLst>
              <a:ext uri="{FF2B5EF4-FFF2-40B4-BE49-F238E27FC236}">
                <a16:creationId xmlns:a16="http://schemas.microsoft.com/office/drawing/2014/main" id="{2605D896-C0C7-7857-C141-55283765DB7D}"/>
              </a:ext>
            </a:extLst>
          </p:cNvPr>
          <p:cNvSpPr/>
          <p:nvPr/>
        </p:nvSpPr>
        <p:spPr>
          <a:xfrm>
            <a:off x="11459402" y="1105642"/>
            <a:ext cx="138389" cy="6023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53" name="図 11">
            <a:extLst>
              <a:ext uri="{FF2B5EF4-FFF2-40B4-BE49-F238E27FC236}">
                <a16:creationId xmlns:a16="http://schemas.microsoft.com/office/drawing/2014/main" id="{0235AEAB-9A70-3C12-737C-68E6855584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9423" y="1551919"/>
            <a:ext cx="2278654" cy="2256248"/>
          </a:xfrm>
          <a:prstGeom prst="rect">
            <a:avLst/>
          </a:prstGeom>
        </p:spPr>
      </p:pic>
      <p:cxnSp>
        <p:nvCxnSpPr>
          <p:cNvPr id="155" name="Straight Connector 154">
            <a:extLst>
              <a:ext uri="{FF2B5EF4-FFF2-40B4-BE49-F238E27FC236}">
                <a16:creationId xmlns:a16="http://schemas.microsoft.com/office/drawing/2014/main" id="{358B39FB-52CE-642B-D96C-8DB80D29F591}"/>
              </a:ext>
            </a:extLst>
          </p:cNvPr>
          <p:cNvCxnSpPr/>
          <p:nvPr/>
        </p:nvCxnSpPr>
        <p:spPr>
          <a:xfrm flipH="1" flipV="1">
            <a:off x="7430947" y="1560262"/>
            <a:ext cx="1574157" cy="18687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62290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itle 1">
            <a:extLst>
              <a:ext uri="{FF2B5EF4-FFF2-40B4-BE49-F238E27FC236}">
                <a16:creationId xmlns:a16="http://schemas.microsoft.com/office/drawing/2014/main" id="{6D2F8671-7447-78A9-3997-67994A8F8C87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0515600" cy="10675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en-US" altLang="ja-JP" dirty="0">
                <a:latin typeface="+mn-lt"/>
              </a:rPr>
              <a:t>Experiment Design</a:t>
            </a:r>
            <a:endParaRPr kumimoji="1" lang="ja-JP" altLang="en-US">
              <a:latin typeface="+mn-lt"/>
            </a:endParaRP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5465F41A-6EC0-45F4-E452-C7324B7F1D46}"/>
              </a:ext>
            </a:extLst>
          </p:cNvPr>
          <p:cNvCxnSpPr/>
          <p:nvPr/>
        </p:nvCxnSpPr>
        <p:spPr>
          <a:xfrm>
            <a:off x="0" y="890820"/>
            <a:ext cx="12192000" cy="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itle 1">
            <a:extLst>
              <a:ext uri="{FF2B5EF4-FFF2-40B4-BE49-F238E27FC236}">
                <a16:creationId xmlns:a16="http://schemas.microsoft.com/office/drawing/2014/main" id="{DCEA35FD-5679-5DB7-DE59-383CDF3A5577}"/>
              </a:ext>
            </a:extLst>
          </p:cNvPr>
          <p:cNvSpPr txBox="1">
            <a:spLocks/>
          </p:cNvSpPr>
          <p:nvPr/>
        </p:nvSpPr>
        <p:spPr>
          <a:xfrm>
            <a:off x="7552518" y="1"/>
            <a:ext cx="4639482" cy="10699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p.7</a:t>
            </a:r>
            <a:endParaRPr kumimoji="1" lang="ja-JP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1" name="グループ化 15">
            <a:extLst>
              <a:ext uri="{FF2B5EF4-FFF2-40B4-BE49-F238E27FC236}">
                <a16:creationId xmlns:a16="http://schemas.microsoft.com/office/drawing/2014/main" id="{7965EAE9-1694-F36C-3766-DA7BD2C623C3}"/>
              </a:ext>
            </a:extLst>
          </p:cNvPr>
          <p:cNvGrpSpPr/>
          <p:nvPr/>
        </p:nvGrpSpPr>
        <p:grpSpPr>
          <a:xfrm>
            <a:off x="-659" y="964630"/>
            <a:ext cx="2366513" cy="5574282"/>
            <a:chOff x="206685" y="896607"/>
            <a:chExt cx="2366513" cy="5574282"/>
          </a:xfrm>
        </p:grpSpPr>
        <p:grpSp>
          <p:nvGrpSpPr>
            <p:cNvPr id="50" name="グループ化 58">
              <a:extLst>
                <a:ext uri="{FF2B5EF4-FFF2-40B4-BE49-F238E27FC236}">
                  <a16:creationId xmlns:a16="http://schemas.microsoft.com/office/drawing/2014/main" id="{D74CBAF4-0C82-8378-171A-B4473A82B0F8}"/>
                </a:ext>
              </a:extLst>
            </p:cNvPr>
            <p:cNvGrpSpPr/>
            <p:nvPr/>
          </p:nvGrpSpPr>
          <p:grpSpPr>
            <a:xfrm>
              <a:off x="267311" y="896607"/>
              <a:ext cx="2305887" cy="5574282"/>
              <a:chOff x="1239338" y="-37767"/>
              <a:chExt cx="3209275" cy="6681120"/>
            </a:xfrm>
          </p:grpSpPr>
          <p:grpSp>
            <p:nvGrpSpPr>
              <p:cNvPr id="67" name="グループ化 56">
                <a:extLst>
                  <a:ext uri="{FF2B5EF4-FFF2-40B4-BE49-F238E27FC236}">
                    <a16:creationId xmlns:a16="http://schemas.microsoft.com/office/drawing/2014/main" id="{3D886A34-A06A-3F12-1C49-E74AD9BB4EC2}"/>
                  </a:ext>
                </a:extLst>
              </p:cNvPr>
              <p:cNvGrpSpPr/>
              <p:nvPr/>
            </p:nvGrpSpPr>
            <p:grpSpPr>
              <a:xfrm>
                <a:off x="1239338" y="-37767"/>
                <a:ext cx="3209275" cy="6681120"/>
                <a:chOff x="1239338" y="-37767"/>
                <a:chExt cx="3209275" cy="6681120"/>
              </a:xfrm>
            </p:grpSpPr>
            <p:grpSp>
              <p:nvGrpSpPr>
                <p:cNvPr id="75" name="グループ化 55">
                  <a:extLst>
                    <a:ext uri="{FF2B5EF4-FFF2-40B4-BE49-F238E27FC236}">
                      <a16:creationId xmlns:a16="http://schemas.microsoft.com/office/drawing/2014/main" id="{72B1D910-0C18-6F76-4EF7-38538A20E0FF}"/>
                    </a:ext>
                  </a:extLst>
                </p:cNvPr>
                <p:cNvGrpSpPr/>
                <p:nvPr/>
              </p:nvGrpSpPr>
              <p:grpSpPr>
                <a:xfrm>
                  <a:off x="1239338" y="-37767"/>
                  <a:ext cx="3209275" cy="6681120"/>
                  <a:chOff x="91940" y="176880"/>
                  <a:chExt cx="3209275" cy="6681120"/>
                </a:xfrm>
              </p:grpSpPr>
              <p:pic>
                <p:nvPicPr>
                  <p:cNvPr id="78" name="図 8" descr="ダイアグラム&#10;&#10;自動的に生成された説明">
                    <a:extLst>
                      <a:ext uri="{FF2B5EF4-FFF2-40B4-BE49-F238E27FC236}">
                        <a16:creationId xmlns:a16="http://schemas.microsoft.com/office/drawing/2014/main" id="{196B30C7-3365-99D7-0216-33BA02324A7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27321" y="197543"/>
                    <a:ext cx="2316681" cy="6660457"/>
                  </a:xfrm>
                  <a:prstGeom prst="rect">
                    <a:avLst/>
                  </a:prstGeom>
                </p:spPr>
              </p:pic>
              <p:sp>
                <p:nvSpPr>
                  <p:cNvPr id="79" name="正方形/長方形 10">
                    <a:extLst>
                      <a:ext uri="{FF2B5EF4-FFF2-40B4-BE49-F238E27FC236}">
                        <a16:creationId xmlns:a16="http://schemas.microsoft.com/office/drawing/2014/main" id="{88BC5866-0536-CDB0-13AA-1160A80FA877}"/>
                      </a:ext>
                    </a:extLst>
                  </p:cNvPr>
                  <p:cNvSpPr/>
                  <p:nvPr/>
                </p:nvSpPr>
                <p:spPr>
                  <a:xfrm>
                    <a:off x="1984207" y="1619250"/>
                    <a:ext cx="962527" cy="523875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80" name="正方形/長方形 12">
                    <a:extLst>
                      <a:ext uri="{FF2B5EF4-FFF2-40B4-BE49-F238E27FC236}">
                        <a16:creationId xmlns:a16="http://schemas.microsoft.com/office/drawing/2014/main" id="{C9FCAC00-BFC1-2109-FB61-FF7E65A498B7}"/>
                      </a:ext>
                    </a:extLst>
                  </p:cNvPr>
                  <p:cNvSpPr/>
                  <p:nvPr/>
                </p:nvSpPr>
                <p:spPr>
                  <a:xfrm>
                    <a:off x="126832" y="1619250"/>
                    <a:ext cx="962527" cy="523875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" name="正方形/長方形 41">
                    <a:extLst>
                      <a:ext uri="{FF2B5EF4-FFF2-40B4-BE49-F238E27FC236}">
                        <a16:creationId xmlns:a16="http://schemas.microsoft.com/office/drawing/2014/main" id="{4EBC6509-BEE4-A946-D990-833F3165DB8A}"/>
                      </a:ext>
                    </a:extLst>
                  </p:cNvPr>
                  <p:cNvSpPr/>
                  <p:nvPr/>
                </p:nvSpPr>
                <p:spPr>
                  <a:xfrm>
                    <a:off x="1912871" y="1698959"/>
                    <a:ext cx="1388344" cy="2126582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82" name="正方形/長方形 42">
                    <a:extLst>
                      <a:ext uri="{FF2B5EF4-FFF2-40B4-BE49-F238E27FC236}">
                        <a16:creationId xmlns:a16="http://schemas.microsoft.com/office/drawing/2014/main" id="{CD609CEE-43DD-83F5-C2CF-0E8576F45950}"/>
                      </a:ext>
                    </a:extLst>
                  </p:cNvPr>
                  <p:cNvSpPr/>
                  <p:nvPr/>
                </p:nvSpPr>
                <p:spPr>
                  <a:xfrm>
                    <a:off x="2438400" y="1137485"/>
                    <a:ext cx="305602" cy="2126582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83" name="正方形/長方形 43">
                    <a:extLst>
                      <a:ext uri="{FF2B5EF4-FFF2-40B4-BE49-F238E27FC236}">
                        <a16:creationId xmlns:a16="http://schemas.microsoft.com/office/drawing/2014/main" id="{0A90FF57-02C6-C345-0F70-08AAB5CF8737}"/>
                      </a:ext>
                    </a:extLst>
                  </p:cNvPr>
                  <p:cNvSpPr/>
                  <p:nvPr/>
                </p:nvSpPr>
                <p:spPr>
                  <a:xfrm>
                    <a:off x="2500162" y="728912"/>
                    <a:ext cx="305602" cy="2126582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84" name="正方形/長方形 44">
                    <a:extLst>
                      <a:ext uri="{FF2B5EF4-FFF2-40B4-BE49-F238E27FC236}">
                        <a16:creationId xmlns:a16="http://schemas.microsoft.com/office/drawing/2014/main" id="{D588905C-06F0-5B80-DDE4-DCAA4509F2F7}"/>
                      </a:ext>
                    </a:extLst>
                  </p:cNvPr>
                  <p:cNvSpPr/>
                  <p:nvPr/>
                </p:nvSpPr>
                <p:spPr>
                  <a:xfrm>
                    <a:off x="91940" y="176880"/>
                    <a:ext cx="447074" cy="2126582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85" name="正方形/長方形 45">
                    <a:extLst>
                      <a:ext uri="{FF2B5EF4-FFF2-40B4-BE49-F238E27FC236}">
                        <a16:creationId xmlns:a16="http://schemas.microsoft.com/office/drawing/2014/main" id="{5B73A6DD-F8F9-3248-9AE5-39174BB90A60}"/>
                      </a:ext>
                    </a:extLst>
                  </p:cNvPr>
                  <p:cNvSpPr/>
                  <p:nvPr/>
                </p:nvSpPr>
                <p:spPr>
                  <a:xfrm>
                    <a:off x="408872" y="1302418"/>
                    <a:ext cx="305602" cy="2126582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86" name="正方形/長方形 48">
                    <a:extLst>
                      <a:ext uri="{FF2B5EF4-FFF2-40B4-BE49-F238E27FC236}">
                        <a16:creationId xmlns:a16="http://schemas.microsoft.com/office/drawing/2014/main" id="{71DAB6C8-ADB9-E233-D897-AEC20D61EB3A}"/>
                      </a:ext>
                    </a:extLst>
                  </p:cNvPr>
                  <p:cNvSpPr/>
                  <p:nvPr/>
                </p:nvSpPr>
                <p:spPr>
                  <a:xfrm>
                    <a:off x="125444" y="197542"/>
                    <a:ext cx="589030" cy="278699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77" name="正方形/長方形 40">
                  <a:extLst>
                    <a:ext uri="{FF2B5EF4-FFF2-40B4-BE49-F238E27FC236}">
                      <a16:creationId xmlns:a16="http://schemas.microsoft.com/office/drawing/2014/main" id="{6BEDB373-E33D-EFA3-44A9-15D4CD87731F}"/>
                    </a:ext>
                  </a:extLst>
                </p:cNvPr>
                <p:cNvSpPr/>
                <p:nvPr/>
              </p:nvSpPr>
              <p:spPr>
                <a:xfrm>
                  <a:off x="2793969" y="2962736"/>
                  <a:ext cx="589097" cy="2126582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73" name="正方形/長方形 57">
                <a:extLst>
                  <a:ext uri="{FF2B5EF4-FFF2-40B4-BE49-F238E27FC236}">
                    <a16:creationId xmlns:a16="http://schemas.microsoft.com/office/drawing/2014/main" id="{A490B949-46F9-125F-30BC-68EB79762EC4}"/>
                  </a:ext>
                </a:extLst>
              </p:cNvPr>
              <p:cNvSpPr/>
              <p:nvPr/>
            </p:nvSpPr>
            <p:spPr>
              <a:xfrm rot="4069368" flipV="1">
                <a:off x="2564592" y="5289718"/>
                <a:ext cx="1260210" cy="41427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51" name="正方形/長方形 26">
              <a:extLst>
                <a:ext uri="{FF2B5EF4-FFF2-40B4-BE49-F238E27FC236}">
                  <a16:creationId xmlns:a16="http://schemas.microsoft.com/office/drawing/2014/main" id="{CC37CEF2-EF00-F0C3-3D37-DA86F811CC1D}"/>
                </a:ext>
              </a:extLst>
            </p:cNvPr>
            <p:cNvSpPr/>
            <p:nvPr/>
          </p:nvSpPr>
          <p:spPr>
            <a:xfrm rot="8269124" flipV="1">
              <a:off x="206685" y="5036754"/>
              <a:ext cx="1052286" cy="37328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87" name="テキスト ボックス 65">
            <a:extLst>
              <a:ext uri="{FF2B5EF4-FFF2-40B4-BE49-F238E27FC236}">
                <a16:creationId xmlns:a16="http://schemas.microsoft.com/office/drawing/2014/main" id="{43A134D8-634D-4D45-F3DA-B25116057C42}"/>
              </a:ext>
            </a:extLst>
          </p:cNvPr>
          <p:cNvSpPr txBox="1"/>
          <p:nvPr/>
        </p:nvSpPr>
        <p:spPr>
          <a:xfrm>
            <a:off x="163221" y="6443988"/>
            <a:ext cx="40499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Gondola Total Weight: </a:t>
            </a:r>
            <a:r>
              <a:rPr kumimoji="1" lang="en-US" altLang="ja-JP" u="sng" dirty="0"/>
              <a:t>Around 200kg </a:t>
            </a:r>
            <a:endParaRPr kumimoji="1" lang="ja-JP" altLang="en-US" u="sng" dirty="0"/>
          </a:p>
        </p:txBody>
      </p:sp>
      <p:sp>
        <p:nvSpPr>
          <p:cNvPr id="88" name="テキスト ボックス 72">
            <a:extLst>
              <a:ext uri="{FF2B5EF4-FFF2-40B4-BE49-F238E27FC236}">
                <a16:creationId xmlns:a16="http://schemas.microsoft.com/office/drawing/2014/main" id="{938C6806-0354-9FCA-0330-1440EA29CCEA}"/>
              </a:ext>
            </a:extLst>
          </p:cNvPr>
          <p:cNvSpPr txBox="1"/>
          <p:nvPr/>
        </p:nvSpPr>
        <p:spPr>
          <a:xfrm>
            <a:off x="2790555" y="5585039"/>
            <a:ext cx="2547182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Gondola Design:</a:t>
            </a:r>
          </a:p>
          <a:p>
            <a:endParaRPr kumimoji="1" lang="en-US" altLang="ja-JP" sz="100" b="1" dirty="0"/>
          </a:p>
          <a:p>
            <a:r>
              <a:rPr kumimoji="1" lang="en-US" altLang="ja-JP" sz="1600" dirty="0"/>
              <a:t>Launch</a:t>
            </a:r>
            <a:r>
              <a:rPr kumimoji="1" lang="ja-JP" altLang="en-US" sz="1600"/>
              <a:t>：</a:t>
            </a:r>
            <a:r>
              <a:rPr kumimoji="1" lang="en-US" altLang="ja-JP" sz="1600" dirty="0"/>
              <a:t>XYZ Direction</a:t>
            </a:r>
            <a:r>
              <a:rPr kumimoji="1" lang="ja-JP" altLang="en-US" sz="1600"/>
              <a:t> </a:t>
            </a:r>
            <a:r>
              <a:rPr kumimoji="1" lang="en-US" altLang="ja-JP" sz="1600" dirty="0"/>
              <a:t>3G</a:t>
            </a:r>
          </a:p>
          <a:p>
            <a:r>
              <a:rPr lang="en-US" altLang="ja-JP" sz="1600" dirty="0"/>
              <a:t>Release</a:t>
            </a:r>
            <a:r>
              <a:rPr lang="ja-JP" altLang="en-US" sz="1600"/>
              <a:t>：</a:t>
            </a:r>
            <a:r>
              <a:rPr lang="en-US" altLang="ja-JP" sz="1600" dirty="0"/>
              <a:t>Z Direction</a:t>
            </a:r>
            <a:r>
              <a:rPr lang="ja-JP" altLang="en-US" sz="1600"/>
              <a:t> </a:t>
            </a:r>
            <a:r>
              <a:rPr lang="en-US" altLang="ja-JP" sz="1600" dirty="0"/>
              <a:t>7.5G</a:t>
            </a:r>
            <a:endParaRPr kumimoji="1" lang="ja-JP" altLang="en-US" sz="1600" dirty="0"/>
          </a:p>
        </p:txBody>
      </p:sp>
      <p:cxnSp>
        <p:nvCxnSpPr>
          <p:cNvPr id="89" name="直線コネクタ 61">
            <a:extLst>
              <a:ext uri="{FF2B5EF4-FFF2-40B4-BE49-F238E27FC236}">
                <a16:creationId xmlns:a16="http://schemas.microsoft.com/office/drawing/2014/main" id="{2F76EE69-0F58-19D0-462A-711AA8A2530A}"/>
              </a:ext>
            </a:extLst>
          </p:cNvPr>
          <p:cNvCxnSpPr>
            <a:cxnSpLocks/>
          </p:cNvCxnSpPr>
          <p:nvPr/>
        </p:nvCxnSpPr>
        <p:spPr>
          <a:xfrm flipV="1">
            <a:off x="1413086" y="3333687"/>
            <a:ext cx="800058" cy="2370296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0" name="直線コネクタ 62">
            <a:extLst>
              <a:ext uri="{FF2B5EF4-FFF2-40B4-BE49-F238E27FC236}">
                <a16:creationId xmlns:a16="http://schemas.microsoft.com/office/drawing/2014/main" id="{E28526EF-5AA4-216D-2BE8-94F1E1A52B1D}"/>
              </a:ext>
            </a:extLst>
          </p:cNvPr>
          <p:cNvCxnSpPr>
            <a:cxnSpLocks/>
          </p:cNvCxnSpPr>
          <p:nvPr/>
        </p:nvCxnSpPr>
        <p:spPr>
          <a:xfrm flipV="1">
            <a:off x="1410599" y="5355488"/>
            <a:ext cx="2115542" cy="835306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91" name="グループ化 23">
            <a:extLst>
              <a:ext uri="{FF2B5EF4-FFF2-40B4-BE49-F238E27FC236}">
                <a16:creationId xmlns:a16="http://schemas.microsoft.com/office/drawing/2014/main" id="{D08C910F-B195-118D-757D-F6BD6E5EEC63}"/>
              </a:ext>
            </a:extLst>
          </p:cNvPr>
          <p:cNvGrpSpPr/>
          <p:nvPr/>
        </p:nvGrpSpPr>
        <p:grpSpPr>
          <a:xfrm>
            <a:off x="1501205" y="2682183"/>
            <a:ext cx="3023934" cy="2962099"/>
            <a:chOff x="1644523" y="2144146"/>
            <a:chExt cx="3674252" cy="3660994"/>
          </a:xfrm>
        </p:grpSpPr>
        <p:pic>
          <p:nvPicPr>
            <p:cNvPr id="92" name="図 67" descr="ダイアグラム&#10;&#10;自動的に生成された説明">
              <a:extLst>
                <a:ext uri="{FF2B5EF4-FFF2-40B4-BE49-F238E27FC236}">
                  <a16:creationId xmlns:a16="http://schemas.microsoft.com/office/drawing/2014/main" id="{D3A6737D-7714-9888-C82C-F7B3B390B50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54636" y="2144146"/>
              <a:ext cx="2764139" cy="3136477"/>
            </a:xfrm>
            <a:prstGeom prst="rect">
              <a:avLst/>
            </a:prstGeom>
          </p:spPr>
        </p:pic>
        <p:cxnSp>
          <p:nvCxnSpPr>
            <p:cNvPr id="93" name="コネクタ: 曲線 30">
              <a:extLst>
                <a:ext uri="{FF2B5EF4-FFF2-40B4-BE49-F238E27FC236}">
                  <a16:creationId xmlns:a16="http://schemas.microsoft.com/office/drawing/2014/main" id="{DA79A511-D950-D83D-8A1E-E7F879429EC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393781" y="4379495"/>
              <a:ext cx="578099" cy="417736"/>
            </a:xfrm>
            <a:prstGeom prst="curvedConnector3">
              <a:avLst>
                <a:gd name="adj1" fmla="val -16599"/>
              </a:avLst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4" name="テキスト ボックス 32">
              <a:extLst>
                <a:ext uri="{FF2B5EF4-FFF2-40B4-BE49-F238E27FC236}">
                  <a16:creationId xmlns:a16="http://schemas.microsoft.com/office/drawing/2014/main" id="{BC1AAC53-CDA8-15FC-9E95-E6D0EBF42BEE}"/>
                </a:ext>
              </a:extLst>
            </p:cNvPr>
            <p:cNvSpPr txBox="1"/>
            <p:nvPr/>
          </p:nvSpPr>
          <p:spPr>
            <a:xfrm>
              <a:off x="1644523" y="4778073"/>
              <a:ext cx="2176328" cy="10270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600" dirty="0"/>
                <a:t>GRAMS</a:t>
              </a:r>
            </a:p>
            <a:p>
              <a:pPr algn="ctr"/>
              <a:r>
                <a:rPr lang="en-US" altLang="ja-JP" sz="1600" dirty="0"/>
                <a:t>Pressurized Vessel</a:t>
              </a:r>
            </a:p>
            <a:p>
              <a:pPr algn="ctr"/>
              <a:r>
                <a:rPr lang="en-US" altLang="ja-JP" sz="1600" dirty="0"/>
                <a:t>(Around 10kg)</a:t>
              </a:r>
            </a:p>
          </p:txBody>
        </p:sp>
      </p:grpSp>
      <p:sp>
        <p:nvSpPr>
          <p:cNvPr id="95" name="テキスト ボックス 68">
            <a:extLst>
              <a:ext uri="{FF2B5EF4-FFF2-40B4-BE49-F238E27FC236}">
                <a16:creationId xmlns:a16="http://schemas.microsoft.com/office/drawing/2014/main" id="{D0835748-6EBC-1AFF-7031-877122C36AE9}"/>
              </a:ext>
            </a:extLst>
          </p:cNvPr>
          <p:cNvSpPr txBox="1"/>
          <p:nvPr/>
        </p:nvSpPr>
        <p:spPr>
          <a:xfrm>
            <a:off x="1583165" y="2206350"/>
            <a:ext cx="421723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500" dirty="0"/>
              <a:t>GRAMS </a:t>
            </a:r>
            <a:r>
              <a:rPr lang="en-US" altLang="ja-JP" sz="1500" dirty="0" err="1"/>
              <a:t>LAr</a:t>
            </a:r>
            <a:r>
              <a:rPr lang="en-US" altLang="ja-JP" sz="1500" dirty="0"/>
              <a:t> Vessel</a:t>
            </a:r>
            <a:r>
              <a:rPr lang="ja-JP" altLang="en-US" sz="1500"/>
              <a:t>（</a:t>
            </a:r>
            <a:r>
              <a:rPr lang="en-US" altLang="ja-JP" sz="1500" dirty="0"/>
              <a:t>Around 70 kg</a:t>
            </a:r>
            <a:r>
              <a:rPr lang="ja-JP" altLang="en-US" sz="1500" dirty="0"/>
              <a:t>）</a:t>
            </a:r>
            <a:endParaRPr lang="en-US" altLang="ja-JP" sz="1500" dirty="0"/>
          </a:p>
          <a:p>
            <a:r>
              <a:rPr lang="ja-JP" altLang="en-US" sz="1500"/>
              <a:t>＋</a:t>
            </a:r>
            <a:r>
              <a:rPr lang="en-US" altLang="ja-JP" sz="1500" dirty="0"/>
              <a:t>Piggyback Experiment </a:t>
            </a:r>
            <a:r>
              <a:rPr lang="en-US" altLang="ja-JP" sz="1500" dirty="0" err="1"/>
              <a:t>etc</a:t>
            </a:r>
            <a:r>
              <a:rPr lang="ja-JP" altLang="en-US" sz="1500"/>
              <a:t>（</a:t>
            </a:r>
            <a:r>
              <a:rPr lang="en-US" altLang="ja-JP" sz="1500" dirty="0"/>
              <a:t>Around 60kg</a:t>
            </a:r>
            <a:r>
              <a:rPr lang="ja-JP" altLang="en-US" sz="1500" dirty="0"/>
              <a:t>）</a:t>
            </a:r>
            <a:endParaRPr kumimoji="1" lang="ja-JP" altLang="en-US" sz="1500" dirty="0"/>
          </a:p>
        </p:txBody>
      </p:sp>
      <p:cxnSp>
        <p:nvCxnSpPr>
          <p:cNvPr id="96" name="直線コネクタ 14">
            <a:extLst>
              <a:ext uri="{FF2B5EF4-FFF2-40B4-BE49-F238E27FC236}">
                <a16:creationId xmlns:a16="http://schemas.microsoft.com/office/drawing/2014/main" id="{77E55883-E5D5-2751-B65B-C79EF9EC7CA7}"/>
              </a:ext>
            </a:extLst>
          </p:cNvPr>
          <p:cNvCxnSpPr>
            <a:cxnSpLocks/>
          </p:cNvCxnSpPr>
          <p:nvPr/>
        </p:nvCxnSpPr>
        <p:spPr>
          <a:xfrm flipV="1">
            <a:off x="3574865" y="2234551"/>
            <a:ext cx="2384581" cy="1356267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7" name="直線コネクタ 16">
            <a:extLst>
              <a:ext uri="{FF2B5EF4-FFF2-40B4-BE49-F238E27FC236}">
                <a16:creationId xmlns:a16="http://schemas.microsoft.com/office/drawing/2014/main" id="{07B7255A-3C46-CE4F-320B-CA30A95BEB11}"/>
              </a:ext>
            </a:extLst>
          </p:cNvPr>
          <p:cNvCxnSpPr>
            <a:cxnSpLocks/>
          </p:cNvCxnSpPr>
          <p:nvPr/>
        </p:nvCxnSpPr>
        <p:spPr>
          <a:xfrm>
            <a:off x="3546887" y="4271961"/>
            <a:ext cx="2515269" cy="298209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98" name="図 11">
            <a:extLst>
              <a:ext uri="{FF2B5EF4-FFF2-40B4-BE49-F238E27FC236}">
                <a16:creationId xmlns:a16="http://schemas.microsoft.com/office/drawing/2014/main" id="{4B2B8270-288D-0D1D-B427-79C88C1954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78397" y="1214397"/>
            <a:ext cx="3728460" cy="3691799"/>
          </a:xfrm>
          <a:prstGeom prst="rect">
            <a:avLst/>
          </a:prstGeom>
        </p:spPr>
      </p:pic>
      <p:sp>
        <p:nvSpPr>
          <p:cNvPr id="99" name="TextBox 98">
            <a:extLst>
              <a:ext uri="{FF2B5EF4-FFF2-40B4-BE49-F238E27FC236}">
                <a16:creationId xmlns:a16="http://schemas.microsoft.com/office/drawing/2014/main" id="{A9DCF76E-2D52-DCDB-F596-1893FDA57D3D}"/>
              </a:ext>
            </a:extLst>
          </p:cNvPr>
          <p:cNvSpPr txBox="1"/>
          <p:nvPr/>
        </p:nvSpPr>
        <p:spPr>
          <a:xfrm>
            <a:off x="9216230" y="1259949"/>
            <a:ext cx="23310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solidFill>
                  <a:schemeClr val="accent2"/>
                </a:solidFill>
              </a:rPr>
              <a:t>My Research Area:</a:t>
            </a:r>
          </a:p>
          <a:p>
            <a:r>
              <a:rPr kumimoji="1" lang="en-US" altLang="ja-JP" dirty="0">
                <a:solidFill>
                  <a:schemeClr val="accent2"/>
                </a:solidFill>
              </a:rPr>
              <a:t>TPC design and </a:t>
            </a:r>
            <a:br>
              <a:rPr kumimoji="1" lang="en-US" altLang="ja-JP" dirty="0">
                <a:solidFill>
                  <a:schemeClr val="accent2"/>
                </a:solidFill>
              </a:rPr>
            </a:br>
            <a:r>
              <a:rPr kumimoji="1" lang="en-US" altLang="ja-JP" dirty="0">
                <a:solidFill>
                  <a:schemeClr val="accent2"/>
                </a:solidFill>
              </a:rPr>
              <a:t>Signal Readout System</a:t>
            </a:r>
            <a:endParaRPr kumimoji="1" lang="ja-JP" altLang="en-US">
              <a:solidFill>
                <a:schemeClr val="accent2"/>
              </a:solidFill>
            </a:endParaRPr>
          </a:p>
        </p:txBody>
      </p:sp>
      <p:sp>
        <p:nvSpPr>
          <p:cNvPr id="100" name="Cube 99">
            <a:extLst>
              <a:ext uri="{FF2B5EF4-FFF2-40B4-BE49-F238E27FC236}">
                <a16:creationId xmlns:a16="http://schemas.microsoft.com/office/drawing/2014/main" id="{267CD4EB-92FC-BC69-6351-F6CE3008725F}"/>
              </a:ext>
            </a:extLst>
          </p:cNvPr>
          <p:cNvSpPr/>
          <p:nvPr/>
        </p:nvSpPr>
        <p:spPr>
          <a:xfrm>
            <a:off x="6734979" y="3451469"/>
            <a:ext cx="510639" cy="27313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2647B09A-3A88-30E1-305A-6911C1549EFD}"/>
              </a:ext>
            </a:extLst>
          </p:cNvPr>
          <p:cNvSpPr txBox="1"/>
          <p:nvPr/>
        </p:nvSpPr>
        <p:spPr>
          <a:xfrm>
            <a:off x="6700679" y="3451469"/>
            <a:ext cx="5469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/>
              <a:t>AMP</a:t>
            </a:r>
            <a:endParaRPr kumimoji="1" lang="ja-JP" altLang="en-US" sz="1400" b="1"/>
          </a:p>
        </p:txBody>
      </p: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9BD6A333-13F2-7768-D993-A6D917390674}"/>
              </a:ext>
            </a:extLst>
          </p:cNvPr>
          <p:cNvCxnSpPr>
            <a:cxnSpLocks/>
          </p:cNvCxnSpPr>
          <p:nvPr/>
        </p:nvCxnSpPr>
        <p:spPr>
          <a:xfrm flipV="1">
            <a:off x="8258074" y="2635730"/>
            <a:ext cx="870623" cy="642946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74ED28A2-39DD-0CE3-0C51-AA2C0B0FCBB0}"/>
              </a:ext>
            </a:extLst>
          </p:cNvPr>
          <p:cNvCxnSpPr>
            <a:cxnSpLocks/>
          </p:cNvCxnSpPr>
          <p:nvPr/>
        </p:nvCxnSpPr>
        <p:spPr>
          <a:xfrm>
            <a:off x="8265776" y="3267688"/>
            <a:ext cx="770049" cy="1085146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4" name="Cube 103">
            <a:extLst>
              <a:ext uri="{FF2B5EF4-FFF2-40B4-BE49-F238E27FC236}">
                <a16:creationId xmlns:a16="http://schemas.microsoft.com/office/drawing/2014/main" id="{41150751-031B-F8BA-111B-3B45EC90D9EB}"/>
              </a:ext>
            </a:extLst>
          </p:cNvPr>
          <p:cNvSpPr/>
          <p:nvPr/>
        </p:nvSpPr>
        <p:spPr>
          <a:xfrm>
            <a:off x="9122071" y="3025744"/>
            <a:ext cx="973856" cy="505864"/>
          </a:xfrm>
          <a:prstGeom prst="cube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5" name="Cube 104">
            <a:extLst>
              <a:ext uri="{FF2B5EF4-FFF2-40B4-BE49-F238E27FC236}">
                <a16:creationId xmlns:a16="http://schemas.microsoft.com/office/drawing/2014/main" id="{33A46886-5DBA-C2CA-DFC2-737A37E099B2}"/>
              </a:ext>
            </a:extLst>
          </p:cNvPr>
          <p:cNvSpPr/>
          <p:nvPr/>
        </p:nvSpPr>
        <p:spPr>
          <a:xfrm>
            <a:off x="9128697" y="4064306"/>
            <a:ext cx="973856" cy="505864"/>
          </a:xfrm>
          <a:prstGeom prst="cube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EB2446B2-6A6E-E716-79CC-7A65628E22A9}"/>
              </a:ext>
            </a:extLst>
          </p:cNvPr>
          <p:cNvSpPr txBox="1"/>
          <p:nvPr/>
        </p:nvSpPr>
        <p:spPr>
          <a:xfrm>
            <a:off x="9321294" y="3144314"/>
            <a:ext cx="5020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/>
              <a:t>ADC</a:t>
            </a:r>
            <a:endParaRPr kumimoji="1" lang="ja-JP" altLang="en-US" sz="1400" b="1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561BAE8E-87C9-0B66-3A37-26374E6422DD}"/>
              </a:ext>
            </a:extLst>
          </p:cNvPr>
          <p:cNvSpPr txBox="1"/>
          <p:nvPr/>
        </p:nvSpPr>
        <p:spPr>
          <a:xfrm>
            <a:off x="9384612" y="4198945"/>
            <a:ext cx="3754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/>
              <a:t>PC</a:t>
            </a:r>
            <a:endParaRPr kumimoji="1" lang="ja-JP" altLang="en-US" sz="1400" b="1"/>
          </a:p>
        </p:txBody>
      </p:sp>
      <p:cxnSp>
        <p:nvCxnSpPr>
          <p:cNvPr id="108" name="Straight Arrow Connector 107">
            <a:extLst>
              <a:ext uri="{FF2B5EF4-FFF2-40B4-BE49-F238E27FC236}">
                <a16:creationId xmlns:a16="http://schemas.microsoft.com/office/drawing/2014/main" id="{5EB02AC5-EC20-3136-0607-F9E162EF2A5B}"/>
              </a:ext>
            </a:extLst>
          </p:cNvPr>
          <p:cNvCxnSpPr>
            <a:cxnSpLocks/>
          </p:cNvCxnSpPr>
          <p:nvPr/>
        </p:nvCxnSpPr>
        <p:spPr>
          <a:xfrm>
            <a:off x="9605972" y="2353755"/>
            <a:ext cx="0" cy="671989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TextBox 108">
            <a:extLst>
              <a:ext uri="{FF2B5EF4-FFF2-40B4-BE49-F238E27FC236}">
                <a16:creationId xmlns:a16="http://schemas.microsoft.com/office/drawing/2014/main" id="{2A12E788-CFB0-49A4-67B6-BB82B7D9DB4F}"/>
              </a:ext>
            </a:extLst>
          </p:cNvPr>
          <p:cNvSpPr txBox="1"/>
          <p:nvPr/>
        </p:nvSpPr>
        <p:spPr>
          <a:xfrm>
            <a:off x="9512232" y="2352812"/>
            <a:ext cx="1864793" cy="6618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>
                <a:solidFill>
                  <a:schemeClr val="accent1"/>
                </a:solidFill>
              </a:rPr>
              <a:t>Signal from AMP and PMT</a:t>
            </a:r>
            <a:endParaRPr kumimoji="1" lang="ja-JP" altLang="en-US">
              <a:solidFill>
                <a:schemeClr val="accent1"/>
              </a:solidFill>
            </a:endParaRPr>
          </a:p>
        </p:txBody>
      </p:sp>
      <p:sp>
        <p:nvSpPr>
          <p:cNvPr id="110" name="Rounded Rectangle 109">
            <a:extLst>
              <a:ext uri="{FF2B5EF4-FFF2-40B4-BE49-F238E27FC236}">
                <a16:creationId xmlns:a16="http://schemas.microsoft.com/office/drawing/2014/main" id="{2E45CDC3-8E5B-D5F6-A54F-F74F8825DCF7}"/>
              </a:ext>
            </a:extLst>
          </p:cNvPr>
          <p:cNvSpPr/>
          <p:nvPr/>
        </p:nvSpPr>
        <p:spPr>
          <a:xfrm>
            <a:off x="6391602" y="3333687"/>
            <a:ext cx="1158640" cy="1236484"/>
          </a:xfrm>
          <a:prstGeom prst="round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11" name="Straight Arrow Connector 110">
            <a:extLst>
              <a:ext uri="{FF2B5EF4-FFF2-40B4-BE49-F238E27FC236}">
                <a16:creationId xmlns:a16="http://schemas.microsoft.com/office/drawing/2014/main" id="{4A68E535-29E1-1DBB-5810-265CB5647763}"/>
              </a:ext>
            </a:extLst>
          </p:cNvPr>
          <p:cNvCxnSpPr>
            <a:cxnSpLocks/>
          </p:cNvCxnSpPr>
          <p:nvPr/>
        </p:nvCxnSpPr>
        <p:spPr>
          <a:xfrm>
            <a:off x="9615625" y="3492805"/>
            <a:ext cx="0" cy="671989"/>
          </a:xfrm>
          <a:prstGeom prst="straightConnector1">
            <a:avLst/>
          </a:prstGeom>
          <a:ln w="19050"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12" name="TextBox 111">
            <a:extLst>
              <a:ext uri="{FF2B5EF4-FFF2-40B4-BE49-F238E27FC236}">
                <a16:creationId xmlns:a16="http://schemas.microsoft.com/office/drawing/2014/main" id="{553737E1-B5A6-67DB-4954-63E6706FDF23}"/>
              </a:ext>
            </a:extLst>
          </p:cNvPr>
          <p:cNvSpPr txBox="1"/>
          <p:nvPr/>
        </p:nvSpPr>
        <p:spPr>
          <a:xfrm>
            <a:off x="9572324" y="3586730"/>
            <a:ext cx="1864793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>
                <a:solidFill>
                  <a:schemeClr val="accent6"/>
                </a:solidFill>
              </a:rPr>
              <a:t>ADC Count </a:t>
            </a:r>
          </a:p>
        </p:txBody>
      </p:sp>
      <p:sp>
        <p:nvSpPr>
          <p:cNvPr id="115" name="Content Placeholder 2">
            <a:extLst>
              <a:ext uri="{FF2B5EF4-FFF2-40B4-BE49-F238E27FC236}">
                <a16:creationId xmlns:a16="http://schemas.microsoft.com/office/drawing/2014/main" id="{4FB7A237-58C5-3AD5-F8EF-5D0F77EBD6E9}"/>
              </a:ext>
            </a:extLst>
          </p:cNvPr>
          <p:cNvSpPr txBox="1">
            <a:spLocks/>
          </p:cNvSpPr>
          <p:nvPr/>
        </p:nvSpPr>
        <p:spPr>
          <a:xfrm>
            <a:off x="5789258" y="4898749"/>
            <a:ext cx="6096000" cy="19145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kumimoji="1" lang="en-US" altLang="ja-JP" sz="1800" dirty="0" err="1"/>
              <a:t>LAr</a:t>
            </a:r>
            <a:r>
              <a:rPr kumimoji="1" lang="en-US" altLang="ja-JP" sz="1800" dirty="0"/>
              <a:t> Vessel: Vacuum Insulated + </a:t>
            </a:r>
            <a:r>
              <a:rPr kumimoji="1" lang="en-US" altLang="ja-JP" sz="1800" dirty="0" err="1"/>
              <a:t>SuperInsulation</a:t>
            </a:r>
            <a:br>
              <a:rPr kumimoji="1" lang="en-US" altLang="ja-JP" sz="1800" dirty="0"/>
            </a:br>
            <a:r>
              <a:rPr kumimoji="1" lang="en-US" altLang="ja-JP" sz="1800" dirty="0"/>
              <a:t>250mm diameter, Height 800mm</a:t>
            </a:r>
          </a:p>
          <a:p>
            <a:r>
              <a:rPr kumimoji="1" lang="en-US" altLang="ja-JP" sz="1800" dirty="0"/>
              <a:t>GRAMS Pressurized Vessel: Lithium primary batteries, Power Supply Unit, Detector Control, HV supply, DAQ, PC.</a:t>
            </a:r>
            <a:br>
              <a:rPr kumimoji="1" lang="en-US" altLang="ja-JP" sz="1800" dirty="0"/>
            </a:br>
            <a:endParaRPr kumimoji="1" lang="en-US" altLang="ja-JP" sz="1800" dirty="0"/>
          </a:p>
          <a:p>
            <a:endParaRPr kumimoji="1" lang="en-US" altLang="ja-JP" sz="1400" dirty="0"/>
          </a:p>
          <a:p>
            <a:pPr marL="0" indent="0">
              <a:buFont typeface="Arial" panose="020B0604020202020204" pitchFamily="34" charset="0"/>
              <a:buNone/>
            </a:pPr>
            <a:endParaRPr kumimoji="1" lang="en-US" altLang="ja-JP" dirty="0"/>
          </a:p>
        </p:txBody>
      </p:sp>
      <p:cxnSp>
        <p:nvCxnSpPr>
          <p:cNvPr id="121" name="Straight Arrow Connector 120">
            <a:extLst>
              <a:ext uri="{FF2B5EF4-FFF2-40B4-BE49-F238E27FC236}">
                <a16:creationId xmlns:a16="http://schemas.microsoft.com/office/drawing/2014/main" id="{786F46B0-F303-3C2B-1E43-E612CF55FC4D}"/>
              </a:ext>
            </a:extLst>
          </p:cNvPr>
          <p:cNvCxnSpPr/>
          <p:nvPr/>
        </p:nvCxnSpPr>
        <p:spPr>
          <a:xfrm flipV="1">
            <a:off x="7550242" y="2013995"/>
            <a:ext cx="1665988" cy="141500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22" name="Rounded Rectangle 121">
            <a:extLst>
              <a:ext uri="{FF2B5EF4-FFF2-40B4-BE49-F238E27FC236}">
                <a16:creationId xmlns:a16="http://schemas.microsoft.com/office/drawing/2014/main" id="{A0359ACD-1319-2DF6-02FC-A3DAFEA2ED4C}"/>
              </a:ext>
            </a:extLst>
          </p:cNvPr>
          <p:cNvSpPr/>
          <p:nvPr/>
        </p:nvSpPr>
        <p:spPr>
          <a:xfrm>
            <a:off x="5434019" y="1234047"/>
            <a:ext cx="2902513" cy="1069968"/>
          </a:xfrm>
          <a:prstGeom prst="roundRect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CB31D811-26A0-A6CD-C73E-3C6A04A99770}"/>
              </a:ext>
            </a:extLst>
          </p:cNvPr>
          <p:cNvSpPr txBox="1"/>
          <p:nvPr/>
        </p:nvSpPr>
        <p:spPr>
          <a:xfrm>
            <a:off x="5429526" y="890820"/>
            <a:ext cx="2610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solidFill>
                  <a:srgbClr val="7030A0"/>
                </a:solidFill>
              </a:rPr>
              <a:t>Liquid Argon Operation</a:t>
            </a:r>
            <a:endParaRPr kumimoji="1" lang="ja-JP" altLang="en-US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5752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" grpId="0"/>
      <p:bldP spid="110" grpId="0" animBg="1"/>
      <p:bldP spid="122" grpId="0" animBg="1"/>
      <p:bldP spid="12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図 11">
            <a:extLst>
              <a:ext uri="{FF2B5EF4-FFF2-40B4-BE49-F238E27FC236}">
                <a16:creationId xmlns:a16="http://schemas.microsoft.com/office/drawing/2014/main" id="{2549EBB3-8C2F-1438-B6CE-42D109E20FC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68860"/>
          <a:stretch/>
        </p:blipFill>
        <p:spPr>
          <a:xfrm>
            <a:off x="4979169" y="1170490"/>
            <a:ext cx="3556510" cy="1096617"/>
          </a:xfrm>
          <a:prstGeom prst="rect">
            <a:avLst/>
          </a:prstGeom>
        </p:spPr>
      </p:pic>
      <p:pic>
        <p:nvPicPr>
          <p:cNvPr id="19" name="図 5" descr="テーブル が含まれている画像&#10;&#10;自動的に生成された説明">
            <a:extLst>
              <a:ext uri="{FF2B5EF4-FFF2-40B4-BE49-F238E27FC236}">
                <a16:creationId xmlns:a16="http://schemas.microsoft.com/office/drawing/2014/main" id="{B8F1C3FF-27E3-8E2F-BF51-8B6CAD3F66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9580" y="934352"/>
            <a:ext cx="1620775" cy="1678857"/>
          </a:xfrm>
          <a:prstGeom prst="rect">
            <a:avLst/>
          </a:prstGeom>
        </p:spPr>
      </p:pic>
      <p:pic>
        <p:nvPicPr>
          <p:cNvPr id="6" name="図 100" descr="屋内, キッチン, テーブル, 部屋 が含まれている画像&#10;&#10;自動的に生成された説明">
            <a:extLst>
              <a:ext uri="{FF2B5EF4-FFF2-40B4-BE49-F238E27FC236}">
                <a16:creationId xmlns:a16="http://schemas.microsoft.com/office/drawing/2014/main" id="{23312817-E86F-8EFC-8AEB-5F1D7EA8374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57" t="16262" r="19406" b="2780"/>
          <a:stretch/>
        </p:blipFill>
        <p:spPr>
          <a:xfrm>
            <a:off x="9833962" y="1120396"/>
            <a:ext cx="2110643" cy="5719349"/>
          </a:xfrm>
          <a:prstGeom prst="rect">
            <a:avLst/>
          </a:prstGeom>
        </p:spPr>
      </p:pic>
      <p:pic>
        <p:nvPicPr>
          <p:cNvPr id="7" name="図 98" descr="ダイアグラム&#10;&#10;自動的に生成された説明">
            <a:extLst>
              <a:ext uri="{FF2B5EF4-FFF2-40B4-BE49-F238E27FC236}">
                <a16:creationId xmlns:a16="http://schemas.microsoft.com/office/drawing/2014/main" id="{A9B57AA2-CD01-16E9-4C2A-32806E8212F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24" t="3170" r="15697" b="4965"/>
          <a:stretch/>
        </p:blipFill>
        <p:spPr>
          <a:xfrm rot="10800000">
            <a:off x="7365615" y="2524359"/>
            <a:ext cx="1696974" cy="4203786"/>
          </a:xfrm>
          <a:prstGeom prst="rect">
            <a:avLst/>
          </a:prstGeom>
        </p:spPr>
      </p:pic>
      <p:cxnSp>
        <p:nvCxnSpPr>
          <p:cNvPr id="8" name="直線矢印コネクタ 102">
            <a:extLst>
              <a:ext uri="{FF2B5EF4-FFF2-40B4-BE49-F238E27FC236}">
                <a16:creationId xmlns:a16="http://schemas.microsoft.com/office/drawing/2014/main" id="{8BDC8CE4-C6DF-9618-A9F0-5618BD7EF84A}"/>
              </a:ext>
            </a:extLst>
          </p:cNvPr>
          <p:cNvCxnSpPr/>
          <p:nvPr/>
        </p:nvCxnSpPr>
        <p:spPr>
          <a:xfrm>
            <a:off x="8193799" y="3466409"/>
            <a:ext cx="435442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直線矢印コネクタ 103">
            <a:extLst>
              <a:ext uri="{FF2B5EF4-FFF2-40B4-BE49-F238E27FC236}">
                <a16:creationId xmlns:a16="http://schemas.microsoft.com/office/drawing/2014/main" id="{4488A517-BBD4-B63C-1A66-3D4D899CAA21}"/>
              </a:ext>
            </a:extLst>
          </p:cNvPr>
          <p:cNvCxnSpPr>
            <a:cxnSpLocks/>
          </p:cNvCxnSpPr>
          <p:nvPr/>
        </p:nvCxnSpPr>
        <p:spPr>
          <a:xfrm flipH="1">
            <a:off x="8635886" y="3474876"/>
            <a:ext cx="431802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テキスト ボックス 106">
            <a:extLst>
              <a:ext uri="{FF2B5EF4-FFF2-40B4-BE49-F238E27FC236}">
                <a16:creationId xmlns:a16="http://schemas.microsoft.com/office/drawing/2014/main" id="{BA28F53B-E982-2950-657F-02EE2C4D8144}"/>
              </a:ext>
            </a:extLst>
          </p:cNvPr>
          <p:cNvSpPr txBox="1"/>
          <p:nvPr/>
        </p:nvSpPr>
        <p:spPr>
          <a:xfrm>
            <a:off x="8072718" y="3101796"/>
            <a:ext cx="704554" cy="338554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2mm</a:t>
            </a:r>
            <a:endParaRPr kumimoji="1" lang="ja-JP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cxnSp>
        <p:nvCxnSpPr>
          <p:cNvPr id="11" name="直線矢印コネクタ 109">
            <a:extLst>
              <a:ext uri="{FF2B5EF4-FFF2-40B4-BE49-F238E27FC236}">
                <a16:creationId xmlns:a16="http://schemas.microsoft.com/office/drawing/2014/main" id="{5A5C3721-9149-E352-8173-A8CB5F846176}"/>
              </a:ext>
            </a:extLst>
          </p:cNvPr>
          <p:cNvCxnSpPr>
            <a:cxnSpLocks/>
          </p:cNvCxnSpPr>
          <p:nvPr/>
        </p:nvCxnSpPr>
        <p:spPr>
          <a:xfrm>
            <a:off x="7039623" y="2738273"/>
            <a:ext cx="0" cy="3910540"/>
          </a:xfrm>
          <a:prstGeom prst="straightConnector1">
            <a:avLst/>
          </a:prstGeom>
          <a:ln w="28575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テキスト ボックス 112">
            <a:extLst>
              <a:ext uri="{FF2B5EF4-FFF2-40B4-BE49-F238E27FC236}">
                <a16:creationId xmlns:a16="http://schemas.microsoft.com/office/drawing/2014/main" id="{C5F92048-8A94-C6AD-42F6-892C37583DE9}"/>
              </a:ext>
            </a:extLst>
          </p:cNvPr>
          <p:cNvSpPr txBox="1"/>
          <p:nvPr/>
        </p:nvSpPr>
        <p:spPr>
          <a:xfrm>
            <a:off x="6417008" y="4384051"/>
            <a:ext cx="756535" cy="338554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0.8m</a:t>
            </a:r>
            <a:endParaRPr kumimoji="1" lang="ja-JP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cxnSp>
        <p:nvCxnSpPr>
          <p:cNvPr id="13" name="直線矢印コネクタ 113">
            <a:extLst>
              <a:ext uri="{FF2B5EF4-FFF2-40B4-BE49-F238E27FC236}">
                <a16:creationId xmlns:a16="http://schemas.microsoft.com/office/drawing/2014/main" id="{860E3F87-5EE4-EC00-1AD9-C95C4A882389}"/>
              </a:ext>
            </a:extLst>
          </p:cNvPr>
          <p:cNvCxnSpPr>
            <a:cxnSpLocks/>
          </p:cNvCxnSpPr>
          <p:nvPr/>
        </p:nvCxnSpPr>
        <p:spPr>
          <a:xfrm>
            <a:off x="9196508" y="2714000"/>
            <a:ext cx="0" cy="3255432"/>
          </a:xfrm>
          <a:prstGeom prst="straightConnector1">
            <a:avLst/>
          </a:prstGeom>
          <a:ln w="28575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直線矢印コネクタ 118">
            <a:extLst>
              <a:ext uri="{FF2B5EF4-FFF2-40B4-BE49-F238E27FC236}">
                <a16:creationId xmlns:a16="http://schemas.microsoft.com/office/drawing/2014/main" id="{5434CAFC-3F12-2FDE-BD2D-D22DADE87F89}"/>
              </a:ext>
            </a:extLst>
          </p:cNvPr>
          <p:cNvCxnSpPr>
            <a:cxnSpLocks/>
          </p:cNvCxnSpPr>
          <p:nvPr/>
        </p:nvCxnSpPr>
        <p:spPr>
          <a:xfrm flipH="1">
            <a:off x="7554204" y="6845302"/>
            <a:ext cx="1206000" cy="0"/>
          </a:xfrm>
          <a:prstGeom prst="straightConnector1">
            <a:avLst/>
          </a:prstGeom>
          <a:ln w="28575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テキスト ボックス 120">
            <a:extLst>
              <a:ext uri="{FF2B5EF4-FFF2-40B4-BE49-F238E27FC236}">
                <a16:creationId xmlns:a16="http://schemas.microsoft.com/office/drawing/2014/main" id="{A2DB7B88-C2F9-25B1-2E56-4F5B2A10C9E0}"/>
              </a:ext>
            </a:extLst>
          </p:cNvPr>
          <p:cNvSpPr txBox="1"/>
          <p:nvPr/>
        </p:nvSpPr>
        <p:spPr>
          <a:xfrm>
            <a:off x="8856822" y="6676025"/>
            <a:ext cx="885351" cy="338554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0.25m</a:t>
            </a:r>
            <a:endParaRPr kumimoji="1" lang="ja-JP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6" name="正方形/長方形 122">
            <a:extLst>
              <a:ext uri="{FF2B5EF4-FFF2-40B4-BE49-F238E27FC236}">
                <a16:creationId xmlns:a16="http://schemas.microsoft.com/office/drawing/2014/main" id="{C66C3F35-527A-AFC9-D297-B60DBEF8ACD0}"/>
              </a:ext>
            </a:extLst>
          </p:cNvPr>
          <p:cNvSpPr/>
          <p:nvPr/>
        </p:nvSpPr>
        <p:spPr>
          <a:xfrm>
            <a:off x="7921920" y="5465641"/>
            <a:ext cx="489600" cy="489600"/>
          </a:xfrm>
          <a:prstGeom prst="rect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>
            <a:lvl1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7" name="テキスト ボックス 123">
            <a:extLst>
              <a:ext uri="{FF2B5EF4-FFF2-40B4-BE49-F238E27FC236}">
                <a16:creationId xmlns:a16="http://schemas.microsoft.com/office/drawing/2014/main" id="{2923CEBA-09DF-57B5-7F4C-66C2B4B45668}"/>
              </a:ext>
            </a:extLst>
          </p:cNvPr>
          <p:cNvSpPr txBox="1"/>
          <p:nvPr/>
        </p:nvSpPr>
        <p:spPr>
          <a:xfrm>
            <a:off x="7654854" y="5465641"/>
            <a:ext cx="1023732" cy="523220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LAr</a:t>
            </a:r>
            <a:endParaRPr kumimoji="1" lang="en-US" altLang="ja-JP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TPC</a:t>
            </a:r>
            <a:endParaRPr kumimoji="1" lang="ja-JP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0" name="テキスト ボックス 115">
            <a:extLst>
              <a:ext uri="{FF2B5EF4-FFF2-40B4-BE49-F238E27FC236}">
                <a16:creationId xmlns:a16="http://schemas.microsoft.com/office/drawing/2014/main" id="{591E9BE5-62FF-2E79-B5C2-A7EAB64DC3B3}"/>
              </a:ext>
            </a:extLst>
          </p:cNvPr>
          <p:cNvSpPr txBox="1"/>
          <p:nvPr/>
        </p:nvSpPr>
        <p:spPr>
          <a:xfrm>
            <a:off x="9154378" y="4384051"/>
            <a:ext cx="8853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0.65m</a:t>
            </a:r>
            <a:endParaRPr kumimoji="1" lang="ja-JP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cxnSp>
        <p:nvCxnSpPr>
          <p:cNvPr id="21" name="直線矢印コネクタ 102">
            <a:extLst>
              <a:ext uri="{FF2B5EF4-FFF2-40B4-BE49-F238E27FC236}">
                <a16:creationId xmlns:a16="http://schemas.microsoft.com/office/drawing/2014/main" id="{D70BC7C8-75B5-4956-0B83-7974E2B8ADBB}"/>
              </a:ext>
            </a:extLst>
          </p:cNvPr>
          <p:cNvCxnSpPr/>
          <p:nvPr/>
        </p:nvCxnSpPr>
        <p:spPr>
          <a:xfrm>
            <a:off x="7116074" y="3787796"/>
            <a:ext cx="435442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直線矢印コネクタ 103">
            <a:extLst>
              <a:ext uri="{FF2B5EF4-FFF2-40B4-BE49-F238E27FC236}">
                <a16:creationId xmlns:a16="http://schemas.microsoft.com/office/drawing/2014/main" id="{5EC7A07D-2CA8-787D-642F-B70FE4DAB97F}"/>
              </a:ext>
            </a:extLst>
          </p:cNvPr>
          <p:cNvCxnSpPr>
            <a:cxnSpLocks/>
          </p:cNvCxnSpPr>
          <p:nvPr/>
        </p:nvCxnSpPr>
        <p:spPr>
          <a:xfrm flipH="1">
            <a:off x="7558161" y="3796263"/>
            <a:ext cx="431802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テキスト ボックス 106">
            <a:extLst>
              <a:ext uri="{FF2B5EF4-FFF2-40B4-BE49-F238E27FC236}">
                <a16:creationId xmlns:a16="http://schemas.microsoft.com/office/drawing/2014/main" id="{3F99FD4E-ADC9-D442-5433-4CF4E09A7E2A}"/>
              </a:ext>
            </a:extLst>
          </p:cNvPr>
          <p:cNvSpPr txBox="1"/>
          <p:nvPr/>
        </p:nvSpPr>
        <p:spPr>
          <a:xfrm>
            <a:off x="6994993" y="3423183"/>
            <a:ext cx="704554" cy="338554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dirty="0">
                <a:solidFill>
                  <a:prstClr val="black"/>
                </a:solidFill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3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t>mm</a:t>
            </a:r>
            <a:endParaRPr kumimoji="1" lang="ja-JP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9D9EC54-628E-C9DB-D847-83A6CC93ACBF}"/>
              </a:ext>
            </a:extLst>
          </p:cNvPr>
          <p:cNvSpPr txBox="1"/>
          <p:nvPr/>
        </p:nvSpPr>
        <p:spPr>
          <a:xfrm>
            <a:off x="106196" y="1590679"/>
            <a:ext cx="6974102" cy="47168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ja-JP" b="1" dirty="0"/>
              <a:t>Design</a:t>
            </a:r>
            <a:r>
              <a:rPr lang="ja-JP" altLang="en-US" b="1"/>
              <a:t> </a:t>
            </a:r>
            <a:r>
              <a:rPr lang="en-US" altLang="ja-JP" b="1" dirty="0"/>
              <a:t>Considerations</a:t>
            </a:r>
          </a:p>
          <a:p>
            <a:pPr marL="342900" indent="-342900">
              <a:lnSpc>
                <a:spcPct val="120000"/>
              </a:lnSpc>
              <a:buFont typeface="+mj-lt"/>
              <a:buAutoNum type="arabicPeriod"/>
            </a:pPr>
            <a:r>
              <a:rPr lang="en-US" altLang="ja-JP" dirty="0"/>
              <a:t>Mountable Top flange for detector </a:t>
            </a:r>
            <a:br>
              <a:rPr lang="en-US" altLang="ja-JP" dirty="0"/>
            </a:br>
            <a:r>
              <a:rPr lang="en-US" altLang="ja-JP" dirty="0"/>
              <a:t>with M8 Holes for stainless rod to connect </a:t>
            </a:r>
            <a:r>
              <a:rPr lang="en-US" altLang="ja-JP" dirty="0" err="1"/>
              <a:t>LArTPC</a:t>
            </a:r>
            <a:endParaRPr lang="en-US" altLang="ja-JP" dirty="0"/>
          </a:p>
          <a:p>
            <a:pPr marL="342900" indent="-342900">
              <a:lnSpc>
                <a:spcPct val="120000"/>
              </a:lnSpc>
              <a:buFont typeface="+mj-lt"/>
              <a:buAutoNum type="arabicPeriod"/>
            </a:pPr>
            <a:r>
              <a:rPr lang="en-US" altLang="ja-JP" dirty="0"/>
              <a:t>Minimize Heat Inflow : </a:t>
            </a:r>
          </a:p>
          <a:p>
            <a:pPr marL="800100" lvl="1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ja-JP" dirty="0"/>
              <a:t>Vacuum Insulation + Super Insulation</a:t>
            </a:r>
          </a:p>
          <a:p>
            <a:pPr marL="800100" lvl="1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altLang="ja-JP" dirty="0"/>
              <a:t>Vertically Long </a:t>
            </a:r>
            <a:br>
              <a:rPr lang="en-US" altLang="ja-JP" dirty="0"/>
            </a:br>
            <a:r>
              <a:rPr lang="ja-JP" altLang="en-US"/>
              <a:t>→</a:t>
            </a:r>
            <a:r>
              <a:rPr lang="en-US" altLang="ja-JP" dirty="0"/>
              <a:t>Reduce explosive evaporation (</a:t>
            </a:r>
            <a:r>
              <a:rPr lang="en-US" altLang="ja-JP" dirty="0" err="1"/>
              <a:t>LAr</a:t>
            </a:r>
            <a:r>
              <a:rPr lang="en-US" altLang="ja-JP" dirty="0"/>
              <a:t> contact with top flange) </a:t>
            </a:r>
          </a:p>
          <a:p>
            <a:pPr marL="342900" indent="-342900">
              <a:lnSpc>
                <a:spcPct val="120000"/>
              </a:lnSpc>
              <a:buFont typeface="+mj-lt"/>
              <a:buAutoNum type="arabicPeriod"/>
            </a:pPr>
            <a:r>
              <a:rPr lang="en-US" altLang="ja-JP" dirty="0"/>
              <a:t>Low Weight : 46kg</a:t>
            </a:r>
          </a:p>
          <a:p>
            <a:pPr marL="342900" indent="-342900">
              <a:lnSpc>
                <a:spcPct val="120000"/>
              </a:lnSpc>
              <a:buFont typeface="+mj-lt"/>
              <a:buAutoNum type="arabicPeriod"/>
            </a:pPr>
            <a:r>
              <a:rPr lang="en-US" altLang="ja-JP" dirty="0"/>
              <a:t>Inner Pressure Resistance: 9.8 atm</a:t>
            </a:r>
          </a:p>
          <a:p>
            <a:pPr marL="342900" indent="-342900">
              <a:lnSpc>
                <a:spcPct val="120000"/>
              </a:lnSpc>
              <a:buFont typeface="+mj-lt"/>
              <a:buAutoNum type="arabicPeriod"/>
            </a:pPr>
            <a:r>
              <a:rPr lang="en-US" altLang="ja-JP" dirty="0"/>
              <a:t>Top Flange: 3 x VCR (</a:t>
            </a:r>
            <a:r>
              <a:rPr lang="en-US" altLang="ja-JP" dirty="0" err="1"/>
              <a:t>LAr</a:t>
            </a:r>
            <a:r>
              <a:rPr lang="en-US" altLang="ja-JP" dirty="0"/>
              <a:t> Filling, </a:t>
            </a:r>
            <a:r>
              <a:rPr lang="en-US" altLang="ja-JP" dirty="0" err="1"/>
              <a:t>GAr</a:t>
            </a:r>
            <a:r>
              <a:rPr lang="en-US" altLang="ja-JP" dirty="0"/>
              <a:t> Exit, </a:t>
            </a:r>
            <a:r>
              <a:rPr lang="en-US" altLang="ja-JP" dirty="0" err="1"/>
              <a:t>LAr</a:t>
            </a:r>
            <a:r>
              <a:rPr lang="en-US" altLang="ja-JP" dirty="0"/>
              <a:t> Exit) </a:t>
            </a:r>
            <a:br>
              <a:rPr lang="en-US" altLang="ja-JP" dirty="0"/>
            </a:br>
            <a:r>
              <a:rPr lang="en-US" altLang="ja-JP" dirty="0"/>
              <a:t>	          &amp; 2x ICF 70 (Safety System, </a:t>
            </a:r>
            <a:r>
              <a:rPr lang="en-US" altLang="ja-JP" dirty="0" err="1"/>
              <a:t>LArTPC</a:t>
            </a:r>
            <a:r>
              <a:rPr lang="en-US" altLang="ja-JP" dirty="0"/>
              <a:t> Input/Output)</a:t>
            </a:r>
          </a:p>
          <a:p>
            <a:pPr marL="342900" indent="-342900">
              <a:lnSpc>
                <a:spcPct val="120000"/>
              </a:lnSpc>
              <a:buFont typeface="+mj-lt"/>
              <a:buAutoNum type="arabicPeriod"/>
            </a:pPr>
            <a:r>
              <a:rPr lang="en-US" altLang="ja-JP" dirty="0"/>
              <a:t>Endure 5G (during release) : 3 points of connection between inner and outer layer. </a:t>
            </a:r>
          </a:p>
          <a:p>
            <a:pPr marL="342900" indent="-342900">
              <a:lnSpc>
                <a:spcPct val="120000"/>
              </a:lnSpc>
              <a:buFont typeface="+mj-lt"/>
              <a:buAutoNum type="arabicPeriod"/>
            </a:pPr>
            <a:endParaRPr lang="en-US" altLang="ja-JP" dirty="0"/>
          </a:p>
        </p:txBody>
      </p:sp>
      <p:sp>
        <p:nvSpPr>
          <p:cNvPr id="31" name="Title 1">
            <a:extLst>
              <a:ext uri="{FF2B5EF4-FFF2-40B4-BE49-F238E27FC236}">
                <a16:creationId xmlns:a16="http://schemas.microsoft.com/office/drawing/2014/main" id="{45944BBC-F534-580C-4450-8841B3F48580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0515600" cy="10675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en-US" altLang="ja-JP" dirty="0" err="1">
                <a:latin typeface="+mn-lt"/>
              </a:rPr>
              <a:t>LAr</a:t>
            </a:r>
            <a:r>
              <a:rPr kumimoji="1" lang="en-US" altLang="ja-JP" dirty="0">
                <a:latin typeface="+mn-lt"/>
              </a:rPr>
              <a:t> Vessel</a:t>
            </a:r>
            <a:endParaRPr kumimoji="1" lang="ja-JP" altLang="en-US">
              <a:latin typeface="+mn-lt"/>
            </a:endParaRP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60D224B8-1D45-D582-C62A-9FF88D963EC2}"/>
              </a:ext>
            </a:extLst>
          </p:cNvPr>
          <p:cNvCxnSpPr/>
          <p:nvPr/>
        </p:nvCxnSpPr>
        <p:spPr>
          <a:xfrm>
            <a:off x="0" y="890820"/>
            <a:ext cx="12192000" cy="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itle 1">
            <a:extLst>
              <a:ext uri="{FF2B5EF4-FFF2-40B4-BE49-F238E27FC236}">
                <a16:creationId xmlns:a16="http://schemas.microsoft.com/office/drawing/2014/main" id="{BA94A569-38FD-FF79-3C8B-3A6C72FF6884}"/>
              </a:ext>
            </a:extLst>
          </p:cNvPr>
          <p:cNvSpPr txBox="1">
            <a:spLocks/>
          </p:cNvSpPr>
          <p:nvPr/>
        </p:nvSpPr>
        <p:spPr>
          <a:xfrm>
            <a:off x="7552518" y="1"/>
            <a:ext cx="4639482" cy="10699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p.8</a:t>
            </a:r>
            <a:endParaRPr kumimoji="1" lang="ja-JP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58339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-Times New Roman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5">
            <a:lumMod val="75000"/>
          </a:schemeClr>
        </a:solidFill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11276</TotalTime>
  <Words>2248</Words>
  <Application>Microsoft Macintosh PowerPoint</Application>
  <PresentationFormat>Widescreen</PresentationFormat>
  <Paragraphs>499</Paragraphs>
  <Slides>27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5" baseType="lpstr">
      <vt:lpstr>游ゴシック</vt:lpstr>
      <vt:lpstr>Arial</vt:lpstr>
      <vt:lpstr>Arial</vt:lpstr>
      <vt:lpstr>Calibri</vt:lpstr>
      <vt:lpstr>Cambria Math</vt:lpstr>
      <vt:lpstr>Times New Roman</vt:lpstr>
      <vt:lpstr>Wingdings</vt:lpstr>
      <vt:lpstr>Office Theme</vt:lpstr>
      <vt:lpstr>First Engineering Balloon Flight Experiment Using a Liquid Argon Time Projection Chamber</vt:lpstr>
      <vt:lpstr> Outline</vt:lpstr>
      <vt:lpstr> GRAMS Experiment</vt:lpstr>
      <vt:lpstr> GRAMS Schedule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Back Up</vt:lpstr>
      <vt:lpstr> DAQ  (In Pressurized Vessel)</vt:lpstr>
      <vt:lpstr> Telemetry Command</vt:lpstr>
      <vt:lpstr> Experiment Diagram (Which Uses Power)</vt:lpstr>
      <vt:lpstr> Gondola </vt:lpstr>
      <vt:lpstr> Cosmic Particle Rate Simulation Study </vt:lpstr>
      <vt:lpstr> Simulation Results </vt:lpstr>
      <vt:lpstr> Simulation Results </vt:lpstr>
      <vt:lpstr>Cryogenic Amplifier</vt:lpstr>
      <vt:lpstr> Preparation Status</vt:lpstr>
      <vt:lpstr> B22-07 Scientific Balloon Experiment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Report for upcoming balloon experiment</dc:title>
  <dc:creator>riki.56</dc:creator>
  <cp:lastModifiedBy>riki.56</cp:lastModifiedBy>
  <cp:revision>47</cp:revision>
  <dcterms:created xsi:type="dcterms:W3CDTF">2023-01-27T04:14:37Z</dcterms:created>
  <dcterms:modified xsi:type="dcterms:W3CDTF">2023-02-18T06:05:22Z</dcterms:modified>
</cp:coreProperties>
</file>