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2"/>
  </p:sldMasterIdLst>
  <p:notesMasterIdLst>
    <p:notesMasterId r:id="rId30"/>
  </p:notesMasterIdLst>
  <p:handoutMasterIdLst>
    <p:handoutMasterId r:id="rId31"/>
  </p:handoutMasterIdLst>
  <p:sldIdLst>
    <p:sldId id="469" r:id="rId3"/>
    <p:sldId id="554" r:id="rId4"/>
    <p:sldId id="675" r:id="rId5"/>
    <p:sldId id="662" r:id="rId6"/>
    <p:sldId id="665" r:id="rId7"/>
    <p:sldId id="664" r:id="rId8"/>
    <p:sldId id="738" r:id="rId9"/>
    <p:sldId id="744" r:id="rId10"/>
    <p:sldId id="663" r:id="rId11"/>
    <p:sldId id="737" r:id="rId12"/>
    <p:sldId id="740" r:id="rId13"/>
    <p:sldId id="666" r:id="rId14"/>
    <p:sldId id="734" r:id="rId15"/>
    <p:sldId id="669" r:id="rId16"/>
    <p:sldId id="743" r:id="rId17"/>
    <p:sldId id="668" r:id="rId18"/>
    <p:sldId id="715" r:id="rId19"/>
    <p:sldId id="716" r:id="rId20"/>
    <p:sldId id="717" r:id="rId21"/>
    <p:sldId id="736" r:id="rId22"/>
    <p:sldId id="741" r:id="rId23"/>
    <p:sldId id="672" r:id="rId24"/>
    <p:sldId id="673" r:id="rId25"/>
    <p:sldId id="724" r:id="rId26"/>
    <p:sldId id="730" r:id="rId27"/>
    <p:sldId id="742" r:id="rId28"/>
    <p:sldId id="674" r:id="rId29"/>
  </p:sldIdLst>
  <p:sldSz cx="9144000" cy="6858000" type="screen4x3"/>
  <p:notesSz cx="6742113" cy="987266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himizu Tomoki" initials="ST" lastIdx="6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62" autoAdjust="0"/>
    <p:restoredTop sz="82194" autoAdjust="0"/>
  </p:normalViewPr>
  <p:slideViewPr>
    <p:cSldViewPr>
      <p:cViewPr varScale="1">
        <p:scale>
          <a:sx n="100" d="100"/>
          <a:sy n="100" d="100"/>
        </p:scale>
        <p:origin x="1066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22165" cy="494031"/>
          </a:xfrm>
          <a:prstGeom prst="rect">
            <a:avLst/>
          </a:prstGeom>
        </p:spPr>
        <p:txBody>
          <a:bodyPr vert="horz" lIns="91504" tIns="45752" rIns="91504" bIns="4575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8359" y="0"/>
            <a:ext cx="2922164" cy="494031"/>
          </a:xfrm>
          <a:prstGeom prst="rect">
            <a:avLst/>
          </a:prstGeom>
        </p:spPr>
        <p:txBody>
          <a:bodyPr vert="horz" lIns="91504" tIns="45752" rIns="91504" bIns="45752" rtlCol="0"/>
          <a:lstStyle>
            <a:lvl1pPr algn="r">
              <a:defRPr sz="1200"/>
            </a:lvl1pPr>
          </a:lstStyle>
          <a:p>
            <a:fld id="{7D695896-501D-46FF-B610-230BEC09872E}" type="datetimeFigureOut">
              <a:rPr kumimoji="1" lang="ja-JP" altLang="en-US" smtClean="0"/>
              <a:t>2019/3/14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377044"/>
            <a:ext cx="2922165" cy="494030"/>
          </a:xfrm>
          <a:prstGeom prst="rect">
            <a:avLst/>
          </a:prstGeom>
        </p:spPr>
        <p:txBody>
          <a:bodyPr vert="horz" lIns="91504" tIns="45752" rIns="91504" bIns="4575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8359" y="9377044"/>
            <a:ext cx="2922164" cy="494030"/>
          </a:xfrm>
          <a:prstGeom prst="rect">
            <a:avLst/>
          </a:prstGeom>
        </p:spPr>
        <p:txBody>
          <a:bodyPr vert="horz" lIns="91504" tIns="45752" rIns="91504" bIns="45752" rtlCol="0" anchor="b"/>
          <a:lstStyle>
            <a:lvl1pPr algn="r">
              <a:defRPr sz="1200"/>
            </a:lvl1pPr>
          </a:lstStyle>
          <a:p>
            <a:fld id="{0BF5A2BA-BE58-40BE-B759-C6ED3229F9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37781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22165" cy="494031"/>
          </a:xfrm>
          <a:prstGeom prst="rect">
            <a:avLst/>
          </a:prstGeom>
        </p:spPr>
        <p:txBody>
          <a:bodyPr vert="horz" lIns="91504" tIns="45752" rIns="91504" bIns="4575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8359" y="0"/>
            <a:ext cx="2922164" cy="494031"/>
          </a:xfrm>
          <a:prstGeom prst="rect">
            <a:avLst/>
          </a:prstGeom>
        </p:spPr>
        <p:txBody>
          <a:bodyPr vert="horz" lIns="91504" tIns="45752" rIns="91504" bIns="45752" rtlCol="0"/>
          <a:lstStyle>
            <a:lvl1pPr algn="r">
              <a:defRPr sz="1200"/>
            </a:lvl1pPr>
          </a:lstStyle>
          <a:p>
            <a:fld id="{8571F020-8E81-4E3D-B7E0-A2FE443ADD06}" type="datetimeFigureOut">
              <a:rPr kumimoji="1" lang="ja-JP" altLang="en-US" smtClean="0"/>
              <a:t>2019/3/14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35537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04" tIns="45752" rIns="91504" bIns="45752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735" y="4689316"/>
            <a:ext cx="5394644" cy="4443096"/>
          </a:xfrm>
          <a:prstGeom prst="rect">
            <a:avLst/>
          </a:prstGeom>
        </p:spPr>
        <p:txBody>
          <a:bodyPr vert="horz" lIns="91504" tIns="45752" rIns="91504" bIns="45752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377044"/>
            <a:ext cx="2922165" cy="494030"/>
          </a:xfrm>
          <a:prstGeom prst="rect">
            <a:avLst/>
          </a:prstGeom>
        </p:spPr>
        <p:txBody>
          <a:bodyPr vert="horz" lIns="91504" tIns="45752" rIns="91504" bIns="4575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8359" y="9377044"/>
            <a:ext cx="2922164" cy="494030"/>
          </a:xfrm>
          <a:prstGeom prst="rect">
            <a:avLst/>
          </a:prstGeom>
        </p:spPr>
        <p:txBody>
          <a:bodyPr vert="horz" lIns="91504" tIns="45752" rIns="91504" bIns="45752" rtlCol="0" anchor="b"/>
          <a:lstStyle>
            <a:lvl1pPr algn="r">
              <a:defRPr sz="1200"/>
            </a:lvl1pPr>
          </a:lstStyle>
          <a:p>
            <a:fld id="{D1DD54C6-E12B-497D-9BE4-E78CA06A00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0969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Thank you, Chairman,</a:t>
            </a:r>
          </a:p>
          <a:p>
            <a:r>
              <a:rPr kumimoji="1" lang="en-US" altLang="ja-JP" dirty="0" smtClean="0"/>
              <a:t>I also thank organizers for </a:t>
            </a:r>
            <a:r>
              <a:rPr kumimoji="1" lang="en-US" altLang="ja-JP" baseline="0" dirty="0" smtClean="0"/>
              <a:t>giving us the opportunity of presenting our works</a:t>
            </a:r>
          </a:p>
          <a:p>
            <a:r>
              <a:rPr kumimoji="1" lang="en-US" altLang="ja-JP" baseline="0" dirty="0" smtClean="0"/>
              <a:t>The topic of my talk is really interdisciplinary work related to </a:t>
            </a:r>
          </a:p>
          <a:p>
            <a:r>
              <a:rPr kumimoji="1" lang="en-US" altLang="ja-JP" baseline="0" dirty="0" smtClean="0"/>
              <a:t>Particle physics, cosmology, and quantum chemistry</a:t>
            </a:r>
          </a:p>
          <a:p>
            <a:r>
              <a:rPr kumimoji="1" lang="en-US" altLang="ja-JP" baseline="0" dirty="0" smtClean="0"/>
              <a:t>and</a:t>
            </a:r>
          </a:p>
          <a:p>
            <a:r>
              <a:rPr kumimoji="1" lang="en-US" altLang="ja-JP" baseline="0" dirty="0" smtClean="0"/>
              <a:t>My talk is the study of the relation between the parity violation of the weak interaction and the parity violation of molecule, that is, the life system.</a:t>
            </a:r>
          </a:p>
          <a:p>
            <a:r>
              <a:rPr kumimoji="1" lang="en-US" altLang="ja-JP" baseline="0" dirty="0" smtClean="0"/>
              <a:t>In other word, the relation between the chirality of electrons and the chirality of molecules.</a:t>
            </a:r>
          </a:p>
          <a:p>
            <a:endParaRPr kumimoji="1" lang="en-US" altLang="ja-JP" baseline="0" dirty="0" smtClean="0"/>
          </a:p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D54C6-E12B-497D-9BE4-E78CA06A000C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93742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To check</a:t>
            </a:r>
            <a:r>
              <a:rPr kumimoji="1" lang="en-US" altLang="ja-JP" baseline="0" dirty="0" smtClean="0"/>
              <a:t> our scenario, many things should be studied.</a:t>
            </a:r>
          </a:p>
          <a:p>
            <a:r>
              <a:rPr kumimoji="1" lang="en-US" altLang="ja-JP" baseline="0" dirty="0" smtClean="0"/>
              <a:t>First, we should confirm that </a:t>
            </a:r>
            <a:r>
              <a:rPr kumimoji="1" lang="en-US" altLang="ja-JP" dirty="0" smtClean="0">
                <a:solidFill>
                  <a:srgbClr val="FF0000"/>
                </a:solidFill>
              </a:rPr>
              <a:t>enantiomers have nonzero total electron chirality</a:t>
            </a:r>
          </a:p>
          <a:p>
            <a:r>
              <a:rPr kumimoji="1" lang="en-US" altLang="ja-JP" dirty="0" smtClean="0">
                <a:solidFill>
                  <a:srgbClr val="FF0000"/>
                </a:solidFill>
              </a:rPr>
              <a:t>And if enantiomers generically have the chirality, next we evaluate it quantitatively.</a:t>
            </a:r>
          </a:p>
          <a:p>
            <a:r>
              <a:rPr kumimoji="1" lang="en-US" altLang="ja-JP" dirty="0" smtClean="0">
                <a:solidFill>
                  <a:srgbClr val="FF0000"/>
                </a:solidFill>
              </a:rPr>
              <a:t>Then</a:t>
            </a:r>
            <a:r>
              <a:rPr kumimoji="1" lang="en-US" altLang="ja-JP" baseline="0" dirty="0" smtClean="0">
                <a:solidFill>
                  <a:srgbClr val="FF0000"/>
                </a:solidFill>
              </a:rPr>
              <a:t> we should study what elementary processes gives what effects</a:t>
            </a:r>
            <a:endParaRPr kumimoji="1" lang="en-US" altLang="ja-JP" dirty="0" smtClean="0">
              <a:solidFill>
                <a:srgbClr val="FF0000"/>
              </a:solidFill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D54C6-E12B-497D-9BE4-E78CA06A000C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23028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This slide</a:t>
            </a:r>
            <a:r>
              <a:rPr kumimoji="1" lang="en-US" altLang="ja-JP" baseline="0" dirty="0" smtClean="0"/>
              <a:t> shows our computational detail.</a:t>
            </a:r>
          </a:p>
          <a:p>
            <a:r>
              <a:rPr kumimoji="1" lang="en-US" altLang="ja-JP" baseline="0" dirty="0" smtClean="0"/>
              <a:t>In this work, we take two type of molecules for the study. </a:t>
            </a:r>
            <a:endParaRPr kumimoji="1" lang="en-US" altLang="ja-JP" dirty="0" smtClean="0"/>
          </a:p>
          <a:p>
            <a:r>
              <a:rPr kumimoji="1" lang="en-US" altLang="ja-JP" baseline="0" dirty="0" smtClean="0"/>
              <a:t>One is H2X2 molecule, here X means O, S, Se, </a:t>
            </a:r>
            <a:r>
              <a:rPr kumimoji="1" lang="en-US" altLang="ja-JP" baseline="0" dirty="0" err="1" smtClean="0"/>
              <a:t>Te</a:t>
            </a:r>
            <a:r>
              <a:rPr kumimoji="1" lang="en-US" altLang="ja-JP" baseline="0" dirty="0" smtClean="0"/>
              <a:t> Selenium Tellurium,</a:t>
            </a:r>
          </a:p>
          <a:p>
            <a:r>
              <a:rPr kumimoji="1" lang="en-US" altLang="ja-JP" baseline="0" dirty="0" smtClean="0"/>
              <a:t>This molecule structure is very simple, and computation is easier than amino acids and sugar.</a:t>
            </a:r>
          </a:p>
          <a:p>
            <a:r>
              <a:rPr kumimoji="1" lang="en-US" altLang="ja-JP" baseline="0" dirty="0" smtClean="0"/>
              <a:t>The other is amino acids, especially, alanine, serine, and valine, which are the simplest three amino acid molecules.</a:t>
            </a:r>
          </a:p>
          <a:p>
            <a:endParaRPr kumimoji="1" lang="en-US" altLang="ja-JP" baseline="0" dirty="0" smtClean="0"/>
          </a:p>
          <a:p>
            <a:r>
              <a:rPr kumimoji="1" lang="en-US" altLang="ja-JP" baseline="0" dirty="0" smtClean="0"/>
              <a:t>As electronic structure computation, relativistic computation should be used,</a:t>
            </a:r>
          </a:p>
          <a:p>
            <a:r>
              <a:rPr kumimoji="1" lang="en-US" altLang="ja-JP" baseline="0" dirty="0" smtClean="0"/>
              <a:t>since the spin state is inevitably important.</a:t>
            </a:r>
          </a:p>
          <a:p>
            <a:r>
              <a:rPr kumimoji="1" lang="en-US" altLang="ja-JP" dirty="0" smtClean="0"/>
              <a:t>So we adopt the </a:t>
            </a:r>
            <a:r>
              <a:rPr kumimoji="1" lang="en-US" altLang="ja-JP" dirty="0" err="1" smtClean="0"/>
              <a:t>hartree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fock</a:t>
            </a:r>
            <a:r>
              <a:rPr kumimoji="1" lang="en-US" altLang="ja-JP" baseline="0" dirty="0" smtClean="0"/>
              <a:t> method with Dirac-Coulomb Hamiltonian.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D54C6-E12B-497D-9BE4-E78CA06A000C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26805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These three figures show the total </a:t>
            </a:r>
            <a:r>
              <a:rPr kumimoji="1" lang="en-US" altLang="ja-JP" baseline="0" dirty="0" smtClean="0"/>
              <a:t>chirality of electrons as a function of the dihedral angle</a:t>
            </a:r>
          </a:p>
          <a:p>
            <a:r>
              <a:rPr kumimoji="1" lang="en-US" altLang="ja-JP" baseline="0" dirty="0" smtClean="0"/>
              <a:t>total chirality is the integrated value over the whole molecule.</a:t>
            </a:r>
          </a:p>
          <a:p>
            <a:r>
              <a:rPr kumimoji="1" lang="en-US" altLang="ja-JP" baseline="0" dirty="0" smtClean="0"/>
              <a:t>The result of H2Te2 is consistent with the result of other group,</a:t>
            </a:r>
          </a:p>
          <a:p>
            <a:r>
              <a:rPr kumimoji="1" lang="en-US" altLang="ja-JP" baseline="0" dirty="0" smtClean="0"/>
              <a:t>While for other two molecules any groups do not reported any results</a:t>
            </a:r>
          </a:p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D54C6-E12B-497D-9BE4-E78CA06A000C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3252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r>
              <a:rPr kumimoji="1" lang="en-US" altLang="ja-JP" baseline="0" dirty="0" smtClean="0"/>
              <a:t>But H2O2 has different pattern.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 smtClean="0"/>
              <a:t>it is considered that the accuracy is not sufficient, since the result is not converged for better basis set.</a:t>
            </a:r>
          </a:p>
          <a:p>
            <a:r>
              <a:rPr kumimoji="1" lang="en-US" altLang="ja-JP" baseline="0" dirty="0" smtClean="0"/>
              <a:t>When we used better basis set, the curve of total chirality was changed. this is not converged.</a:t>
            </a:r>
          </a:p>
          <a:p>
            <a:r>
              <a:rPr kumimoji="1" lang="en-US" altLang="ja-JP" baseline="0" dirty="0" smtClean="0"/>
              <a:t>We think oxygen has small spin-orbit effect</a:t>
            </a:r>
          </a:p>
          <a:p>
            <a:r>
              <a:rPr kumimoji="1" lang="en-US" altLang="ja-JP" baseline="0" dirty="0" smtClean="0"/>
              <a:t>and then H2O2 requires high accuracy than heavier elements 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D54C6-E12B-497D-9BE4-E78CA06A000C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3252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These four</a:t>
            </a:r>
            <a:r>
              <a:rPr kumimoji="1" lang="en-US" altLang="ja-JP" baseline="0" dirty="0" smtClean="0"/>
              <a:t> figures show the value of MPV as a function of dihedral angle of a molecule</a:t>
            </a:r>
          </a:p>
          <a:p>
            <a:r>
              <a:rPr kumimoji="1" lang="en-US" altLang="ja-JP" baseline="0" dirty="0" smtClean="0"/>
              <a:t>All molecules have similar distribution pattern,</a:t>
            </a:r>
          </a:p>
          <a:p>
            <a:r>
              <a:rPr kumimoji="1" lang="en-US" altLang="ja-JP" baseline="0" dirty="0" smtClean="0"/>
              <a:t>While the values are larger for a heavier nucleus due to the larger spin-orbit interaction</a:t>
            </a:r>
          </a:p>
          <a:p>
            <a:r>
              <a:rPr kumimoji="1" lang="en-US" altLang="ja-JP" dirty="0" smtClean="0"/>
              <a:t>These</a:t>
            </a:r>
            <a:r>
              <a:rPr kumimoji="1" lang="en-US" altLang="ja-JP" baseline="0" dirty="0" smtClean="0"/>
              <a:t> results are consistent with the results reported by other groups.</a:t>
            </a:r>
          </a:p>
          <a:p>
            <a:endParaRPr kumimoji="1" lang="en-US" altLang="ja-JP" baseline="0" dirty="0" smtClean="0"/>
          </a:p>
          <a:p>
            <a:r>
              <a:rPr kumimoji="1" lang="en-US" altLang="ja-JP" baseline="0" dirty="0" smtClean="0"/>
              <a:t>M_PV is the electron chirality at the position of X nuclei, and this indicates that </a:t>
            </a:r>
          </a:p>
          <a:p>
            <a:r>
              <a:rPr kumimoji="1" lang="en-US" altLang="ja-JP" baseline="0" dirty="0" smtClean="0"/>
              <a:t>The accuracy of the wave functions around nuclei is enough,</a:t>
            </a:r>
          </a:p>
          <a:p>
            <a:r>
              <a:rPr kumimoji="1" lang="en-US" altLang="ja-JP" baseline="0" dirty="0" smtClean="0"/>
              <a:t>Because the spin-orbit interaction is larger around nuclei than distant regions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D54C6-E12B-497D-9BE4-E78CA06A000C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50149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In</a:t>
            </a:r>
            <a:r>
              <a:rPr kumimoji="1" lang="en-US" altLang="ja-JP" baseline="0" dirty="0" smtClean="0"/>
              <a:t> order to study how this total chirality arises,</a:t>
            </a:r>
          </a:p>
          <a:p>
            <a:r>
              <a:rPr kumimoji="1" lang="en-US" altLang="ja-JP" baseline="0" dirty="0" smtClean="0"/>
              <a:t>we study the contributions from each orbital.</a:t>
            </a:r>
          </a:p>
          <a:p>
            <a:r>
              <a:rPr kumimoji="1" lang="en-US" altLang="ja-JP" baseline="0" dirty="0" smtClean="0"/>
              <a:t>The result is shown in this table, sorry for small letter,</a:t>
            </a:r>
          </a:p>
          <a:p>
            <a:r>
              <a:rPr kumimoji="1" lang="en-US" altLang="ja-JP" baseline="0" dirty="0" smtClean="0"/>
              <a:t>probably you cannot catch the value.</a:t>
            </a:r>
          </a:p>
          <a:p>
            <a:r>
              <a:rPr kumimoji="1" lang="en-US" altLang="ja-JP" baseline="0" dirty="0" smtClean="0"/>
              <a:t>Anyway, the contribution from a higher energy orbital </a:t>
            </a:r>
          </a:p>
          <a:p>
            <a:r>
              <a:rPr kumimoji="1" lang="en-US" altLang="ja-JP" baseline="0" dirty="0" smtClean="0"/>
              <a:t>is very large, and even larger than the total chirality.</a:t>
            </a:r>
          </a:p>
          <a:p>
            <a:r>
              <a:rPr kumimoji="1" lang="en-US" altLang="ja-JP" baseline="0" dirty="0" smtClean="0"/>
              <a:t>So we can say that the small total chirality is derived as cancellation between large contributions from each orbital.</a:t>
            </a:r>
          </a:p>
          <a:p>
            <a:endParaRPr kumimoji="1" lang="en-US" altLang="ja-JP" baseline="0" dirty="0" smtClean="0"/>
          </a:p>
          <a:p>
            <a:r>
              <a:rPr kumimoji="1" lang="en-US" altLang="ja-JP" baseline="0" dirty="0" smtClean="0"/>
              <a:t>So We can speculate that excited or ionized states may have larger total chirality.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D54C6-E12B-497D-9BE4-E78CA06A000C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37866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So</a:t>
            </a:r>
            <a:r>
              <a:rPr kumimoji="1" lang="en-US" altLang="ja-JP" baseline="0" dirty="0" smtClean="0"/>
              <a:t> we decided to compute doubly charged ion of H2Te2 molecule.</a:t>
            </a:r>
          </a:p>
          <a:p>
            <a:r>
              <a:rPr kumimoji="1" lang="en-US" altLang="ja-JP" baseline="0" dirty="0" smtClean="0"/>
              <a:t>singly charged ion or simple excited states are more important than doubly charged molecule,</a:t>
            </a:r>
          </a:p>
          <a:p>
            <a:r>
              <a:rPr kumimoji="1" lang="en-US" altLang="ja-JP" baseline="0" dirty="0" smtClean="0"/>
              <a:t>since these are more popular in space.</a:t>
            </a:r>
          </a:p>
          <a:p>
            <a:r>
              <a:rPr kumimoji="1" lang="en-US" altLang="ja-JP" baseline="0" dirty="0" smtClean="0"/>
              <a:t>But, these popular states are more difficult to compute in DIRAC code we used,</a:t>
            </a:r>
          </a:p>
          <a:p>
            <a:r>
              <a:rPr kumimoji="1" lang="en-US" altLang="ja-JP" baseline="0" dirty="0" smtClean="0"/>
              <a:t>since these computations require post </a:t>
            </a:r>
            <a:r>
              <a:rPr kumimoji="1" lang="en-US" altLang="ja-JP" baseline="0" dirty="0" err="1" smtClean="0"/>
              <a:t>Hartree-Fock</a:t>
            </a:r>
            <a:r>
              <a:rPr kumimoji="1" lang="en-US" altLang="ja-JP" baseline="0" dirty="0" smtClean="0"/>
              <a:t> computation.</a:t>
            </a:r>
          </a:p>
          <a:p>
            <a:endParaRPr kumimoji="1" lang="en-US" altLang="ja-JP" baseline="0" dirty="0" smtClean="0"/>
          </a:p>
          <a:p>
            <a:r>
              <a:rPr kumimoji="1" lang="en-US" altLang="ja-JP" baseline="0" dirty="0" smtClean="0"/>
              <a:t>Anyway in Doubly charged state, total chirality is much larger than the ground state. and even the sign is reversed.</a:t>
            </a:r>
          </a:p>
          <a:p>
            <a:r>
              <a:rPr kumimoji="1" lang="en-US" altLang="ja-JP" baseline="0" dirty="0" smtClean="0"/>
              <a:t>The value is not the value removed the 53</a:t>
            </a:r>
            <a:r>
              <a:rPr kumimoji="1" lang="en-US" altLang="ja-JP" baseline="30000" dirty="0" smtClean="0"/>
              <a:t>rd</a:t>
            </a:r>
            <a:r>
              <a:rPr kumimoji="1" lang="en-US" altLang="ja-JP" baseline="0" dirty="0" smtClean="0"/>
              <a:t> contribution</a:t>
            </a:r>
          </a:p>
          <a:p>
            <a:r>
              <a:rPr kumimoji="1" lang="en-US" altLang="ja-JP" baseline="0" dirty="0" smtClean="0"/>
              <a:t>since when an orbital is removed, other orbitals are deformed into the lowest energy configuration</a:t>
            </a:r>
          </a:p>
          <a:p>
            <a:endParaRPr kumimoji="1" lang="en-US" altLang="ja-JP" baseline="0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D54C6-E12B-497D-9BE4-E78CA06A000C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40651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Next</a:t>
            </a:r>
            <a:r>
              <a:rPr kumimoji="1" lang="en-US" altLang="ja-JP" baseline="0" dirty="0" smtClean="0"/>
              <a:t> problem, large contribution from higher energy orbital.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baseline="0" dirty="0" smtClean="0"/>
              <a:t>We found that distribution of </a:t>
            </a:r>
            <a:r>
              <a:rPr lang="en-US" altLang="ja-JP" dirty="0" smtClean="0"/>
              <a:t>o</a:t>
            </a:r>
            <a:r>
              <a:rPr kumimoji="1" lang="en-US" altLang="ja-JP" dirty="0" smtClean="0"/>
              <a:t>rbitals which have large contribution spread  through the molecule.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smtClean="0"/>
              <a:t>and orbitals</a:t>
            </a:r>
            <a:r>
              <a:rPr kumimoji="1" lang="en-US" altLang="ja-JP" baseline="0" dirty="0" smtClean="0"/>
              <a:t> having small contribution are well localized around specific atoms.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smtClean="0"/>
              <a:t>37-46</a:t>
            </a:r>
            <a:r>
              <a:rPr kumimoji="1" lang="en-US" altLang="ja-JP" baseline="30000" dirty="0" smtClean="0"/>
              <a:t>th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orbitals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are d-orbitals of </a:t>
            </a:r>
            <a:r>
              <a:rPr kumimoji="1" lang="en-US" altLang="ja-JP" dirty="0" err="1" smtClean="0"/>
              <a:t>Te</a:t>
            </a:r>
            <a:r>
              <a:rPr kumimoji="1" lang="en-US" altLang="ja-JP" dirty="0" smtClean="0"/>
              <a:t> atoms. Sum of them is almost zero.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D54C6-E12B-497D-9BE4-E78CA06A000C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41182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Since the accuracy of the computation of H2O2 was</a:t>
            </a:r>
            <a:r>
              <a:rPr kumimoji="1" lang="en-US" altLang="ja-JP" baseline="0" dirty="0" smtClean="0"/>
              <a:t> not enough to evaluate the total electron chirality,</a:t>
            </a:r>
          </a:p>
          <a:p>
            <a:r>
              <a:rPr kumimoji="1" lang="en-US" altLang="ja-JP" baseline="0" dirty="0" smtClean="0"/>
              <a:t>Most amino acid molecule have only second period elements such as C, N, and O.</a:t>
            </a:r>
          </a:p>
          <a:p>
            <a:r>
              <a:rPr kumimoji="1" lang="en-US" altLang="ja-JP" baseline="0" dirty="0" smtClean="0"/>
              <a:t>So it is speculate that our computed values of the total chirality is not so good.</a:t>
            </a:r>
          </a:p>
          <a:p>
            <a:r>
              <a:rPr kumimoji="1" lang="en-US" altLang="ja-JP" baseline="0" dirty="0" smtClean="0"/>
              <a:t>Actually the values are not settled.</a:t>
            </a:r>
          </a:p>
          <a:p>
            <a:r>
              <a:rPr kumimoji="1" lang="en-US" altLang="ja-JP" baseline="0" dirty="0" smtClean="0"/>
              <a:t> </a:t>
            </a:r>
            <a:r>
              <a:rPr kumimoji="1" lang="en-US" altLang="ja-JP" dirty="0" smtClean="0"/>
              <a:t> 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D54C6-E12B-497D-9BE4-E78CA06A000C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461569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Let’s move on</a:t>
            </a:r>
            <a:r>
              <a:rPr kumimoji="1" lang="en-US" altLang="ja-JP" baseline="0" dirty="0" smtClean="0"/>
              <a:t> to total chirality.</a:t>
            </a:r>
          </a:p>
          <a:p>
            <a:r>
              <a:rPr kumimoji="1" lang="en-US" altLang="ja-JP" baseline="0" dirty="0" smtClean="0"/>
              <a:t>As H2X2 molecules, amino acids have really nonzero total chirality,</a:t>
            </a:r>
          </a:p>
          <a:p>
            <a:r>
              <a:rPr kumimoji="1" lang="en-US" altLang="ja-JP" baseline="0" dirty="0" smtClean="0"/>
              <a:t>for example, right-handed electron is more major in L-chiral alanine.</a:t>
            </a:r>
          </a:p>
          <a:p>
            <a:r>
              <a:rPr kumimoji="1" lang="en-US" altLang="ja-JP" baseline="0" dirty="0" smtClean="0"/>
              <a:t>and therefore both enantiomers of amino acids have different interaction rate with high energetic particles, even if this is very small difference.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baseline="0" dirty="0" smtClean="0"/>
              <a:t>For example, </a:t>
            </a:r>
            <a:r>
              <a:rPr lang="en-US" altLang="ja-JP" dirty="0" smtClean="0">
                <a:solidFill>
                  <a:srgbClr val="0000FF"/>
                </a:solidFill>
              </a:rPr>
              <a:t>D-chiral alanine may be more fragile for weak interaction only slightly.</a:t>
            </a:r>
          </a:p>
          <a:p>
            <a:endParaRPr kumimoji="1" lang="en-US" altLang="ja-JP" dirty="0" smtClean="0"/>
          </a:p>
          <a:p>
            <a:r>
              <a:rPr kumimoji="1" lang="en-US" altLang="ja-JP" dirty="0" smtClean="0"/>
              <a:t>However, We hoped that all amino</a:t>
            </a:r>
            <a:r>
              <a:rPr kumimoji="1" lang="en-US" altLang="ja-JP" baseline="0" dirty="0" smtClean="0"/>
              <a:t> acids have the same sign of total chirality.</a:t>
            </a:r>
          </a:p>
          <a:p>
            <a:r>
              <a:rPr kumimoji="1" lang="en-US" altLang="ja-JP" baseline="0" dirty="0" smtClean="0"/>
              <a:t>but our results are preliminary ones and not settled yet.</a:t>
            </a:r>
          </a:p>
          <a:p>
            <a:r>
              <a:rPr kumimoji="1" lang="en-US" altLang="ja-JP" baseline="0" dirty="0" smtClean="0"/>
              <a:t>In addition, we know that by ionization or excitation, this value is easily change, even the sign.</a:t>
            </a:r>
          </a:p>
          <a:p>
            <a:r>
              <a:rPr kumimoji="1" lang="en-US" altLang="ja-JP" baseline="0" dirty="0" smtClean="0"/>
              <a:t>and chiral amplification and transmission processes are unclear, and we do not know in detail what molecule does amplify what chiral molecules.</a:t>
            </a:r>
          </a:p>
          <a:p>
            <a:r>
              <a:rPr kumimoji="1" lang="en-US" altLang="ja-JP" baseline="0" dirty="0" smtClean="0"/>
              <a:t>So in present circumstance, </a:t>
            </a:r>
          </a:p>
          <a:p>
            <a:r>
              <a:rPr kumimoji="1" lang="en-US" altLang="ja-JP" baseline="0" dirty="0" smtClean="0"/>
              <a:t>we cannot judge whether this total chirality is sufficient or not.</a:t>
            </a:r>
          </a:p>
          <a:p>
            <a:endParaRPr kumimoji="1" lang="en-US" altLang="ja-JP" baseline="0" dirty="0" smtClean="0"/>
          </a:p>
          <a:p>
            <a:endParaRPr kumimoji="1" lang="en-US" altLang="ja-JP" baseline="0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D54C6-E12B-497D-9BE4-E78CA06A000C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87744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smtClean="0"/>
              <a:t>In Nature on the earth, </a:t>
            </a:r>
            <a:r>
              <a:rPr lang="en-US" altLang="ja-JP" dirty="0" smtClean="0">
                <a:solidFill>
                  <a:schemeClr val="tx1"/>
                </a:solidFill>
              </a:rPr>
              <a:t>Almost all biological molecules on the earth have strong chiral imbalance. </a:t>
            </a:r>
            <a:endParaRPr kumimoji="1" lang="en-US" altLang="ja-JP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 smtClean="0"/>
              <a:t>Amino acids are only L-chiral, and</a:t>
            </a:r>
            <a:r>
              <a:rPr lang="en-US" altLang="ja-JP" baseline="0" dirty="0" smtClean="0"/>
              <a:t> sugars are only D-chiral.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aseline="0" dirty="0" smtClean="0"/>
              <a:t>This extreme imbalance is called homochirality.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dirty="0" smtClean="0"/>
          </a:p>
          <a:p>
            <a:r>
              <a:rPr kumimoji="1" lang="en-US" altLang="ja-JP" baseline="0" dirty="0" smtClean="0"/>
              <a:t>We don’t know why this bias is generated and </a:t>
            </a:r>
          </a:p>
          <a:p>
            <a:r>
              <a:rPr kumimoji="1" lang="en-US" altLang="ja-JP" baseline="0" dirty="0" smtClean="0"/>
              <a:t>this is long standing mystery. </a:t>
            </a:r>
          </a:p>
          <a:p>
            <a:r>
              <a:rPr kumimoji="1" lang="en-US" altLang="ja-JP" baseline="0" dirty="0" smtClean="0"/>
              <a:t>In my talk I will propose a new scenario related to weak interaction in particle physics.</a:t>
            </a:r>
          </a:p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D54C6-E12B-497D-9BE4-E78CA06A000C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976279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baseline="0" dirty="0" smtClean="0"/>
              <a:t>Next, we study the contributions from each orbital.</a:t>
            </a:r>
          </a:p>
          <a:p>
            <a:r>
              <a:rPr kumimoji="1" lang="en-US" altLang="ja-JP" baseline="0" dirty="0" smtClean="0"/>
              <a:t>As H2X2 molecule, the contribution from a higher energy orbital is larger than the total chirality.</a:t>
            </a:r>
          </a:p>
          <a:p>
            <a:r>
              <a:rPr kumimoji="1" lang="en-US" altLang="ja-JP" baseline="0" dirty="0" smtClean="0"/>
              <a:t>So we can say that the small total chirality is derived as cancellation between large contributions from each orbital.</a:t>
            </a:r>
          </a:p>
          <a:p>
            <a:r>
              <a:rPr kumimoji="1" lang="en-US" altLang="ja-JP" baseline="0" dirty="0" smtClean="0"/>
              <a:t>So We can speculated that excited or ionized states may have larger total chirality.</a:t>
            </a:r>
          </a:p>
          <a:p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D54C6-E12B-497D-9BE4-E78CA06A000C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161196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So</a:t>
            </a:r>
            <a:r>
              <a:rPr kumimoji="1" lang="en-US" altLang="ja-JP" baseline="0" dirty="0" smtClean="0"/>
              <a:t> we compute doubly charged molecular ion of amino acid.</a:t>
            </a:r>
          </a:p>
          <a:p>
            <a:r>
              <a:rPr kumimoji="1" lang="en-US" altLang="ja-JP" baseline="0" dirty="0" smtClean="0"/>
              <a:t>In Doubly charged state, total chirality is much larger than the ground state as H2X2 molecule.</a:t>
            </a:r>
          </a:p>
          <a:p>
            <a:r>
              <a:rPr kumimoji="1" lang="en-US" altLang="ja-JP" baseline="0" dirty="0" smtClean="0"/>
              <a:t>and the sign is reversed also.</a:t>
            </a:r>
          </a:p>
          <a:p>
            <a:r>
              <a:rPr kumimoji="1" lang="en-US" altLang="ja-JP" baseline="0" dirty="0" smtClean="0"/>
              <a:t>The values are not the value removed the 53</a:t>
            </a:r>
            <a:r>
              <a:rPr kumimoji="1" lang="en-US" altLang="ja-JP" baseline="30000" dirty="0" smtClean="0"/>
              <a:t>rd</a:t>
            </a:r>
            <a:r>
              <a:rPr kumimoji="1" lang="en-US" altLang="ja-JP" baseline="0" dirty="0" smtClean="0"/>
              <a:t> contribution</a:t>
            </a:r>
          </a:p>
          <a:p>
            <a:r>
              <a:rPr kumimoji="1" lang="en-US" altLang="ja-JP" baseline="0" dirty="0" smtClean="0"/>
              <a:t>since when an orbital is removed, other orbitals are deformed into the lowest energy configuration</a:t>
            </a:r>
          </a:p>
          <a:p>
            <a:endParaRPr kumimoji="1" lang="en-US" altLang="ja-JP" baseline="0" dirty="0" smtClean="0"/>
          </a:p>
          <a:p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D54C6-E12B-497D-9BE4-E78CA06A000C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076980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baseline="0" dirty="0" smtClean="0"/>
              <a:t>As H2X2 molecule, we pay attention to large contribution from higher energy orbital 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baseline="0" dirty="0" smtClean="0"/>
              <a:t>We found again that distribution of </a:t>
            </a:r>
            <a:r>
              <a:rPr lang="en-US" altLang="ja-JP" dirty="0" smtClean="0"/>
              <a:t>o</a:t>
            </a:r>
            <a:r>
              <a:rPr kumimoji="1" lang="en-US" altLang="ja-JP" dirty="0" smtClean="0"/>
              <a:t>rbitals which have large contribution spread  through the molecule.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smtClean="0"/>
              <a:t>and orbitals</a:t>
            </a:r>
            <a:r>
              <a:rPr kumimoji="1" lang="en-US" altLang="ja-JP" baseline="0" dirty="0" smtClean="0"/>
              <a:t> having small contribution are well localized around specific atoms.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baseline="0" dirty="0" smtClean="0"/>
              <a:t>For other amino acids, the same tendency can be seen.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D54C6-E12B-497D-9BE4-E78CA06A000C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078459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In this work,</a:t>
            </a:r>
            <a:r>
              <a:rPr kumimoji="1" lang="en-US" altLang="ja-JP" baseline="0" dirty="0" smtClean="0"/>
              <a:t> electron chirality … is studied</a:t>
            </a:r>
          </a:p>
          <a:p>
            <a:r>
              <a:rPr kumimoji="1" lang="en-US" altLang="ja-JP" baseline="0" dirty="0" smtClean="0"/>
              <a:t>It is seen that, molecular …</a:t>
            </a:r>
          </a:p>
          <a:p>
            <a:r>
              <a:rPr kumimoji="1" lang="en-US" altLang="ja-JP" dirty="0" smtClean="0"/>
              <a:t>This may be …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D54C6-E12B-497D-9BE4-E78CA06A000C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58723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 smtClean="0">
                <a:solidFill>
                  <a:schemeClr val="tx1"/>
                </a:solidFill>
              </a:rPr>
              <a:t>The same amounts of L- and D-molecules are produced, without parity violating catalysis.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 smtClean="0">
                <a:solidFill>
                  <a:schemeClr val="tx1"/>
                </a:solidFill>
              </a:rPr>
              <a:t>So the mechanism connecting</a:t>
            </a:r>
            <a:r>
              <a:rPr lang="en-US" altLang="ja-JP" baseline="0" dirty="0" smtClean="0">
                <a:solidFill>
                  <a:schemeClr val="tx1"/>
                </a:solidFill>
              </a:rPr>
              <a:t> the parity violation of the weak interaction to molecules are required.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 err="1" smtClean="0"/>
              <a:t>Homochirality</a:t>
            </a:r>
            <a:r>
              <a:rPr lang="en-US" altLang="ja-JP" dirty="0" smtClean="0"/>
              <a:t> is believe to evolve as follows. </a:t>
            </a:r>
          </a:p>
          <a:p>
            <a:r>
              <a:rPr kumimoji="1" lang="en-US" altLang="ja-JP" baseline="0" dirty="0" smtClean="0"/>
              <a:t>First, Parity symmetry breaking creates a small imbalance between enantiomers.</a:t>
            </a:r>
          </a:p>
          <a:p>
            <a:r>
              <a:rPr kumimoji="1" lang="en-US" altLang="ja-JP" baseline="0" dirty="0" smtClean="0"/>
              <a:t>And then chiral amplification process enhances the initial small imbalance to large one</a:t>
            </a:r>
          </a:p>
          <a:p>
            <a:pPr>
              <a:lnSpc>
                <a:spcPct val="110000"/>
              </a:lnSpc>
            </a:pPr>
            <a:r>
              <a:rPr kumimoji="1" lang="en-US" altLang="ja-JP" baseline="0" dirty="0" smtClean="0"/>
              <a:t>And finally this large imbalance of chirality is transferred to other enantiomers, amino acid and sugar molecules</a:t>
            </a:r>
            <a:endParaRPr lang="en-US" altLang="ja-JP" dirty="0" smtClean="0"/>
          </a:p>
          <a:p>
            <a:pPr>
              <a:lnSpc>
                <a:spcPct val="110000"/>
              </a:lnSpc>
            </a:pPr>
            <a:endParaRPr lang="en-US" altLang="ja-JP" dirty="0" smtClean="0">
              <a:solidFill>
                <a:srgbClr val="0000FF"/>
              </a:solidFill>
            </a:endParaRPr>
          </a:p>
          <a:p>
            <a:pPr>
              <a:lnSpc>
                <a:spcPct val="110000"/>
              </a:lnSpc>
            </a:pPr>
            <a:r>
              <a:rPr lang="en-US" altLang="ja-JP" dirty="0" smtClean="0">
                <a:solidFill>
                  <a:srgbClr val="0000FF"/>
                </a:solidFill>
              </a:rPr>
              <a:t>The origin of the initial small imbalance is not solved.</a:t>
            </a:r>
          </a:p>
          <a:p>
            <a:r>
              <a:rPr kumimoji="1" lang="en-US" altLang="ja-JP" baseline="0" dirty="0" smtClean="0"/>
              <a:t>So, we study this topic in my talk.</a:t>
            </a:r>
          </a:p>
          <a:p>
            <a:endParaRPr kumimoji="1" lang="en-US" altLang="ja-JP" baseline="0" dirty="0" smtClean="0"/>
          </a:p>
          <a:p>
            <a:pPr>
              <a:lnSpc>
                <a:spcPct val="110000"/>
              </a:lnSpc>
            </a:pPr>
            <a:r>
              <a:rPr kumimoji="1" lang="en-US" altLang="ja-JP" dirty="0" smtClean="0"/>
              <a:t>First</a:t>
            </a:r>
            <a:r>
              <a:rPr kumimoji="1" lang="en-US" altLang="ja-JP" baseline="0" dirty="0" smtClean="0"/>
              <a:t> </a:t>
            </a:r>
            <a:r>
              <a:rPr lang="en-US" altLang="ja-JP" dirty="0" smtClean="0">
                <a:solidFill>
                  <a:schemeClr val="tx1"/>
                </a:solidFill>
              </a:rPr>
              <a:t>The initial imbalance is considered to be </a:t>
            </a:r>
            <a:r>
              <a:rPr lang="en-US" altLang="ja-JP" dirty="0" smtClean="0">
                <a:solidFill>
                  <a:srgbClr val="0000FF"/>
                </a:solidFill>
              </a:rPr>
              <a:t>produced in space</a:t>
            </a:r>
            <a:r>
              <a:rPr lang="en-US" altLang="ja-JP" dirty="0" smtClean="0">
                <a:solidFill>
                  <a:schemeClr val="tx1"/>
                </a:solidFill>
              </a:rPr>
              <a:t>, since the chiral imbalance in amino acid was found in meteorite (but very smaller).</a:t>
            </a:r>
          </a:p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D54C6-E12B-497D-9BE4-E78CA06A000C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8735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About</a:t>
            </a:r>
            <a:r>
              <a:rPr kumimoji="1" lang="en-US" altLang="ja-JP" baseline="0" dirty="0" smtClean="0"/>
              <a:t> this initial small imbalance,</a:t>
            </a:r>
          </a:p>
          <a:p>
            <a:r>
              <a:rPr kumimoji="1" lang="en-US" altLang="ja-JP" dirty="0" smtClean="0"/>
              <a:t>some mechanism are proposed,</a:t>
            </a:r>
            <a:r>
              <a:rPr kumimoji="1" lang="en-US" altLang="ja-JP" baseline="0" dirty="0" smtClean="0"/>
              <a:t> for example, circular polarized light may trigger the formation of an enantiomeric excess in space.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baseline="0" dirty="0" smtClean="0"/>
              <a:t>Electrons from beta decay </a:t>
            </a:r>
            <a:r>
              <a:rPr lang="en-US" altLang="ja-JP" dirty="0" err="1" smtClean="0">
                <a:solidFill>
                  <a:schemeClr val="tx1"/>
                </a:solidFill>
              </a:rPr>
              <a:t>decay</a:t>
            </a:r>
            <a:r>
              <a:rPr lang="en-US" altLang="ja-JP" dirty="0" smtClean="0">
                <a:solidFill>
                  <a:schemeClr val="tx1"/>
                </a:solidFill>
              </a:rPr>
              <a:t> generates circularly polarized bremsstrahlung photons 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 smtClean="0">
                <a:solidFill>
                  <a:schemeClr val="tx1"/>
                </a:solidFill>
              </a:rPr>
              <a:t>This hypothesis is called</a:t>
            </a:r>
            <a:r>
              <a:rPr lang="en-US" altLang="ja-JP" baseline="0" dirty="0" smtClean="0">
                <a:solidFill>
                  <a:schemeClr val="tx1"/>
                </a:solidFill>
              </a:rPr>
              <a:t> </a:t>
            </a:r>
            <a:r>
              <a:rPr lang="en-US" altLang="ja-JP" dirty="0" err="1" smtClean="0">
                <a:solidFill>
                  <a:schemeClr val="tx1"/>
                </a:solidFill>
              </a:rPr>
              <a:t>Vester</a:t>
            </a:r>
            <a:r>
              <a:rPr lang="en-US" altLang="ja-JP" dirty="0" smtClean="0">
                <a:solidFill>
                  <a:schemeClr val="tx1"/>
                </a:solidFill>
              </a:rPr>
              <a:t>-Ulbricht</a:t>
            </a:r>
            <a:r>
              <a:rPr lang="ja-JP" altLang="en-US" dirty="0" smtClean="0">
                <a:solidFill>
                  <a:schemeClr val="tx1"/>
                </a:solidFill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</a:rPr>
              <a:t>hypothesis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 smtClean="0">
                <a:solidFill>
                  <a:schemeClr val="tx1"/>
                </a:solidFill>
              </a:rPr>
              <a:t>In</a:t>
            </a:r>
            <a:r>
              <a:rPr lang="en-US" altLang="ja-JP" baseline="0" dirty="0" smtClean="0">
                <a:solidFill>
                  <a:schemeClr val="tx1"/>
                </a:solidFill>
              </a:rPr>
              <a:t> third scenario, there is extremely </a:t>
            </a:r>
            <a:r>
              <a:rPr lang="en-US" altLang="ja-JP" dirty="0" smtClean="0">
                <a:solidFill>
                  <a:schemeClr val="tx1"/>
                </a:solidFill>
              </a:rPr>
              <a:t>tiny energy difference between enantiomers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 smtClean="0">
                <a:solidFill>
                  <a:schemeClr val="tx1"/>
                </a:solidFill>
              </a:rPr>
              <a:t>And through phase transition this energy</a:t>
            </a:r>
            <a:r>
              <a:rPr lang="en-US" altLang="ja-JP" baseline="0" dirty="0" smtClean="0">
                <a:solidFill>
                  <a:schemeClr val="tx1"/>
                </a:solidFill>
              </a:rPr>
              <a:t> difference leads dominance of one type of enantiomer,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aseline="0" dirty="0" smtClean="0">
                <a:solidFill>
                  <a:schemeClr val="tx1"/>
                </a:solidFill>
              </a:rPr>
              <a:t>This scenario is originally proposed by the famous, Salam, novel prize laureate</a:t>
            </a:r>
          </a:p>
          <a:p>
            <a:r>
              <a:rPr kumimoji="1" lang="en-US" altLang="ja-JP" baseline="0" dirty="0" smtClean="0"/>
              <a:t>But I think this energy is too small and this scenario is implausible.</a:t>
            </a:r>
          </a:p>
          <a:p>
            <a:r>
              <a:rPr kumimoji="1" lang="en-US" altLang="ja-JP" baseline="0" dirty="0" smtClean="0"/>
              <a:t>Nevertheless we also compute this energy for the purpose of the comparison.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D54C6-E12B-497D-9BE4-E78CA06A000C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56177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It</a:t>
            </a:r>
            <a:r>
              <a:rPr kumimoji="1" lang="en-US" altLang="ja-JP" baseline="0" dirty="0" smtClean="0"/>
              <a:t> is known that there is the parity violating energy shift between enantiomers.</a:t>
            </a:r>
          </a:p>
          <a:p>
            <a:r>
              <a:rPr kumimoji="1" lang="en-US" altLang="ja-JP" baseline="0" dirty="0" smtClean="0"/>
              <a:t>But we consider that this energy difference is too small to generate </a:t>
            </a:r>
            <a:r>
              <a:rPr kumimoji="1" lang="en-US" altLang="ja-JP" baseline="0" dirty="0" err="1" smtClean="0"/>
              <a:t>homochiral</a:t>
            </a:r>
            <a:r>
              <a:rPr kumimoji="1" lang="en-US" altLang="ja-JP" baseline="0" dirty="0" smtClean="0"/>
              <a:t> nature on the earth.</a:t>
            </a:r>
          </a:p>
          <a:p>
            <a:r>
              <a:rPr kumimoji="1" lang="en-US" altLang="ja-JP" dirty="0" smtClean="0"/>
              <a:t>In my work, this parity</a:t>
            </a:r>
            <a:r>
              <a:rPr kumimoji="1" lang="en-US" altLang="ja-JP" baseline="0" dirty="0" smtClean="0"/>
              <a:t> violating energy shift is used for the comparison of our computation.</a:t>
            </a:r>
          </a:p>
          <a:p>
            <a:endParaRPr kumimoji="1" lang="en-US" altLang="ja-JP" baseline="0" dirty="0" smtClean="0"/>
          </a:p>
          <a:p>
            <a:r>
              <a:rPr kumimoji="1" lang="en-US" altLang="ja-JP" baseline="0" dirty="0" smtClean="0"/>
              <a:t>This energy shift arises from the weak interaction between a nucleus and electrons in a molecule.</a:t>
            </a:r>
          </a:p>
          <a:p>
            <a:r>
              <a:rPr kumimoji="1" lang="en-US" altLang="ja-JP" baseline="0" dirty="0" smtClean="0"/>
              <a:t>Since the weak interaction is very short range interaction,</a:t>
            </a:r>
          </a:p>
          <a:p>
            <a:r>
              <a:rPr kumimoji="1" lang="en-US" altLang="ja-JP" baseline="0" dirty="0" smtClean="0"/>
              <a:t>this energy shift is dominantly dependent on the electron chirality density at the positions of  nuclei.</a:t>
            </a:r>
          </a:p>
          <a:p>
            <a:r>
              <a:rPr kumimoji="1" lang="en-US" altLang="ja-JP" baseline="0" dirty="0" smtClean="0"/>
              <a:t>This can be divided into contributions by each nucleus as this form</a:t>
            </a:r>
          </a:p>
          <a:p>
            <a:r>
              <a:rPr kumimoji="1" lang="en-US" altLang="ja-JP" baseline="0" dirty="0" smtClean="0"/>
              <a:t>We use this parametrization M_PV</a:t>
            </a:r>
          </a:p>
          <a:p>
            <a:r>
              <a:rPr kumimoji="1" lang="en-US" altLang="ja-JP" baseline="0" dirty="0" smtClean="0"/>
              <a:t>This value means </a:t>
            </a:r>
            <a:r>
              <a:rPr kumimoji="1" lang="en-US" altLang="ja-JP" sz="1200" dirty="0" smtClean="0">
                <a:solidFill>
                  <a:srgbClr val="FF0000"/>
                </a:solidFill>
              </a:rPr>
              <a:t>Electron chirality at nuclear positions</a:t>
            </a:r>
          </a:p>
          <a:p>
            <a:endParaRPr kumimoji="1" lang="en-US" altLang="ja-JP" baseline="0" dirty="0" smtClean="0"/>
          </a:p>
          <a:p>
            <a:r>
              <a:rPr kumimoji="1" lang="en-US" altLang="ja-JP" dirty="0" smtClean="0"/>
              <a:t>In this work,</a:t>
            </a:r>
            <a:r>
              <a:rPr kumimoji="1" lang="en-US" altLang="ja-JP" baseline="0" dirty="0" smtClean="0"/>
              <a:t> this is used for the check of our computational results,</a:t>
            </a:r>
          </a:p>
          <a:p>
            <a:r>
              <a:rPr kumimoji="1" lang="en-US" altLang="ja-JP" baseline="0" dirty="0" smtClean="0"/>
              <a:t>and we study the relation of the parity violating energy shift and the total chirality.</a:t>
            </a:r>
          </a:p>
          <a:p>
            <a:r>
              <a:rPr kumimoji="1" lang="en-US" altLang="ja-JP" baseline="0" dirty="0" smtClean="0"/>
              <a:t>The total chirality is </a:t>
            </a:r>
            <a:r>
              <a:rPr lang="en-US" altLang="ja-JP" dirty="0" smtClean="0">
                <a:solidFill>
                  <a:srgbClr val="0000FF"/>
                </a:solidFill>
              </a:rPr>
              <a:t>the chirality integrated over the whole molecule. </a:t>
            </a:r>
            <a:endParaRPr kumimoji="1" lang="en-US" altLang="ja-JP" baseline="0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D54C6-E12B-497D-9BE4-E78CA06A000C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4292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Although electron is</a:t>
            </a:r>
            <a:r>
              <a:rPr kumimoji="1" lang="en-US" altLang="ja-JP" baseline="0" dirty="0" smtClean="0"/>
              <a:t> point like particle, but electron has a handedness, that is, chirality.</a:t>
            </a:r>
          </a:p>
          <a:p>
            <a:r>
              <a:rPr kumimoji="1" lang="en-US" altLang="ja-JP" baseline="0" dirty="0" smtClean="0"/>
              <a:t>Electron chirality is not so simple notion.</a:t>
            </a:r>
          </a:p>
          <a:p>
            <a:r>
              <a:rPr kumimoji="1" lang="en-US" altLang="ja-JP" dirty="0" smtClean="0"/>
              <a:t>So first I remind</a:t>
            </a:r>
            <a:r>
              <a:rPr kumimoji="1" lang="en-US" altLang="ja-JP" baseline="0" dirty="0" smtClean="0"/>
              <a:t> you of the helicity.</a:t>
            </a:r>
          </a:p>
          <a:p>
            <a:r>
              <a:rPr kumimoji="1" lang="en-US" altLang="ja-JP" baseline="0" dirty="0" smtClean="0"/>
              <a:t>Helicity is defined as the sign of the inner product of spin and momentum.</a:t>
            </a:r>
          </a:p>
          <a:p>
            <a:r>
              <a:rPr kumimoji="1" lang="en-US" altLang="ja-JP" baseline="0" dirty="0" smtClean="0"/>
              <a:t>Although electron is point like, but by the direction of momentum,</a:t>
            </a:r>
          </a:p>
          <a:p>
            <a:r>
              <a:rPr kumimoji="1" lang="en-US" altLang="ja-JP" baseline="0" dirty="0" smtClean="0"/>
              <a:t>we can define the direction. </a:t>
            </a:r>
          </a:p>
          <a:p>
            <a:r>
              <a:rPr kumimoji="1" lang="en-US" altLang="ja-JP" baseline="0" dirty="0" smtClean="0"/>
              <a:t>and we can define the handed ness whether the direction of spin angular momentum is the same or opposite. 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baseline="0" dirty="0" smtClean="0"/>
              <a:t>But </a:t>
            </a:r>
            <a:r>
              <a:rPr lang="en-US" altLang="ja-JP" dirty="0" smtClean="0"/>
              <a:t>Helicity can be flipped by Lorentz transformation.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 smtClean="0"/>
              <a:t>So</a:t>
            </a:r>
            <a:r>
              <a:rPr lang="en-US" altLang="ja-JP" baseline="0" dirty="0" smtClean="0"/>
              <a:t> if we adopt a different inertial frame, the helicity is changed.</a:t>
            </a:r>
            <a:endParaRPr lang="en-US" altLang="ja-JP" dirty="0" smtClean="0"/>
          </a:p>
          <a:p>
            <a:r>
              <a:rPr kumimoji="1" lang="en-US" altLang="ja-JP" baseline="0" dirty="0" smtClean="0"/>
              <a:t>so this quantity is not good for the handedness of electron except for the usage in experiments.</a:t>
            </a:r>
          </a:p>
          <a:p>
            <a:r>
              <a:rPr kumimoji="1" lang="en-US" altLang="ja-JP" baseline="0" dirty="0" smtClean="0"/>
              <a:t>Instead of helicity, we can define the chirality as Lorentz invariant quantity.</a:t>
            </a:r>
          </a:p>
          <a:p>
            <a:r>
              <a:rPr kumimoji="1" lang="en-US" altLang="ja-JP" baseline="0" dirty="0" smtClean="0"/>
              <a:t>chirality is defined by using gamma five matrix.</a:t>
            </a:r>
          </a:p>
          <a:p>
            <a:r>
              <a:rPr kumimoji="1" lang="en-US" altLang="ja-JP" baseline="0" dirty="0" smtClean="0"/>
              <a:t>By these projection operators, the right-handed and left-handed electrons are defined.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baseline="0" dirty="0" smtClean="0"/>
              <a:t>As the most important point, </a:t>
            </a:r>
            <a:r>
              <a:rPr lang="en-US" altLang="ja-JP" dirty="0" smtClean="0">
                <a:solidFill>
                  <a:srgbClr val="FF0000"/>
                </a:solidFill>
              </a:rPr>
              <a:t>the charge of the weak interaction is dependent on the chirality of electron, not the helicity.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 smtClean="0">
                <a:solidFill>
                  <a:srgbClr val="FF0000"/>
                </a:solidFill>
              </a:rPr>
              <a:t>So</a:t>
            </a:r>
            <a:r>
              <a:rPr lang="en-US" altLang="ja-JP" baseline="0" dirty="0" smtClean="0">
                <a:solidFill>
                  <a:srgbClr val="FF0000"/>
                </a:solidFill>
              </a:rPr>
              <a:t> the Nature choose the definition of the chirality not the helicity as the handedness of the electron.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baseline="0" dirty="0" smtClean="0">
              <a:solidFill>
                <a:srgbClr val="FF0000"/>
              </a:solidFill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aseline="0" dirty="0" smtClean="0">
                <a:solidFill>
                  <a:srgbClr val="FF0000"/>
                </a:solidFill>
              </a:rPr>
              <a:t>But, it is known that </a:t>
            </a:r>
            <a:r>
              <a:rPr kumimoji="1" lang="en-US" altLang="ja-JP" dirty="0" smtClean="0">
                <a:solidFill>
                  <a:srgbClr val="FF0000"/>
                </a:solidFill>
              </a:rPr>
              <a:t>the electron mass, that is,</a:t>
            </a:r>
            <a:r>
              <a:rPr kumimoji="1" lang="en-US" altLang="ja-JP" baseline="0" dirty="0" smtClean="0">
                <a:solidFill>
                  <a:srgbClr val="FF0000"/>
                </a:solidFill>
              </a:rPr>
              <a:t> the interaction between the Higgs particle and the electron </a:t>
            </a:r>
            <a:r>
              <a:rPr kumimoji="1" lang="en-US" altLang="ja-JP" dirty="0" smtClean="0">
                <a:solidFill>
                  <a:srgbClr val="FF0000"/>
                </a:solidFill>
              </a:rPr>
              <a:t>flip the chirality.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smtClean="0">
                <a:solidFill>
                  <a:srgbClr val="FF0000"/>
                </a:solidFill>
              </a:rPr>
              <a:t>So the chirality</a:t>
            </a:r>
            <a:r>
              <a:rPr kumimoji="1" lang="en-US" altLang="ja-JP" baseline="0" dirty="0" smtClean="0">
                <a:solidFill>
                  <a:srgbClr val="FF0000"/>
                </a:solidFill>
              </a:rPr>
              <a:t> is rapidly changing quantity, while helicity is well conserved quantity in experiments.</a:t>
            </a:r>
            <a:endParaRPr kumimoji="1" lang="ja-JP" altLang="en-US" dirty="0" smtClean="0">
              <a:solidFill>
                <a:srgbClr val="FF0000"/>
              </a:solidFill>
            </a:endParaRPr>
          </a:p>
          <a:p>
            <a:r>
              <a:rPr kumimoji="1" lang="en-US" altLang="ja-JP" dirty="0" smtClean="0"/>
              <a:t>So, free</a:t>
            </a:r>
            <a:r>
              <a:rPr kumimoji="1" lang="en-US" altLang="ja-JP" baseline="0" dirty="0" smtClean="0"/>
              <a:t> electrons have the same number of the left-and right-handed electrons,</a:t>
            </a:r>
          </a:p>
          <a:p>
            <a:r>
              <a:rPr kumimoji="1" lang="en-US" altLang="ja-JP" baseline="0" dirty="0" smtClean="0"/>
              <a:t>But in chiral molecules, nonzero total chirality may be the most stable point by spin-orbit interaction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D54C6-E12B-497D-9BE4-E78CA06A000C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01374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tx1"/>
                </a:solidFill>
              </a:rPr>
              <a:t>Nonzero parity violating energy shift,</a:t>
            </a:r>
            <a:r>
              <a:rPr kumimoji="1" lang="en-US" altLang="ja-JP" baseline="0" dirty="0" smtClean="0">
                <a:solidFill>
                  <a:schemeClr val="tx1"/>
                </a:solidFill>
              </a:rPr>
              <a:t> which is widely believed to be true,</a:t>
            </a:r>
            <a:r>
              <a:rPr kumimoji="1" lang="en-US" altLang="ja-JP" dirty="0" smtClean="0">
                <a:solidFill>
                  <a:schemeClr val="tx1"/>
                </a:solidFill>
              </a:rPr>
              <a:t> means</a:t>
            </a:r>
            <a:r>
              <a:rPr kumimoji="1" lang="ja-JP" altLang="en-US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dirty="0" smtClean="0">
                <a:solidFill>
                  <a:schemeClr val="tx1"/>
                </a:solidFill>
              </a:rPr>
              <a:t>nonzero electron chirality </a:t>
            </a:r>
            <a:r>
              <a:rPr lang="en-US" altLang="ja-JP" dirty="0" smtClean="0">
                <a:solidFill>
                  <a:schemeClr val="tx1"/>
                </a:solidFill>
              </a:rPr>
              <a:t>at</a:t>
            </a:r>
            <a:r>
              <a:rPr kumimoji="1" lang="en-US" altLang="ja-JP" dirty="0" smtClean="0">
                <a:solidFill>
                  <a:schemeClr val="tx1"/>
                </a:solidFill>
              </a:rPr>
              <a:t> nuclei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Question: Is total electron chirality is zero or not?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For enantiomers, parity symmetry is violated and total electron chirality can be nonzero.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Free nonrelativistic electrons are not </a:t>
            </a:r>
            <a:r>
              <a:rPr lang="en-US" altLang="ja-JP" dirty="0" err="1" smtClean="0">
                <a:solidFill>
                  <a:schemeClr val="tx1"/>
                </a:solidFill>
              </a:rPr>
              <a:t>chirally</a:t>
            </a:r>
            <a:r>
              <a:rPr lang="en-US" altLang="ja-JP" dirty="0" smtClean="0">
                <a:solidFill>
                  <a:schemeClr val="tx1"/>
                </a:solidFill>
              </a:rPr>
              <a:t> polarized, since the interaction with Higgs (mass) flips chirality of electrons.</a:t>
            </a:r>
            <a:br>
              <a:rPr lang="en-US" altLang="ja-JP" dirty="0" smtClean="0">
                <a:solidFill>
                  <a:schemeClr val="tx1"/>
                </a:solidFill>
              </a:rPr>
            </a:br>
            <a:r>
              <a:rPr lang="en-US" altLang="ja-JP" dirty="0" smtClean="0">
                <a:solidFill>
                  <a:schemeClr val="tx1"/>
                </a:solidFill>
              </a:rPr>
              <a:t>So this</a:t>
            </a:r>
            <a:r>
              <a:rPr lang="en-US" altLang="ja-JP" baseline="0" dirty="0" smtClean="0">
                <a:solidFill>
                  <a:schemeClr val="tx1"/>
                </a:solidFill>
              </a:rPr>
              <a:t> is not so simple issue, but </a:t>
            </a:r>
            <a:r>
              <a:rPr kumimoji="1" lang="en-US" altLang="ja-JP" dirty="0" smtClean="0">
                <a:solidFill>
                  <a:schemeClr val="tx1"/>
                </a:solidFill>
              </a:rPr>
              <a:t>total electron chirality of enantiomer has not been paid attention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Only one paper</a:t>
            </a:r>
            <a:r>
              <a:rPr lang="ja-JP" altLang="en-US" dirty="0" smtClean="0">
                <a:solidFill>
                  <a:schemeClr val="tx1"/>
                </a:solidFill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</a:rPr>
              <a:t>studying </a:t>
            </a:r>
            <a:r>
              <a:rPr lang="en-US" altLang="ja-JP" i="1" dirty="0" smtClean="0">
                <a:solidFill>
                  <a:schemeClr val="tx1"/>
                </a:solidFill>
              </a:rPr>
              <a:t>E</a:t>
            </a:r>
            <a:r>
              <a:rPr lang="en-US" altLang="ja-JP" baseline="-25000" dirty="0" smtClean="0">
                <a:solidFill>
                  <a:schemeClr val="tx1"/>
                </a:solidFill>
              </a:rPr>
              <a:t>PV</a:t>
            </a:r>
            <a:r>
              <a:rPr lang="en-US" altLang="ja-JP" dirty="0" smtClean="0">
                <a:solidFill>
                  <a:schemeClr val="tx1"/>
                </a:solidFill>
              </a:rPr>
              <a:t> reported nonzero electron total chirality of H</a:t>
            </a:r>
            <a:r>
              <a:rPr lang="en-US" altLang="ja-JP" baseline="-25000" dirty="0" smtClean="0">
                <a:solidFill>
                  <a:schemeClr val="tx1"/>
                </a:solidFill>
              </a:rPr>
              <a:t>2</a:t>
            </a:r>
            <a:r>
              <a:rPr lang="en-US" altLang="ja-JP" dirty="0" smtClean="0">
                <a:solidFill>
                  <a:schemeClr val="tx1"/>
                </a:solidFill>
              </a:rPr>
              <a:t>Te</a:t>
            </a:r>
            <a:r>
              <a:rPr lang="en-US" altLang="ja-JP" baseline="-25000" dirty="0" smtClean="0">
                <a:solidFill>
                  <a:schemeClr val="tx1"/>
                </a:solidFill>
              </a:rPr>
              <a:t>2</a:t>
            </a:r>
            <a:r>
              <a:rPr lang="en-US" altLang="ja-JP" dirty="0" smtClean="0">
                <a:solidFill>
                  <a:schemeClr val="tx1"/>
                </a:solidFill>
              </a:rPr>
              <a:t>.</a:t>
            </a:r>
            <a:endParaRPr kumimoji="1" lang="en-US" altLang="ja-JP" dirty="0" smtClean="0">
              <a:solidFill>
                <a:schemeClr val="tx1"/>
              </a:solidFill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D54C6-E12B-497D-9BE4-E78CA06A000C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88264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sz="2300" dirty="0" smtClean="0">
                <a:solidFill>
                  <a:srgbClr val="FF0000"/>
                </a:solidFill>
              </a:rPr>
              <a:t>In chiral molecules, total electron chirality may be nonzero.</a:t>
            </a:r>
          </a:p>
          <a:p>
            <a:r>
              <a:rPr lang="en-US" altLang="ja-JP" sz="2100" dirty="0" smtClean="0">
                <a:solidFill>
                  <a:schemeClr val="tx1"/>
                </a:solidFill>
              </a:rPr>
              <a:t>l</a:t>
            </a:r>
            <a:r>
              <a:rPr kumimoji="1" lang="en-US" altLang="ja-JP" sz="2100" dirty="0" smtClean="0">
                <a:solidFill>
                  <a:schemeClr val="tx1"/>
                </a:solidFill>
              </a:rPr>
              <a:t>eft-handed electron number is different between both enantiomers though</a:t>
            </a:r>
            <a:r>
              <a:rPr kumimoji="1" lang="en-US" altLang="ja-JP" sz="2100" baseline="0" dirty="0" smtClean="0">
                <a:solidFill>
                  <a:schemeClr val="tx1"/>
                </a:solidFill>
              </a:rPr>
              <a:t> the total electron number are the same of course</a:t>
            </a:r>
            <a:r>
              <a:rPr kumimoji="1" lang="en-US" altLang="ja-JP" sz="2100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US" altLang="ja-JP" sz="2300" dirty="0" smtClean="0">
                <a:solidFill>
                  <a:schemeClr val="tx1"/>
                </a:solidFill>
              </a:rPr>
              <a:t>As I said,</a:t>
            </a:r>
            <a:r>
              <a:rPr lang="en-US" altLang="ja-JP" sz="2300" baseline="0" dirty="0" smtClean="0">
                <a:solidFill>
                  <a:schemeClr val="tx1"/>
                </a:solidFill>
              </a:rPr>
              <a:t> </a:t>
            </a:r>
            <a:r>
              <a:rPr lang="en-US" altLang="ja-JP" sz="2300" dirty="0" smtClean="0">
                <a:solidFill>
                  <a:schemeClr val="tx1"/>
                </a:solidFill>
              </a:rPr>
              <a:t>Left and right-handed (chiral) electrons have different charge of the weak interaction.</a:t>
            </a:r>
          </a:p>
          <a:p>
            <a:r>
              <a:rPr lang="en-US" altLang="ja-JP" sz="2300" dirty="0" smtClean="0">
                <a:solidFill>
                  <a:schemeClr val="tx1"/>
                </a:solidFill>
              </a:rPr>
              <a:t>The weak interaction (e.g. beta decay) </a:t>
            </a:r>
            <a:r>
              <a:rPr lang="en-US" altLang="ja-JP" sz="2100" dirty="0" smtClean="0">
                <a:solidFill>
                  <a:schemeClr val="tx1"/>
                </a:solidFill>
              </a:rPr>
              <a:t>One of four interaction in particle physics.</a:t>
            </a:r>
          </a:p>
          <a:p>
            <a:r>
              <a:rPr lang="en-US" altLang="ja-JP" sz="2100" dirty="0" smtClean="0">
                <a:solidFill>
                  <a:srgbClr val="0000FF"/>
                </a:solidFill>
              </a:rPr>
              <a:t>Parity symmetry is broken in the weak interaction.</a:t>
            </a:r>
            <a:endParaRPr lang="en-US" altLang="ja-JP" sz="2100" dirty="0" smtClean="0">
              <a:solidFill>
                <a:schemeClr val="tx1"/>
              </a:solidFill>
            </a:endParaRPr>
          </a:p>
          <a:p>
            <a:r>
              <a:rPr lang="en-US" altLang="ja-JP" sz="2300" dirty="0" smtClean="0">
                <a:solidFill>
                  <a:srgbClr val="0000FF"/>
                </a:solidFill>
              </a:rPr>
              <a:t>If total electron chirality in enantiomers are nonzero,</a:t>
            </a:r>
            <a:br>
              <a:rPr lang="en-US" altLang="ja-JP" sz="2300" dirty="0" smtClean="0">
                <a:solidFill>
                  <a:srgbClr val="0000FF"/>
                </a:solidFill>
              </a:rPr>
            </a:br>
            <a:r>
              <a:rPr lang="en-US" altLang="ja-JP" sz="2300" dirty="0" smtClean="0">
                <a:solidFill>
                  <a:srgbClr val="0000FF"/>
                </a:solidFill>
              </a:rPr>
              <a:t>one enantiomer of a chiral molecule may be more</a:t>
            </a:r>
            <a:br>
              <a:rPr lang="en-US" altLang="ja-JP" sz="2300" dirty="0" smtClean="0">
                <a:solidFill>
                  <a:srgbClr val="0000FF"/>
                </a:solidFill>
              </a:rPr>
            </a:br>
            <a:r>
              <a:rPr lang="en-US" altLang="ja-JP" sz="2300" dirty="0" smtClean="0">
                <a:solidFill>
                  <a:srgbClr val="0000FF"/>
                </a:solidFill>
              </a:rPr>
              <a:t>lost by the weak interaction with astrophysical</a:t>
            </a:r>
            <a:br>
              <a:rPr lang="en-US" altLang="ja-JP" sz="2300" dirty="0" smtClean="0">
                <a:solidFill>
                  <a:srgbClr val="0000FF"/>
                </a:solidFill>
              </a:rPr>
            </a:br>
            <a:r>
              <a:rPr lang="en-US" altLang="ja-JP" sz="2300" dirty="0" smtClean="0">
                <a:solidFill>
                  <a:srgbClr val="0000FF"/>
                </a:solidFill>
              </a:rPr>
              <a:t>particles slightly than the other enantiomer in space.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First, electron chirality in chiral molecules are studied.</a:t>
            </a:r>
          </a:p>
          <a:p>
            <a:endParaRPr kumimoji="1" lang="ja-JP" altLang="en-US" dirty="0" smtClean="0">
              <a:solidFill>
                <a:srgbClr val="FF0000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D54C6-E12B-497D-9BE4-E78CA06A000C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02674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D54C6-E12B-497D-9BE4-E78CA06A000C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97730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prstClr val="white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prstClr val="white"/>
                </a:solidFill>
              </a:endParaRPr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856203" y="2587844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8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3" y="5061541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 altLang="ja-JP">
              <a:solidFill>
                <a:srgbClr val="A6321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3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>
              <a:solidFill>
                <a:srgbClr val="4E66B2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40" y="5509810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8F2B864C-6E34-4777-AC9C-EC9DED0E702F}" type="slidenum">
              <a:rPr lang="en-US" altLang="ja-JP" smtClean="0">
                <a:solidFill>
                  <a:srgbClr val="A63212">
                    <a:lumMod val="75000"/>
                  </a:srgb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A63212">
                  <a:lumMod val="75000"/>
                </a:srgbClr>
              </a:solidFill>
            </a:endParaRPr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60733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E1E02A-21EE-4AD2-99CB-2F0743C60CB4}" type="slidenum">
              <a:rPr lang="en-US" altLang="ja-JP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064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80"/>
            <a:ext cx="1963320" cy="546952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E1E02A-21EE-4AD2-99CB-2F0743C60CB4}" type="slidenum">
              <a:rPr lang="en-US" altLang="ja-JP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733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370872-1E37-4E68-BF39-C86413D194D9}" type="slidenum">
              <a:rPr lang="en-US" altLang="ja-JP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578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1" y="1497995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3754404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A3C97A-7BB1-4C6A-9209-678EF5D2BA23}" type="slidenum">
              <a:rPr lang="en-US" altLang="ja-JP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427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1BF24C-8FD9-4AD1-8E9E-AC5AB6BA503B}" type="slidenum">
              <a:rPr lang="en-US" altLang="ja-JP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83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90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E91468-C227-451E-A65B-77EF4A28AA4E}" type="slidenum">
              <a:rPr lang="en-US" altLang="ja-JP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4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prstClr val="black"/>
              </a:solidFill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prstClr val="black"/>
              </a:solidFill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7816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9AF655-BD6A-48BD-A23E-396D43B47C73}" type="slidenum">
              <a:rPr lang="en-US" altLang="ja-JP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77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AC39F7-9246-4D53-A071-DF87A89A77E6}" type="slidenum">
              <a:rPr lang="en-US" altLang="ja-JP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02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3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2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E1E02A-21EE-4AD2-99CB-2F0743C60CB4}" type="slidenum">
              <a:rPr lang="en-US" altLang="ja-JP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424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6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DCF2BB-69F6-447D-9505-1AAD4078F3C0}" type="slidenum">
              <a:rPr lang="en-US" altLang="ja-JP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58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>
              <a:solidFill>
                <a:prstClr val="black">
                  <a:lumMod val="50000"/>
                  <a:lumOff val="50000"/>
                </a:prstClr>
              </a:solidFill>
              <a:ea typeface="ＭＳ Ｐゴシック" pitchFamily="50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7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>
              <a:solidFill>
                <a:prstClr val="black">
                  <a:lumMod val="50000"/>
                  <a:lumOff val="50000"/>
                </a:prstClr>
              </a:solidFill>
              <a:ea typeface="ＭＳ Ｐゴシック" pitchFamily="50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CE1E02A-21EE-4AD2-99CB-2F0743C60CB4}" type="slidenum">
              <a:rPr lang="en-US" altLang="ja-JP" smtClean="0">
                <a:solidFill>
                  <a:prstClr val="black">
                    <a:lumMod val="50000"/>
                    <a:lumOff val="50000"/>
                  </a:prstClr>
                </a:solidFill>
                <a:ea typeface="ＭＳ Ｐゴシック" pitchFamily="50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>
              <a:solidFill>
                <a:prstClr val="black">
                  <a:lumMod val="50000"/>
                  <a:lumOff val="50000"/>
                </a:prstClr>
              </a:solidFill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22807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kumimoji="1"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kumimoji="1"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kumimoji="1"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30.emf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30.emf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5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Relationship Id="rId9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4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3823682"/>
            <a:ext cx="1295790" cy="1295790"/>
          </a:xfrm>
          <a:prstGeom prst="rect">
            <a:avLst/>
          </a:prstGeom>
        </p:spPr>
      </p:pic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95305" y="2141516"/>
            <a:ext cx="8944481" cy="1169020"/>
          </a:xfrm>
        </p:spPr>
        <p:txBody>
          <a:bodyPr/>
          <a:lstStyle/>
          <a:p>
            <a:r>
              <a:rPr lang="en-US" altLang="ja-JP" sz="4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Asymmetry of </a:t>
            </a:r>
            <a:r>
              <a:rPr lang="en-US" altLang="ja-JP" sz="4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Electron Chirality </a:t>
            </a:r>
            <a:br>
              <a:rPr lang="en-US" altLang="ja-JP" sz="4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ja-JP" sz="4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between Enantiomeric Pair Molecules </a:t>
            </a:r>
            <a:br>
              <a:rPr lang="en-US" altLang="ja-JP" sz="4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ja-JP" sz="4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altLang="ja-JP" sz="4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ja-JP" sz="4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ja-JP" sz="4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ja-JP" sz="4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Origin of Homochirality </a:t>
            </a:r>
            <a:r>
              <a:rPr lang="en-US" altLang="ja-JP" sz="4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Nature</a:t>
            </a:r>
            <a:endParaRPr kumimoji="1" lang="ja-JP" altLang="en-US" sz="40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idx="1"/>
          </p:nvPr>
        </p:nvSpPr>
        <p:spPr>
          <a:xfrm>
            <a:off x="251520" y="3703537"/>
            <a:ext cx="9073008" cy="1500187"/>
          </a:xfrm>
        </p:spPr>
        <p:txBody>
          <a:bodyPr/>
          <a:lstStyle/>
          <a:p>
            <a:r>
              <a:rPr lang="en-US" altLang="ja-JP" sz="2800" dirty="0" smtClean="0">
                <a:solidFill>
                  <a:srgbClr val="FF0000"/>
                </a:solidFill>
              </a:rPr>
              <a:t>Masato Senami </a:t>
            </a:r>
            <a:r>
              <a:rPr lang="ja-JP" altLang="en-US" sz="2800" dirty="0" smtClean="0">
                <a:solidFill>
                  <a:srgbClr val="FF0000"/>
                </a:solidFill>
              </a:rPr>
              <a:t>  </a:t>
            </a:r>
            <a:r>
              <a:rPr kumimoji="1" lang="en-US" altLang="ja-JP" sz="2400" dirty="0" smtClean="0">
                <a:solidFill>
                  <a:schemeClr val="tx1"/>
                </a:solidFill>
              </a:rPr>
              <a:t>Kyoto</a:t>
            </a:r>
            <a:r>
              <a:rPr kumimoji="1" lang="ja-JP" altLang="en-US" sz="2400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2400" dirty="0" smtClean="0">
                <a:solidFill>
                  <a:schemeClr val="tx1"/>
                </a:solidFill>
              </a:rPr>
              <a:t>University</a:t>
            </a:r>
          </a:p>
          <a:p>
            <a:r>
              <a:rPr lang="en-US" altLang="ja-JP" sz="2400" dirty="0" smtClean="0">
                <a:solidFill>
                  <a:schemeClr val="tx1"/>
                </a:solidFill>
              </a:rPr>
              <a:t>(with K. Ito and T. Shimizu)</a:t>
            </a:r>
            <a:endParaRPr kumimoji="1" lang="en-US" altLang="ja-JP" dirty="0" smtClean="0">
              <a:solidFill>
                <a:schemeClr val="tx1"/>
              </a:solidFill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478149"/>
            <a:ext cx="2520280" cy="753834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6156176" y="6202186"/>
            <a:ext cx="28836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Grant for Basic Science Research Projects</a:t>
            </a:r>
            <a:br>
              <a:rPr kumimoji="1" lang="en-US" altLang="ja-JP" sz="1200" dirty="0" smtClean="0"/>
            </a:br>
            <a:r>
              <a:rPr kumimoji="1" lang="en-US" altLang="ja-JP" sz="1200" dirty="0" smtClean="0"/>
              <a:t>from the Sumitomo Foundation 170215</a:t>
            </a:r>
            <a:endParaRPr kumimoji="1" lang="ja-JP" altLang="en-US" sz="1200" dirty="0"/>
          </a:p>
        </p:txBody>
      </p:sp>
      <p:sp>
        <p:nvSpPr>
          <p:cNvPr id="8" name="正方形/長方形 7"/>
          <p:cNvSpPr/>
          <p:nvPr/>
        </p:nvSpPr>
        <p:spPr>
          <a:xfrm>
            <a:off x="181141" y="6231983"/>
            <a:ext cx="32387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/>
              <a:t>Revealing Mysteries of Particle Physics </a:t>
            </a:r>
            <a:r>
              <a:rPr lang="en-US" altLang="ja-JP" sz="1200" dirty="0" smtClean="0"/>
              <a:t/>
            </a:r>
            <a:br>
              <a:rPr lang="en-US" altLang="ja-JP" sz="1200" dirty="0" smtClean="0"/>
            </a:br>
            <a:r>
              <a:rPr lang="en-US" altLang="ja-JP" sz="1200" dirty="0" smtClean="0"/>
              <a:t>by </a:t>
            </a:r>
            <a:r>
              <a:rPr lang="en-US" altLang="ja-JP" sz="1200" dirty="0"/>
              <a:t>Novel Computation for Atom and Molecules</a:t>
            </a:r>
            <a:endParaRPr lang="ja-JP" altLang="en-US" sz="12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158667" y="4694327"/>
            <a:ext cx="32587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Phys. Rev</a:t>
            </a:r>
            <a:r>
              <a:rPr lang="en-US" altLang="ja-JP" dirty="0"/>
              <a:t>. </a:t>
            </a:r>
            <a:r>
              <a:rPr lang="en-US" altLang="ja-JP" dirty="0" smtClean="0"/>
              <a:t>A 99</a:t>
            </a:r>
            <a:r>
              <a:rPr lang="en-US" altLang="ja-JP" dirty="0"/>
              <a:t>, 012509 (2019</a:t>
            </a:r>
            <a:r>
              <a:rPr lang="en-US" altLang="ja-JP" dirty="0" smtClean="0"/>
              <a:t>)</a:t>
            </a:r>
          </a:p>
          <a:p>
            <a:r>
              <a:rPr kumimoji="1" lang="en-US" altLang="ja-JP" dirty="0" smtClean="0"/>
              <a:t>+ Preliminary results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75687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1280" y="2038388"/>
            <a:ext cx="8269192" cy="3951337"/>
          </a:xfrm>
        </p:spPr>
        <p:txBody>
          <a:bodyPr/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Our mechanism may give different signature.</a:t>
            </a:r>
            <a:endParaRPr lang="ja-JP" altLang="en-US" dirty="0" smtClean="0">
              <a:solidFill>
                <a:srgbClr val="FF0000"/>
              </a:solidFill>
            </a:endParaRPr>
          </a:p>
          <a:p>
            <a:pPr lvl="1">
              <a:lnSpc>
                <a:spcPct val="110000"/>
              </a:lnSpc>
            </a:pPr>
            <a:r>
              <a:rPr lang="en-US" altLang="ja-JP" dirty="0" smtClean="0">
                <a:solidFill>
                  <a:srgbClr val="0000FF"/>
                </a:solidFill>
              </a:rPr>
              <a:t>Almost homogeneous chirality distribution</a:t>
            </a:r>
            <a:br>
              <a:rPr lang="en-US" altLang="ja-JP" dirty="0" smtClean="0">
                <a:solidFill>
                  <a:srgbClr val="0000FF"/>
                </a:solidFill>
              </a:rPr>
            </a:br>
            <a:r>
              <a:rPr lang="en-US" altLang="ja-JP" dirty="0" smtClean="0">
                <a:solidFill>
                  <a:srgbClr val="0000FF"/>
                </a:solidFill>
              </a:rPr>
              <a:t>(dependent on the distribution of cosmic ray or neutrinos) </a:t>
            </a:r>
            <a:endParaRPr lang="en-US" altLang="ja-JP" dirty="0">
              <a:solidFill>
                <a:srgbClr val="0000FF"/>
              </a:solidFill>
            </a:endParaRPr>
          </a:p>
          <a:p>
            <a:pPr lvl="1"/>
            <a:r>
              <a:rPr lang="en-US" altLang="ja-JP" dirty="0" smtClean="0"/>
              <a:t>Circularly polarized light and </a:t>
            </a:r>
            <a:r>
              <a:rPr lang="en-US" altLang="ja-JP" dirty="0" err="1" smtClean="0"/>
              <a:t>Vester</a:t>
            </a:r>
            <a:r>
              <a:rPr lang="en-US" altLang="ja-JP" dirty="0" smtClean="0"/>
              <a:t>-Ulbricht mechanism give chirality distribution localized around chiral imbalance source</a:t>
            </a:r>
          </a:p>
          <a:p>
            <a:pPr lvl="1"/>
            <a:endParaRPr lang="en-US" altLang="ja-JP" dirty="0"/>
          </a:p>
          <a:p>
            <a:pPr lvl="1">
              <a:lnSpc>
                <a:spcPct val="110000"/>
              </a:lnSpc>
            </a:pPr>
            <a:r>
              <a:rPr lang="en-US" altLang="ja-JP" dirty="0" err="1"/>
              <a:t>Vester</a:t>
            </a:r>
            <a:r>
              <a:rPr lang="en-US" altLang="ja-JP" dirty="0"/>
              <a:t>-Ulbricht</a:t>
            </a:r>
            <a:r>
              <a:rPr lang="ja-JP" altLang="en-US" dirty="0"/>
              <a:t> </a:t>
            </a:r>
            <a:r>
              <a:rPr lang="en-US" altLang="ja-JP" dirty="0"/>
              <a:t>hypothesis</a:t>
            </a:r>
            <a:r>
              <a:rPr lang="ja-JP" altLang="en-US" dirty="0"/>
              <a:t> </a:t>
            </a:r>
            <a:r>
              <a:rPr lang="en-US" altLang="ja-JP" dirty="0"/>
              <a:t>uses chiral imbalance source</a:t>
            </a:r>
          </a:p>
          <a:p>
            <a:pPr lvl="1">
              <a:lnSpc>
                <a:spcPct val="110000"/>
              </a:lnSpc>
            </a:pPr>
            <a:r>
              <a:rPr lang="en-US" altLang="ja-JP" dirty="0"/>
              <a:t>not required chiral imbalance source, </a:t>
            </a:r>
            <a:br>
              <a:rPr lang="en-US" altLang="ja-JP" dirty="0"/>
            </a:br>
            <a:r>
              <a:rPr lang="en-US" altLang="ja-JP" dirty="0">
                <a:solidFill>
                  <a:srgbClr val="0000FF"/>
                </a:solidFill>
              </a:rPr>
              <a:t>enantiomers have the imbalance of electron chirality.</a:t>
            </a:r>
          </a:p>
          <a:p>
            <a:pPr lvl="1"/>
            <a:endParaRPr lang="en-US" altLang="ja-JP" dirty="0" smtClean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Difference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41161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C</a:t>
            </a:r>
            <a:r>
              <a:rPr kumimoji="1" lang="en-US" altLang="ja-JP" dirty="0" smtClean="0"/>
              <a:t>heck our scenario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2038388"/>
            <a:ext cx="7550224" cy="3951337"/>
          </a:xfrm>
        </p:spPr>
        <p:txBody>
          <a:bodyPr/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Does enantiomer have nonzero total electron chirality?</a:t>
            </a:r>
          </a:p>
          <a:p>
            <a:r>
              <a:rPr kumimoji="1" lang="en-US" altLang="ja-JP" dirty="0" smtClean="0">
                <a:solidFill>
                  <a:schemeClr val="tx1"/>
                </a:solidFill>
              </a:rPr>
              <a:t>What processes are important?</a:t>
            </a:r>
          </a:p>
          <a:p>
            <a:pPr lvl="1"/>
            <a:r>
              <a:rPr lang="en-US" altLang="ja-JP" dirty="0" smtClean="0">
                <a:solidFill>
                  <a:schemeClr val="tx1"/>
                </a:solidFill>
              </a:rPr>
              <a:t>Which particles? Cosmic electron, neutrino, or proton?</a:t>
            </a:r>
          </a:p>
          <a:p>
            <a:pPr lvl="1"/>
            <a:r>
              <a:rPr kumimoji="1" lang="en-US" altLang="ja-JP" dirty="0" smtClean="0">
                <a:solidFill>
                  <a:schemeClr val="tx1"/>
                </a:solidFill>
              </a:rPr>
              <a:t>Which energy? Low energy?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Fluxes of those particles?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kumimoji="1" lang="en-US" altLang="ja-JP" dirty="0" smtClean="0">
                <a:solidFill>
                  <a:schemeClr val="tx1"/>
                </a:solidFill>
              </a:rPr>
              <a:t>Cross section?</a:t>
            </a:r>
          </a:p>
          <a:p>
            <a:endParaRPr lang="en-US" altLang="ja-JP" sz="3600" dirty="0">
              <a:solidFill>
                <a:schemeClr val="tx1"/>
              </a:solidFill>
            </a:endParaRPr>
          </a:p>
          <a:p>
            <a:r>
              <a:rPr lang="en-US" altLang="ja-JP" dirty="0" smtClean="0">
                <a:solidFill>
                  <a:srgbClr val="0000FF"/>
                </a:solidFill>
              </a:rPr>
              <a:t>Confirm </a:t>
            </a:r>
            <a:r>
              <a:rPr lang="en-US" altLang="ja-JP" dirty="0">
                <a:solidFill>
                  <a:srgbClr val="0000FF"/>
                </a:solidFill>
              </a:rPr>
              <a:t>the total electron chirality </a:t>
            </a:r>
          </a:p>
          <a:p>
            <a:pPr lvl="1"/>
            <a:r>
              <a:rPr lang="en-US" altLang="ja-JP" dirty="0">
                <a:solidFill>
                  <a:srgbClr val="0000FF"/>
                </a:solidFill>
              </a:rPr>
              <a:t>H</a:t>
            </a:r>
            <a:r>
              <a:rPr lang="en-US" altLang="ja-JP" baseline="-25000" dirty="0">
                <a:solidFill>
                  <a:srgbClr val="0000FF"/>
                </a:solidFill>
              </a:rPr>
              <a:t>2</a:t>
            </a:r>
            <a:r>
              <a:rPr lang="en-US" altLang="ja-JP" dirty="0">
                <a:solidFill>
                  <a:srgbClr val="0000FF"/>
                </a:solidFill>
              </a:rPr>
              <a:t>X</a:t>
            </a:r>
            <a:r>
              <a:rPr lang="en-US" altLang="ja-JP" baseline="-25000" dirty="0">
                <a:solidFill>
                  <a:srgbClr val="0000FF"/>
                </a:solidFill>
              </a:rPr>
              <a:t>2</a:t>
            </a:r>
            <a:r>
              <a:rPr lang="en-US" altLang="ja-JP" dirty="0">
                <a:solidFill>
                  <a:srgbClr val="0000FF"/>
                </a:solidFill>
              </a:rPr>
              <a:t> molecules (X = O, S, Se, </a:t>
            </a:r>
            <a:r>
              <a:rPr lang="en-US" altLang="ja-JP" dirty="0" err="1">
                <a:solidFill>
                  <a:srgbClr val="0000FF"/>
                </a:solidFill>
              </a:rPr>
              <a:t>Te</a:t>
            </a:r>
            <a:r>
              <a:rPr lang="en-US" altLang="ja-JP" dirty="0">
                <a:solidFill>
                  <a:srgbClr val="0000FF"/>
                </a:solidFill>
              </a:rPr>
              <a:t>)</a:t>
            </a:r>
          </a:p>
          <a:p>
            <a:pPr lvl="1"/>
            <a:r>
              <a:rPr lang="en-US" altLang="ja-JP" dirty="0">
                <a:solidFill>
                  <a:srgbClr val="0000FF"/>
                </a:solidFill>
              </a:rPr>
              <a:t>Amino acid (Alanine, Serine, </a:t>
            </a:r>
            <a:r>
              <a:rPr lang="en-US" altLang="ja-JP" dirty="0" err="1">
                <a:solidFill>
                  <a:srgbClr val="0000FF"/>
                </a:solidFill>
              </a:rPr>
              <a:t>Varine</a:t>
            </a:r>
            <a:r>
              <a:rPr lang="en-US" altLang="ja-JP" dirty="0">
                <a:solidFill>
                  <a:srgbClr val="0000FF"/>
                </a:solidFill>
              </a:rPr>
              <a:t>)</a:t>
            </a:r>
          </a:p>
          <a:p>
            <a:endParaRPr lang="ja-JP" altLang="en-US" dirty="0"/>
          </a:p>
          <a:p>
            <a:endParaRPr kumimoji="1" lang="ja-JP" altLang="en-US" dirty="0"/>
          </a:p>
        </p:txBody>
      </p:sp>
      <p:sp>
        <p:nvSpPr>
          <p:cNvPr id="5" name="タイトル 1"/>
          <p:cNvSpPr txBox="1">
            <a:spLocks/>
          </p:cNvSpPr>
          <p:nvPr/>
        </p:nvSpPr>
        <p:spPr>
          <a:xfrm>
            <a:off x="46313" y="4725144"/>
            <a:ext cx="2928872" cy="5870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8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r>
              <a:rPr lang="en-US" altLang="ja-JP" sz="3200" dirty="0" smtClean="0"/>
              <a:t>In this work,</a:t>
            </a:r>
            <a:endParaRPr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9947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7248086">
            <a:off x="6183800" y="4882213"/>
            <a:ext cx="1499154" cy="144016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Computational detail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2038388"/>
            <a:ext cx="7550224" cy="3951337"/>
          </a:xfrm>
        </p:spPr>
        <p:txBody>
          <a:bodyPr/>
          <a:lstStyle/>
          <a:p>
            <a:r>
              <a:rPr kumimoji="1" lang="en-US" altLang="ja-JP" dirty="0" smtClean="0"/>
              <a:t>Molecules: </a:t>
            </a:r>
            <a:endParaRPr lang="en-US" altLang="ja-JP" sz="2000" dirty="0"/>
          </a:p>
          <a:p>
            <a:pPr lvl="1"/>
            <a:r>
              <a:rPr lang="en-US" altLang="ja-JP" sz="2000" dirty="0" smtClean="0">
                <a:solidFill>
                  <a:srgbClr val="FF0000"/>
                </a:solidFill>
              </a:rPr>
              <a:t>H</a:t>
            </a:r>
            <a:r>
              <a:rPr lang="en-US" altLang="ja-JP" sz="2000" baseline="-25000" dirty="0" smtClean="0">
                <a:solidFill>
                  <a:srgbClr val="FF0000"/>
                </a:solidFill>
              </a:rPr>
              <a:t>2</a:t>
            </a:r>
            <a:r>
              <a:rPr lang="en-US" altLang="ja-JP" sz="2000" dirty="0" smtClean="0">
                <a:solidFill>
                  <a:srgbClr val="FF0000"/>
                </a:solidFill>
              </a:rPr>
              <a:t>X</a:t>
            </a:r>
            <a:r>
              <a:rPr lang="en-US" altLang="ja-JP" sz="2000" baseline="-25000" dirty="0" smtClean="0">
                <a:solidFill>
                  <a:srgbClr val="FF0000"/>
                </a:solidFill>
              </a:rPr>
              <a:t>2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>
                <a:solidFill>
                  <a:srgbClr val="FF0000"/>
                </a:solidFill>
              </a:rPr>
              <a:t>(X=O, S, Se, </a:t>
            </a:r>
            <a:r>
              <a:rPr lang="en-US" altLang="ja-JP" sz="2000" dirty="0" err="1">
                <a:solidFill>
                  <a:srgbClr val="FF0000"/>
                </a:solidFill>
              </a:rPr>
              <a:t>Te</a:t>
            </a:r>
            <a:r>
              <a:rPr lang="en-US" altLang="ja-JP" sz="2000" dirty="0" smtClean="0">
                <a:solidFill>
                  <a:srgbClr val="FF0000"/>
                </a:solidFill>
              </a:rPr>
              <a:t>)</a:t>
            </a:r>
          </a:p>
          <a:p>
            <a:pPr lvl="1"/>
            <a:r>
              <a:rPr lang="en-US" altLang="ja-JP" sz="2000" dirty="0" smtClean="0">
                <a:solidFill>
                  <a:srgbClr val="FF0000"/>
                </a:solidFill>
              </a:rPr>
              <a:t>Amino</a:t>
            </a:r>
            <a:r>
              <a:rPr lang="ja-JP" altLang="en-US" sz="2000" dirty="0">
                <a:solidFill>
                  <a:srgbClr val="FF0000"/>
                </a:solidFill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</a:rPr>
              <a:t>acid (Alanine,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</a:rPr>
              <a:t>Serine,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</a:rPr>
              <a:t>Valine)</a:t>
            </a:r>
            <a:endParaRPr lang="en-US" altLang="ja-JP" sz="2000" baseline="-25000" dirty="0" smtClean="0">
              <a:solidFill>
                <a:srgbClr val="FF0000"/>
              </a:solidFill>
            </a:endParaRPr>
          </a:p>
          <a:p>
            <a:pPr>
              <a:lnSpc>
                <a:spcPct val="110000"/>
              </a:lnSpc>
            </a:pPr>
            <a:r>
              <a:rPr lang="en-US" altLang="ja-JP" dirty="0" smtClean="0"/>
              <a:t>Electronic structure computation</a:t>
            </a:r>
          </a:p>
          <a:p>
            <a:pPr marL="464184" lvl="1">
              <a:lnSpc>
                <a:spcPct val="110000"/>
              </a:lnSpc>
            </a:pPr>
            <a:r>
              <a:rPr lang="en-US" altLang="ja-JP" dirty="0" smtClean="0"/>
              <a:t>DIRAC14 (public code)</a:t>
            </a:r>
          </a:p>
          <a:p>
            <a:pPr marL="464184" lvl="1">
              <a:lnSpc>
                <a:spcPct val="110000"/>
              </a:lnSpc>
            </a:pPr>
            <a:r>
              <a:rPr lang="en-US" altLang="ja-JP" dirty="0"/>
              <a:t>Basis set: </a:t>
            </a:r>
            <a:r>
              <a:rPr lang="en-US" altLang="ja-JP" dirty="0" err="1"/>
              <a:t>dyall.aenz</a:t>
            </a:r>
            <a:r>
              <a:rPr lang="en-US" altLang="ja-JP" dirty="0"/>
              <a:t> (</a:t>
            </a:r>
            <a:r>
              <a:rPr lang="en-US" altLang="ja-JP" dirty="0" smtClean="0"/>
              <a:t>n=3,4</a:t>
            </a:r>
            <a:r>
              <a:rPr lang="en-US" altLang="ja-JP" dirty="0"/>
              <a:t>)</a:t>
            </a:r>
            <a:endParaRPr lang="en-US" altLang="ja-JP" dirty="0" smtClean="0"/>
          </a:p>
          <a:p>
            <a:pPr marL="464184" lvl="1">
              <a:lnSpc>
                <a:spcPct val="110000"/>
              </a:lnSpc>
            </a:pPr>
            <a:r>
              <a:rPr lang="en-US" altLang="ja-JP" dirty="0" err="1" smtClean="0"/>
              <a:t>Hartree-Fock</a:t>
            </a:r>
            <a:r>
              <a:rPr lang="en-US" altLang="ja-JP" dirty="0" smtClean="0"/>
              <a:t> with </a:t>
            </a:r>
            <a:br>
              <a:rPr lang="en-US" altLang="ja-JP" dirty="0" smtClean="0"/>
            </a:br>
            <a:r>
              <a:rPr lang="en-US" altLang="ja-JP" dirty="0" smtClean="0"/>
              <a:t>Dirac-Coulomb Hamiltonian</a:t>
            </a:r>
            <a:endParaRPr lang="ja-JP" altLang="en-US" dirty="0" smtClean="0"/>
          </a:p>
          <a:p>
            <a:r>
              <a:rPr lang="en-US" altLang="ja-JP" dirty="0" smtClean="0"/>
              <a:t>Other computations</a:t>
            </a:r>
          </a:p>
          <a:p>
            <a:pPr lvl="1"/>
            <a:r>
              <a:rPr lang="en-US" altLang="ja-JP" dirty="0" err="1" smtClean="0"/>
              <a:t>QEDynamics</a:t>
            </a:r>
            <a:endParaRPr lang="ja-JP" altLang="en-US" dirty="0"/>
          </a:p>
          <a:p>
            <a:endParaRPr kumimoji="1" lang="ja-JP" altLang="en-US" sz="20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991851" y="1971689"/>
            <a:ext cx="739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/>
              <a:t>H</a:t>
            </a:r>
            <a:r>
              <a:rPr lang="en-US" altLang="ja-JP" sz="1600" baseline="-25000" dirty="0"/>
              <a:t>2</a:t>
            </a:r>
            <a:r>
              <a:rPr lang="en-US" altLang="ja-JP" sz="1600" dirty="0"/>
              <a:t>X</a:t>
            </a:r>
            <a:r>
              <a:rPr lang="en-US" altLang="ja-JP" sz="1600" baseline="-25000" dirty="0"/>
              <a:t>2</a:t>
            </a:r>
            <a:endParaRPr lang="ja-JP" altLang="en-US" sz="1600" baseline="-25000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3498" y="1533006"/>
            <a:ext cx="1832663" cy="1184975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6876256" y="2707422"/>
            <a:ext cx="140659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50" dirty="0"/>
              <a:t>X=O, S, Se, </a:t>
            </a:r>
            <a:r>
              <a:rPr lang="en-US" altLang="ja-JP" sz="1350" dirty="0" err="1"/>
              <a:t>Te</a:t>
            </a:r>
            <a:endParaRPr lang="ja-JP" altLang="en-US" sz="135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943647" y="5348880"/>
            <a:ext cx="10972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/>
              <a:t>L-Serine</a:t>
            </a:r>
            <a:endParaRPr lang="ja-JP" altLang="en-US" sz="1600" dirty="0"/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60032" y="4186538"/>
            <a:ext cx="1347071" cy="1221300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36238" y="4099927"/>
            <a:ext cx="1439779" cy="1144967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>
          <a:xfrm>
            <a:off x="4965142" y="5338156"/>
            <a:ext cx="10342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/>
              <a:t>L-Alanine</a:t>
            </a:r>
            <a:endParaRPr lang="ja-JP" altLang="en-US" sz="16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482293" y="6192863"/>
            <a:ext cx="10972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/>
              <a:t>L-Valine</a:t>
            </a:r>
            <a:endParaRPr lang="ja-JP" altLang="en-US" sz="1600" dirty="0"/>
          </a:p>
        </p:txBody>
      </p:sp>
      <p:sp>
        <p:nvSpPr>
          <p:cNvPr id="17" name="円/楕円 16"/>
          <p:cNvSpPr/>
          <p:nvPr/>
        </p:nvSpPr>
        <p:spPr>
          <a:xfrm>
            <a:off x="5652120" y="4847786"/>
            <a:ext cx="562910" cy="560051"/>
          </a:xfrm>
          <a:prstGeom prst="ellipse">
            <a:avLst/>
          </a:prstGeom>
          <a:noFill/>
          <a:ln w="28575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/楕円 17"/>
          <p:cNvSpPr/>
          <p:nvPr/>
        </p:nvSpPr>
        <p:spPr>
          <a:xfrm>
            <a:off x="8214633" y="4672410"/>
            <a:ext cx="826271" cy="560051"/>
          </a:xfrm>
          <a:prstGeom prst="ellipse">
            <a:avLst/>
          </a:prstGeom>
          <a:noFill/>
          <a:ln w="28575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円/楕円 18"/>
          <p:cNvSpPr/>
          <p:nvPr/>
        </p:nvSpPr>
        <p:spPr>
          <a:xfrm>
            <a:off x="6844610" y="5092538"/>
            <a:ext cx="826271" cy="1056338"/>
          </a:xfrm>
          <a:prstGeom prst="ellipse">
            <a:avLst/>
          </a:prstGeom>
          <a:noFill/>
          <a:ln w="28575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4244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H</a:t>
            </a:r>
            <a:r>
              <a:rPr kumimoji="1" lang="en-US" altLang="ja-JP" baseline="-25000" dirty="0" smtClean="0"/>
              <a:t>2</a:t>
            </a:r>
            <a:r>
              <a:rPr kumimoji="1" lang="en-US" altLang="ja-JP" dirty="0" smtClean="0"/>
              <a:t>X</a:t>
            </a:r>
            <a:r>
              <a:rPr kumimoji="1" lang="en-US" altLang="ja-JP" baseline="-25000" dirty="0" smtClean="0"/>
              <a:t>2</a:t>
            </a:r>
            <a:r>
              <a:rPr kumimoji="1" lang="en-US" altLang="ja-JP" dirty="0" smtClean="0"/>
              <a:t> molecules</a:t>
            </a:r>
            <a:endParaRPr kumimoji="1"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tx1"/>
                </a:solidFill>
              </a:rPr>
              <a:t>Simple and </a:t>
            </a:r>
            <a:r>
              <a:rPr lang="en-US" altLang="ja-JP" dirty="0" smtClean="0">
                <a:solidFill>
                  <a:schemeClr val="tx1"/>
                </a:solidFill>
              </a:rPr>
              <a:t>Easy to Understand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93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011" y="288873"/>
            <a:ext cx="2488697" cy="888541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5169" y="1239176"/>
            <a:ext cx="3072466" cy="1929659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51280" y="31669"/>
            <a:ext cx="8041440" cy="1442674"/>
          </a:xfrm>
        </p:spPr>
        <p:txBody>
          <a:bodyPr/>
          <a:lstStyle/>
          <a:p>
            <a:r>
              <a:rPr lang="en-US" altLang="ja-JP" dirty="0" smtClean="0"/>
              <a:t>Total</a:t>
            </a:r>
            <a:r>
              <a:rPr lang="ja-JP" altLang="en-US" dirty="0" smtClean="0"/>
              <a:t> </a:t>
            </a:r>
            <a:r>
              <a:rPr lang="en-US" altLang="ja-JP" dirty="0" smtClean="0"/>
              <a:t>chirality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311889" y="3367445"/>
            <a:ext cx="8916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/>
              <a:t>H</a:t>
            </a:r>
            <a:r>
              <a:rPr lang="en-US" altLang="ja-JP" sz="2000" baseline="-25000" dirty="0" smtClean="0"/>
              <a:t>2</a:t>
            </a:r>
            <a:r>
              <a:rPr lang="en-US" altLang="ja-JP" sz="2000" dirty="0" smtClean="0"/>
              <a:t>Te</a:t>
            </a:r>
            <a:r>
              <a:rPr lang="en-US" altLang="ja-JP" sz="2000" baseline="-25000" dirty="0" smtClean="0"/>
              <a:t>2</a:t>
            </a:r>
            <a:endParaRPr lang="en-US" altLang="ja-JP" sz="2000" baseline="-250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197634" y="1238500"/>
            <a:ext cx="8916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/>
              <a:t>H</a:t>
            </a:r>
            <a:r>
              <a:rPr lang="en-US" altLang="ja-JP" sz="2000" baseline="-25000" dirty="0" smtClean="0"/>
              <a:t>2</a:t>
            </a:r>
            <a:r>
              <a:rPr lang="en-US" altLang="ja-JP" sz="2000" dirty="0"/>
              <a:t>S</a:t>
            </a:r>
            <a:r>
              <a:rPr lang="en-US" altLang="ja-JP" sz="2000" baseline="-25000" dirty="0" smtClean="0"/>
              <a:t>2</a:t>
            </a:r>
            <a:endParaRPr lang="en-US" altLang="ja-JP" sz="2000" baseline="-250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18023" y="3269816"/>
            <a:ext cx="8916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/>
              <a:t>H</a:t>
            </a:r>
            <a:r>
              <a:rPr lang="en-US" altLang="ja-JP" sz="2000" baseline="-25000" dirty="0" smtClean="0"/>
              <a:t>2</a:t>
            </a:r>
            <a:r>
              <a:rPr lang="en-US" altLang="ja-JP" sz="2000" dirty="0" smtClean="0"/>
              <a:t>Se</a:t>
            </a:r>
            <a:r>
              <a:rPr lang="en-US" altLang="ja-JP" sz="2000" baseline="-25000" dirty="0" smtClean="0"/>
              <a:t>2</a:t>
            </a:r>
            <a:endParaRPr lang="en-US" altLang="ja-JP" sz="2000" baseline="-25000" dirty="0"/>
          </a:p>
        </p:txBody>
      </p:sp>
      <p:sp>
        <p:nvSpPr>
          <p:cNvPr id="8" name="正方形/長方形 7"/>
          <p:cNvSpPr/>
          <p:nvPr/>
        </p:nvSpPr>
        <p:spPr>
          <a:xfrm>
            <a:off x="354891" y="5312011"/>
            <a:ext cx="84342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/>
              <a:t>H</a:t>
            </a:r>
            <a:r>
              <a:rPr lang="en-US" altLang="ja-JP" baseline="-25000" dirty="0"/>
              <a:t>2</a:t>
            </a:r>
            <a:r>
              <a:rPr lang="en-US" altLang="ja-JP" dirty="0"/>
              <a:t>Te</a:t>
            </a:r>
            <a:r>
              <a:rPr lang="en-US" altLang="ja-JP" baseline="-25000" dirty="0"/>
              <a:t>2</a:t>
            </a:r>
            <a:r>
              <a:rPr lang="en-US" altLang="ja-JP" dirty="0"/>
              <a:t> is consistent with the result of other group,</a:t>
            </a:r>
          </a:p>
          <a:p>
            <a:r>
              <a:rPr lang="en-US" altLang="ja-JP" dirty="0"/>
              <a:t>while for other molecules any groups do not reported any results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Total chirality should have the same dependence on dihedral angle.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The structure of molecules governs the amount of total chirality.</a:t>
            </a:r>
          </a:p>
        </p:txBody>
      </p:sp>
      <p:pic>
        <p:nvPicPr>
          <p:cNvPr id="22" name="図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51032" y="3333521"/>
            <a:ext cx="3097739" cy="1944566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34653" y="3196903"/>
            <a:ext cx="3097739" cy="1944566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89326" y="1422879"/>
            <a:ext cx="3097739" cy="1944566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18437" y="183446"/>
            <a:ext cx="1537255" cy="993968"/>
          </a:xfrm>
          <a:prstGeom prst="rect">
            <a:avLst/>
          </a:prstGeom>
        </p:spPr>
      </p:pic>
      <p:sp>
        <p:nvSpPr>
          <p:cNvPr id="15" name="テキスト ボックス 14"/>
          <p:cNvSpPr txBox="1"/>
          <p:nvPr/>
        </p:nvSpPr>
        <p:spPr>
          <a:xfrm>
            <a:off x="285798" y="1291133"/>
            <a:ext cx="8916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/>
              <a:t>H</a:t>
            </a:r>
            <a:r>
              <a:rPr lang="en-US" altLang="ja-JP" sz="2000" baseline="-25000" dirty="0" smtClean="0"/>
              <a:t>2</a:t>
            </a:r>
            <a:r>
              <a:rPr lang="en-US" altLang="ja-JP" sz="2000" dirty="0" smtClean="0"/>
              <a:t>O</a:t>
            </a:r>
            <a:r>
              <a:rPr lang="en-US" altLang="ja-JP" sz="2000" baseline="-25000" dirty="0" smtClean="0"/>
              <a:t>2</a:t>
            </a:r>
            <a:endParaRPr lang="en-US" altLang="ja-JP" sz="2000" baseline="-25000" dirty="0"/>
          </a:p>
        </p:txBody>
      </p:sp>
    </p:spTree>
    <p:extLst>
      <p:ext uri="{BB962C8B-B14F-4D97-AF65-F5344CB8AC3E}">
        <p14:creationId xmlns:p14="http://schemas.microsoft.com/office/powerpoint/2010/main" val="2370189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011" y="288873"/>
            <a:ext cx="2488697" cy="888541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5169" y="1239176"/>
            <a:ext cx="3072466" cy="1929659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51280" y="31669"/>
            <a:ext cx="8041440" cy="1442674"/>
          </a:xfrm>
        </p:spPr>
        <p:txBody>
          <a:bodyPr/>
          <a:lstStyle/>
          <a:p>
            <a:r>
              <a:rPr lang="en-US" altLang="ja-JP" dirty="0" smtClean="0"/>
              <a:t>Total</a:t>
            </a:r>
            <a:r>
              <a:rPr lang="ja-JP" altLang="en-US" dirty="0" smtClean="0"/>
              <a:t> </a:t>
            </a:r>
            <a:r>
              <a:rPr lang="en-US" altLang="ja-JP" dirty="0" smtClean="0"/>
              <a:t>chirality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311889" y="3367445"/>
            <a:ext cx="8916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/>
              <a:t>H</a:t>
            </a:r>
            <a:r>
              <a:rPr lang="en-US" altLang="ja-JP" sz="2000" baseline="-25000" dirty="0" smtClean="0"/>
              <a:t>2</a:t>
            </a:r>
            <a:r>
              <a:rPr lang="en-US" altLang="ja-JP" sz="2000" dirty="0" smtClean="0"/>
              <a:t>Te</a:t>
            </a:r>
            <a:r>
              <a:rPr lang="en-US" altLang="ja-JP" sz="2000" baseline="-25000" dirty="0" smtClean="0"/>
              <a:t>2</a:t>
            </a:r>
            <a:endParaRPr lang="en-US" altLang="ja-JP" sz="2000" baseline="-250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197634" y="1238500"/>
            <a:ext cx="8916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/>
              <a:t>H</a:t>
            </a:r>
            <a:r>
              <a:rPr lang="en-US" altLang="ja-JP" sz="2000" baseline="-25000" dirty="0" smtClean="0"/>
              <a:t>2</a:t>
            </a:r>
            <a:r>
              <a:rPr lang="en-US" altLang="ja-JP" sz="2000" dirty="0"/>
              <a:t>S</a:t>
            </a:r>
            <a:r>
              <a:rPr lang="en-US" altLang="ja-JP" sz="2000" baseline="-25000" dirty="0" smtClean="0"/>
              <a:t>2</a:t>
            </a:r>
            <a:endParaRPr lang="en-US" altLang="ja-JP" sz="2000" baseline="-250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18023" y="3269816"/>
            <a:ext cx="8916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/>
              <a:t>H</a:t>
            </a:r>
            <a:r>
              <a:rPr lang="en-US" altLang="ja-JP" sz="2000" baseline="-25000" dirty="0" smtClean="0"/>
              <a:t>2</a:t>
            </a:r>
            <a:r>
              <a:rPr lang="en-US" altLang="ja-JP" sz="2000" dirty="0" smtClean="0"/>
              <a:t>Se</a:t>
            </a:r>
            <a:r>
              <a:rPr lang="en-US" altLang="ja-JP" sz="2000" baseline="-25000" dirty="0" smtClean="0"/>
              <a:t>2</a:t>
            </a:r>
            <a:endParaRPr lang="en-US" altLang="ja-JP" sz="2000" baseline="-25000" dirty="0"/>
          </a:p>
        </p:txBody>
      </p:sp>
      <p:sp>
        <p:nvSpPr>
          <p:cNvPr id="8" name="正方形/長方形 7"/>
          <p:cNvSpPr/>
          <p:nvPr/>
        </p:nvSpPr>
        <p:spPr>
          <a:xfrm>
            <a:off x="354891" y="5312011"/>
            <a:ext cx="84342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/>
              <a:t>The </a:t>
            </a:r>
            <a:r>
              <a:rPr lang="en-US" altLang="ja-JP" dirty="0"/>
              <a:t>values are larger for heavier nucleus due to larger spin-orbit interaction</a:t>
            </a:r>
          </a:p>
          <a:p>
            <a:endParaRPr lang="en-US" altLang="ja-JP" dirty="0">
              <a:solidFill>
                <a:srgbClr val="0000FF"/>
              </a:solidFill>
            </a:endParaRPr>
          </a:p>
          <a:p>
            <a:r>
              <a:rPr lang="en-US" altLang="ja-JP" dirty="0" smtClean="0">
                <a:solidFill>
                  <a:srgbClr val="0000FF"/>
                </a:solidFill>
              </a:rPr>
              <a:t>H</a:t>
            </a:r>
            <a:r>
              <a:rPr lang="en-US" altLang="ja-JP" baseline="-25000" dirty="0" smtClean="0">
                <a:solidFill>
                  <a:srgbClr val="0000FF"/>
                </a:solidFill>
              </a:rPr>
              <a:t>2</a:t>
            </a:r>
            <a:r>
              <a:rPr lang="en-US" altLang="ja-JP" dirty="0" smtClean="0">
                <a:solidFill>
                  <a:srgbClr val="0000FF"/>
                </a:solidFill>
              </a:rPr>
              <a:t>O</a:t>
            </a:r>
            <a:r>
              <a:rPr lang="en-US" altLang="ja-JP" baseline="-25000" dirty="0" smtClean="0">
                <a:solidFill>
                  <a:srgbClr val="0000FF"/>
                </a:solidFill>
              </a:rPr>
              <a:t>2</a:t>
            </a:r>
            <a:r>
              <a:rPr lang="en-US" altLang="ja-JP" dirty="0" smtClean="0">
                <a:solidFill>
                  <a:srgbClr val="0000FF"/>
                </a:solidFill>
              </a:rPr>
              <a:t> </a:t>
            </a:r>
            <a:r>
              <a:rPr lang="en-US" altLang="ja-JP" dirty="0">
                <a:solidFill>
                  <a:srgbClr val="0000FF"/>
                </a:solidFill>
              </a:rPr>
              <a:t>have different </a:t>
            </a:r>
            <a:r>
              <a:rPr lang="en-US" altLang="ja-JP" dirty="0" smtClean="0">
                <a:solidFill>
                  <a:srgbClr val="0000FF"/>
                </a:solidFill>
              </a:rPr>
              <a:t>pattern from others. </a:t>
            </a:r>
            <a:r>
              <a:rPr lang="en-US" altLang="ja-JP" dirty="0">
                <a:solidFill>
                  <a:srgbClr val="0000FF"/>
                </a:solidFill>
              </a:rPr>
              <a:t>It is considered that the accuracy is not sufficient, since the result is not converged for better basis set</a:t>
            </a:r>
            <a:r>
              <a:rPr lang="en-US" altLang="ja-JP" dirty="0" smtClean="0">
                <a:solidFill>
                  <a:srgbClr val="0000FF"/>
                </a:solidFill>
              </a:rPr>
              <a:t>.</a:t>
            </a:r>
            <a:endParaRPr lang="en-US" altLang="ja-JP" dirty="0"/>
          </a:p>
        </p:txBody>
      </p:sp>
      <p:pic>
        <p:nvPicPr>
          <p:cNvPr id="22" name="図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51032" y="3333521"/>
            <a:ext cx="3097739" cy="1944566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34653" y="3196903"/>
            <a:ext cx="3097739" cy="1944566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89326" y="1268760"/>
            <a:ext cx="3097739" cy="1944566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18437" y="183446"/>
            <a:ext cx="1537255" cy="993968"/>
          </a:xfrm>
          <a:prstGeom prst="rect">
            <a:avLst/>
          </a:prstGeom>
        </p:spPr>
      </p:pic>
      <p:sp>
        <p:nvSpPr>
          <p:cNvPr id="15" name="テキスト ボックス 14"/>
          <p:cNvSpPr txBox="1"/>
          <p:nvPr/>
        </p:nvSpPr>
        <p:spPr>
          <a:xfrm>
            <a:off x="285798" y="1291133"/>
            <a:ext cx="8916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/>
              <a:t>H</a:t>
            </a:r>
            <a:r>
              <a:rPr lang="en-US" altLang="ja-JP" sz="2000" baseline="-25000" dirty="0" smtClean="0"/>
              <a:t>2</a:t>
            </a:r>
            <a:r>
              <a:rPr lang="en-US" altLang="ja-JP" sz="2000" dirty="0" smtClean="0"/>
              <a:t>O</a:t>
            </a:r>
            <a:r>
              <a:rPr lang="en-US" altLang="ja-JP" sz="2000" baseline="-25000" dirty="0" smtClean="0"/>
              <a:t>2</a:t>
            </a:r>
            <a:endParaRPr lang="en-US" altLang="ja-JP" sz="2000" baseline="-25000" dirty="0"/>
          </a:p>
        </p:txBody>
      </p:sp>
    </p:spTree>
    <p:extLst>
      <p:ext uri="{BB962C8B-B14F-4D97-AF65-F5344CB8AC3E}">
        <p14:creationId xmlns:p14="http://schemas.microsoft.com/office/powerpoint/2010/main" val="1533320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4965" y="1773779"/>
            <a:ext cx="3156981" cy="1981754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4245" y="-19272"/>
            <a:ext cx="8041440" cy="1442674"/>
          </a:xfrm>
        </p:spPr>
        <p:txBody>
          <a:bodyPr/>
          <a:lstStyle/>
          <a:p>
            <a:r>
              <a:rPr kumimoji="1" lang="en-US" altLang="ja-JP" dirty="0" smtClean="0"/>
              <a:t>Result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:</a:t>
            </a:r>
            <a:r>
              <a:rPr kumimoji="1" lang="ja-JP" altLang="en-US" dirty="0" smtClean="0"/>
              <a:t> </a:t>
            </a:r>
            <a:r>
              <a:rPr kumimoji="1" lang="en-US" altLang="ja-JP" i="1" dirty="0" smtClean="0"/>
              <a:t>M</a:t>
            </a:r>
            <a:r>
              <a:rPr kumimoji="1" lang="en-US" altLang="ja-JP" baseline="-25000" dirty="0" smtClean="0"/>
              <a:t>PV </a:t>
            </a:r>
            <a:r>
              <a:rPr kumimoji="1" lang="en-US" altLang="ja-JP" dirty="0" smtClean="0"/>
              <a:t>(X)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11165" y="1566795"/>
            <a:ext cx="7467600" cy="3951337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98422" y="1423402"/>
            <a:ext cx="8916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/>
              <a:t>H</a:t>
            </a:r>
            <a:r>
              <a:rPr lang="en-US" altLang="ja-JP" sz="2000" baseline="-25000" dirty="0" smtClean="0"/>
              <a:t>2</a:t>
            </a:r>
            <a:r>
              <a:rPr lang="en-US" altLang="ja-JP" sz="2000" dirty="0" smtClean="0"/>
              <a:t>O</a:t>
            </a:r>
            <a:r>
              <a:rPr lang="en-US" altLang="ja-JP" sz="2000" baseline="-25000" dirty="0" smtClean="0"/>
              <a:t>2</a:t>
            </a:r>
            <a:endParaRPr lang="en-US" altLang="ja-JP" sz="2000" baseline="-25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165176" y="3602428"/>
            <a:ext cx="8916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/>
              <a:t>H</a:t>
            </a:r>
            <a:r>
              <a:rPr lang="en-US" altLang="ja-JP" sz="2000" baseline="-25000" dirty="0" smtClean="0"/>
              <a:t>2</a:t>
            </a:r>
            <a:r>
              <a:rPr lang="en-US" altLang="ja-JP" sz="2000" dirty="0" smtClean="0"/>
              <a:t>Te</a:t>
            </a:r>
            <a:r>
              <a:rPr lang="en-US" altLang="ja-JP" sz="2000" baseline="-25000" dirty="0" smtClean="0"/>
              <a:t>2</a:t>
            </a:r>
            <a:endParaRPr lang="en-US" altLang="ja-JP" sz="2000" baseline="-250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165176" y="1335393"/>
            <a:ext cx="8916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/>
              <a:t>H</a:t>
            </a:r>
            <a:r>
              <a:rPr lang="en-US" altLang="ja-JP" sz="2000" baseline="-25000" dirty="0" smtClean="0"/>
              <a:t>2</a:t>
            </a:r>
            <a:r>
              <a:rPr lang="en-US" altLang="ja-JP" sz="2000" dirty="0"/>
              <a:t>S</a:t>
            </a:r>
            <a:r>
              <a:rPr lang="en-US" altLang="ja-JP" sz="2000" baseline="-25000" dirty="0" smtClean="0"/>
              <a:t>2</a:t>
            </a:r>
            <a:endParaRPr lang="en-US" altLang="ja-JP" sz="2000" baseline="-250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18023" y="3640482"/>
            <a:ext cx="8916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/>
              <a:t>H</a:t>
            </a:r>
            <a:r>
              <a:rPr lang="en-US" altLang="ja-JP" sz="2000" baseline="-25000" dirty="0" smtClean="0"/>
              <a:t>2</a:t>
            </a:r>
            <a:r>
              <a:rPr lang="en-US" altLang="ja-JP" sz="2000" dirty="0" smtClean="0"/>
              <a:t>Se</a:t>
            </a:r>
            <a:r>
              <a:rPr lang="en-US" altLang="ja-JP" sz="2000" baseline="-25000" dirty="0" smtClean="0"/>
              <a:t>2</a:t>
            </a:r>
            <a:endParaRPr lang="en-US" altLang="ja-JP" sz="2000" baseline="-25000" dirty="0"/>
          </a:p>
        </p:txBody>
      </p:sp>
      <p:sp>
        <p:nvSpPr>
          <p:cNvPr id="4" name="正方形/長方形 3"/>
          <p:cNvSpPr/>
          <p:nvPr/>
        </p:nvSpPr>
        <p:spPr>
          <a:xfrm>
            <a:off x="298422" y="5998718"/>
            <a:ext cx="8845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/>
              <a:t>All molecules have </a:t>
            </a:r>
            <a:r>
              <a:rPr lang="en-US" altLang="ja-JP" dirty="0" smtClean="0"/>
              <a:t>similar dependence on dihedral angle,</a:t>
            </a:r>
            <a:endParaRPr lang="en-US" altLang="ja-JP" dirty="0"/>
          </a:p>
          <a:p>
            <a:r>
              <a:rPr lang="en-US" altLang="ja-JP" dirty="0" smtClean="0"/>
              <a:t>while </a:t>
            </a:r>
            <a:r>
              <a:rPr lang="en-US" altLang="ja-JP" dirty="0"/>
              <a:t>the values are larger for </a:t>
            </a:r>
            <a:r>
              <a:rPr lang="en-US" altLang="ja-JP" dirty="0" smtClean="0"/>
              <a:t>heavier </a:t>
            </a:r>
            <a:r>
              <a:rPr lang="en-US" altLang="ja-JP" dirty="0"/>
              <a:t>nucleus due to </a:t>
            </a:r>
            <a:r>
              <a:rPr lang="en-US" altLang="ja-JP" dirty="0" smtClean="0"/>
              <a:t>larger </a:t>
            </a:r>
            <a:r>
              <a:rPr lang="en-US" altLang="ja-JP" dirty="0"/>
              <a:t>spin-orbit interaction</a:t>
            </a:r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8195" y="1729306"/>
            <a:ext cx="3156981" cy="1981754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93926" y="4016964"/>
            <a:ext cx="3156981" cy="1981754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2708" y="3970014"/>
            <a:ext cx="3156981" cy="1981754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172" y="37744"/>
            <a:ext cx="2278580" cy="1473299"/>
          </a:xfrm>
          <a:prstGeom prst="rect">
            <a:avLst/>
          </a:prstGeom>
        </p:spPr>
      </p:pic>
      <p:pic>
        <p:nvPicPr>
          <p:cNvPr id="18" name="Picture 4" descr="\begin{align*}&#10; E_{\rm PV} =&#10; \frac{G_F}{2\sqrt 2} \sum_n Q^n_W M^n_{\rm PV}&#10;\end{align*}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60326"/>
            <a:ext cx="2382111" cy="604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784404"/>
            <a:ext cx="2149836" cy="285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テキスト ボックス 19"/>
          <p:cNvSpPr txBox="1"/>
          <p:nvPr/>
        </p:nvSpPr>
        <p:spPr>
          <a:xfrm>
            <a:off x="7844658" y="1999737"/>
            <a:ext cx="14420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Consistent with other groups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688144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9552" y="20216"/>
            <a:ext cx="8041440" cy="1442674"/>
          </a:xfrm>
        </p:spPr>
        <p:txBody>
          <a:bodyPr/>
          <a:lstStyle/>
          <a:p>
            <a:pPr algn="l"/>
            <a:r>
              <a:rPr kumimoji="1" lang="en-US" altLang="ja-JP" dirty="0" smtClean="0"/>
              <a:t>H</a:t>
            </a:r>
            <a:r>
              <a:rPr kumimoji="1" lang="en-US" altLang="ja-JP" baseline="-25000" dirty="0" smtClean="0"/>
              <a:t>2</a:t>
            </a:r>
            <a:r>
              <a:rPr kumimoji="1" lang="en-US" altLang="ja-JP" dirty="0" smtClean="0"/>
              <a:t>Te</a:t>
            </a:r>
            <a:r>
              <a:rPr kumimoji="1" lang="en-US" altLang="ja-JP" baseline="-25000" dirty="0" smtClean="0"/>
              <a:t>2</a:t>
            </a:r>
            <a:endParaRPr kumimoji="1" lang="ja-JP" altLang="en-US" baseline="-25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7938" y="1772816"/>
            <a:ext cx="3527958" cy="3951337"/>
          </a:xfrm>
        </p:spPr>
        <p:txBody>
          <a:bodyPr/>
          <a:lstStyle/>
          <a:p>
            <a:r>
              <a:rPr lang="en-US" altLang="ja-JP" dirty="0" smtClean="0"/>
              <a:t>Contributions from each orbital</a:t>
            </a:r>
          </a:p>
          <a:p>
            <a:pPr lvl="1"/>
            <a:r>
              <a:rPr lang="en-US" altLang="ja-JP" sz="2000" dirty="0" smtClean="0"/>
              <a:t>Contribution from a high-energy orbital is larger than total chirality.</a:t>
            </a:r>
          </a:p>
          <a:p>
            <a:pPr lvl="1"/>
            <a:r>
              <a:rPr lang="en-US" altLang="ja-JP" sz="2000" dirty="0" smtClean="0"/>
              <a:t>Small total chirality is derived as cancellation between contributions</a:t>
            </a:r>
            <a:r>
              <a:rPr lang="en-US" altLang="ja-JP" dirty="0" smtClean="0"/>
              <a:t>.</a:t>
            </a:r>
            <a:endParaRPr kumimoji="1" lang="en-US" altLang="ja-JP" dirty="0" smtClean="0"/>
          </a:p>
          <a:p>
            <a:pPr lvl="1"/>
            <a:endParaRPr lang="en-US" altLang="ja-JP" dirty="0" smtClean="0">
              <a:solidFill>
                <a:srgbClr val="FF0000"/>
              </a:solidFill>
            </a:endParaRPr>
          </a:p>
          <a:p>
            <a:pPr lvl="5"/>
            <a:endParaRPr lang="en-US" altLang="ja-JP" dirty="0" smtClean="0">
              <a:solidFill>
                <a:srgbClr val="FF0000"/>
              </a:solidFill>
            </a:endParaRPr>
          </a:p>
          <a:p>
            <a:r>
              <a:rPr lang="en-US" altLang="ja-JP" dirty="0" smtClean="0">
                <a:solidFill>
                  <a:srgbClr val="FF0000"/>
                </a:solidFill>
              </a:rPr>
              <a:t>Excited and ionized states may have larger total chirality ?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1446" y="9562"/>
            <a:ext cx="5544616" cy="6399095"/>
          </a:xfrm>
          <a:prstGeom prst="rect">
            <a:avLst/>
          </a:prstGeom>
        </p:spPr>
      </p:pic>
      <p:sp>
        <p:nvSpPr>
          <p:cNvPr id="8" name="正方形/長方形 7"/>
          <p:cNvSpPr/>
          <p:nvPr/>
        </p:nvSpPr>
        <p:spPr>
          <a:xfrm>
            <a:off x="6443774" y="4878721"/>
            <a:ext cx="2592288" cy="85499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下矢印 8"/>
          <p:cNvSpPr/>
          <p:nvPr/>
        </p:nvSpPr>
        <p:spPr>
          <a:xfrm>
            <a:off x="1475656" y="4590689"/>
            <a:ext cx="432048" cy="576064"/>
          </a:xfrm>
          <a:prstGeom prst="downArrow">
            <a:avLst/>
          </a:prstGeom>
          <a:solidFill>
            <a:srgbClr val="0000FF"/>
          </a:solidFill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3181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H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Te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             H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Te</a:t>
            </a:r>
            <a:r>
              <a:rPr lang="en-US" altLang="ja-JP" baseline="-25000" dirty="0" smtClean="0"/>
              <a:t>2</a:t>
            </a:r>
            <a:r>
              <a:rPr lang="en-US" altLang="ja-JP" baseline="30000" dirty="0" smtClean="0"/>
              <a:t>2+</a:t>
            </a:r>
            <a:endParaRPr kumimoji="1" lang="ja-JP" altLang="en-US" baseline="30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ja-JP" dirty="0" smtClean="0"/>
          </a:p>
          <a:p>
            <a:r>
              <a:rPr lang="en-US" altLang="ja-JP" dirty="0" smtClean="0"/>
              <a:t>Doubly charged ion (dihedral angle = 45 degree) </a:t>
            </a:r>
          </a:p>
          <a:p>
            <a:pPr lvl="1"/>
            <a:r>
              <a:rPr kumimoji="1" lang="en-US" altLang="ja-JP" dirty="0" smtClean="0"/>
              <a:t>H</a:t>
            </a:r>
            <a:r>
              <a:rPr kumimoji="1" lang="en-US" altLang="ja-JP" baseline="-25000" dirty="0" smtClean="0"/>
              <a:t>2</a:t>
            </a:r>
            <a:r>
              <a:rPr kumimoji="1" lang="en-US" altLang="ja-JP" dirty="0" smtClean="0"/>
              <a:t>Te</a:t>
            </a:r>
            <a:r>
              <a:rPr kumimoji="1" lang="en-US" altLang="ja-JP" baseline="-25000" dirty="0" smtClean="0"/>
              <a:t>2</a:t>
            </a:r>
            <a:r>
              <a:rPr kumimoji="1" lang="en-US" altLang="ja-JP" dirty="0" smtClean="0"/>
              <a:t> : -1.530 x 10</a:t>
            </a:r>
            <a:r>
              <a:rPr kumimoji="1" lang="en-US" altLang="ja-JP" baseline="30000" dirty="0" smtClean="0"/>
              <a:t>-5</a:t>
            </a:r>
            <a:r>
              <a:rPr kumimoji="1" lang="en-US" altLang="ja-JP" dirty="0" smtClean="0"/>
              <a:t>                      </a:t>
            </a:r>
            <a:r>
              <a:rPr lang="en-US" altLang="ja-JP" dirty="0" smtClean="0">
                <a:solidFill>
                  <a:srgbClr val="FF0000"/>
                </a:solidFill>
              </a:rPr>
              <a:t>H</a:t>
            </a:r>
            <a:r>
              <a:rPr lang="en-US" altLang="ja-JP" baseline="-25000" dirty="0" smtClean="0">
                <a:solidFill>
                  <a:srgbClr val="FF0000"/>
                </a:solidFill>
              </a:rPr>
              <a:t>2</a:t>
            </a:r>
            <a:r>
              <a:rPr lang="en-US" altLang="ja-JP" dirty="0" smtClean="0">
                <a:solidFill>
                  <a:srgbClr val="FF0000"/>
                </a:solidFill>
              </a:rPr>
              <a:t>Te</a:t>
            </a:r>
            <a:r>
              <a:rPr lang="en-US" altLang="ja-JP" baseline="-25000" dirty="0" smtClean="0">
                <a:solidFill>
                  <a:srgbClr val="FF0000"/>
                </a:solidFill>
              </a:rPr>
              <a:t>2</a:t>
            </a:r>
            <a:r>
              <a:rPr lang="en-US" altLang="ja-JP" baseline="30000" dirty="0" smtClean="0">
                <a:solidFill>
                  <a:srgbClr val="FF0000"/>
                </a:solidFill>
              </a:rPr>
              <a:t>2+</a:t>
            </a:r>
            <a:r>
              <a:rPr lang="en-US" altLang="ja-JP" dirty="0" smtClean="0">
                <a:solidFill>
                  <a:srgbClr val="FF0000"/>
                </a:solidFill>
              </a:rPr>
              <a:t> </a:t>
            </a:r>
            <a:r>
              <a:rPr lang="en-US" altLang="ja-JP" dirty="0">
                <a:solidFill>
                  <a:srgbClr val="FF0000"/>
                </a:solidFill>
              </a:rPr>
              <a:t>: </a:t>
            </a:r>
            <a:r>
              <a:rPr lang="en-US" altLang="ja-JP" dirty="0" smtClean="0">
                <a:solidFill>
                  <a:srgbClr val="FF0000"/>
                </a:solidFill>
              </a:rPr>
              <a:t> 1.891 x 10</a:t>
            </a:r>
            <a:r>
              <a:rPr lang="en-US" altLang="ja-JP" baseline="30000" dirty="0" smtClean="0">
                <a:solidFill>
                  <a:srgbClr val="FF0000"/>
                </a:solidFill>
              </a:rPr>
              <a:t>-4</a:t>
            </a:r>
            <a:endParaRPr lang="en-US" altLang="ja-JP" baseline="30000" dirty="0">
              <a:solidFill>
                <a:srgbClr val="FF0000"/>
              </a:solidFill>
            </a:endParaRPr>
          </a:p>
          <a:p>
            <a:pPr lvl="1"/>
            <a:r>
              <a:rPr kumimoji="1" lang="en-US" altLang="ja-JP" dirty="0" smtClean="0">
                <a:solidFill>
                  <a:srgbClr val="FF0000"/>
                </a:solidFill>
              </a:rPr>
              <a:t>The value is much larger and the sign is reversed.</a:t>
            </a:r>
          </a:p>
          <a:p>
            <a:pPr lvl="1"/>
            <a:r>
              <a:rPr kumimoji="1" lang="en-US" altLang="ja-JP" dirty="0" smtClean="0"/>
              <a:t>The value is not the value removed the 53</a:t>
            </a:r>
            <a:r>
              <a:rPr kumimoji="1" lang="en-US" altLang="ja-JP" baseline="30000" dirty="0" smtClean="0"/>
              <a:t>rd</a:t>
            </a:r>
            <a:r>
              <a:rPr kumimoji="1" lang="en-US" altLang="ja-JP" dirty="0" smtClean="0"/>
              <a:t> contribution.</a:t>
            </a:r>
          </a:p>
          <a:p>
            <a:pPr lvl="1"/>
            <a:r>
              <a:rPr kumimoji="1" lang="en-US" altLang="ja-JP" dirty="0" smtClean="0"/>
              <a:t>Whe</a:t>
            </a:r>
            <a:r>
              <a:rPr lang="en-US" altLang="ja-JP" dirty="0" smtClean="0"/>
              <a:t>n an orbital is removed, other orbitals are deformed into the lowest energy configuration.</a:t>
            </a:r>
            <a:endParaRPr kumimoji="1" lang="ja-JP" altLang="en-US" dirty="0"/>
          </a:p>
        </p:txBody>
      </p:sp>
      <p:sp>
        <p:nvSpPr>
          <p:cNvPr id="4" name="右矢印 3"/>
          <p:cNvSpPr/>
          <p:nvPr/>
        </p:nvSpPr>
        <p:spPr>
          <a:xfrm>
            <a:off x="3923928" y="980728"/>
            <a:ext cx="936104" cy="432048"/>
          </a:xfrm>
          <a:prstGeom prst="rightArrow">
            <a:avLst/>
          </a:prstGeom>
          <a:solidFill>
            <a:srgbClr val="0000FF"/>
          </a:solidFill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517" y="4940364"/>
            <a:ext cx="3457575" cy="1600200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7484" y="4986272"/>
            <a:ext cx="3419475" cy="1390650"/>
          </a:xfrm>
          <a:prstGeom prst="rect">
            <a:avLst/>
          </a:prstGeom>
        </p:spPr>
      </p:pic>
      <p:sp>
        <p:nvSpPr>
          <p:cNvPr id="11" name="右矢印 10"/>
          <p:cNvSpPr/>
          <p:nvPr/>
        </p:nvSpPr>
        <p:spPr>
          <a:xfrm>
            <a:off x="4094236" y="2874952"/>
            <a:ext cx="936104" cy="432048"/>
          </a:xfrm>
          <a:prstGeom prst="rightArrow">
            <a:avLst/>
          </a:prstGeom>
          <a:solidFill>
            <a:srgbClr val="0000FF"/>
          </a:solidFill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右矢印 11"/>
          <p:cNvSpPr/>
          <p:nvPr/>
        </p:nvSpPr>
        <p:spPr>
          <a:xfrm>
            <a:off x="4094236" y="5373216"/>
            <a:ext cx="936104" cy="432048"/>
          </a:xfrm>
          <a:prstGeom prst="rightArrow">
            <a:avLst/>
          </a:prstGeom>
          <a:solidFill>
            <a:srgbClr val="0000FF"/>
          </a:solidFill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2051720" y="1648302"/>
            <a:ext cx="52383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/>
              <a:t>Computations of excited and singly ionized states requires post </a:t>
            </a:r>
            <a:r>
              <a:rPr lang="en-US" altLang="ja-JP" dirty="0" err="1"/>
              <a:t>Hartree-Fock</a:t>
            </a:r>
            <a:r>
              <a:rPr lang="en-US" altLang="ja-JP" dirty="0"/>
              <a:t> computation.</a:t>
            </a:r>
          </a:p>
        </p:txBody>
      </p:sp>
    </p:spTree>
    <p:extLst>
      <p:ext uri="{BB962C8B-B14F-4D97-AF65-F5344CB8AC3E}">
        <p14:creationId xmlns:p14="http://schemas.microsoft.com/office/powerpoint/2010/main" val="315698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Large contribution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46853" y="1879237"/>
            <a:ext cx="4544395" cy="3951337"/>
          </a:xfrm>
        </p:spPr>
        <p:txBody>
          <a:bodyPr/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Distribution of </a:t>
            </a:r>
            <a:r>
              <a:rPr lang="en-US" altLang="ja-JP" dirty="0">
                <a:solidFill>
                  <a:srgbClr val="FF0000"/>
                </a:solidFill>
              </a:rPr>
              <a:t>o</a:t>
            </a:r>
            <a:r>
              <a:rPr kumimoji="1" lang="en-US" altLang="ja-JP" dirty="0" smtClean="0">
                <a:solidFill>
                  <a:srgbClr val="FF0000"/>
                </a:solidFill>
              </a:rPr>
              <a:t>rbitals which have large contribution spread  through the whole molecule.</a:t>
            </a:r>
          </a:p>
          <a:p>
            <a:r>
              <a:rPr lang="en-US" altLang="ja-JP" dirty="0"/>
              <a:t>O</a:t>
            </a:r>
            <a:r>
              <a:rPr lang="en-US" altLang="ja-JP" dirty="0" smtClean="0"/>
              <a:t>rbitals having small contribution are localized around specific nuclei.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871762"/>
            <a:ext cx="3450431" cy="3713863"/>
          </a:xfrm>
          <a:prstGeom prst="rect">
            <a:avLst/>
          </a:prstGeom>
        </p:spPr>
      </p:pic>
      <p:cxnSp>
        <p:nvCxnSpPr>
          <p:cNvPr id="5" name="直線コネクタ 4"/>
          <p:cNvCxnSpPr/>
          <p:nvPr/>
        </p:nvCxnSpPr>
        <p:spPr>
          <a:xfrm flipV="1">
            <a:off x="310974" y="4205012"/>
            <a:ext cx="3236119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正方形/長方形 5"/>
          <p:cNvSpPr/>
          <p:nvPr/>
        </p:nvSpPr>
        <p:spPr>
          <a:xfrm>
            <a:off x="2624831" y="4571161"/>
            <a:ext cx="1020550" cy="802055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1306" y="4469657"/>
            <a:ext cx="1614635" cy="1543818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6016" y="4571161"/>
            <a:ext cx="1535290" cy="1431787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6251306" y="444903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52</a:t>
            </a:r>
            <a:endParaRPr kumimoji="1" lang="ja-JP" altLang="en-US" baseline="-25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670910" y="4469657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50</a:t>
            </a:r>
            <a:endParaRPr kumimoji="1" lang="ja-JP" alt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3702281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Homochirality</a:t>
            </a: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8195" y="1954688"/>
            <a:ext cx="1333582" cy="1077962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8777" y="2007656"/>
            <a:ext cx="1192263" cy="92486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5725133" y="3032650"/>
            <a:ext cx="12366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/>
              <a:t>L-Alanine</a:t>
            </a:r>
            <a:endParaRPr lang="ja-JP" altLang="en-US" sz="16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879185" y="3032650"/>
            <a:ext cx="1282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/>
              <a:t>D-Alanine</a:t>
            </a:r>
            <a:endParaRPr lang="ja-JP" altLang="en-US" sz="1600" dirty="0"/>
          </a:p>
        </p:txBody>
      </p:sp>
      <p:sp>
        <p:nvSpPr>
          <p:cNvPr id="9" name="左右矢印 8"/>
          <p:cNvSpPr/>
          <p:nvPr/>
        </p:nvSpPr>
        <p:spPr>
          <a:xfrm>
            <a:off x="6959835" y="2696143"/>
            <a:ext cx="738942" cy="269827"/>
          </a:xfrm>
          <a:prstGeom prst="leftRightArrow">
            <a:avLst/>
          </a:prstGeom>
          <a:solidFill>
            <a:srgbClr val="0000FF"/>
          </a:solidFill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906507" y="1680714"/>
            <a:ext cx="76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Major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914791" y="1680714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Minor</a:t>
            </a:r>
            <a:endParaRPr kumimoji="1" lang="ja-JP" altLang="en-US" dirty="0"/>
          </a:p>
        </p:txBody>
      </p:sp>
      <p:sp>
        <p:nvSpPr>
          <p:cNvPr id="13" name="コンテンツ プレースホルダー 2"/>
          <p:cNvSpPr txBox="1">
            <a:spLocks/>
          </p:cNvSpPr>
          <p:nvPr/>
        </p:nvSpPr>
        <p:spPr>
          <a:xfrm>
            <a:off x="623322" y="1670140"/>
            <a:ext cx="4723461" cy="36898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kumimoji="1"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784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kumimoji="1"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kumimoji="1"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kumimoji="1"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173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kumimoji="1" sz="1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 smtClean="0">
                <a:solidFill>
                  <a:schemeClr val="tx1"/>
                </a:solidFill>
              </a:rPr>
              <a:t>Almost all biological molecules on the earth have strong chiral imbalance. </a:t>
            </a:r>
          </a:p>
          <a:p>
            <a:pPr lvl="1"/>
            <a:r>
              <a:rPr lang="en-US" altLang="ja-JP" dirty="0" smtClean="0">
                <a:solidFill>
                  <a:schemeClr val="tx1"/>
                </a:solidFill>
              </a:rPr>
              <a:t>Amino acid </a:t>
            </a:r>
            <a:r>
              <a:rPr lang="en-US" altLang="ja-JP" dirty="0">
                <a:solidFill>
                  <a:schemeClr val="tx1"/>
                </a:solidFill>
              </a:rPr>
              <a:t>: only </a:t>
            </a:r>
            <a:r>
              <a:rPr lang="en-US" altLang="ja-JP" dirty="0" smtClean="0">
                <a:solidFill>
                  <a:schemeClr val="tx1"/>
                </a:solidFill>
              </a:rPr>
              <a:t>L-chiral,</a:t>
            </a:r>
          </a:p>
          <a:p>
            <a:pPr lvl="1"/>
            <a:r>
              <a:rPr lang="en-US" altLang="ja-JP" dirty="0" smtClean="0">
                <a:solidFill>
                  <a:schemeClr val="tx1"/>
                </a:solidFill>
              </a:rPr>
              <a:t>Sugar : only D-chiral</a:t>
            </a:r>
          </a:p>
          <a:p>
            <a:pPr lvl="1"/>
            <a:endParaRPr lang="en-US" altLang="ja-JP" dirty="0">
              <a:solidFill>
                <a:schemeClr val="tx1"/>
              </a:solidFill>
            </a:endParaRPr>
          </a:p>
          <a:p>
            <a:pPr lvl="1"/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en-US" altLang="ja-JP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mechanism how this bias is generated is long-standing mystery.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043608" y="3748365"/>
            <a:ext cx="23858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FF0000"/>
                </a:solidFill>
              </a:rPr>
              <a:t>Homochirality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7900" y="5279654"/>
            <a:ext cx="58586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dirty="0" smtClean="0">
                <a:solidFill>
                  <a:srgbClr val="0000FF"/>
                </a:solidFill>
              </a:rPr>
              <a:t>Purpose of my talk :  propose </a:t>
            </a:r>
            <a:r>
              <a:rPr lang="en-US" altLang="ja-JP" sz="2400" dirty="0">
                <a:solidFill>
                  <a:srgbClr val="0000FF"/>
                </a:solidFill>
              </a:rPr>
              <a:t>a new </a:t>
            </a:r>
            <a:r>
              <a:rPr lang="en-US" altLang="ja-JP" sz="2400" dirty="0" smtClean="0">
                <a:solidFill>
                  <a:srgbClr val="0000FF"/>
                </a:solidFill>
              </a:rPr>
              <a:t>scenario related to the electron chirality and the weak interaction </a:t>
            </a:r>
            <a:r>
              <a:rPr lang="en-US" altLang="ja-JP" sz="2400" dirty="0">
                <a:solidFill>
                  <a:srgbClr val="0000FF"/>
                </a:solidFill>
              </a:rPr>
              <a:t>in particle </a:t>
            </a:r>
            <a:r>
              <a:rPr lang="en-US" altLang="ja-JP" sz="2400" dirty="0" smtClean="0">
                <a:solidFill>
                  <a:srgbClr val="0000FF"/>
                </a:solidFill>
              </a:rPr>
              <a:t>physics </a:t>
            </a:r>
            <a:endParaRPr lang="ja-JP" altLang="en-US" sz="2400" dirty="0">
              <a:solidFill>
                <a:srgbClr val="0000FF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471539" y="3213749"/>
            <a:ext cx="17155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00FF"/>
                </a:solidFill>
              </a:rPr>
              <a:t>enantiomer</a:t>
            </a:r>
            <a:endParaRPr kumimoji="1" lang="ja-JP" altLang="en-US" sz="2400" dirty="0">
              <a:solidFill>
                <a:srgbClr val="0000FF"/>
              </a:solidFill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5004048" y="3732976"/>
            <a:ext cx="420360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altLang="ja-JP" dirty="0"/>
              <a:t>CORN </a:t>
            </a:r>
            <a:r>
              <a:rPr lang="en-US" altLang="ja-JP" dirty="0" smtClean="0"/>
              <a:t>rule</a:t>
            </a:r>
          </a:p>
          <a:p>
            <a:pPr lvl="1"/>
            <a:r>
              <a:rPr lang="en-US" altLang="ja-JP" dirty="0" smtClean="0"/>
              <a:t>Carboxyl </a:t>
            </a:r>
            <a:r>
              <a:rPr lang="en-US" altLang="ja-JP" dirty="0"/>
              <a:t>(CO), other (R), amino (</a:t>
            </a:r>
            <a:r>
              <a:rPr lang="en-US" altLang="ja-JP" dirty="0" smtClean="0"/>
              <a:t>N)</a:t>
            </a:r>
            <a:br>
              <a:rPr lang="en-US" altLang="ja-JP" dirty="0" smtClean="0"/>
            </a:br>
            <a:r>
              <a:rPr lang="en-US" altLang="ja-JP" dirty="0" smtClean="0">
                <a:solidFill>
                  <a:srgbClr val="FF0000"/>
                </a:solidFill>
              </a:rPr>
              <a:t>clockwise </a:t>
            </a:r>
            <a:r>
              <a:rPr lang="en-US" altLang="ja-JP" dirty="0">
                <a:solidFill>
                  <a:srgbClr val="FF0000"/>
                </a:solidFill>
              </a:rPr>
              <a:t>(D) </a:t>
            </a:r>
            <a:r>
              <a:rPr lang="en-US" altLang="ja-JP" dirty="0" smtClean="0"/>
              <a:t>or</a:t>
            </a:r>
            <a:br>
              <a:rPr lang="en-US" altLang="ja-JP" dirty="0" smtClean="0"/>
            </a:br>
            <a:r>
              <a:rPr lang="en-US" altLang="ja-JP" dirty="0" smtClean="0">
                <a:solidFill>
                  <a:srgbClr val="FF0000"/>
                </a:solidFill>
              </a:rPr>
              <a:t>counter </a:t>
            </a:r>
            <a:r>
              <a:rPr lang="en-US" altLang="ja-JP" dirty="0">
                <a:solidFill>
                  <a:srgbClr val="FF0000"/>
                </a:solidFill>
              </a:rPr>
              <a:t>clockwise (L)</a:t>
            </a:r>
          </a:p>
        </p:txBody>
      </p:sp>
    </p:spTree>
    <p:extLst>
      <p:ext uri="{BB962C8B-B14F-4D97-AF65-F5344CB8AC3E}">
        <p14:creationId xmlns:p14="http://schemas.microsoft.com/office/powerpoint/2010/main" val="271268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Amino acid</a:t>
            </a:r>
            <a:endParaRPr kumimoji="1"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dirty="0" smtClean="0">
                <a:solidFill>
                  <a:schemeClr val="tx1"/>
                </a:solidFill>
              </a:rPr>
              <a:t>Complex</a:t>
            </a:r>
            <a:r>
              <a:rPr kumimoji="1" lang="en-US" altLang="ja-JP" dirty="0" smtClean="0">
                <a:solidFill>
                  <a:schemeClr val="tx1"/>
                </a:solidFill>
              </a:rPr>
              <a:t> structure and small spin-orbit interaction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Accurate computation is difficult.</a:t>
            </a:r>
          </a:p>
          <a:p>
            <a:endParaRPr kumimoji="1" lang="en-US" altLang="ja-JP" dirty="0">
              <a:solidFill>
                <a:srgbClr val="FF0000"/>
              </a:solidFill>
            </a:endParaRPr>
          </a:p>
          <a:p>
            <a:r>
              <a:rPr kumimoji="1" lang="en-US" altLang="ja-JP" dirty="0" smtClean="0">
                <a:solidFill>
                  <a:srgbClr val="FF0000"/>
                </a:solidFill>
              </a:rPr>
              <a:t>preliminary result</a:t>
            </a:r>
          </a:p>
          <a:p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993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Amino acid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Small spin orbit interaction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(H, C, N, O)</a:t>
            </a:r>
          </a:p>
          <a:p>
            <a:pPr lvl="1"/>
            <a:r>
              <a:rPr lang="en-US" altLang="ja-JP" dirty="0" smtClean="0"/>
              <a:t>Confirmation of nonzero total chirality</a:t>
            </a:r>
          </a:p>
          <a:p>
            <a:pPr lvl="1"/>
            <a:r>
              <a:rPr lang="en-US" altLang="ja-JP" dirty="0" smtClean="0"/>
              <a:t>Parity </a:t>
            </a:r>
            <a:r>
              <a:rPr lang="en-US" altLang="ja-JP" dirty="0"/>
              <a:t>violating energy</a:t>
            </a:r>
          </a:p>
          <a:p>
            <a:pPr lvl="1"/>
            <a:r>
              <a:rPr lang="en-US" altLang="ja-JP" dirty="0" smtClean="0"/>
              <a:t>Check of enhancement of total chirality by ionization</a:t>
            </a:r>
            <a:endParaRPr lang="en-US" altLang="ja-JP" dirty="0"/>
          </a:p>
          <a:p>
            <a:pPr lvl="1"/>
            <a:r>
              <a:rPr lang="en-US" altLang="ja-JP" dirty="0" smtClean="0"/>
              <a:t>Structure dependence</a:t>
            </a:r>
          </a:p>
          <a:p>
            <a:pPr lvl="1"/>
            <a:endParaRPr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9994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Total Chirality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55576" y="1772816"/>
            <a:ext cx="8280920" cy="3951337"/>
          </a:xfrm>
        </p:spPr>
        <p:txBody>
          <a:bodyPr/>
          <a:lstStyle/>
          <a:p>
            <a:r>
              <a:rPr kumimoji="1" lang="en-US" altLang="ja-JP" dirty="0" smtClean="0"/>
              <a:t>Integrated chirality</a:t>
            </a:r>
          </a:p>
          <a:p>
            <a:pPr lvl="1" fontAlgn="ctr"/>
            <a:r>
              <a:rPr lang="en-US" altLang="ja-JP" dirty="0" smtClean="0"/>
              <a:t>L-chiral : 6.84×10</a:t>
            </a:r>
            <a:r>
              <a:rPr lang="en-US" altLang="ja-JP" baseline="30000" dirty="0" smtClean="0"/>
              <a:t>-9</a:t>
            </a:r>
            <a:endParaRPr lang="ja-JP" altLang="ja-JP" dirty="0"/>
          </a:p>
          <a:p>
            <a:pPr lvl="1" fontAlgn="ctr"/>
            <a:endParaRPr lang="en-US" altLang="ja-JP" sz="2800" dirty="0" smtClean="0"/>
          </a:p>
          <a:p>
            <a:pPr lvl="4"/>
            <a:endParaRPr lang="en-US" altLang="ja-JP" dirty="0">
              <a:solidFill>
                <a:srgbClr val="0000FF"/>
              </a:solidFill>
            </a:endParaRPr>
          </a:p>
          <a:p>
            <a:r>
              <a:rPr lang="en-US" altLang="ja-JP" dirty="0" smtClean="0">
                <a:solidFill>
                  <a:srgbClr val="0000FF"/>
                </a:solidFill>
              </a:rPr>
              <a:t>Right-handed electron is</a:t>
            </a:r>
            <a:br>
              <a:rPr lang="en-US" altLang="ja-JP" dirty="0" smtClean="0">
                <a:solidFill>
                  <a:srgbClr val="0000FF"/>
                </a:solidFill>
              </a:rPr>
            </a:br>
            <a:r>
              <a:rPr lang="en-US" altLang="ja-JP" dirty="0" smtClean="0">
                <a:solidFill>
                  <a:srgbClr val="0000FF"/>
                </a:solidFill>
              </a:rPr>
              <a:t>more </a:t>
            </a:r>
            <a:r>
              <a:rPr lang="en-US" altLang="ja-JP" dirty="0">
                <a:solidFill>
                  <a:srgbClr val="0000FF"/>
                </a:solidFill>
              </a:rPr>
              <a:t>major </a:t>
            </a:r>
            <a:r>
              <a:rPr lang="en-US" altLang="ja-JP" dirty="0" smtClean="0">
                <a:solidFill>
                  <a:srgbClr val="0000FF"/>
                </a:solidFill>
              </a:rPr>
              <a:t>in L-chiral </a:t>
            </a:r>
            <a:r>
              <a:rPr lang="en-US" altLang="ja-JP" dirty="0">
                <a:solidFill>
                  <a:srgbClr val="0000FF"/>
                </a:solidFill>
              </a:rPr>
              <a:t>alanine</a:t>
            </a:r>
            <a:r>
              <a:rPr lang="en-US" altLang="ja-JP" dirty="0" smtClean="0">
                <a:solidFill>
                  <a:srgbClr val="0000FF"/>
                </a:solidFill>
              </a:rPr>
              <a:t>. </a:t>
            </a:r>
          </a:p>
          <a:p>
            <a:r>
              <a:rPr lang="en-US" altLang="ja-JP" dirty="0" smtClean="0">
                <a:solidFill>
                  <a:srgbClr val="0000FF"/>
                </a:solidFill>
              </a:rPr>
              <a:t>D-chiral alanine may be more fragile for weak interaction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But, our computation is not settled enough.</a:t>
            </a:r>
          </a:p>
          <a:p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en-US" altLang="ja-JP" dirty="0" smtClean="0">
                <a:solidFill>
                  <a:srgbClr val="FF0000"/>
                </a:solidFill>
              </a:rPr>
              <a:t>By ionization and/or excitation, this value is easily changed.</a:t>
            </a:r>
          </a:p>
          <a:p>
            <a:endParaRPr lang="en-US" altLang="ja-JP" dirty="0" smtClean="0"/>
          </a:p>
          <a:p>
            <a:endParaRPr lang="en-US" altLang="ja-JP" dirty="0" smtClean="0"/>
          </a:p>
          <a:p>
            <a:endParaRPr lang="ja-JP" altLang="en-US" dirty="0"/>
          </a:p>
          <a:p>
            <a:endParaRPr lang="en-US" altLang="ja-JP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926" y="2155316"/>
            <a:ext cx="2175538" cy="1798831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 rotWithShape="1">
          <a:blip r:embed="rId4"/>
          <a:srcRect l="4990"/>
          <a:stretch/>
        </p:blipFill>
        <p:spPr>
          <a:xfrm>
            <a:off x="4355976" y="2150475"/>
            <a:ext cx="2272270" cy="1782581"/>
          </a:xfrm>
          <a:prstGeom prst="rect">
            <a:avLst/>
          </a:prstGeom>
        </p:spPr>
      </p:pic>
      <p:sp>
        <p:nvSpPr>
          <p:cNvPr id="7" name="正方形/長方形 6"/>
          <p:cNvSpPr/>
          <p:nvPr/>
        </p:nvSpPr>
        <p:spPr>
          <a:xfrm>
            <a:off x="7531141" y="2039951"/>
            <a:ext cx="16461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 err="1" smtClean="0"/>
              <a:t>Isosurface</a:t>
            </a:r>
            <a:r>
              <a:rPr lang="en-US" altLang="ja-JP" sz="1600" dirty="0" smtClean="0"/>
              <a:t> value </a:t>
            </a:r>
            <a:br>
              <a:rPr lang="en-US" altLang="ja-JP" sz="1600" dirty="0" smtClean="0"/>
            </a:br>
            <a:r>
              <a:rPr lang="en-US" altLang="ja-JP" sz="1600" dirty="0" smtClean="0"/>
              <a:t>±3.65×10</a:t>
            </a:r>
            <a:r>
              <a:rPr lang="en-US" altLang="ja-JP" sz="1600" baseline="30000" dirty="0" smtClean="0"/>
              <a:t>-8</a:t>
            </a:r>
            <a:endParaRPr lang="ja-JP" altLang="en-US" sz="1600" dirty="0"/>
          </a:p>
        </p:txBody>
      </p:sp>
      <p:pic>
        <p:nvPicPr>
          <p:cNvPr id="8" name="Picture 2" descr="\begin{align*}&#10; \hat{\psi}^\dagger (x) \gamma_5 \hat{\psi} (x) = \hat{\psi}_R^\dagger (x) \hat{\psi}_R (x) - \hat{\psi}_L^\dagger (x) \hat{\psi}_L (x)&#10;\end{align*}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9352" y="1788014"/>
            <a:ext cx="3375832" cy="268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表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1970202"/>
              </p:ext>
            </p:extLst>
          </p:nvPr>
        </p:nvGraphicFramePr>
        <p:xfrm>
          <a:off x="195957" y="1700808"/>
          <a:ext cx="3950348" cy="1681483"/>
        </p:xfrm>
        <a:graphic>
          <a:graphicData uri="http://schemas.openxmlformats.org/drawingml/2006/table">
            <a:tbl>
              <a:tblPr/>
              <a:tblGrid>
                <a:gridCol w="1221843"/>
                <a:gridCol w="1056729"/>
                <a:gridCol w="1671776"/>
              </a:tblGrid>
              <a:tr h="47748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Molecule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439" marR="9439" marT="9439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Basis set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439" marR="9439" marT="9439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Total</a:t>
                      </a:r>
                      <a:r>
                        <a:rPr lang="en-US" altLang="ja-JP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Chirality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439" marR="9439" marT="9439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</a:tr>
              <a:tr h="40907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L-</a:t>
                      </a:r>
                      <a:r>
                        <a:rPr lang="en-US" altLang="ja-JP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Alanine</a:t>
                      </a:r>
                      <a:endParaRPr lang="ja-JP" alt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439" marR="9439" marT="94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dyall.ae4z</a:t>
                      </a:r>
                    </a:p>
                  </a:txBody>
                  <a:tcPr marL="9439" marR="9439" marT="94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6.85×10</a:t>
                      </a:r>
                      <a:r>
                        <a:rPr lang="en-US" sz="1800" b="1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-10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439" marR="9439" marT="94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40701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L-</a:t>
                      </a:r>
                      <a:r>
                        <a:rPr lang="en-US" altLang="ja-JP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Serine</a:t>
                      </a:r>
                      <a:endParaRPr lang="ja-JP" alt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439" marR="9439" marT="94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dyall.ae4z</a:t>
                      </a:r>
                    </a:p>
                  </a:txBody>
                  <a:tcPr marL="9439" marR="9439" marT="94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2.42×10</a:t>
                      </a:r>
                      <a:r>
                        <a:rPr lang="en-US" sz="1800" b="1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-9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439" marR="9439" marT="94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3879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L-</a:t>
                      </a:r>
                      <a:r>
                        <a:rPr lang="en-US" altLang="ja-JP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Valine</a:t>
                      </a:r>
                      <a:endParaRPr lang="ja-JP" alt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439" marR="9439" marT="94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dyall.ae4z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439" marR="9439" marT="94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9.82×10</a:t>
                      </a:r>
                      <a:r>
                        <a:rPr lang="en-US" sz="1800" b="1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-11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439" marR="9439" marT="94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980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19873" y="400960"/>
            <a:ext cx="5616624" cy="1442674"/>
          </a:xfrm>
        </p:spPr>
        <p:txBody>
          <a:bodyPr/>
          <a:lstStyle/>
          <a:p>
            <a:r>
              <a:rPr kumimoji="1" lang="en-US" altLang="ja-JP" dirty="0" smtClean="0"/>
              <a:t>Orbital contribution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707904" y="1879237"/>
            <a:ext cx="5032749" cy="3951337"/>
          </a:xfrm>
        </p:spPr>
        <p:txBody>
          <a:bodyPr>
            <a:normAutofit/>
          </a:bodyPr>
          <a:lstStyle/>
          <a:p>
            <a:r>
              <a:rPr lang="en-US" altLang="ja-JP" dirty="0" smtClean="0">
                <a:solidFill>
                  <a:schemeClr val="tx1"/>
                </a:solidFill>
              </a:rPr>
              <a:t>Alanine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Total chirality is also derived as the cancellation between contributions of orbitals.</a:t>
            </a:r>
          </a:p>
          <a:p>
            <a:r>
              <a:rPr kumimoji="1" lang="en-US" altLang="ja-JP" dirty="0" smtClean="0">
                <a:solidFill>
                  <a:srgbClr val="FF0000"/>
                </a:solidFill>
              </a:rPr>
              <a:t>If ionized or excited, the integrated chirality </a:t>
            </a:r>
            <a:r>
              <a:rPr lang="en-US" altLang="ja-JP" dirty="0" smtClean="0">
                <a:solidFill>
                  <a:srgbClr val="FF0000"/>
                </a:solidFill>
              </a:rPr>
              <a:t>will be significantly changed.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8187388"/>
              </p:ext>
            </p:extLst>
          </p:nvPr>
        </p:nvGraphicFramePr>
        <p:xfrm>
          <a:off x="251520" y="116632"/>
          <a:ext cx="3168352" cy="6507506"/>
        </p:xfrm>
        <a:graphic>
          <a:graphicData uri="http://schemas.openxmlformats.org/drawingml/2006/table">
            <a:tbl>
              <a:tblPr/>
              <a:tblGrid>
                <a:gridCol w="544060"/>
                <a:gridCol w="1120124"/>
                <a:gridCol w="1504168"/>
              </a:tblGrid>
              <a:tr h="18552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Orbital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Energy</a:t>
                      </a:r>
                      <a:r>
                        <a:rPr lang="en-US" altLang="ja-JP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[</a:t>
                      </a:r>
                      <a:r>
                        <a:rPr lang="en-US" altLang="ja-JP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a.u</a:t>
                      </a:r>
                      <a:r>
                        <a:rPr lang="en-US" altLang="ja-JP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.]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Total chirality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1335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-20.6106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2.7661×10</a:t>
                      </a:r>
                      <a:r>
                        <a:rPr lang="en-US" sz="16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-10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40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-20.5478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 4.3366×10</a:t>
                      </a:r>
                      <a:r>
                        <a:rPr lang="en-US" sz="16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-11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0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-15.5855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-6.4808×10-</a:t>
                      </a:r>
                      <a:r>
                        <a:rPr lang="en-US" sz="16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11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0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-11.3725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 1.8623×10</a:t>
                      </a:r>
                      <a:r>
                        <a:rPr lang="en-US" sz="16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0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-11.2944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-6.2692×10-</a:t>
                      </a:r>
                      <a:r>
                        <a:rPr lang="en-US" sz="16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0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-11.2355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 4.3173×10</a:t>
                      </a:r>
                      <a:r>
                        <a:rPr lang="en-US" sz="16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0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-1.4665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-2.0182×10-</a:t>
                      </a:r>
                      <a:r>
                        <a:rPr lang="en-US" sz="16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0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1.3680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-5.3355×10-</a:t>
                      </a:r>
                      <a:r>
                        <a:rPr lang="en-US" sz="16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0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9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-1.2262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-1.3387×10-</a:t>
                      </a:r>
                      <a:r>
                        <a:rPr lang="en-US" sz="16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0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-1.0285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 6.1327×10</a:t>
                      </a:r>
                      <a:r>
                        <a:rPr lang="en-US" sz="16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0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11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-0.9049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 1.1911×10</a:t>
                      </a:r>
                      <a:r>
                        <a:rPr lang="en-US" sz="16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0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12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-0.8195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 5.6786×10</a:t>
                      </a:r>
                      <a:r>
                        <a:rPr lang="en-US" sz="16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0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13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-0.7455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-2.0810×10-</a:t>
                      </a:r>
                      <a:r>
                        <a:rPr lang="en-US" sz="16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0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14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-0.6893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 4.2155×10</a:t>
                      </a:r>
                      <a:r>
                        <a:rPr lang="en-US" sz="16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0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15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-0.6652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-6.5984×10-</a:t>
                      </a:r>
                      <a:r>
                        <a:rPr lang="en-US" sz="16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0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16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-0.6367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-1.7544×10-</a:t>
                      </a:r>
                      <a:r>
                        <a:rPr lang="en-US" sz="16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0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17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-0.6182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 2.9608×10</a:t>
                      </a:r>
                      <a:r>
                        <a:rPr lang="en-US" sz="16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0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18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-0.5939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-2.3551×10-</a:t>
                      </a:r>
                      <a:r>
                        <a:rPr lang="en-US" sz="16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0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19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0.5740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-9.2690×10-</a:t>
                      </a:r>
                      <a:r>
                        <a:rPr lang="en-US" sz="16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0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20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-0.5345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-1.7960×10-</a:t>
                      </a:r>
                      <a:r>
                        <a:rPr lang="en-US" sz="16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0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21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-0.5267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 5.9972×10</a:t>
                      </a:r>
                      <a:r>
                        <a:rPr lang="en-US" sz="16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0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22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-0.4718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-6.9716×10-</a:t>
                      </a:r>
                      <a:r>
                        <a:rPr lang="en-US" sz="16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0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23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-0.4586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 8.4838×10</a:t>
                      </a:r>
                      <a:r>
                        <a:rPr lang="en-US" sz="16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0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24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-0.4206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 3.9723×10</a:t>
                      </a:r>
                      <a:r>
                        <a:rPr lang="en-US" sz="16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0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total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 3.4243×10</a:t>
                      </a:r>
                      <a:r>
                        <a:rPr lang="en-US" sz="16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698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Doubly charged state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2038388"/>
            <a:ext cx="3661792" cy="3951337"/>
          </a:xfrm>
        </p:spPr>
        <p:txBody>
          <a:bodyPr/>
          <a:lstStyle/>
          <a:p>
            <a:r>
              <a:rPr lang="en-US" altLang="ja-JP" dirty="0" smtClean="0"/>
              <a:t>Large absolute value</a:t>
            </a:r>
          </a:p>
          <a:p>
            <a:r>
              <a:rPr lang="en-US" altLang="ja-JP" dirty="0" smtClean="0"/>
              <a:t>The </a:t>
            </a:r>
            <a:r>
              <a:rPr lang="en-US" altLang="ja-JP" dirty="0"/>
              <a:t>value </a:t>
            </a:r>
            <a:r>
              <a:rPr lang="en-US" altLang="ja-JP" dirty="0" smtClean="0"/>
              <a:t>are </a:t>
            </a:r>
            <a:r>
              <a:rPr lang="en-US" altLang="ja-JP" dirty="0"/>
              <a:t>not </a:t>
            </a:r>
            <a:r>
              <a:rPr lang="en-US" altLang="ja-JP" dirty="0" smtClean="0"/>
              <a:t>simply</a:t>
            </a:r>
            <a:br>
              <a:rPr lang="en-US" altLang="ja-JP" dirty="0" smtClean="0"/>
            </a:br>
            <a:r>
              <a:rPr lang="en-US" altLang="ja-JP" dirty="0" smtClean="0"/>
              <a:t>the </a:t>
            </a:r>
            <a:r>
              <a:rPr lang="en-US" altLang="ja-JP" dirty="0"/>
              <a:t>value removed </a:t>
            </a:r>
            <a:r>
              <a:rPr lang="en-US" altLang="ja-JP" dirty="0" smtClean="0"/>
              <a:t>the</a:t>
            </a:r>
            <a:br>
              <a:rPr lang="en-US" altLang="ja-JP" dirty="0" smtClean="0"/>
            </a:br>
            <a:r>
              <a:rPr lang="en-US" altLang="ja-JP" dirty="0" smtClean="0"/>
              <a:t>contribution of the </a:t>
            </a:r>
            <a:br>
              <a:rPr lang="en-US" altLang="ja-JP" dirty="0" smtClean="0"/>
            </a:br>
            <a:r>
              <a:rPr lang="en-US" altLang="ja-JP" dirty="0" smtClean="0"/>
              <a:t>highest occupied orbital.</a:t>
            </a:r>
            <a:endParaRPr lang="en-US" altLang="ja-JP" dirty="0"/>
          </a:p>
          <a:p>
            <a:r>
              <a:rPr lang="en-US" altLang="ja-JP" dirty="0"/>
              <a:t>When an orbital is 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removed</a:t>
            </a:r>
            <a:r>
              <a:rPr lang="en-US" altLang="ja-JP" dirty="0"/>
              <a:t>, other </a:t>
            </a:r>
            <a:r>
              <a:rPr lang="en-US" altLang="ja-JP" dirty="0" smtClean="0"/>
              <a:t>orbitals</a:t>
            </a:r>
            <a:br>
              <a:rPr lang="en-US" altLang="ja-JP" dirty="0" smtClean="0"/>
            </a:br>
            <a:r>
              <a:rPr lang="en-US" altLang="ja-JP" dirty="0" smtClean="0"/>
              <a:t>are </a:t>
            </a:r>
            <a:r>
              <a:rPr lang="en-US" altLang="ja-JP" dirty="0"/>
              <a:t>deformed into </a:t>
            </a:r>
            <a:r>
              <a:rPr lang="en-US" altLang="ja-JP" dirty="0" smtClean="0"/>
              <a:t>the </a:t>
            </a:r>
            <a:r>
              <a:rPr lang="en-US" altLang="ja-JP" dirty="0"/>
              <a:t>lowest energy </a:t>
            </a:r>
            <a:r>
              <a:rPr lang="en-US" altLang="ja-JP" dirty="0" smtClean="0"/>
              <a:t>configuration</a:t>
            </a:r>
            <a:r>
              <a:rPr lang="en-US" altLang="ja-JP" dirty="0"/>
              <a:t>.</a:t>
            </a:r>
          </a:p>
          <a:p>
            <a:endParaRPr lang="en-US" altLang="ja-JP" dirty="0" smtClean="0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1718627"/>
              </p:ext>
            </p:extLst>
          </p:nvPr>
        </p:nvGraphicFramePr>
        <p:xfrm>
          <a:off x="4644008" y="2204864"/>
          <a:ext cx="4238379" cy="3096345"/>
        </p:xfrm>
        <a:graphic>
          <a:graphicData uri="http://schemas.openxmlformats.org/drawingml/2006/table">
            <a:tbl>
              <a:tblPr/>
              <a:tblGrid>
                <a:gridCol w="1310931"/>
                <a:gridCol w="1133778"/>
                <a:gridCol w="1793670"/>
              </a:tblGrid>
              <a:tr h="44233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Molecule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439" marR="9439" marT="9439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Basis set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439" marR="9439" marT="9439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Total</a:t>
                      </a:r>
                      <a:r>
                        <a:rPr lang="en-US" altLang="ja-JP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Chirality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439" marR="9439" marT="9439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</a:tr>
              <a:tr h="44233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L-</a:t>
                      </a:r>
                      <a:r>
                        <a:rPr lang="en-US" altLang="ja-JP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Alanine</a:t>
                      </a:r>
                      <a:endParaRPr lang="ja-JP" alt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439" marR="9439" marT="94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dyall.ae4z</a:t>
                      </a:r>
                    </a:p>
                  </a:txBody>
                  <a:tcPr marL="9439" marR="9439" marT="94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6.85×10</a:t>
                      </a:r>
                      <a:r>
                        <a:rPr lang="en-US" sz="16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439" marR="9439" marT="94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44233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L-</a:t>
                      </a:r>
                      <a:r>
                        <a:rPr lang="en-US" altLang="ja-JP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Alanine</a:t>
                      </a:r>
                      <a:r>
                        <a:rPr lang="en-US" altLang="ja-JP" sz="1800" b="1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2+</a:t>
                      </a:r>
                      <a:endParaRPr lang="ja-JP" alt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439" marR="9439" marT="94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dyall.ae4z</a:t>
                      </a:r>
                    </a:p>
                  </a:txBody>
                  <a:tcPr marL="9439" marR="9439" marT="94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1.21×10</a:t>
                      </a:r>
                      <a:r>
                        <a:rPr lang="en-US" sz="16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439" marR="9439" marT="94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</a:tr>
              <a:tr h="44233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L-</a:t>
                      </a:r>
                      <a:r>
                        <a:rPr lang="en-US" altLang="ja-JP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Serine</a:t>
                      </a:r>
                      <a:endParaRPr lang="ja-JP" alt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439" marR="9439" marT="94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dyall.ae4z</a:t>
                      </a:r>
                    </a:p>
                  </a:txBody>
                  <a:tcPr marL="9439" marR="9439" marT="94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2.42×10</a:t>
                      </a:r>
                      <a:r>
                        <a:rPr lang="en-US" sz="16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439" marR="9439" marT="94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44233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L-</a:t>
                      </a:r>
                      <a:r>
                        <a:rPr lang="en-US" altLang="ja-JP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Serine</a:t>
                      </a:r>
                      <a:r>
                        <a:rPr lang="en-US" altLang="ja-JP" sz="1800" b="1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en-US" altLang="ja-JP" sz="1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+</a:t>
                      </a:r>
                    </a:p>
                  </a:txBody>
                  <a:tcPr marL="9439" marR="9439" marT="94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dyall.ae3z</a:t>
                      </a:r>
                    </a:p>
                  </a:txBody>
                  <a:tcPr marL="9439" marR="9439" marT="94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2.04×10</a:t>
                      </a:r>
                      <a:r>
                        <a:rPr lang="en-US" sz="16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439" marR="9439" marT="94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</a:tr>
              <a:tr h="44233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L-</a:t>
                      </a:r>
                      <a:r>
                        <a:rPr lang="en-US" altLang="ja-JP" sz="1800" b="1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Valine</a:t>
                      </a:r>
                      <a:endParaRPr lang="ja-JP" alt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439" marR="9439" marT="94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dyall.ae4z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439" marR="9439" marT="94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9.82×10</a:t>
                      </a:r>
                      <a:r>
                        <a:rPr lang="en-US" sz="16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-11</a:t>
                      </a:r>
                    </a:p>
                  </a:txBody>
                  <a:tcPr marL="9439" marR="9439" marT="94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44233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L-</a:t>
                      </a:r>
                      <a:r>
                        <a:rPr lang="en-US" altLang="ja-JP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Valine</a:t>
                      </a:r>
                      <a:r>
                        <a:rPr lang="en-US" altLang="ja-JP" sz="1800" b="1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en-US" altLang="ja-JP" sz="1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+</a:t>
                      </a:r>
                    </a:p>
                  </a:txBody>
                  <a:tcPr marL="9439" marR="9439" marT="94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dyall.ae3z</a:t>
                      </a:r>
                    </a:p>
                  </a:txBody>
                  <a:tcPr marL="9439" marR="9439" marT="94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2.50×10</a:t>
                      </a:r>
                      <a:r>
                        <a:rPr lang="en-US" sz="16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439" marR="9439" marT="94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9464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707904" y="1879237"/>
            <a:ext cx="5256584" cy="3951337"/>
          </a:xfrm>
        </p:spPr>
        <p:txBody>
          <a:bodyPr/>
          <a:lstStyle/>
          <a:p>
            <a:r>
              <a:rPr lang="en-US" altLang="ja-JP" dirty="0" smtClean="0"/>
              <a:t>Alanine</a:t>
            </a:r>
          </a:p>
          <a:p>
            <a:r>
              <a:rPr lang="en-US" altLang="ja-JP" dirty="0" smtClean="0"/>
              <a:t>Small contributions</a:t>
            </a:r>
            <a:br>
              <a:rPr lang="en-US" altLang="ja-JP" dirty="0" smtClean="0"/>
            </a:br>
            <a:r>
              <a:rPr lang="ja-JP" altLang="en-US" dirty="0" smtClean="0"/>
              <a:t>→  </a:t>
            </a:r>
            <a:r>
              <a:rPr lang="en-US" altLang="ja-JP" dirty="0" smtClean="0"/>
              <a:t>Localization : s orbital of O, N, C</a:t>
            </a:r>
          </a:p>
          <a:p>
            <a:r>
              <a:rPr lang="en-US" altLang="ja-JP" dirty="0" smtClean="0"/>
              <a:t>Large contributions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/>
              <a:t>→  </a:t>
            </a:r>
            <a:r>
              <a:rPr lang="en-US" altLang="ja-JP" dirty="0" smtClean="0"/>
              <a:t>Not localized on specific nuclei</a:t>
            </a:r>
          </a:p>
          <a:p>
            <a:r>
              <a:rPr lang="en-US" altLang="ja-JP" dirty="0" smtClean="0"/>
              <a:t>For other amino </a:t>
            </a:r>
            <a:br>
              <a:rPr lang="en-US" altLang="ja-JP" dirty="0" smtClean="0"/>
            </a:br>
            <a:r>
              <a:rPr lang="en-US" altLang="ja-JP" dirty="0" smtClean="0"/>
              <a:t>acids, the same</a:t>
            </a:r>
            <a:br>
              <a:rPr lang="en-US" altLang="ja-JP" dirty="0" smtClean="0"/>
            </a:br>
            <a:r>
              <a:rPr lang="en-US" altLang="ja-JP" dirty="0" smtClean="0"/>
              <a:t> tendency has</a:t>
            </a:r>
            <a:br>
              <a:rPr lang="en-US" altLang="ja-JP" dirty="0" smtClean="0"/>
            </a:br>
            <a:r>
              <a:rPr lang="en-US" altLang="ja-JP" dirty="0" smtClean="0"/>
              <a:t> </a:t>
            </a:r>
            <a:r>
              <a:rPr lang="en-US" altLang="ja-JP" smtClean="0"/>
              <a:t>been confirmed.</a:t>
            </a:r>
            <a:endParaRPr lang="en-US" altLang="ja-JP" dirty="0" smtClean="0"/>
          </a:p>
        </p:txBody>
      </p:sp>
      <p:graphicFrame>
        <p:nvGraphicFramePr>
          <p:cNvPr id="20" name="表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3822638"/>
              </p:ext>
            </p:extLst>
          </p:nvPr>
        </p:nvGraphicFramePr>
        <p:xfrm>
          <a:off x="327747" y="116632"/>
          <a:ext cx="3168352" cy="6507506"/>
        </p:xfrm>
        <a:graphic>
          <a:graphicData uri="http://schemas.openxmlformats.org/drawingml/2006/table">
            <a:tbl>
              <a:tblPr/>
              <a:tblGrid>
                <a:gridCol w="544060"/>
                <a:gridCol w="1120124"/>
                <a:gridCol w="1504168"/>
              </a:tblGrid>
              <a:tr h="18552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Orbital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Energy</a:t>
                      </a:r>
                      <a:r>
                        <a:rPr lang="en-US" altLang="ja-JP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[</a:t>
                      </a:r>
                      <a:r>
                        <a:rPr lang="en-US" altLang="ja-JP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a.u</a:t>
                      </a:r>
                      <a:r>
                        <a:rPr lang="en-US" altLang="ja-JP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.]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Total chirality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1335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-20.6106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2.7661×10</a:t>
                      </a:r>
                      <a:r>
                        <a:rPr lang="en-US" sz="16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-10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40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-20.5478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 4.3366×10</a:t>
                      </a:r>
                      <a:r>
                        <a:rPr lang="en-US" sz="16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-11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0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-15.5855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-6.4808×10</a:t>
                      </a:r>
                      <a:r>
                        <a:rPr lang="en-US" sz="16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-11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0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-11.3725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 1.8623×10</a:t>
                      </a:r>
                      <a:r>
                        <a:rPr lang="en-US" sz="16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0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-11.2944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-6.2692×10</a:t>
                      </a:r>
                      <a:r>
                        <a:rPr lang="en-US" sz="16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0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-11.2355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 4.3173×10</a:t>
                      </a:r>
                      <a:r>
                        <a:rPr lang="en-US" sz="16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0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-1.4665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-2.0182×10</a:t>
                      </a:r>
                      <a:r>
                        <a:rPr lang="en-US" sz="16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0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1.3680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-5.3355×10</a:t>
                      </a:r>
                      <a:r>
                        <a:rPr lang="en-US" sz="16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0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9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-1.2262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-1.3387×10</a:t>
                      </a:r>
                      <a:r>
                        <a:rPr lang="en-US" sz="16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0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-1.0285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 6.1327×10</a:t>
                      </a:r>
                      <a:r>
                        <a:rPr lang="en-US" sz="16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0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11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-0.9049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 1.1911×10</a:t>
                      </a:r>
                      <a:r>
                        <a:rPr lang="en-US" sz="16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0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12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-0.8195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 5.6786×10</a:t>
                      </a:r>
                      <a:r>
                        <a:rPr lang="en-US" sz="16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0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13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-0.7455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-2.0810×10</a:t>
                      </a:r>
                      <a:r>
                        <a:rPr lang="en-US" sz="16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040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14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-0.6893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 4.2155×10</a:t>
                      </a:r>
                      <a:r>
                        <a:rPr lang="en-US" sz="16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040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15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-0.6652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-6.5984×10</a:t>
                      </a:r>
                      <a:r>
                        <a:rPr lang="en-US" sz="16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040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16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-0.6367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-1.7544×10</a:t>
                      </a:r>
                      <a:r>
                        <a:rPr lang="en-US" sz="16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</a:tr>
              <a:tr h="2040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17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-0.6182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 2.9608×10</a:t>
                      </a:r>
                      <a:r>
                        <a:rPr lang="en-US" sz="16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</a:tr>
              <a:tr h="2040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18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-0.5939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-2.3551×10</a:t>
                      </a:r>
                      <a:r>
                        <a:rPr lang="en-US" sz="16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040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19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0.5740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-9.2690×10</a:t>
                      </a:r>
                      <a:r>
                        <a:rPr lang="en-US" sz="16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</a:tr>
              <a:tr h="2040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20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-0.5345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-1.7960×10</a:t>
                      </a:r>
                      <a:r>
                        <a:rPr lang="en-US" sz="16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040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21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-0.5267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 5.9972×10</a:t>
                      </a:r>
                      <a:r>
                        <a:rPr lang="en-US" sz="16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040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22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-0.4718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-6.9716×10</a:t>
                      </a:r>
                      <a:r>
                        <a:rPr lang="en-US" sz="16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0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23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-0.4586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 8.4838×10</a:t>
                      </a:r>
                      <a:r>
                        <a:rPr lang="en-US" sz="16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0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24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-0.4206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 3.9723×10</a:t>
                      </a:r>
                      <a:r>
                        <a:rPr lang="en-US" sz="16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0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total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621" marR="7621" marT="7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 3.4243×10</a:t>
                      </a:r>
                      <a:r>
                        <a:rPr lang="en-US" sz="16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621" marR="7621" marT="762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3621680" y="436563"/>
            <a:ext cx="5342808" cy="1442674"/>
          </a:xfrm>
        </p:spPr>
        <p:txBody>
          <a:bodyPr/>
          <a:lstStyle/>
          <a:p>
            <a:r>
              <a:rPr lang="en-US" altLang="ja-JP" dirty="0" smtClean="0"/>
              <a:t>Large </a:t>
            </a:r>
            <a:r>
              <a:rPr lang="en-US" altLang="ja-JP" dirty="0"/>
              <a:t>contribution</a:t>
            </a:r>
            <a:endParaRPr kumimoji="1" lang="ja-JP" altLang="en-US" dirty="0"/>
          </a:p>
        </p:txBody>
      </p:sp>
      <p:pic>
        <p:nvPicPr>
          <p:cNvPr id="21" name="図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2114" y="4123845"/>
            <a:ext cx="2838598" cy="2592453"/>
          </a:xfrm>
          <a:prstGeom prst="rect">
            <a:avLst/>
          </a:prstGeom>
        </p:spPr>
      </p:pic>
      <p:sp>
        <p:nvSpPr>
          <p:cNvPr id="22" name="テキスト ボックス 21"/>
          <p:cNvSpPr txBox="1"/>
          <p:nvPr/>
        </p:nvSpPr>
        <p:spPr>
          <a:xfrm>
            <a:off x="6336196" y="4121401"/>
            <a:ext cx="7072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17</a:t>
            </a:r>
            <a:r>
              <a:rPr lang="en-US" altLang="ja-JP" sz="2400" baseline="30000" dirty="0" smtClean="0"/>
              <a:t>th</a:t>
            </a:r>
            <a:endParaRPr lang="en-US" altLang="ja-JP" sz="2400" dirty="0" smtClean="0"/>
          </a:p>
          <a:p>
            <a:endParaRPr kumimoji="1" lang="ja-JP" altLang="en-US" sz="2400" baseline="-25000" dirty="0"/>
          </a:p>
        </p:txBody>
      </p:sp>
    </p:spTree>
    <p:extLst>
      <p:ext uri="{BB962C8B-B14F-4D97-AF65-F5344CB8AC3E}">
        <p14:creationId xmlns:p14="http://schemas.microsoft.com/office/powerpoint/2010/main" val="245177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Parity violating energy and ionization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83568" y="2038388"/>
            <a:ext cx="4104456" cy="3951337"/>
          </a:xfrm>
        </p:spPr>
        <p:txBody>
          <a:bodyPr/>
          <a:lstStyle/>
          <a:p>
            <a:r>
              <a:rPr kumimoji="1" lang="en-US" altLang="ja-JP" i="1" dirty="0" smtClean="0"/>
              <a:t>E</a:t>
            </a:r>
            <a:r>
              <a:rPr kumimoji="1" lang="en-US" altLang="ja-JP" baseline="-25000" dirty="0" smtClean="0"/>
              <a:t>PV</a:t>
            </a:r>
            <a:r>
              <a:rPr kumimoji="1" lang="en-US" altLang="ja-JP" dirty="0" smtClean="0"/>
              <a:t> is also much enhanced.</a:t>
            </a:r>
          </a:p>
          <a:p>
            <a:r>
              <a:rPr lang="en-US" altLang="ja-JP" dirty="0" smtClean="0"/>
              <a:t>Too small</a:t>
            </a:r>
          </a:p>
          <a:p>
            <a:endParaRPr kumimoji="1" lang="en-US" altLang="ja-JP" dirty="0" smtClean="0"/>
          </a:p>
          <a:p>
            <a:r>
              <a:rPr lang="en-US" altLang="ja-JP" dirty="0" smtClean="0"/>
              <a:t>Good news for experiments for searching this energy 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5058825"/>
              </p:ext>
            </p:extLst>
          </p:nvPr>
        </p:nvGraphicFramePr>
        <p:xfrm>
          <a:off x="5220072" y="2060848"/>
          <a:ext cx="3530028" cy="2985647"/>
        </p:xfrm>
        <a:graphic>
          <a:graphicData uri="http://schemas.openxmlformats.org/drawingml/2006/table">
            <a:tbl>
              <a:tblPr/>
              <a:tblGrid>
                <a:gridCol w="1490569"/>
                <a:gridCol w="2039459"/>
              </a:tblGrid>
              <a:tr h="42652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Molecule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439" marR="9439" marT="9439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E</a:t>
                      </a:r>
                      <a:r>
                        <a:rPr lang="en-US" altLang="ja-JP" sz="18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PV </a:t>
                      </a:r>
                      <a:r>
                        <a:rPr lang="en-US" altLang="ja-JP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[</a:t>
                      </a:r>
                      <a:r>
                        <a:rPr lang="en-US" altLang="ja-JP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hartree</a:t>
                      </a:r>
                      <a:r>
                        <a:rPr lang="en-US" altLang="ja-JP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]</a:t>
                      </a:r>
                      <a:endParaRPr lang="ja-JP" altLang="en-US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439" marR="9439" marT="9439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</a:tr>
              <a:tr h="42652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L-</a:t>
                      </a:r>
                      <a:r>
                        <a:rPr lang="en-US" altLang="ja-JP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Alanine</a:t>
                      </a:r>
                      <a:endParaRPr lang="ja-JP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439" marR="9439" marT="94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-4.14</a:t>
                      </a:r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×10</a:t>
                      </a:r>
                      <a:r>
                        <a:rPr lang="en-US" altLang="ja-JP" sz="16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439" marR="9439" marT="94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42652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L-</a:t>
                      </a:r>
                      <a:r>
                        <a:rPr lang="en-US" altLang="ja-JP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Alanine</a:t>
                      </a:r>
                      <a:r>
                        <a:rPr lang="en-US" altLang="ja-JP" sz="2000" b="1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2+</a:t>
                      </a:r>
                      <a:endParaRPr lang="ja-JP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439" marR="9439" marT="94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9.19×10</a:t>
                      </a:r>
                      <a:r>
                        <a:rPr lang="en-US" sz="16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-19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439" marR="9439" marT="94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</a:tr>
              <a:tr h="42652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L-</a:t>
                      </a:r>
                      <a:r>
                        <a:rPr lang="en-US" altLang="ja-JP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Serine</a:t>
                      </a:r>
                      <a:endParaRPr lang="ja-JP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439" marR="9439" marT="94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-4.62×10</a:t>
                      </a:r>
                      <a:r>
                        <a:rPr lang="en-US" sz="16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439" marR="9439" marT="94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42652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L-</a:t>
                      </a:r>
                      <a:r>
                        <a:rPr lang="en-US" altLang="ja-JP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Serine</a:t>
                      </a:r>
                      <a:r>
                        <a:rPr lang="en-US" altLang="ja-JP" sz="2000" b="1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en-US" altLang="ja-JP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+</a:t>
                      </a:r>
                    </a:p>
                  </a:txBody>
                  <a:tcPr marL="9439" marR="9439" marT="94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1.06×10</a:t>
                      </a:r>
                      <a:r>
                        <a:rPr lang="en-US" sz="16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-18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439" marR="9439" marT="94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</a:tr>
              <a:tr h="42652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L-</a:t>
                      </a:r>
                      <a:r>
                        <a:rPr lang="en-US" altLang="ja-JP" sz="2000" b="1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Valine</a:t>
                      </a:r>
                      <a:endParaRPr lang="ja-JP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439" marR="9439" marT="94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-1.68×10</a:t>
                      </a:r>
                      <a:r>
                        <a:rPr lang="en-US" sz="16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-20</a:t>
                      </a:r>
                    </a:p>
                  </a:txBody>
                  <a:tcPr marL="9439" marR="9439" marT="94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42652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L-</a:t>
                      </a:r>
                      <a:r>
                        <a:rPr lang="en-US" altLang="ja-JP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Valine</a:t>
                      </a:r>
                      <a:r>
                        <a:rPr lang="en-US" altLang="ja-JP" sz="2000" b="1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en-US" altLang="ja-JP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+</a:t>
                      </a:r>
                    </a:p>
                  </a:txBody>
                  <a:tcPr marL="9439" marR="9439" marT="94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2.21×10</a:t>
                      </a:r>
                      <a:r>
                        <a:rPr lang="en-US" sz="16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</a:rPr>
                        <a:t>-19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439" marR="9439" marT="94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</a:tr>
            </a:tbl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5940152" y="5332566"/>
            <a:ext cx="2061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 </a:t>
            </a:r>
            <a:r>
              <a:rPr kumimoji="1" lang="en-US" altLang="ja-JP" dirty="0" err="1" smtClean="0"/>
              <a:t>hartree</a:t>
            </a:r>
            <a:r>
              <a:rPr kumimoji="1" lang="en-US" altLang="ja-JP" dirty="0" smtClean="0"/>
              <a:t> = 27.2 eV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5860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1280" y="2038388"/>
            <a:ext cx="8485216" cy="3951337"/>
          </a:xfrm>
        </p:spPr>
        <p:txBody>
          <a:bodyPr/>
          <a:lstStyle/>
          <a:p>
            <a:r>
              <a:rPr lang="en-US" altLang="ja-JP" dirty="0" smtClean="0"/>
              <a:t>Electron</a:t>
            </a:r>
            <a:r>
              <a:rPr lang="ja-JP" altLang="en-US" dirty="0" smtClean="0"/>
              <a:t> </a:t>
            </a:r>
            <a:r>
              <a:rPr lang="en-US" altLang="ja-JP" dirty="0" smtClean="0"/>
              <a:t>chirality</a:t>
            </a:r>
            <a:r>
              <a:rPr lang="ja-JP" altLang="en-US" dirty="0" smtClean="0"/>
              <a:t> </a:t>
            </a:r>
            <a:r>
              <a:rPr lang="en-US" altLang="ja-JP" dirty="0" smtClean="0"/>
              <a:t>in</a:t>
            </a:r>
            <a:r>
              <a:rPr lang="ja-JP" altLang="en-US" dirty="0" smtClean="0"/>
              <a:t> </a:t>
            </a:r>
            <a:r>
              <a:rPr lang="en-US" altLang="ja-JP" dirty="0" smtClean="0"/>
              <a:t>chiral molecules</a:t>
            </a:r>
            <a:endParaRPr lang="en-US" altLang="ja-JP" baseline="-25000" dirty="0" smtClean="0"/>
          </a:p>
          <a:p>
            <a:pPr lvl="1"/>
            <a:r>
              <a:rPr lang="en-US" altLang="ja-JP" dirty="0" smtClean="0"/>
              <a:t>Chiral </a:t>
            </a:r>
            <a:r>
              <a:rPr lang="en-US" altLang="ja-JP" dirty="0"/>
              <a:t>molecules have nonzero total chirality of electrons.</a:t>
            </a:r>
            <a:endParaRPr lang="en-US" altLang="ja-JP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altLang="ja-JP" dirty="0">
                <a:solidFill>
                  <a:srgbClr val="FF0000"/>
                </a:solidFill>
              </a:rPr>
              <a:t>	</a:t>
            </a:r>
            <a:r>
              <a:rPr lang="en-US" altLang="ja-JP" dirty="0" smtClean="0">
                <a:solidFill>
                  <a:srgbClr val="FF0000"/>
                </a:solidFill>
              </a:rPr>
              <a:t>	Molecular </a:t>
            </a:r>
            <a:r>
              <a:rPr lang="en-US" altLang="ja-JP" dirty="0">
                <a:solidFill>
                  <a:srgbClr val="FF0000"/>
                </a:solidFill>
              </a:rPr>
              <a:t>chirality generate electron chirality</a:t>
            </a:r>
          </a:p>
          <a:p>
            <a:pPr lvl="1"/>
            <a:r>
              <a:rPr lang="en-US" altLang="ja-JP" dirty="0">
                <a:solidFill>
                  <a:srgbClr val="0000FF"/>
                </a:solidFill>
              </a:rPr>
              <a:t>This may be the origin of the homochirality, because nonzero total chirality of electrons induces different rate of weak interaction between two </a:t>
            </a:r>
            <a:r>
              <a:rPr lang="en-US" altLang="ja-JP" dirty="0" smtClean="0">
                <a:solidFill>
                  <a:srgbClr val="0000FF"/>
                </a:solidFill>
              </a:rPr>
              <a:t>enantiomers. </a:t>
            </a:r>
          </a:p>
          <a:p>
            <a:r>
              <a:rPr kumimoji="1" lang="en-US" altLang="ja-JP" dirty="0" smtClean="0">
                <a:solidFill>
                  <a:srgbClr val="0000FF"/>
                </a:solidFill>
              </a:rPr>
              <a:t>The value of total chirality in a chiral molecule is </a:t>
            </a:r>
            <a:r>
              <a:rPr lang="en-US" altLang="ja-JP" dirty="0" smtClean="0">
                <a:solidFill>
                  <a:srgbClr val="0000FF"/>
                </a:solidFill>
              </a:rPr>
              <a:t>drastically </a:t>
            </a:r>
            <a:r>
              <a:rPr kumimoji="1" lang="en-US" altLang="ja-JP" dirty="0" smtClean="0">
                <a:solidFill>
                  <a:srgbClr val="0000FF"/>
                </a:solidFill>
              </a:rPr>
              <a:t>changed if the molecule may be ionized or excited.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Many study remains. Whether our mechanism can produce enough chiral imbalance or not.</a:t>
            </a:r>
          </a:p>
          <a:p>
            <a:r>
              <a:rPr kumimoji="1" lang="en-US" altLang="ja-JP" dirty="0" smtClean="0">
                <a:solidFill>
                  <a:schemeClr val="tx1"/>
                </a:solidFill>
              </a:rPr>
              <a:t>Enhancement of parity violating energy shift by ionization 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596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urchison crop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6018" y="5229200"/>
            <a:ext cx="1467981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6593" y="188640"/>
            <a:ext cx="8041440" cy="1442674"/>
          </a:xfrm>
        </p:spPr>
        <p:txBody>
          <a:bodyPr/>
          <a:lstStyle/>
          <a:p>
            <a:r>
              <a:rPr lang="en-US" altLang="ja-JP" dirty="0" smtClean="0"/>
              <a:t>Extraterrestrial generation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95536" y="1628800"/>
            <a:ext cx="8568952" cy="3951337"/>
          </a:xfrm>
        </p:spPr>
        <p:txBody>
          <a:bodyPr/>
          <a:lstStyle/>
          <a:p>
            <a:r>
              <a:rPr lang="en-US" altLang="ja-JP" dirty="0" smtClean="0">
                <a:solidFill>
                  <a:schemeClr val="tx1"/>
                </a:solidFill>
              </a:rPr>
              <a:t>The same amounts of L- and D-molecules are produced, without  catalysis.</a:t>
            </a:r>
          </a:p>
          <a:p>
            <a:pPr>
              <a:lnSpc>
                <a:spcPct val="110000"/>
              </a:lnSpc>
            </a:pPr>
            <a:r>
              <a:rPr lang="en-US" altLang="ja-JP" dirty="0" smtClean="0">
                <a:solidFill>
                  <a:schemeClr val="tx1"/>
                </a:solidFill>
              </a:rPr>
              <a:t>Homochirality is generated as:</a:t>
            </a:r>
            <a:r>
              <a:rPr lang="en-US" altLang="ja-JP" dirty="0" smtClean="0"/>
              <a:t> </a:t>
            </a:r>
          </a:p>
          <a:p>
            <a:pPr>
              <a:lnSpc>
                <a:spcPct val="110000"/>
              </a:lnSpc>
            </a:pPr>
            <a:endParaRPr lang="en-US" altLang="ja-JP" dirty="0"/>
          </a:p>
          <a:p>
            <a:pPr>
              <a:lnSpc>
                <a:spcPct val="110000"/>
              </a:lnSpc>
            </a:pPr>
            <a:endParaRPr lang="en-US" altLang="ja-JP" dirty="0" smtClean="0"/>
          </a:p>
          <a:p>
            <a:pPr>
              <a:lnSpc>
                <a:spcPct val="110000"/>
              </a:lnSpc>
            </a:pPr>
            <a:endParaRPr lang="en-US" altLang="ja-JP" dirty="0"/>
          </a:p>
          <a:p>
            <a:pPr>
              <a:lnSpc>
                <a:spcPct val="110000"/>
              </a:lnSpc>
            </a:pPr>
            <a:endParaRPr lang="en-US" altLang="ja-JP" dirty="0" smtClean="0"/>
          </a:p>
          <a:p>
            <a:pPr>
              <a:lnSpc>
                <a:spcPct val="110000"/>
              </a:lnSpc>
            </a:pPr>
            <a:r>
              <a:rPr lang="en-US" altLang="ja-JP" dirty="0" smtClean="0">
                <a:solidFill>
                  <a:srgbClr val="0000FF"/>
                </a:solidFill>
              </a:rPr>
              <a:t>The origin of the initial small imbalance is not solved.</a:t>
            </a:r>
          </a:p>
          <a:p>
            <a:pPr>
              <a:lnSpc>
                <a:spcPct val="110000"/>
              </a:lnSpc>
            </a:pPr>
            <a:r>
              <a:rPr lang="en-US" altLang="ja-JP" dirty="0">
                <a:solidFill>
                  <a:schemeClr val="tx1"/>
                </a:solidFill>
              </a:rPr>
              <a:t>The initial imbalance is considered to be </a:t>
            </a:r>
            <a:r>
              <a:rPr lang="en-US" altLang="ja-JP" dirty="0" smtClean="0">
                <a:solidFill>
                  <a:srgbClr val="0000FF"/>
                </a:solidFill>
              </a:rPr>
              <a:t>produced</a:t>
            </a:r>
            <a:br>
              <a:rPr lang="en-US" altLang="ja-JP" dirty="0" smtClean="0">
                <a:solidFill>
                  <a:srgbClr val="0000FF"/>
                </a:solidFill>
              </a:rPr>
            </a:br>
            <a:r>
              <a:rPr lang="en-US" altLang="ja-JP" dirty="0" smtClean="0">
                <a:solidFill>
                  <a:srgbClr val="0000FF"/>
                </a:solidFill>
              </a:rPr>
              <a:t>in </a:t>
            </a:r>
            <a:r>
              <a:rPr lang="en-US" altLang="ja-JP" dirty="0">
                <a:solidFill>
                  <a:srgbClr val="0000FF"/>
                </a:solidFill>
              </a:rPr>
              <a:t>space</a:t>
            </a:r>
            <a:r>
              <a:rPr lang="en-US" altLang="ja-JP" dirty="0">
                <a:solidFill>
                  <a:schemeClr val="tx1"/>
                </a:solidFill>
              </a:rPr>
              <a:t>, since the chiral imbalance in amino acid </a:t>
            </a:r>
            <a:r>
              <a:rPr lang="en-US" altLang="ja-JP" dirty="0" smtClean="0">
                <a:solidFill>
                  <a:schemeClr val="tx1"/>
                </a:solidFill>
              </a:rPr>
              <a:t/>
            </a:r>
            <a:br>
              <a:rPr lang="en-US" altLang="ja-JP" dirty="0" smtClean="0">
                <a:solidFill>
                  <a:schemeClr val="tx1"/>
                </a:solidFill>
              </a:rPr>
            </a:br>
            <a:r>
              <a:rPr lang="en-US" altLang="ja-JP" dirty="0" smtClean="0">
                <a:solidFill>
                  <a:schemeClr val="tx1"/>
                </a:solidFill>
              </a:rPr>
              <a:t>was found </a:t>
            </a:r>
            <a:r>
              <a:rPr lang="en-US" altLang="ja-JP" dirty="0">
                <a:solidFill>
                  <a:schemeClr val="tx1"/>
                </a:solidFill>
              </a:rPr>
              <a:t>in meteorite (but very smaller</a:t>
            </a:r>
            <a:r>
              <a:rPr lang="en-US" altLang="ja-JP" dirty="0" smtClean="0">
                <a:solidFill>
                  <a:schemeClr val="tx1"/>
                </a:solidFill>
              </a:rPr>
              <a:t>).</a:t>
            </a:r>
            <a:r>
              <a:rPr lang="en-US" altLang="ja-JP" dirty="0" smtClean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453101" y="2794836"/>
            <a:ext cx="838842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0000" indent="-514350">
              <a:lnSpc>
                <a:spcPct val="110000"/>
              </a:lnSpc>
              <a:buFont typeface="+mj-lt"/>
              <a:buAutoNum type="arabicPeriod"/>
            </a:pPr>
            <a:r>
              <a:rPr lang="en-US" altLang="ja-JP" sz="2400" b="1" dirty="0">
                <a:solidFill>
                  <a:srgbClr val="FF0000"/>
                </a:solidFill>
              </a:rPr>
              <a:t>Parity symmetry breaking creates a small imbalance between enantiomers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.</a:t>
            </a:r>
            <a:endParaRPr lang="en-US" altLang="ja-JP" sz="2400" b="1" dirty="0">
              <a:solidFill>
                <a:srgbClr val="FF0000"/>
              </a:solidFill>
            </a:endParaRPr>
          </a:p>
          <a:p>
            <a:pPr marL="900000" indent="-514350">
              <a:lnSpc>
                <a:spcPct val="110000"/>
              </a:lnSpc>
              <a:buFont typeface="+mj-lt"/>
              <a:buAutoNum type="arabicPeriod"/>
            </a:pPr>
            <a:r>
              <a:rPr lang="en-US" altLang="ja-JP" sz="2400" b="1" dirty="0"/>
              <a:t>Chiral amplification </a:t>
            </a:r>
            <a:r>
              <a:rPr lang="en-US" altLang="ja-JP" sz="2400" dirty="0"/>
              <a:t>enhances imbalance to large </a:t>
            </a:r>
            <a:r>
              <a:rPr lang="en-US" altLang="ja-JP" sz="2400" dirty="0" smtClean="0"/>
              <a:t>bias and </a:t>
            </a:r>
            <a:r>
              <a:rPr lang="en-US" altLang="ja-JP" sz="2400" b="1" dirty="0" smtClean="0"/>
              <a:t>Chiral </a:t>
            </a:r>
            <a:r>
              <a:rPr lang="en-US" altLang="ja-JP" sz="2400" b="1" dirty="0"/>
              <a:t>transmission</a:t>
            </a:r>
            <a:r>
              <a:rPr lang="en-US" altLang="ja-JP" sz="2400" dirty="0"/>
              <a:t> </a:t>
            </a:r>
            <a:r>
              <a:rPr lang="en-US" altLang="ja-JP" sz="2400" dirty="0" smtClean="0"/>
              <a:t>may</a:t>
            </a:r>
            <a:r>
              <a:rPr lang="en-US" altLang="ja-JP" sz="2400" b="1" dirty="0" smtClean="0"/>
              <a:t> </a:t>
            </a:r>
            <a:r>
              <a:rPr lang="en-US" altLang="ja-JP" sz="2400" dirty="0" smtClean="0"/>
              <a:t>transfers </a:t>
            </a:r>
            <a:r>
              <a:rPr lang="en-US" altLang="ja-JP" sz="2400" dirty="0"/>
              <a:t>this chirality to  other enantiomers</a:t>
            </a:r>
            <a:r>
              <a:rPr lang="en-US" altLang="ja-JP" sz="2400" dirty="0" smtClean="0"/>
              <a:t>. </a:t>
            </a:r>
            <a:endParaRPr lang="en-US" altLang="ja-JP" sz="2400" dirty="0"/>
          </a:p>
        </p:txBody>
      </p:sp>
      <p:sp>
        <p:nvSpPr>
          <p:cNvPr id="5" name="正方形/長方形 4"/>
          <p:cNvSpPr/>
          <p:nvPr/>
        </p:nvSpPr>
        <p:spPr>
          <a:xfrm rot="2060396">
            <a:off x="69020" y="3646148"/>
            <a:ext cx="7681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 smtClean="0"/>
              <a:t>earth</a:t>
            </a:r>
            <a:endParaRPr lang="ja-JP" altLang="en-US" sz="2000" dirty="0"/>
          </a:p>
        </p:txBody>
      </p:sp>
      <p:sp>
        <p:nvSpPr>
          <p:cNvPr id="7" name="正方形/長方形 6"/>
          <p:cNvSpPr/>
          <p:nvPr/>
        </p:nvSpPr>
        <p:spPr>
          <a:xfrm rot="2060396">
            <a:off x="52190" y="2983716"/>
            <a:ext cx="80182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 smtClean="0">
                <a:solidFill>
                  <a:srgbClr val="FF0000"/>
                </a:solidFill>
              </a:rPr>
              <a:t>space</a:t>
            </a:r>
            <a:endParaRPr lang="ja-JP" alt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16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Hypotheses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1280" y="2038388"/>
            <a:ext cx="8269192" cy="3951337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altLang="ja-JP" dirty="0" smtClean="0">
                <a:solidFill>
                  <a:schemeClr val="tx1"/>
                </a:solidFill>
              </a:rPr>
              <a:t>Some mechanism </a:t>
            </a:r>
            <a:r>
              <a:rPr lang="en-US" altLang="ja-JP" dirty="0">
                <a:solidFill>
                  <a:schemeClr val="tx1"/>
                </a:solidFill>
              </a:rPr>
              <a:t>are proposed.</a:t>
            </a:r>
          </a:p>
          <a:p>
            <a:pPr lvl="1"/>
            <a:r>
              <a:rPr lang="en-US" altLang="ja-JP" dirty="0" smtClean="0">
                <a:solidFill>
                  <a:schemeClr val="tx1"/>
                </a:solidFill>
              </a:rPr>
              <a:t>Circularly </a:t>
            </a:r>
            <a:r>
              <a:rPr lang="en-US" altLang="ja-JP" dirty="0">
                <a:solidFill>
                  <a:schemeClr val="tx1"/>
                </a:solidFill>
              </a:rPr>
              <a:t>polarized light may trigger the formation of an enantiomeric excess in space. </a:t>
            </a:r>
            <a:endParaRPr lang="en-US" altLang="ja-JP" dirty="0" smtClean="0">
              <a:solidFill>
                <a:schemeClr val="tx1"/>
              </a:solidFill>
            </a:endParaRPr>
          </a:p>
          <a:p>
            <a:pPr lvl="1"/>
            <a:r>
              <a:rPr lang="en-US" altLang="ja-JP" dirty="0" smtClean="0">
                <a:solidFill>
                  <a:schemeClr val="tx1"/>
                </a:solidFill>
              </a:rPr>
              <a:t>Electrons (and others)</a:t>
            </a:r>
            <a:r>
              <a:rPr lang="ja-JP" altLang="en-US" dirty="0" smtClean="0">
                <a:solidFill>
                  <a:schemeClr val="tx1"/>
                </a:solidFill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</a:rPr>
              <a:t>from beta decay generates circularly polarized bremsstrahlung photons (</a:t>
            </a:r>
            <a:r>
              <a:rPr lang="en-US" altLang="ja-JP" dirty="0" err="1" smtClean="0">
                <a:solidFill>
                  <a:schemeClr val="tx1"/>
                </a:solidFill>
              </a:rPr>
              <a:t>Vester</a:t>
            </a:r>
            <a:r>
              <a:rPr lang="en-US" altLang="ja-JP" dirty="0" smtClean="0">
                <a:solidFill>
                  <a:schemeClr val="tx1"/>
                </a:solidFill>
              </a:rPr>
              <a:t>-Ulbricht</a:t>
            </a:r>
            <a:r>
              <a:rPr lang="ja-JP" altLang="en-US" dirty="0" smtClean="0">
                <a:solidFill>
                  <a:schemeClr val="tx1"/>
                </a:solidFill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</a:rPr>
              <a:t>hypothesis).</a:t>
            </a:r>
          </a:p>
          <a:p>
            <a:pPr lvl="1"/>
            <a:r>
              <a:rPr lang="en-US" altLang="ja-JP" dirty="0" smtClean="0">
                <a:solidFill>
                  <a:schemeClr val="tx1"/>
                </a:solidFill>
              </a:rPr>
              <a:t>Tiny energy difference between enantiomers and phase transition</a:t>
            </a:r>
          </a:p>
          <a:p>
            <a:pPr lvl="2"/>
            <a:r>
              <a:rPr lang="en-US" altLang="ja-JP" dirty="0" smtClean="0">
                <a:solidFill>
                  <a:srgbClr val="FF0000"/>
                </a:solidFill>
              </a:rPr>
              <a:t>We compute this energy for comparison with electron chirality, though we consider this scenario implausible.</a:t>
            </a:r>
            <a:endParaRPr lang="en-US" altLang="ja-JP" dirty="0">
              <a:solidFill>
                <a:schemeClr val="tx1"/>
              </a:solidFill>
            </a:endParaRPr>
          </a:p>
          <a:p>
            <a:pPr lvl="1"/>
            <a:r>
              <a:rPr lang="en-US" altLang="ja-JP" dirty="0" smtClean="0">
                <a:solidFill>
                  <a:schemeClr val="tx1"/>
                </a:solidFill>
              </a:rPr>
              <a:t>and </a:t>
            </a:r>
            <a:r>
              <a:rPr lang="en-US" altLang="ja-JP" dirty="0">
                <a:solidFill>
                  <a:schemeClr val="tx1"/>
                </a:solidFill>
              </a:rPr>
              <a:t>so on</a:t>
            </a:r>
            <a:r>
              <a:rPr lang="en-US" altLang="ja-JP" dirty="0" smtClean="0">
                <a:solidFill>
                  <a:schemeClr val="tx1"/>
                </a:solidFill>
              </a:rPr>
              <a:t>. </a:t>
            </a:r>
            <a:endParaRPr lang="en-US" altLang="ja-JP" dirty="0">
              <a:solidFill>
                <a:schemeClr val="tx1"/>
              </a:solidFill>
            </a:endParaRPr>
          </a:p>
          <a:p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662137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8957" y="219743"/>
            <a:ext cx="5706241" cy="1442674"/>
          </a:xfrm>
        </p:spPr>
        <p:txBody>
          <a:bodyPr/>
          <a:lstStyle/>
          <a:p>
            <a:r>
              <a:rPr kumimoji="1" lang="en-US" altLang="ja-JP" dirty="0" smtClean="0"/>
              <a:t>Parity-violating</a:t>
            </a:r>
            <a:br>
              <a:rPr kumimoji="1" lang="en-US" altLang="ja-JP" dirty="0" smtClean="0"/>
            </a:br>
            <a:r>
              <a:rPr kumimoji="1" lang="en-US" altLang="ja-JP" dirty="0" smtClean="0"/>
              <a:t> energy shift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38958" y="1671588"/>
            <a:ext cx="8805042" cy="3951337"/>
          </a:xfrm>
        </p:spPr>
        <p:txBody>
          <a:bodyPr/>
          <a:lstStyle/>
          <a:p>
            <a:r>
              <a:rPr lang="en-US" altLang="ja-JP" dirty="0" smtClean="0">
                <a:solidFill>
                  <a:schemeClr val="tx1"/>
                </a:solidFill>
              </a:rPr>
              <a:t>Energy difference between enantiomers</a:t>
            </a:r>
          </a:p>
          <a:p>
            <a:endParaRPr lang="en-US" altLang="ja-JP" dirty="0" smtClean="0">
              <a:solidFill>
                <a:schemeClr val="tx1"/>
              </a:solidFill>
            </a:endParaRPr>
          </a:p>
          <a:p>
            <a:endParaRPr lang="en-US" altLang="ja-JP" dirty="0" smtClean="0">
              <a:solidFill>
                <a:schemeClr val="tx1"/>
              </a:solidFill>
            </a:endParaRPr>
          </a:p>
          <a:p>
            <a:endParaRPr lang="en-US" altLang="ja-JP" dirty="0">
              <a:solidFill>
                <a:schemeClr val="tx1"/>
              </a:solidFill>
            </a:endParaRPr>
          </a:p>
          <a:p>
            <a:endParaRPr lang="en-US" altLang="ja-JP" dirty="0" smtClean="0">
              <a:solidFill>
                <a:schemeClr val="tx1"/>
              </a:solidFill>
            </a:endParaRPr>
          </a:p>
          <a:p>
            <a:endParaRPr lang="en-US" altLang="ja-JP" dirty="0" smtClean="0">
              <a:solidFill>
                <a:schemeClr val="tx1"/>
              </a:solidFill>
            </a:endParaRPr>
          </a:p>
          <a:p>
            <a:endParaRPr lang="en-US" altLang="ja-JP" sz="1600" dirty="0" smtClean="0">
              <a:solidFill>
                <a:schemeClr val="tx1"/>
              </a:solidFill>
            </a:endParaRPr>
          </a:p>
          <a:p>
            <a:r>
              <a:rPr lang="en-US" altLang="ja-JP" dirty="0" smtClean="0">
                <a:solidFill>
                  <a:schemeClr val="tx1"/>
                </a:solidFill>
              </a:rPr>
              <a:t>About 10</a:t>
            </a:r>
            <a:r>
              <a:rPr lang="en-US" altLang="ja-JP" baseline="30000" dirty="0" smtClean="0">
                <a:solidFill>
                  <a:schemeClr val="tx1"/>
                </a:solidFill>
              </a:rPr>
              <a:t>-18</a:t>
            </a:r>
            <a:r>
              <a:rPr lang="en-US" altLang="ja-JP" dirty="0" smtClean="0">
                <a:solidFill>
                  <a:schemeClr val="tx1"/>
                </a:solidFill>
              </a:rPr>
              <a:t> eV. Too small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lang="en-US" altLang="ja-JP" dirty="0" smtClean="0">
                <a:solidFill>
                  <a:srgbClr val="0000FF"/>
                </a:solidFill>
              </a:rPr>
              <a:t>We use this quantity,</a:t>
            </a:r>
          </a:p>
          <a:p>
            <a:pPr lvl="1"/>
            <a:r>
              <a:rPr lang="en-US" altLang="ja-JP" dirty="0" smtClean="0">
                <a:solidFill>
                  <a:srgbClr val="0000FF"/>
                </a:solidFill>
              </a:rPr>
              <a:t>Check our computation</a:t>
            </a:r>
          </a:p>
          <a:p>
            <a:pPr lvl="1"/>
            <a:r>
              <a:rPr lang="en-US" altLang="ja-JP" dirty="0" smtClean="0">
                <a:solidFill>
                  <a:srgbClr val="0000FF"/>
                </a:solidFill>
              </a:rPr>
              <a:t>Comparison with total chirality,</a:t>
            </a:r>
            <a:br>
              <a:rPr lang="en-US" altLang="ja-JP" dirty="0" smtClean="0">
                <a:solidFill>
                  <a:srgbClr val="0000FF"/>
                </a:solidFill>
              </a:rPr>
            </a:br>
            <a:r>
              <a:rPr lang="en-US" altLang="ja-JP" dirty="0" smtClean="0">
                <a:solidFill>
                  <a:srgbClr val="0000FF"/>
                </a:solidFill>
              </a:rPr>
              <a:t>which is the chirality integrated over the whole molecule. </a:t>
            </a:r>
          </a:p>
        </p:txBody>
      </p:sp>
      <p:pic>
        <p:nvPicPr>
          <p:cNvPr id="4" name="Picture 30" descr="\begin{align*}&#10;  H_{\rm PV} = \sum_{i,n}\frac{G_F}{2\sqrt{2}}Q^n_W \hat{\psi}^\dagger_{e_i} \gamma_5 \hat{\psi}_{e_i} \hat{\psi}^\dagger_{N_n} \hat{\psi}_{N_n}&#10;\end{align*}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8554" y="2313353"/>
            <a:ext cx="3024336" cy="563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\begin{align*}&#10; E_{\rm PV} &amp;= \int d^3 \vec r \langle \Psi | H_{\rm PV} | \Psi \rangle \\&#10; &amp;= \frac{G_F}{2\sqrt 2} \sum_n Q^n_W \sum_i \left( \int d^3 \vec r \langle \Psi |&#10; \hat{\psi}^\dagger_{e_i} \gamma_5 \hat{\psi}_{e_i} \hat{\psi}^\dagger_{N_n} \hat{\psi}_{N_n} | \Psi \rangle \right) \\&amp;=&#10; \frac{G_F}{2\sqrt 2} \sum_n Q^n_W M^n_{\rm PV}&#10;\end{align*}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280" y="2385645"/>
            <a:ext cx="5493918" cy="2064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8" descr="\begin{align*}&#10; M^n_{\rm PV} \simeq \sum_i &#10; \langle \Psi | \hat{\psi}^\dagger_{e_i} \left(\vec{r}_n \right) \gamma_5 \hat{\psi}_{e_i} \left(\vec{r}_n\right)| \Psi \rangle&#10;\end{align*}&#10;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648" y="4357563"/>
            <a:ext cx="3838072" cy="599278"/>
          </a:xfrm>
          <a:prstGeom prst="rect">
            <a:avLst/>
          </a:prstGeom>
          <a:solidFill>
            <a:srgbClr val="FFFF00"/>
          </a:solidFill>
          <a:extLst/>
        </p:spPr>
      </p:pic>
      <p:sp>
        <p:nvSpPr>
          <p:cNvPr id="7" name="テキスト ボックス 6"/>
          <p:cNvSpPr txBox="1"/>
          <p:nvPr/>
        </p:nvSpPr>
        <p:spPr>
          <a:xfrm>
            <a:off x="4870331" y="4975183"/>
            <a:ext cx="42802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FF0000"/>
                </a:solidFill>
              </a:rPr>
              <a:t>Electron chirality at nuclear positions</a:t>
            </a:r>
          </a:p>
          <a:p>
            <a:r>
              <a:rPr lang="en-US" altLang="ja-JP" sz="2000" dirty="0" smtClean="0">
                <a:solidFill>
                  <a:srgbClr val="FF0000"/>
                </a:solidFill>
              </a:rPr>
              <a:t>for point-like nuclei.</a:t>
            </a:r>
            <a:r>
              <a:rPr kumimoji="1" lang="en-US" altLang="ja-JP" sz="2000" dirty="0" smtClean="0">
                <a:solidFill>
                  <a:srgbClr val="FF0000"/>
                </a:solidFill>
              </a:rPr>
              <a:t> 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883419" y="3617794"/>
            <a:ext cx="48894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i="1" dirty="0" err="1" smtClean="0">
                <a:solidFill>
                  <a:srgbClr val="FF0000"/>
                </a:solidFill>
              </a:rPr>
              <a:t>M</a:t>
            </a:r>
            <a:r>
              <a:rPr kumimoji="1" lang="en-US" altLang="ja-JP" sz="2200" i="1" baseline="30000" dirty="0" err="1" smtClean="0">
                <a:solidFill>
                  <a:srgbClr val="FF0000"/>
                </a:solidFill>
              </a:rPr>
              <a:t>n</a:t>
            </a:r>
            <a:r>
              <a:rPr kumimoji="1" lang="en-US" altLang="ja-JP" sz="2200" baseline="-25000" dirty="0" err="1" smtClean="0">
                <a:solidFill>
                  <a:srgbClr val="FF0000"/>
                </a:solidFill>
              </a:rPr>
              <a:t>PV</a:t>
            </a:r>
            <a:r>
              <a:rPr kumimoji="1" lang="en-US" altLang="ja-JP" sz="2200" dirty="0" smtClean="0">
                <a:solidFill>
                  <a:srgbClr val="FF0000"/>
                </a:solidFill>
              </a:rPr>
              <a:t> : Parameterization of contribution</a:t>
            </a:r>
            <a:br>
              <a:rPr kumimoji="1" lang="en-US" altLang="ja-JP" sz="2200" dirty="0" smtClean="0">
                <a:solidFill>
                  <a:srgbClr val="FF0000"/>
                </a:solidFill>
              </a:rPr>
            </a:br>
            <a:r>
              <a:rPr kumimoji="1" lang="en-US" altLang="ja-JP" sz="2200" dirty="0" smtClean="0">
                <a:solidFill>
                  <a:srgbClr val="FF0000"/>
                </a:solidFill>
              </a:rPr>
              <a:t>            from each nucleus</a:t>
            </a:r>
            <a:endParaRPr kumimoji="1" lang="ja-JP" altLang="en-US" sz="2200" dirty="0">
              <a:solidFill>
                <a:srgbClr val="FF0000"/>
              </a:solidFill>
            </a:endParaRP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06402" y="235320"/>
            <a:ext cx="1333582" cy="1077962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76984" y="288288"/>
            <a:ext cx="1192263" cy="924865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5703340" y="1313282"/>
            <a:ext cx="12366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/>
              <a:t>L-Alanine</a:t>
            </a:r>
            <a:endParaRPr lang="ja-JP" altLang="en-US" sz="16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857392" y="1313282"/>
            <a:ext cx="1282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/>
              <a:t>D-Alanine</a:t>
            </a:r>
            <a:endParaRPr lang="ja-JP" altLang="en-US" sz="1600" dirty="0"/>
          </a:p>
        </p:txBody>
      </p:sp>
      <p:sp>
        <p:nvSpPr>
          <p:cNvPr id="15" name="左右矢印 14"/>
          <p:cNvSpPr/>
          <p:nvPr/>
        </p:nvSpPr>
        <p:spPr>
          <a:xfrm>
            <a:off x="6938042" y="976775"/>
            <a:ext cx="738942" cy="269827"/>
          </a:xfrm>
          <a:prstGeom prst="leftRightArrow">
            <a:avLst/>
          </a:prstGeom>
          <a:solidFill>
            <a:srgbClr val="0000FF"/>
          </a:solidFill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248354" y="1648606"/>
            <a:ext cx="25034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00FF"/>
                </a:solidFill>
              </a:rPr>
              <a:t>Energy difference</a:t>
            </a:r>
            <a:endParaRPr kumimoji="1" lang="ja-JP" altLang="en-US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45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Electron chirality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2038388"/>
            <a:ext cx="8177064" cy="3951337"/>
          </a:xfrm>
        </p:spPr>
        <p:txBody>
          <a:bodyPr/>
          <a:lstStyle/>
          <a:p>
            <a:r>
              <a:rPr lang="en-US" altLang="ja-JP" dirty="0" smtClean="0"/>
              <a:t>Electron has chirality?</a:t>
            </a:r>
          </a:p>
          <a:p>
            <a:pPr lvl="1"/>
            <a:r>
              <a:rPr lang="en-US" altLang="ja-JP" dirty="0" smtClean="0">
                <a:solidFill>
                  <a:srgbClr val="0000FF"/>
                </a:solidFill>
              </a:rPr>
              <a:t>Helicity </a:t>
            </a:r>
            <a:r>
              <a:rPr lang="en-US" altLang="ja-JP" dirty="0" smtClean="0"/>
              <a:t>: Inner </a:t>
            </a:r>
            <a:r>
              <a:rPr lang="en-US" altLang="ja-JP" dirty="0"/>
              <a:t>product of spin and momentum: </a:t>
            </a:r>
            <a:r>
              <a:rPr lang="en-US" altLang="ja-JP" dirty="0" smtClean="0"/>
              <a:t>+ or –</a:t>
            </a:r>
          </a:p>
          <a:p>
            <a:pPr lvl="1"/>
            <a:r>
              <a:rPr lang="en-US" altLang="ja-JP" dirty="0" smtClean="0"/>
              <a:t>Helicity can be flipped by Lorentz transformation.</a:t>
            </a:r>
            <a:endParaRPr lang="en-US" altLang="ja-JP" dirty="0"/>
          </a:p>
          <a:p>
            <a:pPr lvl="1"/>
            <a:r>
              <a:rPr lang="en-US" altLang="ja-JP" dirty="0" smtClean="0"/>
              <a:t>The notion of helicity is extended into Lorentz consistent one.</a:t>
            </a: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Chirality density</a:t>
            </a:r>
            <a:r>
              <a:rPr lang="en-US" altLang="ja-JP" dirty="0" smtClean="0"/>
              <a:t> </a:t>
            </a:r>
          </a:p>
          <a:p>
            <a:pPr lvl="1"/>
            <a:endParaRPr lang="en-US" altLang="ja-JP" sz="3200" dirty="0"/>
          </a:p>
          <a:p>
            <a:pPr lvl="1"/>
            <a:endParaRPr lang="en-US" altLang="ja-JP" dirty="0" smtClean="0"/>
          </a:p>
          <a:p>
            <a:pPr lvl="2"/>
            <a:r>
              <a:rPr lang="en-US" altLang="ja-JP" dirty="0" smtClean="0">
                <a:latin typeface="Symbol" panose="05050102010706020507" pitchFamily="18" charset="2"/>
              </a:rPr>
              <a:t>g</a:t>
            </a:r>
            <a:r>
              <a:rPr lang="en-US" altLang="ja-JP" dirty="0" smtClean="0"/>
              <a:t> : Gamma matrix</a:t>
            </a:r>
            <a:endParaRPr kumimoji="1" lang="en-US" altLang="ja-JP" dirty="0" smtClean="0"/>
          </a:p>
          <a:p>
            <a:r>
              <a:rPr lang="en-US" altLang="ja-JP" dirty="0" smtClean="0">
                <a:solidFill>
                  <a:srgbClr val="FF0000"/>
                </a:solidFill>
              </a:rPr>
              <a:t>The charge of the weak interaction is dependent on the chirality of electron, not the helicity.</a:t>
            </a:r>
          </a:p>
          <a:p>
            <a:r>
              <a:rPr kumimoji="1" lang="en-US" altLang="ja-JP" dirty="0" smtClean="0">
                <a:solidFill>
                  <a:srgbClr val="FF0000"/>
                </a:solidFill>
              </a:rPr>
              <a:t>The electron mass term can flip the chirality.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pic>
        <p:nvPicPr>
          <p:cNvPr id="4" name="Picture 2" descr="\begin{align*}&#10; \hat{\psi}^\dagger (x) \gamma_5 \hat{\psi} (x) = \hat{\psi}_R^\dagger (x) \hat{\psi}_R (x) - \hat{\psi}_L^\dagger (x) \hat{\psi}_L (x)&#10;\end{align*}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755246"/>
            <a:ext cx="4293380" cy="341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TexTeXPicture" descr="&lt;?xml version=&quot;1.0&quot; encoding=&quot;utf-16&quot;?&gt;&#10;&lt;TeXTeX&gt;&#10;  &lt;preamble&gt;\documentclass{jarticle}&#10;\usepackage{amsmath}&#10;\pagestyle{empty}&lt;/preamble&gt;&#10;  &lt;body&gt;\begin{align*} &#10;\gamma_5 &#10;= i \gamma^0 &#10;\gamma^1 \gamma^2&#10;\gamma^3&#10;\end{align*}&lt;/body&gt;&#10;  &lt;fcolor&gt;FF000000&lt;/fcolor&gt;&#10;  &lt;bcolor&gt;FFFFFFFF&lt;/bcolor&gt;&#10;  &lt;transparent&gt;True&lt;/transparent&gt;&#10;  &lt;resolution&gt;1800&lt;/resolution&gt;&#10;  &lt;imageh&gt;268&lt;/imageh&gt;&#10;  &lt;imagew&gt;1648&lt;/imagew&gt;&#10;  &lt;scale&gt;50&lt;/scale&gt;&#10;  &lt;cursor&gt;66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6598" y="5171472"/>
            <a:ext cx="1744133" cy="283633"/>
          </a:xfrm>
          <a:prstGeom prst="rect">
            <a:avLst/>
          </a:prstGeom>
        </p:spPr>
      </p:pic>
      <p:pic>
        <p:nvPicPr>
          <p:cNvPr id="9" name="TexTeXPicture" descr="&lt;?xml version=&quot;1.0&quot; encoding=&quot;utf-16&quot;?&gt;&#10;&lt;TeXTeX&gt;&#10;  &lt;preamble&gt;\documentclass{jarticle}&#10;\usepackage{amsmath}&#10;\pagestyle{empty}&lt;/preamble&gt;&#10;  &lt;body&gt;\begin{align*} &#10;\psi_L = P_L \psi&#10;\end{align*}&lt;/body&gt;&#10;  &lt;fcolor&gt;FF000000&lt;/fcolor&gt;&#10;  &lt;bcolor&gt;FFFFFFFF&lt;/bcolor&gt;&#10;  &lt;transparent&gt;True&lt;/transparent&gt;&#10;  &lt;resolution&gt;1800&lt;/resolution&gt;&#10;  &lt;imageh&gt;223&lt;/imageh&gt;&#10;  &lt;imagew&gt;1103&lt;/imagew&gt;&#10;  &lt;scale&gt;50&lt;/scale&gt;&#10;  &lt;cursor&gt;18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5413" y="4221596"/>
            <a:ext cx="1482749" cy="299776"/>
          </a:xfrm>
          <a:prstGeom prst="rect">
            <a:avLst/>
          </a:prstGeom>
        </p:spPr>
      </p:pic>
      <p:pic>
        <p:nvPicPr>
          <p:cNvPr id="12" name="TexTeXPicture" descr="&lt;?xml version=&quot;1.0&quot; encoding=&quot;utf-16&quot;?&gt;&#10;&lt;TeXTeX&gt;&#10;  &lt;preamble&gt;\documentclass{jarticle}&#10;\usepackage{amsmath}&#10;\pagestyle{empty}&lt;/preamble&gt;&#10;  &lt;body&gt;\begin{align*} &#10;\psi_R = P_R \psi&#10;\end{align*}&lt;/body&gt;&#10;  &lt;fcolor&gt;FF000000&lt;/fcolor&gt;&#10;  &lt;bcolor&gt;FFFFFFFF&lt;/bcolor&gt;&#10;  &lt;transparent&gt;True&lt;/transparent&gt;&#10;  &lt;resolution&gt;1800&lt;/resolution&gt;&#10;  &lt;imageh&gt;223&lt;/imageh&gt;&#10;  &lt;imagew&gt;1131&lt;/imagew&gt;&#10;  &lt;scale&gt;50&lt;/scale&gt;&#10;  &lt;cursor&gt;28&lt;/cursor&gt;&#10;&lt;/TeXTeX&gt;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946" y="4183791"/>
            <a:ext cx="1508000" cy="297333"/>
          </a:xfrm>
          <a:prstGeom prst="rect">
            <a:avLst/>
          </a:prstGeom>
        </p:spPr>
      </p:pic>
      <p:pic>
        <p:nvPicPr>
          <p:cNvPr id="13" name="TexTeXPicture" descr="&lt;?xml version=&quot;1.0&quot; encoding=&quot;utf-16&quot;?&gt;&#10;&lt;TeXTeX&gt;&#10;  &lt;preamble&gt;\documentclass{jarticle}&#10;\usepackage{amsmath}&#10;\pagestyle{empty}&lt;/preamble&gt;&#10;  &lt;body&gt;\begin{align*} &#10;P_L &#10;=&#10;\frac{1 - \gamma_5}{2}&#10;\end{align*}&lt;/body&gt;&#10;  &lt;fcolor&gt;FF000000&lt;/fcolor&gt;&#10;  &lt;bcolor&gt;FFFFFFFF&lt;/bcolor&gt;&#10;  &lt;transparent&gt;True&lt;/transparent&gt;&#10;  &lt;resolution&gt;1800&lt;/resolution&gt;&#10;  &lt;imageh&gt;503&lt;/imageh&gt;&#10;  &lt;imagew&gt;1332&lt;/imagew&gt;&#10;  &lt;scale&gt;50&lt;/scale&gt;&#10;  &lt;cursor&gt;45&lt;/cursor&gt;&#10;&lt;/TeXTeX&gt;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1937" y="4538425"/>
            <a:ext cx="1409700" cy="532342"/>
          </a:xfrm>
          <a:prstGeom prst="rect">
            <a:avLst/>
          </a:prstGeom>
        </p:spPr>
      </p:pic>
      <p:pic>
        <p:nvPicPr>
          <p:cNvPr id="15" name="TexTeXPicture" descr="&lt;?xml version=&quot;1.0&quot; encoding=&quot;utf-16&quot;?&gt;&#10;&lt;TeXTeX&gt;&#10;  &lt;preamble&gt;\documentclass{jarticle}&#10;\usepackage{amsmath}&#10;\pagestyle{empty}&lt;/preamble&gt;&#10;  &lt;body&gt;\begin{align*} &#10;P_R &#10;=&#10;\frac{1 + \gamma_5}{2}&#10;\end{align*}&lt;/body&gt;&#10;  &lt;fcolor&gt;FF000000&lt;/fcolor&gt;&#10;  &lt;bcolor&gt;FFFFFFFF&lt;/bcolor&gt;&#10;  &lt;transparent&gt;True&lt;/transparent&gt;&#10;  &lt;resolution&gt;1800&lt;/resolution&gt;&#10;  &lt;imageh&gt;503&lt;/imageh&gt;&#10;  &lt;imagew&gt;1346&lt;/imagew&gt;&#10;  &lt;scale&gt;50&lt;/scale&gt;&#10;  &lt;cursor&gt;19&lt;/cursor&gt;&#10;&lt;/TeXTeX&gt;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4545279"/>
            <a:ext cx="1424517" cy="532342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6732240" y="4545279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solidFill>
                  <a:srgbClr val="0000FF"/>
                </a:solidFill>
              </a:rPr>
              <a:t>●</a:t>
            </a:r>
            <a:endParaRPr kumimoji="1" lang="ja-JP" altLang="en-US" dirty="0">
              <a:solidFill>
                <a:srgbClr val="0000FF"/>
              </a:solidFill>
            </a:endParaRPr>
          </a:p>
        </p:txBody>
      </p:sp>
      <p:cxnSp>
        <p:nvCxnSpPr>
          <p:cNvPr id="11" name="直線矢印コネクタ 10"/>
          <p:cNvCxnSpPr/>
          <p:nvPr/>
        </p:nvCxnSpPr>
        <p:spPr>
          <a:xfrm>
            <a:off x="7147738" y="4729945"/>
            <a:ext cx="1816750" cy="0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7210753" y="4802140"/>
            <a:ext cx="1690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Chirality L </a:t>
            </a:r>
            <a:r>
              <a:rPr kumimoji="1" lang="ja-JP" altLang="en-US" dirty="0" smtClean="0"/>
              <a:t>⇔ </a:t>
            </a:r>
            <a:r>
              <a:rPr kumimoji="1" lang="en-US" altLang="ja-JP" dirty="0" smtClean="0"/>
              <a:t>R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529177" y="4476512"/>
            <a:ext cx="380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 err="1" smtClean="0"/>
              <a:t>e</a:t>
            </a:r>
            <a:r>
              <a:rPr kumimoji="1" lang="en-US" altLang="ja-JP" baseline="-25000" dirty="0" err="1" smtClean="0"/>
              <a:t>L</a:t>
            </a:r>
            <a:endParaRPr kumimoji="1" lang="ja-JP" altLang="en-US" baseline="-250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308304" y="4151688"/>
            <a:ext cx="1181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Helicity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 </a:t>
            </a:r>
            <a:r>
              <a:rPr kumimoji="1" lang="en-US" altLang="ja-JP" sz="3200" dirty="0" smtClean="0"/>
              <a:t>-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5294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436563"/>
            <a:ext cx="9144000" cy="1442674"/>
          </a:xfrm>
        </p:spPr>
        <p:txBody>
          <a:bodyPr/>
          <a:lstStyle/>
          <a:p>
            <a:r>
              <a:rPr kumimoji="1" lang="en-US" altLang="ja-JP" sz="4400" dirty="0" smtClean="0"/>
              <a:t>Chirality of molecule and electron</a:t>
            </a:r>
            <a:endParaRPr kumimoji="1" lang="ja-JP" altLang="en-US" sz="54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9552" y="1879237"/>
            <a:ext cx="8064896" cy="3951337"/>
          </a:xfrm>
        </p:spPr>
        <p:txBody>
          <a:bodyPr/>
          <a:lstStyle/>
          <a:p>
            <a:r>
              <a:rPr kumimoji="1" lang="en-US" altLang="ja-JP" dirty="0" smtClean="0">
                <a:solidFill>
                  <a:schemeClr val="tx1"/>
                </a:solidFill>
              </a:rPr>
              <a:t>Nonzero </a:t>
            </a:r>
            <a:r>
              <a:rPr lang="en-US" altLang="ja-JP" i="1" dirty="0" smtClean="0">
                <a:solidFill>
                  <a:schemeClr val="tx1"/>
                </a:solidFill>
              </a:rPr>
              <a:t>E</a:t>
            </a:r>
            <a:r>
              <a:rPr lang="en-US" altLang="ja-JP" baseline="-25000" dirty="0" smtClean="0">
                <a:solidFill>
                  <a:schemeClr val="tx1"/>
                </a:solidFill>
              </a:rPr>
              <a:t>PV</a:t>
            </a:r>
            <a:r>
              <a:rPr lang="ja-JP" altLang="en-US" baseline="-25000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dirty="0" smtClean="0">
                <a:solidFill>
                  <a:schemeClr val="tx1"/>
                </a:solidFill>
              </a:rPr>
              <a:t> </a:t>
            </a:r>
            <a:r>
              <a:rPr kumimoji="1" lang="ja-JP" altLang="en-US" dirty="0" smtClean="0">
                <a:solidFill>
                  <a:schemeClr val="tx1"/>
                </a:solidFill>
              </a:rPr>
              <a:t>→ </a:t>
            </a:r>
            <a:r>
              <a:rPr kumimoji="1" lang="en-US" altLang="ja-JP" dirty="0" smtClean="0">
                <a:solidFill>
                  <a:schemeClr val="tx1"/>
                </a:solidFill>
              </a:rPr>
              <a:t> nonzero electron chirality </a:t>
            </a:r>
            <a:r>
              <a:rPr lang="en-US" altLang="ja-JP" dirty="0" smtClean="0">
                <a:solidFill>
                  <a:schemeClr val="tx1"/>
                </a:solidFill>
              </a:rPr>
              <a:t>at</a:t>
            </a:r>
            <a:r>
              <a:rPr kumimoji="1" lang="en-US" altLang="ja-JP" dirty="0" smtClean="0">
                <a:solidFill>
                  <a:schemeClr val="tx1"/>
                </a:solidFill>
              </a:rPr>
              <a:t> nuclei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Question: Is total electron chirality is zero or not?</a:t>
            </a:r>
          </a:p>
          <a:p>
            <a:pPr lvl="1"/>
            <a:r>
              <a:rPr lang="en-US" altLang="ja-JP" dirty="0" smtClean="0">
                <a:solidFill>
                  <a:schemeClr val="tx1"/>
                </a:solidFill>
              </a:rPr>
              <a:t>For enantiomers, parity symmetry is violated and total electron chirality can be nonzero.</a:t>
            </a:r>
          </a:p>
          <a:p>
            <a:pPr lvl="1"/>
            <a:r>
              <a:rPr lang="en-US" altLang="ja-JP" dirty="0" smtClean="0">
                <a:solidFill>
                  <a:schemeClr val="tx1"/>
                </a:solidFill>
              </a:rPr>
              <a:t>Electron chirality is flipped by electron</a:t>
            </a:r>
            <a:br>
              <a:rPr lang="en-US" altLang="ja-JP" dirty="0" smtClean="0">
                <a:solidFill>
                  <a:schemeClr val="tx1"/>
                </a:solidFill>
              </a:rPr>
            </a:br>
            <a:r>
              <a:rPr lang="en-US" altLang="ja-JP" dirty="0" smtClean="0">
                <a:solidFill>
                  <a:schemeClr val="tx1"/>
                </a:solidFill>
              </a:rPr>
              <a:t>mass (interaction with Higgs).</a:t>
            </a:r>
          </a:p>
          <a:p>
            <a:r>
              <a:rPr kumimoji="1" lang="en-US" altLang="ja-JP" dirty="0" smtClean="0">
                <a:solidFill>
                  <a:schemeClr val="tx1"/>
                </a:solidFill>
              </a:rPr>
              <a:t>Total electron chirality of enantiomer</a:t>
            </a:r>
            <a:br>
              <a:rPr kumimoji="1" lang="en-US" altLang="ja-JP" dirty="0" smtClean="0">
                <a:solidFill>
                  <a:schemeClr val="tx1"/>
                </a:solidFill>
              </a:rPr>
            </a:br>
            <a:r>
              <a:rPr kumimoji="1" lang="en-US" altLang="ja-JP" dirty="0" smtClean="0">
                <a:solidFill>
                  <a:schemeClr val="tx1"/>
                </a:solidFill>
              </a:rPr>
              <a:t>has not been paid attention</a:t>
            </a:r>
          </a:p>
          <a:p>
            <a:pPr lvl="1"/>
            <a:r>
              <a:rPr lang="en-US" altLang="ja-JP" dirty="0" smtClean="0">
                <a:solidFill>
                  <a:schemeClr val="tx1"/>
                </a:solidFill>
              </a:rPr>
              <a:t>Only one paper</a:t>
            </a:r>
            <a:r>
              <a:rPr lang="ja-JP" altLang="en-US" dirty="0" smtClean="0">
                <a:solidFill>
                  <a:schemeClr val="tx1"/>
                </a:solidFill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</a:rPr>
              <a:t>studying </a:t>
            </a:r>
            <a:r>
              <a:rPr lang="en-US" altLang="ja-JP" i="1" dirty="0" smtClean="0">
                <a:solidFill>
                  <a:schemeClr val="tx1"/>
                </a:solidFill>
              </a:rPr>
              <a:t>E</a:t>
            </a:r>
            <a:r>
              <a:rPr lang="en-US" altLang="ja-JP" baseline="-25000" dirty="0" smtClean="0">
                <a:solidFill>
                  <a:schemeClr val="tx1"/>
                </a:solidFill>
              </a:rPr>
              <a:t>PV</a:t>
            </a:r>
            <a:br>
              <a:rPr lang="en-US" altLang="ja-JP" baseline="-25000" dirty="0" smtClean="0">
                <a:solidFill>
                  <a:schemeClr val="tx1"/>
                </a:solidFill>
              </a:rPr>
            </a:br>
            <a:r>
              <a:rPr lang="en-US" altLang="ja-JP" dirty="0" smtClean="0">
                <a:solidFill>
                  <a:schemeClr val="tx1"/>
                </a:solidFill>
              </a:rPr>
              <a:t>reported nonzero electron</a:t>
            </a:r>
            <a:br>
              <a:rPr lang="en-US" altLang="ja-JP" dirty="0" smtClean="0">
                <a:solidFill>
                  <a:schemeClr val="tx1"/>
                </a:solidFill>
              </a:rPr>
            </a:br>
            <a:r>
              <a:rPr lang="en-US" altLang="ja-JP" dirty="0" smtClean="0">
                <a:solidFill>
                  <a:schemeClr val="tx1"/>
                </a:solidFill>
              </a:rPr>
              <a:t>total chirality of H</a:t>
            </a:r>
            <a:r>
              <a:rPr lang="en-US" altLang="ja-JP" baseline="-25000" dirty="0" smtClean="0">
                <a:solidFill>
                  <a:schemeClr val="tx1"/>
                </a:solidFill>
              </a:rPr>
              <a:t>2</a:t>
            </a:r>
            <a:r>
              <a:rPr lang="en-US" altLang="ja-JP" dirty="0" smtClean="0">
                <a:solidFill>
                  <a:schemeClr val="tx1"/>
                </a:solidFill>
              </a:rPr>
              <a:t>Te</a:t>
            </a:r>
            <a:r>
              <a:rPr lang="en-US" altLang="ja-JP" baseline="-25000" dirty="0" smtClean="0">
                <a:solidFill>
                  <a:schemeClr val="tx1"/>
                </a:solidFill>
              </a:rPr>
              <a:t>2</a:t>
            </a:r>
            <a:r>
              <a:rPr lang="en-US" altLang="ja-JP" dirty="0" smtClean="0">
                <a:solidFill>
                  <a:schemeClr val="tx1"/>
                </a:solidFill>
              </a:rPr>
              <a:t>.</a:t>
            </a:r>
            <a:endParaRPr kumimoji="1" lang="en-US" altLang="ja-JP" dirty="0">
              <a:solidFill>
                <a:schemeClr val="tx1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974344" y="3312271"/>
            <a:ext cx="2229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</a:rPr>
              <a:t>Chiral molecule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0152" y="3761066"/>
            <a:ext cx="2560256" cy="2069508"/>
          </a:xfrm>
          <a:prstGeom prst="rect">
            <a:avLst/>
          </a:prstGeom>
        </p:spPr>
      </p:pic>
      <p:sp>
        <p:nvSpPr>
          <p:cNvPr id="10" name="円/楕円 9"/>
          <p:cNvSpPr/>
          <p:nvPr/>
        </p:nvSpPr>
        <p:spPr>
          <a:xfrm>
            <a:off x="7223780" y="4282469"/>
            <a:ext cx="506296" cy="482598"/>
          </a:xfrm>
          <a:prstGeom prst="ellipse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072009" y="3907229"/>
            <a:ext cx="809837" cy="369332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00FF"/>
                </a:solidFill>
              </a:rPr>
              <a:t>Nuclei</a:t>
            </a:r>
            <a:endParaRPr kumimoji="1" lang="ja-JP" altLang="en-US" dirty="0">
              <a:solidFill>
                <a:srgbClr val="0000FF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773196" y="3999562"/>
            <a:ext cx="1022844" cy="923330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Nonzero</a:t>
            </a:r>
            <a:br>
              <a:rPr lang="en-US" altLang="ja-JP" dirty="0" smtClean="0">
                <a:solidFill>
                  <a:srgbClr val="FF0000"/>
                </a:solidFill>
              </a:rPr>
            </a:br>
            <a:r>
              <a:rPr kumimoji="1" lang="en-US" altLang="ja-JP" dirty="0" smtClean="0">
                <a:solidFill>
                  <a:srgbClr val="FF0000"/>
                </a:solidFill>
              </a:rPr>
              <a:t>electron</a:t>
            </a:r>
            <a:br>
              <a:rPr kumimoji="1" lang="en-US" altLang="ja-JP" dirty="0" smtClean="0">
                <a:solidFill>
                  <a:srgbClr val="FF0000"/>
                </a:solidFill>
              </a:rPr>
            </a:br>
            <a:r>
              <a:rPr kumimoji="1" lang="en-US" altLang="ja-JP" dirty="0" smtClean="0">
                <a:solidFill>
                  <a:srgbClr val="FF0000"/>
                </a:solidFill>
              </a:rPr>
              <a:t>chirality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749143" y="5797064"/>
            <a:ext cx="43948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solidFill>
                  <a:srgbClr val="FF0000"/>
                </a:solidFill>
              </a:rPr>
              <a:t>Is electron chirality nonzero</a:t>
            </a:r>
          </a:p>
          <a:p>
            <a:r>
              <a:rPr kumimoji="1" lang="en-US" altLang="ja-JP" sz="2000" dirty="0" smtClean="0">
                <a:solidFill>
                  <a:srgbClr val="FF0000"/>
                </a:solidFill>
              </a:rPr>
              <a:t>after integration over whole molecule?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67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The introduction of background is over.</a:t>
            </a:r>
            <a:endParaRPr kumimoji="1"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0209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3966236"/>
            <a:ext cx="1902061" cy="1386016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15009"/>
            <a:ext cx="8352928" cy="1442674"/>
          </a:xfrm>
        </p:spPr>
        <p:txBody>
          <a:bodyPr/>
          <a:lstStyle/>
          <a:p>
            <a:r>
              <a:rPr kumimoji="1" lang="en-US" altLang="ja-JP" dirty="0" smtClean="0"/>
              <a:t>Our proposal for </a:t>
            </a:r>
            <a:r>
              <a:rPr kumimoji="1" lang="en-US" altLang="ja-JP" dirty="0" err="1" smtClean="0"/>
              <a:t>homochirality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40810" y="1412776"/>
            <a:ext cx="8603190" cy="5206125"/>
          </a:xfrm>
        </p:spPr>
        <p:txBody>
          <a:bodyPr/>
          <a:lstStyle/>
          <a:p>
            <a:r>
              <a:rPr lang="en-US" altLang="ja-JP" sz="2300" dirty="0" smtClean="0">
                <a:solidFill>
                  <a:srgbClr val="FF0000"/>
                </a:solidFill>
              </a:rPr>
              <a:t>In chiral molecules, total electron chirality may be nonzero.</a:t>
            </a:r>
          </a:p>
          <a:p>
            <a:pPr lvl="1"/>
            <a:r>
              <a:rPr lang="en-US" altLang="ja-JP" sz="2100" dirty="0">
                <a:solidFill>
                  <a:schemeClr val="tx1"/>
                </a:solidFill>
              </a:rPr>
              <a:t>l</a:t>
            </a:r>
            <a:r>
              <a:rPr kumimoji="1" lang="en-US" altLang="ja-JP" sz="2100" dirty="0" smtClean="0">
                <a:solidFill>
                  <a:schemeClr val="tx1"/>
                </a:solidFill>
              </a:rPr>
              <a:t>eft-handed electron number is different between both enantiomers.</a:t>
            </a:r>
          </a:p>
          <a:p>
            <a:r>
              <a:rPr lang="en-US" altLang="ja-JP" sz="2300" dirty="0" smtClean="0">
                <a:solidFill>
                  <a:schemeClr val="tx1"/>
                </a:solidFill>
              </a:rPr>
              <a:t>Left and right-handed (chiral) electrons have different charge</a:t>
            </a:r>
            <a:br>
              <a:rPr lang="en-US" altLang="ja-JP" sz="2300" dirty="0" smtClean="0">
                <a:solidFill>
                  <a:schemeClr val="tx1"/>
                </a:solidFill>
              </a:rPr>
            </a:br>
            <a:r>
              <a:rPr lang="en-US" altLang="ja-JP" sz="2300" dirty="0" smtClean="0">
                <a:solidFill>
                  <a:schemeClr val="tx1"/>
                </a:solidFill>
              </a:rPr>
              <a:t> of the weak interaction.</a:t>
            </a:r>
          </a:p>
          <a:p>
            <a:r>
              <a:rPr lang="en-US" altLang="ja-JP" sz="2300" dirty="0" smtClean="0">
                <a:solidFill>
                  <a:schemeClr val="tx1"/>
                </a:solidFill>
              </a:rPr>
              <a:t>The weak </a:t>
            </a:r>
            <a:r>
              <a:rPr lang="en-US" altLang="ja-JP" sz="2300" dirty="0">
                <a:solidFill>
                  <a:schemeClr val="tx1"/>
                </a:solidFill>
              </a:rPr>
              <a:t>interaction (e.g. beta decay)</a:t>
            </a:r>
            <a:endParaRPr lang="en-US" altLang="ja-JP" sz="2300" dirty="0" smtClean="0">
              <a:solidFill>
                <a:schemeClr val="tx1"/>
              </a:solidFill>
            </a:endParaRPr>
          </a:p>
          <a:p>
            <a:pPr lvl="1"/>
            <a:r>
              <a:rPr lang="en-US" altLang="ja-JP" sz="2100" dirty="0" smtClean="0">
                <a:solidFill>
                  <a:srgbClr val="0000FF"/>
                </a:solidFill>
              </a:rPr>
              <a:t>Violate Parity symmetry</a:t>
            </a:r>
            <a:endParaRPr lang="en-US" altLang="ja-JP" sz="2100" dirty="0" smtClean="0">
              <a:solidFill>
                <a:schemeClr val="tx1"/>
              </a:solidFill>
            </a:endParaRPr>
          </a:p>
          <a:p>
            <a:r>
              <a:rPr lang="en-US" altLang="ja-JP" sz="2300" dirty="0" smtClean="0">
                <a:solidFill>
                  <a:srgbClr val="0000FF"/>
                </a:solidFill>
              </a:rPr>
              <a:t>If total electron chirality in enantiomers</a:t>
            </a:r>
            <a:br>
              <a:rPr lang="en-US" altLang="ja-JP" sz="2300" dirty="0" smtClean="0">
                <a:solidFill>
                  <a:srgbClr val="0000FF"/>
                </a:solidFill>
              </a:rPr>
            </a:br>
            <a:r>
              <a:rPr lang="en-US" altLang="ja-JP" sz="2300" dirty="0" smtClean="0">
                <a:solidFill>
                  <a:srgbClr val="0000FF"/>
                </a:solidFill>
              </a:rPr>
              <a:t>are nonzero, one enantiomer of a chiral</a:t>
            </a:r>
            <a:br>
              <a:rPr lang="en-US" altLang="ja-JP" sz="2300" dirty="0" smtClean="0">
                <a:solidFill>
                  <a:srgbClr val="0000FF"/>
                </a:solidFill>
              </a:rPr>
            </a:br>
            <a:r>
              <a:rPr lang="en-US" altLang="ja-JP" sz="2300" dirty="0" smtClean="0">
                <a:solidFill>
                  <a:srgbClr val="0000FF"/>
                </a:solidFill>
              </a:rPr>
              <a:t>molecule may be more lost by the weak</a:t>
            </a:r>
            <a:br>
              <a:rPr lang="en-US" altLang="ja-JP" sz="2300" dirty="0" smtClean="0">
                <a:solidFill>
                  <a:srgbClr val="0000FF"/>
                </a:solidFill>
              </a:rPr>
            </a:br>
            <a:r>
              <a:rPr lang="en-US" altLang="ja-JP" sz="2300" dirty="0" smtClean="0">
                <a:solidFill>
                  <a:srgbClr val="0000FF"/>
                </a:solidFill>
              </a:rPr>
              <a:t>interaction with astrophysical particles</a:t>
            </a:r>
            <a:br>
              <a:rPr lang="en-US" altLang="ja-JP" sz="2300" dirty="0" smtClean="0">
                <a:solidFill>
                  <a:srgbClr val="0000FF"/>
                </a:solidFill>
              </a:rPr>
            </a:br>
            <a:r>
              <a:rPr lang="en-US" altLang="ja-JP" sz="2300" dirty="0" smtClean="0">
                <a:solidFill>
                  <a:srgbClr val="0000FF"/>
                </a:solidFill>
              </a:rPr>
              <a:t>slightly than the other enantiomer in space.</a:t>
            </a:r>
          </a:p>
          <a:p>
            <a:endParaRPr kumimoji="1" lang="ja-JP" altLang="en-US" dirty="0">
              <a:solidFill>
                <a:srgbClr val="FF0000"/>
              </a:solidFill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8251" y="3623531"/>
            <a:ext cx="373021" cy="361455"/>
          </a:xfrm>
          <a:prstGeom prst="rect">
            <a:avLst/>
          </a:prstGeom>
          <a:noFill/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18699" y="2846643"/>
            <a:ext cx="444976" cy="328642"/>
          </a:xfrm>
          <a:prstGeom prst="rect">
            <a:avLst/>
          </a:prstGeom>
        </p:spPr>
      </p:pic>
      <p:cxnSp>
        <p:nvCxnSpPr>
          <p:cNvPr id="7" name="直線矢印コネクタ 6"/>
          <p:cNvCxnSpPr/>
          <p:nvPr/>
        </p:nvCxnSpPr>
        <p:spPr>
          <a:xfrm flipH="1">
            <a:off x="8163315" y="3390172"/>
            <a:ext cx="155744" cy="823540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/>
          <p:cNvCxnSpPr/>
          <p:nvPr/>
        </p:nvCxnSpPr>
        <p:spPr>
          <a:xfrm>
            <a:off x="6588224" y="3966236"/>
            <a:ext cx="434691" cy="443545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6311110" y="374261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solidFill>
                  <a:srgbClr val="FF0000"/>
                </a:solidFill>
              </a:rPr>
              <a:t>●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8111310" y="310684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solidFill>
                  <a:srgbClr val="0000FF"/>
                </a:solidFill>
              </a:rPr>
              <a:t>●</a:t>
            </a:r>
            <a:endParaRPr kumimoji="1" lang="ja-JP" altLang="en-US" dirty="0">
              <a:solidFill>
                <a:srgbClr val="0000FF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378820" y="5909306"/>
            <a:ext cx="87651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800" dirty="0">
                <a:solidFill>
                  <a:srgbClr val="FF0000"/>
                </a:solidFill>
              </a:rPr>
              <a:t>First, electron chirality in chiral molecules are studied.</a:t>
            </a:r>
          </a:p>
        </p:txBody>
      </p:sp>
    </p:spTree>
    <p:extLst>
      <p:ext uri="{BB962C8B-B14F-4D97-AF65-F5344CB8AC3E}">
        <p14:creationId xmlns:p14="http://schemas.microsoft.com/office/powerpoint/2010/main" val="56097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>
        <a:noFill/>
        <a:ln w="28575">
          <a:solidFill>
            <a:srgbClr val="0000FF"/>
          </a:solidFill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��< ? x m l   v e r s i o n = " 1 . 0 "   e n c o d i n g = " u t f - 1 6 " ? > < T e X T e X >  
     < p r e a m b l e > \ d o c u m e n t c l a s s { j a r t i c l e }  
 \ u s e p a c k a g e { a m s m a t h }  
 \ p a g e s t y l e { e m p t y } < / p r e a m b l e >  
     < b o d y > \ b e g i n { a l i g n * }    
  
 \ e n d { a l i g n * } < / b o d y >  
     < f c o l o r > F F 0 0 0 0 0 0 < / f c o l o r >  
     < b c o l o r > F F F F F F F F < / b c o l o r >  
     < t r a n s p a r e n t > T r u e < / t r a n s p a r e n t >  
     < r e s o l u t i o n > 1 8 0 0 < / r e s o l u t i o n >  
     < i m a g e h > - 1 < / i m a g e h >  
     < i m a g e w > - 1 < / i m a g e w >  
     < s c a l e > 5 0 < / s c a l e >  
     < c u r s o r > 1 6 < / c u r s o r >  
 < / T e X T e X > 
</file>

<file path=customXml/itemProps1.xml><?xml version="1.0" encoding="utf-8"?>
<ds:datastoreItem xmlns:ds="http://schemas.openxmlformats.org/officeDocument/2006/customXml" ds:itemID="{0B83C238-4A1D-4D0F-87F2-BD18287373CB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12699</TotalTime>
  <Words>3422</Words>
  <Application>Microsoft Office PowerPoint</Application>
  <PresentationFormat>画面に合わせる (4:3)</PresentationFormat>
  <Paragraphs>628</Paragraphs>
  <Slides>27</Slides>
  <Notes>23</Notes>
  <HiddenSlides>1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27</vt:i4>
      </vt:variant>
    </vt:vector>
  </HeadingPairs>
  <TitlesOfParts>
    <vt:vector size="38" baseType="lpstr">
      <vt:lpstr>Bradley Hand ITC TT-Bold</vt:lpstr>
      <vt:lpstr>HG明朝B</vt:lpstr>
      <vt:lpstr>ＭＳ Ｐゴシック</vt:lpstr>
      <vt:lpstr>ＭＳ ゴシック</vt:lpstr>
      <vt:lpstr>Rage Italic</vt:lpstr>
      <vt:lpstr>Calibri</vt:lpstr>
      <vt:lpstr>Cambria</vt:lpstr>
      <vt:lpstr>Century</vt:lpstr>
      <vt:lpstr>Symbol</vt:lpstr>
      <vt:lpstr>Times New Roman</vt:lpstr>
      <vt:lpstr>Sketchbook</vt:lpstr>
      <vt:lpstr>Asymmetry of Electron Chirality  between Enantiomeric Pair Molecules  and  the Origin of Homochirality in Nature</vt:lpstr>
      <vt:lpstr>Homochirality</vt:lpstr>
      <vt:lpstr>Extraterrestrial generation</vt:lpstr>
      <vt:lpstr>Hypotheses</vt:lpstr>
      <vt:lpstr>Parity-violating  energy shift</vt:lpstr>
      <vt:lpstr>Electron chirality</vt:lpstr>
      <vt:lpstr>Chirality of molecule and electron</vt:lpstr>
      <vt:lpstr>The introduction of background is over.</vt:lpstr>
      <vt:lpstr>Our proposal for homochirality</vt:lpstr>
      <vt:lpstr>Difference</vt:lpstr>
      <vt:lpstr>Check our scenario</vt:lpstr>
      <vt:lpstr>Computational detail</vt:lpstr>
      <vt:lpstr>H2X2 molecules</vt:lpstr>
      <vt:lpstr>Total chirality</vt:lpstr>
      <vt:lpstr>Total chirality</vt:lpstr>
      <vt:lpstr>Result : MPV (X)</vt:lpstr>
      <vt:lpstr>H2Te2</vt:lpstr>
      <vt:lpstr>H2Te2             H2Te22+</vt:lpstr>
      <vt:lpstr>Large contribution</vt:lpstr>
      <vt:lpstr>Amino acid</vt:lpstr>
      <vt:lpstr>Amino acid</vt:lpstr>
      <vt:lpstr>Total Chirality</vt:lpstr>
      <vt:lpstr>Orbital contribution</vt:lpstr>
      <vt:lpstr>Doubly charged state</vt:lpstr>
      <vt:lpstr>Large contribution</vt:lpstr>
      <vt:lpstr>Parity violating energy and ionization</vt:lpstr>
      <vt:lpstr>Summary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 spin torque in atoms</dc:title>
  <dc:creator>senami</dc:creator>
  <cp:lastModifiedBy>Senami Masato</cp:lastModifiedBy>
  <cp:revision>526</cp:revision>
  <cp:lastPrinted>2019-02-20T02:47:21Z</cp:lastPrinted>
  <dcterms:created xsi:type="dcterms:W3CDTF">2012-08-15T04:40:04Z</dcterms:created>
  <dcterms:modified xsi:type="dcterms:W3CDTF">2019-03-14T07:04:53Z</dcterms:modified>
</cp:coreProperties>
</file>