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29.xml" ContentType="application/vnd.openxmlformats-officedocument.presentationml.tags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tiff" ContentType="image/tiff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37"/>
  </p:notesMasterIdLst>
  <p:handoutMasterIdLst>
    <p:handoutMasterId r:id="rId38"/>
  </p:handoutMasterIdLst>
  <p:sldIdLst>
    <p:sldId id="397" r:id="rId3"/>
    <p:sldId id="398" r:id="rId4"/>
    <p:sldId id="438" r:id="rId5"/>
    <p:sldId id="439" r:id="rId6"/>
    <p:sldId id="431" r:id="rId7"/>
    <p:sldId id="451" r:id="rId8"/>
    <p:sldId id="452" r:id="rId9"/>
    <p:sldId id="468" r:id="rId10"/>
    <p:sldId id="484" r:id="rId11"/>
    <p:sldId id="478" r:id="rId12"/>
    <p:sldId id="407" r:id="rId13"/>
    <p:sldId id="435" r:id="rId14"/>
    <p:sldId id="493" r:id="rId15"/>
    <p:sldId id="455" r:id="rId16"/>
    <p:sldId id="456" r:id="rId17"/>
    <p:sldId id="457" r:id="rId18"/>
    <p:sldId id="476" r:id="rId19"/>
    <p:sldId id="458" r:id="rId20"/>
    <p:sldId id="499" r:id="rId21"/>
    <p:sldId id="479" r:id="rId22"/>
    <p:sldId id="480" r:id="rId23"/>
    <p:sldId id="482" r:id="rId24"/>
    <p:sldId id="483" r:id="rId25"/>
    <p:sldId id="501" r:id="rId26"/>
    <p:sldId id="495" r:id="rId27"/>
    <p:sldId id="466" r:id="rId28"/>
    <p:sldId id="467" r:id="rId29"/>
    <p:sldId id="496" r:id="rId30"/>
    <p:sldId id="497" r:id="rId31"/>
    <p:sldId id="503" r:id="rId32"/>
    <p:sldId id="500" r:id="rId33"/>
    <p:sldId id="426" r:id="rId34"/>
    <p:sldId id="453" r:id="rId35"/>
    <p:sldId id="491" r:id="rId3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97E4FF"/>
    <a:srgbClr val="65D7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4" autoAdjust="0"/>
    <p:restoredTop sz="94660"/>
  </p:normalViewPr>
  <p:slideViewPr>
    <p:cSldViewPr>
      <p:cViewPr varScale="1">
        <p:scale>
          <a:sx n="79" d="100"/>
          <a:sy n="79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02D2F-AC12-4039-A1BA-3F07DCAEE1F6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0E571-8B3E-4E7D-A10A-E0F4010C11E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93553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8ABA5-ED4B-47E5-8991-27231474D570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A605F9-B612-45FE-9393-082D685CF228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6105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A605F9-B612-45FE-9393-082D685CF228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118113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FC1BF-023E-4414-BC0A-32570408DA96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45457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D7312-450E-40E7-87EC-BE0D9EC4D3C7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2717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F727B-796E-4DE2-B894-E32EE8584BE7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02540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025DB-B630-410F-839F-BA03FCD550BD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17586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667FC-1FF2-4C86-86BC-F1E867F30FA6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0591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21D92-E0D4-451D-8960-D91D8AECFFB8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27427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8950F-C35E-4D56-A022-342667170070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991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5928B-F641-4401-85CF-EA864824EC40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1824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E443B-4DB6-4C22-8DD4-0BADCCCBFFE0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88103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9971-6FE7-4B09-973B-589760B1816F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879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0AFC-D4E2-469D-BA63-F3A6A44339FC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71585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C64B4-5DBD-4FD9-B835-60CF0C59B4B2}" type="datetime1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6EEDB-9919-4740-B69C-6616A1B759D2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572474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3" Type="http://schemas.openxmlformats.org/officeDocument/2006/relationships/tags" Target="../tags/tag6.xml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4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image" Target="../media/image89.png"/><Relationship Id="rId26" Type="http://schemas.openxmlformats.org/officeDocument/2006/relationships/image" Target="../media/image97.png"/><Relationship Id="rId3" Type="http://schemas.openxmlformats.org/officeDocument/2006/relationships/tags" Target="../tags/tag13.xml"/><Relationship Id="rId21" Type="http://schemas.openxmlformats.org/officeDocument/2006/relationships/image" Target="../media/image92.png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image" Target="../media/image88.png"/><Relationship Id="rId25" Type="http://schemas.openxmlformats.org/officeDocument/2006/relationships/image" Target="../media/image96.png"/><Relationship Id="rId33" Type="http://schemas.openxmlformats.org/officeDocument/2006/relationships/image" Target="../media/image104.png"/><Relationship Id="rId2" Type="http://schemas.openxmlformats.org/officeDocument/2006/relationships/tags" Target="../tags/tag12.xml"/><Relationship Id="rId16" Type="http://schemas.openxmlformats.org/officeDocument/2006/relationships/slideLayout" Target="../slideLayouts/slideLayout7.xml"/><Relationship Id="rId20" Type="http://schemas.openxmlformats.org/officeDocument/2006/relationships/image" Target="../media/image91.png"/><Relationship Id="rId29" Type="http://schemas.openxmlformats.org/officeDocument/2006/relationships/image" Target="../media/image100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24" Type="http://schemas.openxmlformats.org/officeDocument/2006/relationships/image" Target="../media/image95.png"/><Relationship Id="rId32" Type="http://schemas.openxmlformats.org/officeDocument/2006/relationships/image" Target="../media/image103.png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23" Type="http://schemas.openxmlformats.org/officeDocument/2006/relationships/image" Target="../media/image94.png"/><Relationship Id="rId28" Type="http://schemas.openxmlformats.org/officeDocument/2006/relationships/image" Target="../media/image99.png"/><Relationship Id="rId10" Type="http://schemas.openxmlformats.org/officeDocument/2006/relationships/tags" Target="../tags/tag20.xml"/><Relationship Id="rId19" Type="http://schemas.openxmlformats.org/officeDocument/2006/relationships/image" Target="../media/image90.png"/><Relationship Id="rId31" Type="http://schemas.openxmlformats.org/officeDocument/2006/relationships/image" Target="../media/image102.png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Relationship Id="rId22" Type="http://schemas.openxmlformats.org/officeDocument/2006/relationships/image" Target="../media/image93.png"/><Relationship Id="rId27" Type="http://schemas.openxmlformats.org/officeDocument/2006/relationships/image" Target="../media/image98.png"/><Relationship Id="rId30" Type="http://schemas.openxmlformats.org/officeDocument/2006/relationships/image" Target="../media/image10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tags" Target="../tags/tag29.xml"/><Relationship Id="rId7" Type="http://schemas.openxmlformats.org/officeDocument/2006/relationships/image" Target="../media/image120.png"/><Relationship Id="rId12" Type="http://schemas.openxmlformats.org/officeDocument/2006/relationships/image" Target="../media/image125.jpe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19.png"/><Relationship Id="rId11" Type="http://schemas.openxmlformats.org/officeDocument/2006/relationships/image" Target="../media/image124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23.png"/><Relationship Id="rId4" Type="http://schemas.openxmlformats.org/officeDocument/2006/relationships/tags" Target="../tags/tag30.xml"/><Relationship Id="rId9" Type="http://schemas.openxmlformats.org/officeDocument/2006/relationships/image" Target="../media/image12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tags" Target="../tags/tag3.xml"/><Relationship Id="rId7" Type="http://schemas.openxmlformats.org/officeDocument/2006/relationships/image" Target="../media/image23.png"/><Relationship Id="rId12" Type="http://schemas.openxmlformats.org/officeDocument/2006/relationships/image" Target="../media/image20.png"/><Relationship Id="rId2" Type="http://schemas.openxmlformats.org/officeDocument/2006/relationships/tags" Target="../tags/tag2.xml"/><Relationship Id="rId16" Type="http://schemas.openxmlformats.org/officeDocument/2006/relationships/image" Target="../media/image31.png"/><Relationship Id="rId1" Type="http://schemas.openxmlformats.org/officeDocument/2006/relationships/tags" Target="../tags/tag1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5" Type="http://schemas.openxmlformats.org/officeDocument/2006/relationships/image" Target="../media/image30.png"/><Relationship Id="rId10" Type="http://schemas.openxmlformats.org/officeDocument/2006/relationships/image" Target="../media/image26.tif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5.png"/><Relationship Id="rId1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1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11" Type="http://schemas.openxmlformats.org/officeDocument/2006/relationships/image" Target="../media/image15.png"/><Relationship Id="rId5" Type="http://schemas.openxmlformats.org/officeDocument/2006/relationships/image" Target="../media/image35.png"/><Relationship Id="rId10" Type="http://schemas.openxmlformats.org/officeDocument/2006/relationships/image" Target="../media/image14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The correction to the Fermi’s golden rule: particle physics and cosmology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br>
              <a:rPr lang="en-US" altLang="ja-JP" dirty="0" smtClean="0"/>
            </a:br>
            <a:endParaRPr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Toyama-workshop 2018,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ja-JP" altLang="en-US" dirty="0" smtClean="0"/>
              <a:t>　　　 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　　　　</a:t>
            </a:r>
            <a:r>
              <a:rPr lang="en-US" altLang="ja-JP" dirty="0" err="1" smtClean="0"/>
              <a:t>Kenzo</a:t>
            </a:r>
            <a:r>
              <a:rPr lang="en-US" altLang="ja-JP" dirty="0" smtClean="0"/>
              <a:t> Ishikawa </a:t>
            </a:r>
            <a:r>
              <a:rPr lang="ja-JP" altLang="en-US" dirty="0" smtClean="0"/>
              <a:t>：</a:t>
            </a:r>
            <a:r>
              <a:rPr lang="en-US" altLang="ja-JP" dirty="0" smtClean="0"/>
              <a:t>Hokkaido University </a:t>
            </a:r>
            <a:r>
              <a:rPr lang="ja-JP" altLang="en-US" dirty="0" smtClean="0"/>
              <a:t> 　　　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Collab. </a:t>
            </a:r>
            <a:r>
              <a:rPr lang="ja-JP" altLang="en-US" dirty="0" smtClean="0"/>
              <a:t>  </a:t>
            </a:r>
            <a:r>
              <a:rPr lang="en-US" altLang="ja-JP" dirty="0" err="1" smtClean="0"/>
              <a:t>Tobita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Shimomura,</a:t>
            </a:r>
          </a:p>
          <a:p>
            <a:pPr marL="0" indent="0">
              <a:buNone/>
            </a:pPr>
            <a:r>
              <a:rPr lang="en-US" altLang="ja-JP" dirty="0" err="1" smtClean="0"/>
              <a:t>Exp</a:t>
            </a:r>
            <a:r>
              <a:rPr lang="ja-JP" altLang="en-US" dirty="0" smtClean="0"/>
              <a:t>：</a:t>
            </a:r>
            <a:r>
              <a:rPr lang="en-US" altLang="ja-JP" dirty="0" smtClean="0"/>
              <a:t>    </a:t>
            </a:r>
            <a:r>
              <a:rPr lang="en-US" altLang="ja-JP" dirty="0" err="1" smtClean="0"/>
              <a:t>Sloan,Jinnouchi,Kubota,Ushioda</a:t>
            </a:r>
            <a:r>
              <a:rPr lang="en-US" altLang="ja-JP" dirty="0" smtClean="0"/>
              <a:t>,    </a:t>
            </a:r>
          </a:p>
          <a:p>
            <a:pPr marL="0" indent="0">
              <a:buNone/>
            </a:pPr>
            <a:r>
              <a:rPr lang="en-US" altLang="ja-JP" dirty="0" err="1" smtClean="0"/>
              <a:t>Theo:Tajima,Oda,Nakatsuka,Tatsuishi</a:t>
            </a:r>
            <a:r>
              <a:rPr lang="en-US" altLang="ja-JP" dirty="0" smtClean="0"/>
              <a:t>,  -</a:t>
            </a:r>
            <a:r>
              <a:rPr lang="ja-JP" altLang="en-US" dirty="0" smtClean="0"/>
              <a:t>　　　　　　　　　　　　　　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</a:t>
            </a:r>
            <a:r>
              <a:rPr lang="en-US" altLang="ja-JP" dirty="0" smtClean="0"/>
              <a:t>Transition probability     </a:t>
            </a:r>
            <a:r>
              <a:rPr lang="ja-JP" altLang="en-US" dirty="0" smtClean="0"/>
              <a:t>　　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                                  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                                  golden rule        correction </a:t>
            </a:r>
          </a:p>
          <a:p>
            <a:endParaRPr lang="ja-JP" altLang="en-US" dirty="0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P=\Gamma T+P^{(d)}&#10;\end{align*}&lt;/body&gt;&#10;  &lt;fcolor&gt;FF000000&lt;/fcolor&gt;&#10;  &lt;bcolor&gt;FFFFFFFF&lt;/bcolor&gt;&#10;  &lt;transparent&gt;True&lt;/transparent&gt;&#10;  &lt;resolution&gt;1800&lt;/resolution&gt;&#10;  &lt;imageh&gt;255&lt;/imageh&gt;&#10;  &lt;imagew&gt;1592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581128"/>
            <a:ext cx="1798224" cy="288032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V="1">
            <a:off x="4644008" y="4941168"/>
            <a:ext cx="100811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/>
          <p:cNvCxnSpPr/>
          <p:nvPr/>
        </p:nvCxnSpPr>
        <p:spPr>
          <a:xfrm flipV="1">
            <a:off x="6660232" y="4869160"/>
            <a:ext cx="7200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078949" y="5977501"/>
            <a:ext cx="698139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"</a:t>
            </a: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anose="020B0604020202020204" pitchFamily="50" charset="-128"/>
              </a:rPr>
              <a:t>Basis of the Universe with Revolutionary Ideas 2018 (BURI2018)"</a:t>
            </a:r>
            <a:r>
              <a:rPr kumimoji="0" lang="ja-JP" altLang="ja-JP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ja-JP" altLang="ja-JP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880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pic>
        <p:nvPicPr>
          <p:cNvPr id="14" name="TexTeXPicture" descr="&lt;?xml version=&quot;1.0&quot; encoding=&quot;utf-16&quot;?&gt;&#10;&lt;TeXTeX&gt;&#10;  &lt;preamble&gt;\documentclass{jarticle}&#10;\usepackage{amsmath}&#10;\pagestyle{empty}&lt;/preamble&gt;&#10;  &lt;body&gt;\begin{align*} &#10;&amp;amp;\text{The field theory for the finite time interval} \\ &#10;&amp;amp; \text{ Stueckelberg ~~Phys.Rev .1951}&#10;\end{align*}&lt;/body&gt;&#10;  &lt;fcolor&gt;FF000000&lt;/fcolor&gt;&#10;  &lt;bcolor&gt;FFFFFFFF&lt;/bcolor&gt;&#10;  &lt;transparent&gt;True&lt;/transparent&gt;&#10;  &lt;resolution&gt;1800&lt;/resolution&gt;&#10;  &lt;imageh&gt;677&lt;/imageh&gt;&#10;  &lt;imagew&gt;4652&lt;/imagew&gt;&#10;  &lt;scale&gt;50&lt;/scale&gt;&#10;  &lt;cursor&gt;113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451" y="391809"/>
            <a:ext cx="8139981" cy="90289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426368" y="1294699"/>
            <a:ext cx="8291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the probability for the plane waves is divergent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26368" y="2197589"/>
            <a:ext cx="77460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Wave packets </a:t>
            </a:r>
          </a:p>
          <a:p>
            <a:r>
              <a:rPr lang="en-US" altLang="ja-JP" dirty="0"/>
              <a:t> is a    complete set of  normalized states and gives a representation of one-body and many-body states.  As one-particle  state is normalized, the transition probability is defined uniquely following the principle of the quantum mechanics. </a:t>
            </a:r>
          </a:p>
          <a:p>
            <a:r>
              <a:rPr lang="en-US" altLang="ja-JP" dirty="0"/>
              <a:t>  K.I and T. Shimomura, PTP(2005)</a:t>
            </a:r>
          </a:p>
        </p:txBody>
      </p:sp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&amp;amp; Wave ~packets\\&#10;&amp;amp;\langle t,{\vec p}\,|{\vec P},{\vec X},T_0&#10; \rangle=(\frac{ \sigma } {\pi})^{3/4}e^{ -iE_l({\vec p}\,) (t-T_0)-i{\vec p}\cdot{\vec&#10; X}-{\sigma \over 2}({\vec p}-{\vec P})^2},&#10;\label{wave-packet0-1} \\&#10;&amp;amp;w({\vec P},{\vec x},t;{\vec X})= Ne^{-{1 \over 2\sigma}({\vec x}-{\vec X}-{\vec v}_l (t-T_0))^2 }e^{-iE_l({\vec&#10; P})(t-T_0)+i{\vec P}\cdot({\vec x}-{\vec X})}, \\&#10;&amp;amp;\int d \chi |{\chi} ,T_0 \rangle&#10; \langle \chi ,T_0|=1, ~d \chi =\frac{d{\vec X} d{\vec P}}{  (2\pi)^3},&#10;\end{align*}&lt;/body&gt;&#10;  &lt;fcolor&gt;FF000000&lt;/fcolor&gt;&#10;  &lt;bcolor&gt;FFFFFFFF&lt;/bcolor&gt;&#10;  &lt;transparent&gt;True&lt;/transparent&gt;&#10;  &lt;resolution&gt;1800&lt;/resolution&gt;&#10;  &lt;imageh&gt;2058&lt;/imageh&gt;&#10;  &lt;imagew&gt;6650&lt;/imagew&gt;&#10;  &lt;scale&gt;50&lt;/scale&gt;&#10;  &lt;cursor&gt;33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368" y="4279419"/>
            <a:ext cx="6711187" cy="2076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タイトル 1"/>
          <p:cNvSpPr txBox="1">
            <a:spLocks/>
          </p:cNvSpPr>
          <p:nvPr/>
        </p:nvSpPr>
        <p:spPr>
          <a:xfrm>
            <a:off x="2894933" y="3365927"/>
            <a:ext cx="1549339" cy="299931"/>
          </a:xfrm>
          <a:prstGeom prst="rect">
            <a:avLst/>
          </a:prstGeom>
        </p:spPr>
        <p:txBody>
          <a:bodyPr lIns="20961" tIns="10481" rIns="20961" bIns="10481">
            <a:noAutofit/>
          </a:bodyPr>
          <a:lstStyle>
            <a:lvl1pPr algn="ctr" defTabSz="4176431" rtl="0" eaLnBrk="1" latinLnBrk="0" hangingPunct="1">
              <a:spcBef>
                <a:spcPct val="0"/>
              </a:spcBef>
              <a:buNone/>
              <a:defRPr kumimoji="1"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700" dirty="0"/>
              <a:t/>
            </a:r>
            <a:br>
              <a:rPr lang="en-US" altLang="ja-JP" sz="700" dirty="0"/>
            </a:br>
            <a:endParaRPr lang="ja-JP" altLang="en-US" sz="7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514668" y="3815823"/>
            <a:ext cx="440338" cy="82728"/>
          </a:xfrm>
          <a:prstGeom prst="rect">
            <a:avLst/>
          </a:prstGeom>
          <a:noFill/>
        </p:spPr>
        <p:txBody>
          <a:bodyPr wrap="square" lIns="20961" tIns="10481" rIns="20961" bIns="10481" rtlCol="0">
            <a:spAutoFit/>
          </a:bodyPr>
          <a:lstStyle/>
          <a:p>
            <a:r>
              <a:rPr lang="en-US" altLang="ja-JP" sz="400" dirty="0">
                <a:solidFill>
                  <a:srgbClr val="FF0000"/>
                </a:solidFill>
              </a:rPr>
              <a:t>)</a:t>
            </a:r>
            <a:endParaRPr lang="ja-JP" altLang="en-US" sz="400" dirty="0">
              <a:solidFill>
                <a:srgbClr val="FF0000"/>
              </a:solidFill>
            </a:endParaRPr>
          </a:p>
        </p:txBody>
      </p:sp>
      <p:sp>
        <p:nvSpPr>
          <p:cNvPr id="30" name="コンテンツ プレースホルダ 2"/>
          <p:cNvSpPr txBox="1">
            <a:spLocks/>
          </p:cNvSpPr>
          <p:nvPr/>
        </p:nvSpPr>
        <p:spPr>
          <a:xfrm>
            <a:off x="937874" y="3099322"/>
            <a:ext cx="1351726" cy="519671"/>
          </a:xfrm>
          <a:prstGeom prst="rect">
            <a:avLst/>
          </a:prstGeom>
        </p:spPr>
        <p:txBody>
          <a:bodyPr lIns="20961" tIns="10481" rIns="20961" bIns="10481">
            <a:normAutofit/>
          </a:bodyPr>
          <a:lstStyle>
            <a:lvl1pPr marL="1566161" indent="-1566161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3350" indent="-1305135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20538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08753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9696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85184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339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61615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9830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600" dirty="0"/>
          </a:p>
        </p:txBody>
      </p:sp>
      <p:pic>
        <p:nvPicPr>
          <p:cNvPr id="31" name="図 30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806918" y="1373159"/>
            <a:ext cx="34517" cy="29271"/>
          </a:xfrm>
          <a:prstGeom prst="rect">
            <a:avLst/>
          </a:prstGeom>
        </p:spPr>
      </p:pic>
      <p:sp>
        <p:nvSpPr>
          <p:cNvPr id="33" name="テキスト ボックス 32"/>
          <p:cNvSpPr txBox="1"/>
          <p:nvPr/>
        </p:nvSpPr>
        <p:spPr>
          <a:xfrm>
            <a:off x="3059832" y="692696"/>
            <a:ext cx="4248472" cy="328943"/>
          </a:xfrm>
          <a:prstGeom prst="rect">
            <a:avLst/>
          </a:prstGeom>
          <a:noFill/>
        </p:spPr>
        <p:txBody>
          <a:bodyPr wrap="square" lIns="20961" tIns="10481" rIns="20961" bIns="10481" rtlCol="0">
            <a:spAutoFit/>
          </a:bodyPr>
          <a:lstStyle/>
          <a:p>
            <a:r>
              <a:rPr lang="en-US" altLang="ja-JP" sz="1600" dirty="0" smtClean="0"/>
              <a:t> Standard </a:t>
            </a:r>
            <a:r>
              <a:rPr lang="en-US" altLang="ja-JP" sz="2000" dirty="0" smtClean="0"/>
              <a:t>S-matrix ( Heisenberg,  others)</a:t>
            </a:r>
            <a:endParaRPr lang="ja-JP" altLang="en-US" sz="2000" dirty="0"/>
          </a:p>
        </p:txBody>
      </p:sp>
      <p:sp>
        <p:nvSpPr>
          <p:cNvPr id="38" name="円/楕円 37"/>
          <p:cNvSpPr/>
          <p:nvPr/>
        </p:nvSpPr>
        <p:spPr>
          <a:xfrm>
            <a:off x="1547664" y="1628800"/>
            <a:ext cx="554500" cy="483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38" tIns="47869" rIns="95738" bIns="47869"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上矢印 38"/>
          <p:cNvSpPr/>
          <p:nvPr/>
        </p:nvSpPr>
        <p:spPr>
          <a:xfrm rot="1429948">
            <a:off x="2208391" y="1257512"/>
            <a:ext cx="34289" cy="42629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38" tIns="47869" rIns="95738" bIns="47869"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上矢印 39"/>
          <p:cNvSpPr/>
          <p:nvPr/>
        </p:nvSpPr>
        <p:spPr>
          <a:xfrm rot="19475032">
            <a:off x="1458362" y="1239753"/>
            <a:ext cx="44013" cy="4513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38" tIns="47869" rIns="95738" bIns="47869"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上矢印 40"/>
          <p:cNvSpPr/>
          <p:nvPr/>
        </p:nvSpPr>
        <p:spPr>
          <a:xfrm rot="1168100">
            <a:off x="1677577" y="2201771"/>
            <a:ext cx="42299" cy="3547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38" tIns="47869" rIns="95738" bIns="47869"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上矢印 41"/>
          <p:cNvSpPr/>
          <p:nvPr/>
        </p:nvSpPr>
        <p:spPr>
          <a:xfrm rot="19914025">
            <a:off x="2124134" y="2197870"/>
            <a:ext cx="50405" cy="3201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38" tIns="47869" rIns="95738" bIns="47869"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23528" y="476672"/>
            <a:ext cx="2579373" cy="390499"/>
          </a:xfrm>
          <a:prstGeom prst="rect">
            <a:avLst/>
          </a:prstGeom>
        </p:spPr>
        <p:txBody>
          <a:bodyPr wrap="none" lIns="20961" tIns="10481" rIns="20961" bIns="10481">
            <a:spAutoFit/>
          </a:bodyPr>
          <a:lstStyle/>
          <a:p>
            <a:r>
              <a:rPr lang="en-US" altLang="ja-JP" sz="2400" dirty="0" smtClean="0"/>
              <a:t>2-6 A: Particle zone  </a:t>
            </a:r>
            <a:endParaRPr lang="ja-JP" altLang="en-US" sz="2400" dirty="0"/>
          </a:p>
        </p:txBody>
      </p:sp>
      <p:cxnSp>
        <p:nvCxnSpPr>
          <p:cNvPr id="44" name="直線コネクタ 43"/>
          <p:cNvCxnSpPr/>
          <p:nvPr/>
        </p:nvCxnSpPr>
        <p:spPr>
          <a:xfrm>
            <a:off x="2267744" y="1700808"/>
            <a:ext cx="880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2339752" y="2348880"/>
            <a:ext cx="8806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 flipV="1">
            <a:off x="2627784" y="1772816"/>
            <a:ext cx="0" cy="1499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2627784" y="2132856"/>
            <a:ext cx="0" cy="166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251520" y="1844824"/>
            <a:ext cx="1107429" cy="163807"/>
          </a:xfrm>
          <a:prstGeom prst="rect">
            <a:avLst/>
          </a:prstGeom>
        </p:spPr>
        <p:txBody>
          <a:bodyPr wrap="none" lIns="20961" tIns="10481" rIns="20961" bIns="10481">
            <a:spAutoFit/>
          </a:bodyPr>
          <a:lstStyle/>
          <a:p>
            <a:r>
              <a:rPr lang="en-US" altLang="ja-JP" sz="900" dirty="0"/>
              <a:t>Particle zone (Outside)</a:t>
            </a:r>
          </a:p>
        </p:txBody>
      </p:sp>
      <p:cxnSp>
        <p:nvCxnSpPr>
          <p:cNvPr id="50" name="直線コネクタ 49"/>
          <p:cNvCxnSpPr/>
          <p:nvPr/>
        </p:nvCxnSpPr>
        <p:spPr>
          <a:xfrm flipH="1">
            <a:off x="827584" y="1124744"/>
            <a:ext cx="831750" cy="6165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flipH="1" flipV="1">
            <a:off x="683568" y="2060848"/>
            <a:ext cx="913294" cy="6998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タイトル 1"/>
          <p:cNvSpPr txBox="1">
            <a:spLocks/>
          </p:cNvSpPr>
          <p:nvPr/>
        </p:nvSpPr>
        <p:spPr>
          <a:xfrm>
            <a:off x="755576" y="5555288"/>
            <a:ext cx="2238995" cy="264493"/>
          </a:xfrm>
          <a:prstGeom prst="rect">
            <a:avLst/>
          </a:prstGeom>
        </p:spPr>
        <p:txBody>
          <a:bodyPr lIns="20961" tIns="10481" rIns="20961" bIns="10481">
            <a:normAutofit/>
          </a:bodyPr>
          <a:lstStyle>
            <a:lvl1pPr algn="ctr" defTabSz="4176431" rtl="0" eaLnBrk="1" latinLnBrk="0" hangingPunct="1">
              <a:spcBef>
                <a:spcPct val="0"/>
              </a:spcBef>
              <a:buNone/>
              <a:defRPr kumimoji="1"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 sz="12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391620" y="5805231"/>
            <a:ext cx="3539015" cy="648105"/>
          </a:xfrm>
          <a:prstGeom prst="rect">
            <a:avLst/>
          </a:prstGeom>
          <a:noFill/>
        </p:spPr>
        <p:txBody>
          <a:bodyPr wrap="square" lIns="20961" tIns="10481" rIns="20961" bIns="10481" rtlCol="0">
            <a:spAutoFit/>
          </a:bodyPr>
          <a:lstStyle/>
          <a:p>
            <a:pPr marL="170307" indent="-170307">
              <a:buAutoNum type="arabicPeriod" startAt="3"/>
            </a:pPr>
            <a:endParaRPr lang="en-US" altLang="ja-JP" sz="1000" dirty="0"/>
          </a:p>
          <a:p>
            <a:r>
              <a:rPr lang="en-US" altLang="ja-JP" sz="1000" dirty="0"/>
              <a:t>   </a:t>
            </a:r>
          </a:p>
          <a:p>
            <a:endParaRPr lang="en-US" altLang="ja-JP" sz="1000" dirty="0"/>
          </a:p>
          <a:p>
            <a:endParaRPr lang="ja-JP" altLang="en-US" sz="10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313490" y="3656376"/>
            <a:ext cx="5184576" cy="636720"/>
          </a:xfrm>
          <a:prstGeom prst="rect">
            <a:avLst/>
          </a:prstGeom>
          <a:noFill/>
        </p:spPr>
        <p:txBody>
          <a:bodyPr wrap="square" lIns="20961" tIns="10481" rIns="20961" bIns="10481" rtlCol="0">
            <a:spAutoFit/>
          </a:bodyPr>
          <a:lstStyle/>
          <a:p>
            <a:r>
              <a:rPr lang="en-US" altLang="ja-JP" sz="2000" dirty="0" smtClean="0"/>
              <a:t>Waves overlap  </a:t>
            </a:r>
            <a:r>
              <a:rPr lang="ja-JP" altLang="en-US" sz="2000" dirty="0" smtClean="0"/>
              <a:t>（</a:t>
            </a:r>
            <a:r>
              <a:rPr lang="en-US" altLang="ja-JP" sz="2000" dirty="0" smtClean="0"/>
              <a:t>KI-</a:t>
            </a:r>
            <a:r>
              <a:rPr lang="en-US" altLang="ja-JP" sz="2000" dirty="0" err="1" smtClean="0"/>
              <a:t>Shimomura,KI</a:t>
            </a:r>
            <a:r>
              <a:rPr lang="en-US" altLang="ja-JP" sz="2000" dirty="0" smtClean="0"/>
              <a:t>-</a:t>
            </a:r>
            <a:r>
              <a:rPr lang="en-US" altLang="ja-JP" sz="2000" dirty="0" err="1" smtClean="0"/>
              <a:t>Tobita,KI</a:t>
            </a:r>
            <a:r>
              <a:rPr lang="en-US" altLang="ja-JP" sz="2000" dirty="0" smtClean="0"/>
              <a:t>-</a:t>
            </a:r>
            <a:r>
              <a:rPr lang="en-US" altLang="ja-JP" sz="2000" dirty="0" err="1" smtClean="0"/>
              <a:t>tajima</a:t>
            </a:r>
            <a:r>
              <a:rPr lang="en-US" altLang="ja-JP" sz="2000" dirty="0" smtClean="0"/>
              <a:t>-</a:t>
            </a:r>
            <a:r>
              <a:rPr lang="en-US" altLang="ja-JP" sz="2000" dirty="0" err="1" smtClean="0"/>
              <a:t>tobita</a:t>
            </a:r>
            <a:r>
              <a:rPr lang="en-US" altLang="ja-JP" sz="2000" dirty="0" smtClean="0"/>
              <a:t>, KI-</a:t>
            </a:r>
            <a:r>
              <a:rPr lang="en-US" altLang="ja-JP" sz="2000" dirty="0" err="1" smtClean="0"/>
              <a:t>Oda</a:t>
            </a:r>
            <a:r>
              <a:rPr lang="en-US" altLang="ja-JP" sz="2000" dirty="0" smtClean="0"/>
              <a:t>-Nakatsuka) </a:t>
            </a:r>
            <a:endParaRPr lang="ja-JP" altLang="en-US" sz="2000" dirty="0"/>
          </a:p>
        </p:txBody>
      </p:sp>
      <p:sp>
        <p:nvSpPr>
          <p:cNvPr id="62" name="正方形/長方形 61"/>
          <p:cNvSpPr/>
          <p:nvPr/>
        </p:nvSpPr>
        <p:spPr>
          <a:xfrm>
            <a:off x="395536" y="4005064"/>
            <a:ext cx="5040560" cy="390499"/>
          </a:xfrm>
          <a:prstGeom prst="rect">
            <a:avLst/>
          </a:prstGeom>
        </p:spPr>
        <p:txBody>
          <a:bodyPr wrap="square" lIns="20961" tIns="10481" rIns="20961" bIns="10481">
            <a:spAutoFit/>
          </a:bodyPr>
          <a:lstStyle/>
          <a:p>
            <a:r>
              <a:rPr lang="en-US" altLang="ja-JP" sz="2400" dirty="0" smtClean="0"/>
              <a:t>2-3 B: Wave  zone  </a:t>
            </a:r>
            <a:endParaRPr lang="ja-JP" altLang="en-US" sz="2400" dirty="0"/>
          </a:p>
        </p:txBody>
      </p:sp>
      <p:pic>
        <p:nvPicPr>
          <p:cNvPr id="63" name="Picture 2" descr="C:\Users\tobita\Desktop\wave7.bmp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5088728"/>
            <a:ext cx="2743893" cy="15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正方形/長方形 63"/>
          <p:cNvSpPr/>
          <p:nvPr/>
        </p:nvSpPr>
        <p:spPr>
          <a:xfrm>
            <a:off x="1403648" y="6525344"/>
            <a:ext cx="1909842" cy="190450"/>
          </a:xfrm>
          <a:prstGeom prst="rect">
            <a:avLst/>
          </a:prstGeom>
        </p:spPr>
        <p:txBody>
          <a:bodyPr wrap="none" lIns="20961" tIns="10481" rIns="20961" bIns="10481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</a:rPr>
              <a:t>Waves overlap in very large area</a:t>
            </a:r>
            <a:endParaRPr lang="ja-JP" altLang="en-US" sz="1100" dirty="0">
              <a:solidFill>
                <a:srgbClr val="FF0000"/>
              </a:solidFill>
            </a:endParaRPr>
          </a:p>
        </p:txBody>
      </p:sp>
      <p:pic>
        <p:nvPicPr>
          <p:cNvPr id="58" name="図 5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851920" y="4941168"/>
            <a:ext cx="3799872" cy="850922"/>
          </a:xfrm>
          <a:prstGeom prst="rect">
            <a:avLst/>
          </a:prstGeom>
          <a:noFill/>
          <a:ln/>
          <a:effectLst/>
        </p:spPr>
      </p:pic>
      <p:pic>
        <p:nvPicPr>
          <p:cNvPr id="71" name="TexTeXPicture" descr="&lt;?xml version=&quot;1.0&quot; encoding=&quot;utf-16&quot;?&gt;&#10;&lt;TeXTeX&gt;&#10;  &lt;preamble&gt;\documentclass{jarticle}&#10;\usepackage{amsmath}&#10;\pagestyle{empty}&lt;/preamble&gt;&#10;  &lt;body&gt;\begin{align*} &#10;S[T],L=cT&#10;\end{align*}&lt;/body&gt;&#10;  &lt;fcolor&gt;FF000000&lt;/fcolor&gt;&#10;  &lt;bcolor&gt;FFFFFFFF&lt;/bcolor&gt;&#10;  &lt;transparent&gt;True&lt;/transparent&gt;&#10;  &lt;resolution&gt;1800&lt;/resolution&gt;&#10;  &lt;imageh&gt;249&lt;/imageh&gt;&#10;  &lt;imagew&gt;1368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99992" y="4293096"/>
            <a:ext cx="1152128" cy="256028"/>
          </a:xfrm>
          <a:prstGeom prst="rect">
            <a:avLst/>
          </a:prstGeom>
        </p:spPr>
      </p:pic>
      <p:cxnSp>
        <p:nvCxnSpPr>
          <p:cNvPr id="73" name="直線コネクタ 72"/>
          <p:cNvCxnSpPr/>
          <p:nvPr/>
        </p:nvCxnSpPr>
        <p:spPr>
          <a:xfrm>
            <a:off x="863080" y="3068960"/>
            <a:ext cx="82809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スライド番号プレースホルダ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pic>
        <p:nvPicPr>
          <p:cNvPr id="56" name="TexTeXPicture" descr="&lt;?xml version=&quot;1.0&quot; encoding=&quot;utf-16&quot;?&gt;&#10;&lt;TeXTeX&gt;&#10;  &lt;preamble&gt;\documentclass{jsarticle}&#10;\usepackage{amsmath}&#10;\pagestyle{empty}&lt;/preamble&gt;&#10;  &lt;body&gt;\begin{align*}&#10;&amp;amp;(1)[S[\infty],H_0]=0 \\&#10;&amp;amp;(2)Kinetic~energy ~is ~conserved. ~~(kinetic ~energy = total~ energy)\\&#10;&amp;amp;(3)Fermi's ~golden ~rule, S-matrix, e^{-\epsilon|t|}H_{int}&#10;\end{align*}&lt;/body&gt;&#10;  &lt;fcolor&gt;FF000000&lt;/fcolor&gt;&#10;  &lt;bcolor&gt;FFFFFFFF&lt;/bcolor&gt;&#10;  &lt;transparent&gt;True&lt;/transparent&gt;&#10;  &lt;resolution&gt;1800&lt;/resolution&gt;&#10;  &lt;imageh&gt;1073&lt;/imageh&gt;&#10;  &lt;imagew&gt;7179&lt;/imagew&gt;&#10;  &lt;scale&gt;50&lt;/scale&gt;&#10;  &lt;cursor&gt;117&lt;/cursor&gt;&#10;&lt;/TeXTeX&gt;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413491" y="1556792"/>
            <a:ext cx="5730509" cy="875092"/>
          </a:xfrm>
          <a:prstGeom prst="rect">
            <a:avLst/>
          </a:prstGeom>
        </p:spPr>
      </p:pic>
      <p:pic>
        <p:nvPicPr>
          <p:cNvPr id="52" name="図 5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395536" y="4653136"/>
            <a:ext cx="2841489" cy="423955"/>
          </a:xfrm>
          <a:prstGeom prst="rect">
            <a:avLst/>
          </a:prstGeom>
          <a:noFill/>
          <a:ln/>
          <a:effectLst/>
        </p:spPr>
      </p:pic>
      <p:sp>
        <p:nvSpPr>
          <p:cNvPr id="53" name="フッター プレースホルダ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pic>
        <p:nvPicPr>
          <p:cNvPr id="59" name="TexTeXPicture" descr="&lt;?xml version=&quot;1.0&quot; encoding=&quot;utf-16&quot;?&gt;&#10;&lt;TeXTeX&gt;&#10;  &lt;preamble&gt;\documentclass{jarticle}&#10;\usepackage{amsmath}&#10;\pagestyle{empty}&lt;/preamble&gt;&#10;  &lt;body&gt;\begin{align*} &#10;S[\infty],&#10;\end{align*}&lt;/body&gt;&#10;  &lt;fcolor&gt;FF000000&lt;/fcolor&gt;&#10;  &lt;bcolor&gt;FFFFFFFF&lt;/bcolor&gt;&#10;  &lt;transparent&gt;True&lt;/transparent&gt;&#10;  &lt;resolution&gt;1800&lt;/resolution&gt;&#10;  &lt;imageh&gt;249&lt;/imageh&gt;&#10;  &lt;imagew&gt;591&lt;/imagew&gt;&#10;  &lt;scale&gt;50&lt;/scale&gt;&#10;  &lt;cursor&gt;26&lt;/cursor&gt;&#10;&lt;/TeXTeX&gt;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641188" y="686410"/>
            <a:ext cx="792087" cy="274939"/>
          </a:xfrm>
          <a:prstGeom prst="rect">
            <a:avLst/>
          </a:prstGeom>
        </p:spPr>
      </p:pic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e^{i(E(p)t-{\vec p}{\vec x})}|_{\omega=\infty}=e^{i(E(p)-pc)t}&#10;\end{align*}&lt;/body&gt;&#10;  &lt;fcolor&gt;FF000000&lt;/fcolor&gt;&#10;  &lt;bcolor&gt;FFFFFFFF&lt;/bcolor&gt;&#10;  &lt;transparent&gt;True&lt;/transparent&gt;&#10;  &lt;resolution&gt;1800&lt;/resolution&gt;&#10;  &lt;imageh&gt;296&lt;/imageh&gt;&#10;  &lt;imagew&gt;3272&lt;/imagew&gt;&#10;  &lt;scale&gt;50&lt;/scale&gt;&#10;  &lt;cursor&gt;47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9402" y="5878458"/>
            <a:ext cx="3462866" cy="313267"/>
          </a:xfrm>
          <a:prstGeom prst="rect">
            <a:avLst/>
          </a:prstGeom>
        </p:spPr>
      </p:pic>
      <p:pic>
        <p:nvPicPr>
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S[T]&#10;\end{align*}&lt;/body&gt;&#10;  &lt;fcolor&gt;FF000000&lt;/fcolor&gt;&#10;  &lt;bcolor&gt;FFFFFFFF&lt;/bcolor&gt;&#10;  &lt;transparent&gt;True&lt;/transparent&gt;&#10;  &lt;resolution&gt;1800&lt;/resolution&gt;&#10;  &lt;imageh&gt;249&lt;/imageh&gt;&#10;  &lt;imagew&gt;444&lt;/imagew&gt;&#10;  &lt;scale&gt;50&lt;/scale&gt;&#10;  &lt;cursor&gt;20&lt;/cursor&gt;&#10;&lt;/TeXTeX&gt;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51520" y="260648"/>
            <a:ext cx="469900" cy="26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24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923928" y="2276872"/>
            <a:ext cx="1849421" cy="274503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600" dirty="0"/>
              <a:t>Light-cone singularity</a:t>
            </a:r>
            <a:endParaRPr lang="ja-JP" altLang="en-US" sz="1600" dirty="0"/>
          </a:p>
        </p:txBody>
      </p:sp>
      <p:pic>
        <p:nvPicPr>
          <p:cNvPr id="5" name="図 4" descr="TP_tmp.b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4775935" y="1576227"/>
            <a:ext cx="48324" cy="37827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404664"/>
            <a:ext cx="4298288" cy="32066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900" dirty="0"/>
              <a:t>Rigorous calculation : light-cone singularity</a:t>
            </a:r>
            <a:endParaRPr lang="ja-JP" altLang="en-US" sz="19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82796" y="1180520"/>
            <a:ext cx="3816424" cy="336058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2000" dirty="0">
                <a:solidFill>
                  <a:srgbClr val="FF0000"/>
                </a:solidFill>
              </a:rPr>
              <a:t>Universal finite-size corrections </a:t>
            </a:r>
            <a:endParaRPr lang="ja-JP" altLang="en-US" sz="2000" dirty="0">
              <a:solidFill>
                <a:srgbClr val="FF0000"/>
              </a:solidFill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499158" y="3333393"/>
            <a:ext cx="2169075" cy="387603"/>
          </a:xfrm>
          <a:prstGeom prst="rect">
            <a:avLst/>
          </a:prstGeom>
        </p:spPr>
        <p:txBody>
          <a:bodyPr lIns="28006" tIns="14004" rIns="28006" bIns="14004">
            <a:noAutofit/>
          </a:bodyPr>
          <a:lstStyle>
            <a:lvl1pPr algn="ctr" defTabSz="4176431" rtl="0" eaLnBrk="1" latinLnBrk="0" hangingPunct="1">
              <a:spcBef>
                <a:spcPct val="0"/>
              </a:spcBef>
              <a:buNone/>
              <a:defRPr kumimoji="1"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900" dirty="0"/>
              <a:t/>
            </a:r>
            <a:br>
              <a:rPr lang="en-US" altLang="ja-JP" sz="900" dirty="0"/>
            </a:br>
            <a:endParaRPr lang="ja-JP" altLang="en-US" sz="900" dirty="0"/>
          </a:p>
        </p:txBody>
      </p:sp>
      <p:sp>
        <p:nvSpPr>
          <p:cNvPr id="11" name="コンテンツ プレースホルダ 2"/>
          <p:cNvSpPr txBox="1">
            <a:spLocks/>
          </p:cNvSpPr>
          <p:nvPr/>
        </p:nvSpPr>
        <p:spPr>
          <a:xfrm>
            <a:off x="850602" y="2708920"/>
            <a:ext cx="1892416" cy="671576"/>
          </a:xfrm>
          <a:prstGeom prst="rect">
            <a:avLst/>
          </a:prstGeom>
        </p:spPr>
        <p:txBody>
          <a:bodyPr lIns="28006" tIns="14004" rIns="28006" bIns="14004">
            <a:normAutofit/>
          </a:bodyPr>
          <a:lstStyle>
            <a:lvl1pPr marL="1566161" indent="-1566161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3350" indent="-1305135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20538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08753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9696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85184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339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61615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9830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800" dirty="0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pic>
        <p:nvPicPr>
          <p:cNvPr id="27" name="TexTeXPicture" descr="&lt;?xml version=&quot;1.0&quot; encoding=&quot;utf-16&quot;?&gt;&#10;&lt;TeXTeX&gt;&#10;  &lt;preamble&gt;\documentclass{jsarticle}&#10;\usepackage{amsmath}&#10;\pagestyle{empty}&lt;/preamble&gt;&#10;  &lt;body&gt;\begin{align*}&#10;&amp;amp;\int \frac{d^3p_l}{(2\pi)^3}\sum_{spin}|T|^2 = \frac{N_3}{E_\nu}\int d^4x_1d^4x_2e^{-\frac{1}{2\sigma_\nu}\sum_i&#10;%\left[&#10;(\vec{x}_i - \vec{\text{X}_\nu} - \vec{v}_\nu(t_i - \text{T}_\nu))^2}\\&#10; %+ (\vec{x}_2 - \vec{\text{X}_\nu} - \vec{v}_\nu(t_2 -&#10;% \text{T}_\nu)^2\right]}\\&#10;&amp;amp;\times\Delta_{\pi,l}(x_1 - x_2)e^{ip_\nu\cdot(x_1 - x_2)}\\&#10;&amp;amp;\Delta_{\pi,l}(x_1 - x_2) &#10;= \frac{1}{(2\pi)^3}\int\frac{d^3p_l}{E(p_l)}&#10;\left[(2p_\pi\cdot p_\nu)(p_\pi\cdot p_l) - m_\pi^2&#10;(p_l\cdot p_\nu)\right]\\&#10;%(p_\mu\cdot p_\nu)\\&#10;&amp;amp;\times&#10; e^{-i(p_\pi - p_l)\cdot(x_1 - x_2)}\\&#10;&amp;amp;=\delta((x_1-x_2)^2)+short-range&#10;\end{align*}&lt;/body&gt;&#10;  &lt;fcolor&gt;FF000000&lt;/fcolor&gt;&#10;  &lt;bcolor&gt;FFFFFFFF&lt;/bcolor&gt;&#10;  &lt;transparent&gt;True&lt;/transparent&gt;&#10;  &lt;resolution&gt;1800&lt;/resolution&gt;&#10;  &lt;imageh&gt;2679&lt;/imageh&gt;&#10;  &lt;imagew&gt;6944&lt;/imagew&gt;&#10;  &lt;scale&gt;50&lt;/scale&gt;&#10;  &lt;cursor&gt;529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276" y="878402"/>
            <a:ext cx="4394621" cy="1598999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4572000" y="3717032"/>
            <a:ext cx="3204864" cy="336058"/>
          </a:xfrm>
          <a:prstGeom prst="rect">
            <a:avLst/>
          </a:prstGeom>
        </p:spPr>
        <p:txBody>
          <a:bodyPr wrap="square" lIns="28006" tIns="14004" rIns="28006" bIns="14004">
            <a:spAutoFit/>
          </a:bodyPr>
          <a:lstStyle/>
          <a:p>
            <a:r>
              <a:rPr lang="en-US" altLang="ja-JP" sz="2000" dirty="0" smtClean="0"/>
              <a:t> </a:t>
            </a:r>
            <a:endParaRPr lang="ja-JP" altLang="en-US" sz="2000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251520" y="5805264"/>
            <a:ext cx="8105486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図 2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23528" y="2924944"/>
            <a:ext cx="4750318" cy="355092"/>
          </a:xfrm>
          <a:prstGeom prst="rect">
            <a:avLst/>
          </a:prstGeom>
        </p:spPr>
      </p:pic>
      <p:cxnSp>
        <p:nvCxnSpPr>
          <p:cNvPr id="41" name="直線コネクタ 40"/>
          <p:cNvCxnSpPr/>
          <p:nvPr/>
        </p:nvCxnSpPr>
        <p:spPr>
          <a:xfrm>
            <a:off x="179512" y="2852936"/>
            <a:ext cx="51125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 flipV="1">
            <a:off x="179512" y="3356992"/>
            <a:ext cx="511256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pic>
        <p:nvPicPr>
          <p:cNvPr id="28" name="TexTeXPicture" descr="&lt;?xml version=&quot;1.0&quot; encoding=&quot;utf-16&quot;?&gt;&#10;&lt;TeXTeX&gt;&#10;  &lt;preamble&gt;\documentclass{jarticle}&#10;\usepackage{amsmath}&#10;\pagestyle{empty}&lt;/preamble&gt;&#10;  &lt;body&gt;\begin{align*} &#10;&amp;amp; \frac{d \Gamma_{Thom }}{d{\vec k}_2} T =T\frac{1}{2 E_{e,1}E_{\gamma,1} E_{\gamma,2} E_{e,2} \pi^2}   \delta(E_{e,1}+E_{\gamma,1}-E_{e,2}-E_{\gamma,2})  (e^2)^2 2 , \\&#10;&amp;amp;\frac{d P^{(d)}_{Thom,\gamma}}{d {\vec k}_2}=&#10; \sigma_{\gamma}\frac{1}{E_{e,1} E_{\gamma,1}  E_{\gamma,2}(2\pi)^3}  e^4 2 T\tilde&#10; g(\omega_{\gamma}T) \theta(s-m_e^2-2k_{2}(p_{e_1}+k_{1}) ), &#10;\end{align*}&lt;/body&gt;&#10;  &lt;fcolor&gt;FF000000&lt;/fcolor&gt;&#10;  &lt;bcolor&gt;FFFFFFFF&lt;/bcolor&gt;&#10;  &lt;transparent&gt;True&lt;/transparent&gt;&#10;  &lt;resolution&gt;1800&lt;/resolution&gt;&#10;  &lt;imageh&gt;1415&lt;/imageh&gt;&#10;  &lt;imagew&gt;7851&lt;/imagew&gt;&#10;  &lt;scale&gt;50&lt;/scale&gt;&#10;  &lt;cursor&gt;378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569" y="4365104"/>
            <a:ext cx="6392482" cy="1152128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\text{Thomson~ scattering at small~T}&#10;\end{align*}&lt;/body&gt;&#10;  &lt;fcolor&gt;FF000000&lt;/fcolor&gt;&#10;  &lt;bcolor&gt;FFFFFFFF&lt;/bcolor&gt;&#10;  &lt;transparent&gt;True&lt;/transparent&gt;&#10;  &lt;resolution&gt;1800&lt;/resolution&gt;&#10;  &lt;imageh&gt;226&lt;/imageh&gt;&#10;  &lt;imagew&gt;3446&lt;/imagew&gt;&#10;  &lt;scale&gt;50&lt;/scale&gt;&#10;  &lt;cursor&gt;45&lt;/cursor&gt;&#10;&lt;/TeXTeX&gt;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3528" y="3861048"/>
            <a:ext cx="3647014" cy="239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119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476672"/>
            <a:ext cx="784887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3. Physical implication of </a:t>
            </a:r>
            <a:r>
              <a:rPr kumimoji="1" lang="en-US" altLang="ja-JP" sz="3600" dirty="0" err="1" smtClean="0"/>
              <a:t>P^d</a:t>
            </a:r>
            <a:endParaRPr kumimoji="1" lang="en-US" altLang="ja-JP" sz="3600" dirty="0" smtClean="0"/>
          </a:p>
          <a:p>
            <a:endParaRPr lang="en-US" altLang="ja-JP" sz="3200" dirty="0" smtClean="0"/>
          </a:p>
          <a:p>
            <a:r>
              <a:rPr lang="en-US" altLang="ja-JP" sz="3200" dirty="0" smtClean="0"/>
              <a:t>(A,B)  </a:t>
            </a:r>
            <a:r>
              <a:rPr lang="en-US" altLang="ja-JP" sz="3200" dirty="0" err="1" smtClean="0"/>
              <a:t>unitarity</a:t>
            </a:r>
            <a:r>
              <a:rPr lang="en-US" altLang="ja-JP" sz="3200" dirty="0" smtClean="0"/>
              <a:t>:              0-     -&gt; two photons </a:t>
            </a:r>
          </a:p>
          <a:p>
            <a:r>
              <a:rPr lang="en-US" altLang="ja-JP" sz="3200" dirty="0" smtClean="0"/>
              <a:t>          (neutrino reactions)</a:t>
            </a:r>
          </a:p>
          <a:p>
            <a:r>
              <a:rPr lang="en-US" altLang="ja-JP" sz="3200" dirty="0" smtClean="0"/>
              <a:t>(C)  Selection rule :     1+    -&gt; two photons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total derivative interaction,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Landau-Yang theorem  </a:t>
            </a:r>
          </a:p>
          <a:p>
            <a:r>
              <a:rPr lang="en-US" altLang="ja-JP" sz="3200" dirty="0" smtClean="0"/>
              <a:t>   ( helicity suppression, multipole expansions) </a:t>
            </a:r>
            <a:endParaRPr lang="en-US" altLang="ja-JP" sz="3200" dirty="0"/>
          </a:p>
          <a:p>
            <a:r>
              <a:rPr kumimoji="1" lang="en-US" altLang="ja-JP" sz="3200" dirty="0" smtClean="0"/>
              <a:t>(D) Interaction energy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Where is the interaction energy?</a:t>
            </a:r>
          </a:p>
          <a:p>
            <a:r>
              <a:rPr kumimoji="1" lang="en-US" altLang="ja-JP" sz="3200" dirty="0" smtClean="0"/>
              <a:t> </a:t>
            </a:r>
          </a:p>
          <a:p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20558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6840760" cy="528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TexTeXPicture" descr="&lt;?xml version=&quot;1.0&quot; encoding=&quot;utf-16&quot;?&gt;&#10;&lt;TeXTeX&gt;&#10;  &lt;preamble&gt;\documentclass{jarticle}&#10;\usepackage{amsmath}&#10;\pagestyle{empty}&lt;/preamble&gt;&#10;  &lt;body&gt;\begin{align*} &#10;\pi^0 ~ is~ the~ lightest ~hadron &#10;\end{align*}&lt;/body&gt;&#10;  &lt;fcolor&gt;FF000000&lt;/fcolor&gt;&#10;  &lt;bcolor&gt;FFFFFFFF&lt;/bcolor&gt;&#10;  &lt;transparent&gt;True&lt;/transparent&gt;&#10;  &lt;resolution&gt;1800&lt;/resolution&gt;&#10;  &lt;imageh&gt;269&lt;/imageh&gt;&#10;  &lt;imagew&gt;2776&lt;/imagew&gt;&#10;  &lt;scale&gt;50&lt;/scale&gt;&#10;  &lt;cursor&gt;43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548680"/>
            <a:ext cx="2937933" cy="284691"/>
          </a:xfrm>
          <a:prstGeom prst="rect">
            <a:avLst/>
          </a:prstGeom>
        </p:spPr>
      </p:pic>
      <p:pic>
        <p:nvPicPr>
          <p:cNvPr id="12" name="TexTeXPicture" descr="&lt;?xml version=&quot;1.0&quot; encoding=&quot;utf-16&quot;?&gt;&#10;&lt;TeXTeX&gt;&#10;  &lt;preamble&gt;\documentclass{jarticle}&#10;\usepackage{amsmath}&#10;\pagestyle{empty}&lt;/preamble&gt;&#10;  &lt;body&gt;\begin{align*} &#10;N_c=3&#10;\end{align*}&lt;/body&gt;&#10;  &lt;fcolor&gt;FF000000&lt;/fcolor&gt;&#10;  &lt;bcolor&gt;FFFFFFFF&lt;/bcolor&gt;&#10;  &lt;transparent&gt;True&lt;/transparent&gt;&#10;  &lt;resolution&gt;1800&lt;/resolution&gt;&#10;  &lt;imageh&gt;209&lt;/imageh&gt;&#10;  &lt;imagew&gt;738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4653136"/>
            <a:ext cx="781050" cy="221191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3-1~ \pi^0 \rightarrow \gamma \gamma ~~decay &#10;\end{align*}&lt;/body&gt;&#10;  &lt;fcolor&gt;FF000000&lt;/fcolor&gt;&#10;  &lt;bcolor&gt;FFFFFFFF&lt;/bcolor&gt;&#10;  &lt;transparent&gt;True&lt;/transparent&gt;&#10;  &lt;resolution&gt;1800&lt;/resolution&gt;&#10;  &lt;imageh&gt;273&lt;/imageh&gt;&#10;  &lt;imagew&gt;2336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9537" y="476672"/>
            <a:ext cx="2472263" cy="288922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&amp;amp;(1)Fukuda-Miyamoto(1949)\\&#10;&amp;amp;~~Steinberger (1949) \\&#10;&amp;amp;(2) Adler,Bell-Jackiw (1969)&#10;\end{align*}&lt;/body&gt;&#10;  &lt;fcolor&gt;FF000000&lt;/fcolor&gt;&#10;  &lt;bcolor&gt;FFFFFFFF&lt;/bcolor&gt;&#10;  &lt;transparent&gt;True&lt;/transparent&gt;&#10;  &lt;resolution&gt;1800&lt;/resolution&gt;&#10;  &lt;imageh&gt;1146&lt;/imageh&gt;&#10;  &lt;imagew&gt;3312&lt;/imagew&gt;&#10;  &lt;scale&gt;50&lt;/scale&gt;&#10;  &lt;cursor&gt;98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8888" y="2852936"/>
            <a:ext cx="2115112" cy="731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5544615" cy="443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Why ~is ~the ~experimental~ uncertainty ~so~ large~ still~ now?&#10;\end{align*}&lt;/body&gt;&#10;  &lt;fcolor&gt;FF000000&lt;/fcolor&gt;&#10;  &lt;bcolor&gt;FFFFFFFF&lt;/bcolor&gt;&#10;  &lt;transparent&gt;True&lt;/transparent&gt;&#10;  &lt;resolution&gt;1800&lt;/resolution&gt;&#10;  &lt;imageh&gt;225&lt;/imageh&gt;&#10;  &lt;imagew&gt;6371&lt;/imagew&gt;&#10;  &lt;scale&gt;50&lt;/scale&gt;&#10;  &lt;cursor&gt;74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7" y="5229200"/>
            <a:ext cx="5832648" cy="205987"/>
          </a:xfrm>
          <a:prstGeom prst="rect">
            <a:avLst/>
          </a:prstGeom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text{ Our answer is : because $P^{(d)}$ has not been included.}&#10;\end{align*}&lt;/body&gt;&#10;  &lt;fcolor&gt;FF000000&lt;/fcolor&gt;&#10;  &lt;bcolor&gt;FFFFFFFF&lt;/bcolor&gt;&#10;  &lt;transparent&gt;True&lt;/transparent&gt;&#10;  &lt;resolution&gt;1800&lt;/resolution&gt;&#10;  &lt;imageh&gt;241&lt;/imageh&gt;&#10;  &lt;imagew&gt;5661&lt;/imagew&gt;&#10;  &lt;scale&gt;50&lt;/scale&gt;&#10;  &lt;cursor&gt;80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7" y="5733256"/>
            <a:ext cx="5760640" cy="245242"/>
          </a:xfrm>
          <a:prstGeom prst="rect">
            <a:avLst/>
          </a:prstGeom>
        </p:spPr>
      </p:pic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Uncertainty~~\tau_{\mu}:10^{-5},\tau_{\tau}:10^{-3},&#10;\tau_{\pi^{+}}:10^{-4},&#10;\tau_{\pi^{0}}:10^{-1},&#10;\tau_{\eta}:&#10;\tau_{\rho} 10^{-3}&#10;\end{align*}&lt;/body&gt;&#10;  &lt;fcolor&gt;FF000000&lt;/fcolor&gt;&#10;  &lt;bcolor&gt;FFFFFFFF&lt;/bcolor&gt;&#10;  &lt;transparent&gt;True&lt;/transparent&gt;&#10;  &lt;resolution&gt;1800&lt;/resolution&gt;&#10;  &lt;imageh&gt;296&lt;/imageh&gt;&#10;  &lt;imagew&gt;7216&lt;/imagew&gt;&#10;  &lt;scale&gt;50&lt;/scale&gt;&#10;  &lt;cursor&gt;29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15616" y="4581128"/>
            <a:ext cx="7636933" cy="313266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5580112" y="692696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Experiments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  <p:pic>
        <p:nvPicPr>
          <p:cNvPr id="8" name="TexTeXPicture" descr="&lt;?xml version=&quot;1.0&quot; encoding=&quot;utf-16&quot;?&gt;&#10;&lt;TeXTeX&gt;&#10;  &lt;preamble&gt;\documentclass{jarticle}&#10;\usepackage{amsmath}&#10;\pagestyle{empty}&lt;/preamble&gt;&#10;  &lt;body&gt;\begin{align*} &#10;&amp;amp;Effective ~Lagrangian\\&#10;&amp;amp;L=L_0+L_{int},\nonumber\\&#10;&amp;amp;L_0=\frac{1}{2}{\partial_{\mu}}\varphi{\partial^{\mu}}\varphi-\frac{1}{2}m_{\pi}^2 \varphi \varphi+\frac{1}{4} F_{\mu\nu}F^{\mu\nu} &#10; \nonumber, \\&#10;&amp;amp;L_{int}= g \epsilon_{\mu\nu\rho\sigma} \varphi(x) F^{\mu\nu} F^{\rho\sigma},\ g= \frac{\alpha}{4\pi f_{\pi}}&#10;\end{align*}&lt;/body&gt;&#10;  &lt;fcolor&gt;FF000000&lt;/fcolor&gt;&#10;  &lt;bcolor&gt;FFFFFFFF&lt;/bcolor&gt;&#10;  &lt;transparent&gt;True&lt;/transparent&gt;&#10;  &lt;resolution&gt;1800&lt;/resolution&gt;&#10;  &lt;imageh&gt;1931&lt;/imageh&gt;&#10;  &lt;imagew&gt;4212&lt;/imagew&gt;&#10;  &lt;scale&gt;50&lt;/scale&gt;&#10;  &lt;cursor&gt;326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4457698" cy="204364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364088" y="112474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Tri-angle diagram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544" y="3501008"/>
            <a:ext cx="82192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0 </a:t>
            </a:r>
            <a:r>
              <a:rPr kumimoji="1" lang="ja-JP" altLang="en-US" sz="2400" dirty="0" smtClean="0"/>
              <a:t>　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</a:t>
            </a:r>
            <a:r>
              <a:rPr kumimoji="1" lang="ja-JP" altLang="en-US" sz="2400" dirty="0" smtClean="0">
                <a:sym typeface="Wingdings" panose="05000000000000000000" pitchFamily="2" charset="2"/>
              </a:rPr>
              <a:t>　</a:t>
            </a:r>
            <a:r>
              <a:rPr kumimoji="1" lang="en-US" altLang="ja-JP" sz="2400" dirty="0" smtClean="0">
                <a:sym typeface="Wingdings" panose="05000000000000000000" pitchFamily="2" charset="2"/>
              </a:rPr>
              <a:t> photon_1 +photon_2,</a:t>
            </a:r>
          </a:p>
          <a:p>
            <a:endParaRPr lang="en-US" altLang="ja-JP" sz="2400" dirty="0">
              <a:sym typeface="Wingdings" panose="05000000000000000000" pitchFamily="2" charset="2"/>
            </a:endParaRPr>
          </a:p>
          <a:p>
            <a:r>
              <a:rPr kumimoji="1" lang="en-US" altLang="ja-JP" sz="2400" dirty="0" smtClean="0">
                <a:sym typeface="Wingdings" panose="05000000000000000000" pitchFamily="2" charset="2"/>
              </a:rPr>
              <a:t> EPR :Spin of 1 and of 2 has a long range correlation at a large L,</a:t>
            </a:r>
          </a:p>
          <a:p>
            <a:r>
              <a:rPr lang="en-US" altLang="ja-JP" sz="2400" dirty="0">
                <a:sym typeface="Wingdings" panose="05000000000000000000" pitchFamily="2" charset="2"/>
              </a:rPr>
              <a:t>a</a:t>
            </a:r>
            <a:r>
              <a:rPr lang="en-US" altLang="ja-JP" sz="2400" dirty="0" smtClean="0">
                <a:sym typeface="Wingdings" panose="05000000000000000000" pitchFamily="2" charset="2"/>
              </a:rPr>
              <a:t>fter  the time T, where L=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vT.</a:t>
            </a:r>
            <a:r>
              <a:rPr lang="en-US" altLang="ja-JP" sz="2400" dirty="0" smtClean="0">
                <a:sym typeface="Wingdings" panose="05000000000000000000" pitchFamily="2" charset="2"/>
              </a:rPr>
              <a:t> This    Is expressed precisely with the wave packets.</a:t>
            </a:r>
          </a:p>
          <a:p>
            <a:endParaRPr lang="en-US" altLang="ja-JP" sz="2400" dirty="0" smtClean="0">
              <a:sym typeface="Wingdings" panose="05000000000000000000" pitchFamily="2" charset="2"/>
            </a:endParaRPr>
          </a:p>
          <a:p>
            <a:r>
              <a:rPr lang="en-US" altLang="ja-JP" sz="2400" dirty="0" smtClean="0">
                <a:sym typeface="Wingdings" panose="05000000000000000000" pitchFamily="2" charset="2"/>
              </a:rPr>
              <a:t>EPR(energy) : Each energy also has the correlation derived from the many-body  interaction at L.</a:t>
            </a:r>
          </a:p>
          <a:p>
            <a:endParaRPr kumimoji="1" lang="en-US" altLang="ja-JP" sz="2400" dirty="0">
              <a:sym typeface="Wingdings" panose="05000000000000000000" pitchFamily="2" charset="2"/>
            </a:endParaRPr>
          </a:p>
          <a:p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5820" y="270499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KI-Nakatsuka-</a:t>
            </a:r>
            <a:r>
              <a:rPr kumimoji="1" lang="en-US" altLang="ja-JP" sz="2400" dirty="0" err="1" smtClean="0"/>
              <a:t>Oda</a:t>
            </a:r>
            <a:r>
              <a:rPr kumimoji="1" lang="en-US" altLang="ja-JP" sz="2400" dirty="0" smtClean="0"/>
              <a:t>, in preparation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&amp;amp;\pi^0(e^{+} + e^{-}) \rightarrow \gamma+ \gamma \\&#10;&amp;amp; M= i \int_{T_{Ps}}^{T_{\gamma}} dt \int d {\vec x} \langle {\vec k}_{\gamma_1},{\vec X}_{\gamma_1}; {\vec k}_{\gamma_2},{\vec X}_{\gamma_2} |H_{int}(x)| {\vec p}_{Ps}.{\vec X}_{Ps} \rangle   \\&#10;&amp;amp;=ig N_1 \int_{T_{Ps}}^{T_{\gamma}} dt \int d {\vec x} e^{-\frac{1}{ \sigma_s}({\vec x}-{\vec x}_0(t))^2-\frac{1}{2\sigma_t}(t-T_0)^2-\frac{\sigma_s}{2}(\delta \vec p)^2 -\frac{\sigma_t}{2}(\delta \omega)^2 +R+i\Phi}\\&#10;\end{align*}&lt;/body&gt;&#10;  &lt;fcolor&gt;FF000000&lt;/fcolor&gt;&#10;  &lt;bcolor&gt;FFFFFFFF&lt;/bcolor&gt;&#10;  &lt;transparent&gt;True&lt;/transparent&gt;&#10;  &lt;resolution&gt;1800&lt;/resolution&gt;&#10;  &lt;imageh&gt;1829&lt;/imageh&gt;&#10;  &lt;imagew&gt;7330&lt;/imagew&gt;&#10;  &lt;scale&gt;50&lt;/scale&gt;&#10;  &lt;cursor&gt;37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394" y="159977"/>
            <a:ext cx="8535406" cy="2129767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&amp;amp;\frac{d P}{d{\vec k}_{\gamma_1} d{\vec k}_{\gamma_2}}=2P_0 (k_{\gamma_1} \cdot k_{\gamma_2})^2 e^{-\sigma_s (\delta {\vec p})^2} |G(\omega)|^2\\&#10;&amp;amp;|G(\omega)|^2&#10;\begin{cases}&#10; =  (2 \sigma_t) e^{-\sigma_t( \delta \omega)^2}; bulk\\&#10;=\frac{2}{(\delta \omega)^2+\frac{1}{\sigma_t}}:boundary&#10;\end{cases}&#10;\end{align*}&lt;/body&gt;&#10;  &lt;fcolor&gt;FF000000&lt;/fcolor&gt;&#10;  &lt;bcolor&gt;FFFFFFFF&lt;/bcolor&gt;&#10;  &lt;transparent&gt;True&lt;/transparent&gt;&#10;  &lt;resolution&gt;1800&lt;/resolution&gt;&#10;  &lt;imageh&gt;1685&lt;/imageh&gt;&#10;  &lt;imagew&gt;4606&lt;/imagew&gt;&#10;  &lt;scale&gt;50&lt;/scale&gt;&#10;  &lt;cursor&gt;304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996952"/>
            <a:ext cx="4874676" cy="1783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  <p:pic>
        <p:nvPicPr>
          <p:cNvPr id="17" name="TexTeXPicture" descr="&lt;?xml version=&quot;1.0&quot; encoding=&quot;utf-16&quot;?&gt;&#10;&lt;TeXTeX&gt;&#10;  &lt;preamble&gt;\documentclass{jarticle}&#10;\usepackage{amsmath}&#10;\pagestyle{empty}&lt;/preamble&gt;&#10;  &lt;body&gt;\begin{align*} &#10;&amp;amp;P^{(d)}\approx \frac{1}{10}&#10;, \frac{T_1}{\tau} =10^{-3} \\&#10;&amp;amp; \frac{10}{100} ~ uncertainty &#10;\end{align*}&lt;/body&gt;&#10;  &lt;fcolor&gt;FF000000&lt;/fcolor&gt;&#10;  &lt;bcolor&gt;FFFFFFFF&lt;/bcolor&gt;&#10;  &lt;transparent&gt;True&lt;/transparent&gt;&#10;  &lt;resolution&gt;1800&lt;/resolution&gt;&#10;  &lt;imageh&gt;1114&lt;/imageh&gt;&#10;  &lt;imagew&gt;2353&lt;/imagew&gt;&#10;  &lt;scale&gt;50&lt;/scale&gt;&#10;  &lt;cursor&gt;94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933056"/>
            <a:ext cx="2490254" cy="1178979"/>
          </a:xfrm>
          <a:prstGeom prst="rect">
            <a:avLst/>
          </a:prstGeom>
        </p:spPr>
      </p:pic>
      <p:pic>
        <p:nvPicPr>
          <p:cNvPr id="18" name="TexTeXPicture" descr="&lt;?xml version=&quot;1.0&quot; encoding=&quot;utf-16&quot;?&gt;&#10;&lt;TeXTeX&gt;&#10;  &lt;preamble&gt;\documentclass{jarticle}&#10;\usepackage{amsmath}&#10;\pagestyle{empty}&lt;/preamble&gt;&#10;  &lt;body&gt;\begin{align*} &#10;\rightarrow &#10;\end{align*}&lt;/body&gt;&#10;  &lt;fcolor&gt;FF000000&lt;/fcolor&gt;&#10;  &lt;bcolor&gt;FFFFFFFF&lt;/bcolor&gt;&#10;  &lt;transparent&gt;True&lt;/transparent&gt;&#10;  &lt;resolution&gt;1800&lt;/resolution&gt;&#10;  &lt;imageh&gt;130&lt;/imageh&gt;&#10;  &lt;imagew&gt;221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509120"/>
            <a:ext cx="233891" cy="137583"/>
          </a:xfrm>
          <a:prstGeom prst="rect">
            <a:avLst/>
          </a:prstGeom>
        </p:spPr>
      </p:pic>
      <p:pic>
        <p:nvPicPr>
          <p:cNvPr id="19" name="TexTeXPicture" descr="&lt;?xml version=&quot;1.0&quot; encoding=&quot;utf-16&quot;?&gt;&#10;&lt;TeXTeX&gt;&#10;  &lt;preamble&gt;\documentclass{jarticle}&#10;\usepackage{amsmath}&#10;\pagestyle{empty}&lt;/preamble&gt;&#10;  &lt;body&gt;\begin{align*} &#10;\rightarrow &#10;\end{align*}&lt;/body&gt;&#10;  &lt;fcolor&gt;FF000000&lt;/fcolor&gt;&#10;  &lt;bcolor&gt;FFFFFFFF&lt;/bcolor&gt;&#10;  &lt;transparent&gt;True&lt;/transparent&gt;&#10;  &lt;resolution&gt;1800&lt;/resolution&gt;&#10;  &lt;imageh&gt;130&lt;/imageh&gt;&#10;  &lt;imagew&gt;221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437112"/>
            <a:ext cx="233891" cy="137583"/>
          </a:xfrm>
          <a:prstGeom prst="rect">
            <a:avLst/>
          </a:prstGeom>
        </p:spPr>
      </p:pic>
      <p:pic>
        <p:nvPicPr>
          <p:cNvPr id="21" name="TexTeXPicture" descr="&lt;?xml version=&quot;1.0&quot; encoding=&quot;utf-16&quot;?&gt;&#10;&lt;TeXTeX&gt;&#10;  &lt;preamble&gt;\documentclass{jarticle}&#10;\usepackage{amsmath}&#10;\pagestyle{empty}&lt;/preamble&gt;&#10;  &lt;body&gt;A large conctribution of $P^{(d)}$ !!&#10;&lt;/body&gt;&#10;  &lt;fcolor&gt;FF000000&lt;/fcolor&gt;&#10;  &lt;bcolor&gt;FFFFFFFF&lt;/bcolor&gt;&#10;  &lt;transparent&gt;True&lt;/transparent&gt;&#10;  &lt;resolution&gt;1800&lt;/resolution&gt;&#10;  &lt;imageh&gt;274&lt;/imageh&gt;&#10;  &lt;imagew&gt;3358&lt;/imagew&gt;&#10;  &lt;scale&gt;50&lt;/scale&gt;&#10;  &lt;cursor&gt;37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5517232"/>
            <a:ext cx="4436376" cy="361991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\begin{cases}&#10;\Gamma =g^2\frac{m_{\pi}^3}{2\pi} \frac{m_{\pi}}{E_{\pi}} \\&#10;\frac{1}{T}  P^{(d)} =g^2\sigma_{\gamma}  \frac{1}{ \pi 2^6 3} \frac{ m_{\pi}^8}{  E_{\pi} p_{\pi} (E_{\pi}-p_{\pi})}  &#10;\end{cases}&#10;\end{align*}&lt;/body&gt;&#10;  &lt;fcolor&gt;FF000000&lt;/fcolor&gt;&#10;  &lt;bcolor&gt;FFFFFFFF&lt;/bcolor&gt;&#10;  &lt;transparent&gt;True&lt;/transparent&gt;&#10;  &lt;resolution&gt;1800&lt;/resolution&gt;&#10;  &lt;imageh&gt;896&lt;/imageh&gt;&#10;  &lt;imagew&gt;3491&lt;/imagew&gt;&#10;  &lt;scale&gt;50&lt;/scale&gt;&#10;  &lt;cursor&gt;222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3933056"/>
            <a:ext cx="3881596" cy="996250"/>
          </a:xfrm>
          <a:prstGeom prst="rect">
            <a:avLst/>
          </a:prstGeom>
        </p:spPr>
      </p:pic>
      <p:pic>
        <p:nvPicPr>
          <p:cNvPr id="28" name="TexTeXPicture" descr="&lt;?xml version=&quot;1.0&quot; encoding=&quot;utf-16&quot;?&gt;&#10;&lt;TeXTeX&gt;&#10;  &lt;preamble&gt;\documentclass{jarticle}&#10;\usepackage{amsmath}&#10;\pagestyle{empty}&lt;/preamble&gt;&#10;  &lt;body&gt;\begin{eqnarray}&#10;\pi^0 decays~~~~~~ P(T)=\Gamma T+P^d~~~~~~~~~~~~~~~~~~\\&#10;\begin{cases}&#10;\Gamma T =g^2\sigma_{\gamma} T \frac{1}{ E_{\pi}} \int \frac{d^3 p_{\gamma}}{E_{\gamma}(2\pi)^3}&#10;2 ({p_{\pi}\! \cdot\! p_{\gamma}} )^2 G_0 \\&#10;P^{(d)}=g^2\sigma_{\gamma} {T}_1 \frac{1}{ E_{\pi}} \int \frac{d^3 p_{\gamma}}{E_{\gamma}(2\pi)^3}&#10;2 ({p_{\pi}\! \cdot\! p_{\gamma}} )^2 [ \tilde g(0) \theta(m_{\pi}^2-m_{\gamma}^2-2p_{\pi}\cdot p_{\gamma})],\\&#10;\end{cases}&#10;\\&#10;\begin{cases}&#10;G_0=\frac{2\pi}{\sigma_{\gamma}} \delta (E_{\pi}-E_{\gamma}-|p_{\pi}-p_{\gamma}|) \\ &#10; p_{\pi}\approx p_{\gamma}+p_{\gamma}, (m_{\pi}^2-2p_{\pi}\! \cdot\! p_{\gamma}) =m_{\gamma}^2,\\&#10;\omega T \approx 0, &#10;\tilde g(0)=\frac{\pi}{2}&#10;\end{cases}&#10;\end{eqnarray}&lt;/body&gt;&#10;  &lt;fcolor&gt;FF000000&lt;/fcolor&gt;&#10;  &lt;bcolor&gt;FFFFFFFF&lt;/bcolor&gt;&#10;  &lt;transparent&gt;True&lt;/transparent&gt;&#10;  &lt;resolution&gt;1800&lt;/resolution&gt;&#10;  &lt;imageh&gt;2729&lt;/imageh&gt;&#10;  &lt;imagew&gt;8064&lt;/imagew&gt;&#10;  &lt;scale&gt;50&lt;/scale&gt;&#10;  &lt;cursor&gt;60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1560" y="548680"/>
            <a:ext cx="7570313" cy="2561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135311"/>
            <a:ext cx="6713364" cy="52210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51520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Proposal to KLEO(Sloan and Ishikawa)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9564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1-1.Quantum mechanics 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dirty="0" smtClean="0"/>
              <a:t>1</a:t>
            </a:r>
            <a:r>
              <a:rPr kumimoji="1" lang="ja-JP" altLang="en-US" dirty="0" err="1" smtClean="0"/>
              <a:t>．</a:t>
            </a:r>
            <a:r>
              <a:rPr kumimoji="1" lang="en-US" altLang="ja-JP" dirty="0" smtClean="0"/>
              <a:t>Superposition principle : </a:t>
            </a:r>
          </a:p>
          <a:p>
            <a:pPr marL="0" indent="0">
              <a:buNone/>
            </a:pPr>
            <a:r>
              <a:rPr lang="en-US" altLang="ja-JP" dirty="0"/>
              <a:t>2</a:t>
            </a:r>
            <a:r>
              <a:rPr lang="ja-JP" altLang="en-US" dirty="0" err="1" smtClean="0"/>
              <a:t>．</a:t>
            </a:r>
            <a:r>
              <a:rPr lang="en-US" altLang="ja-JP" dirty="0" smtClean="0"/>
              <a:t>Commutation relation : 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3</a:t>
            </a:r>
            <a:r>
              <a:rPr kumimoji="1" lang="ja-JP" altLang="en-US" dirty="0" err="1" smtClean="0"/>
              <a:t>．</a:t>
            </a:r>
            <a:r>
              <a:rPr kumimoji="1" lang="en-US" altLang="ja-JP" dirty="0" err="1" smtClean="0"/>
              <a:t>Schroedinger</a:t>
            </a:r>
            <a:r>
              <a:rPr kumimoji="1" lang="en-US" altLang="ja-JP" dirty="0" smtClean="0"/>
              <a:t> equation </a:t>
            </a:r>
            <a:r>
              <a:rPr lang="en-US" altLang="ja-JP" dirty="0" smtClean="0"/>
              <a:t>:</a:t>
            </a:r>
          </a:p>
          <a:p>
            <a:pPr marL="0" indent="0">
              <a:buNone/>
            </a:pPr>
            <a:r>
              <a:rPr lang="en-US" altLang="ja-JP" dirty="0" smtClean="0"/>
              <a:t>4</a:t>
            </a:r>
            <a:r>
              <a:rPr kumimoji="1" lang="ja-JP" altLang="en-US" dirty="0" err="1" smtClean="0"/>
              <a:t>．</a:t>
            </a:r>
            <a:r>
              <a:rPr kumimoji="1" lang="en-US" altLang="ja-JP" dirty="0" smtClean="0"/>
              <a:t>Probability principle :</a:t>
            </a:r>
          </a:p>
          <a:p>
            <a:pPr marL="0" indent="0">
              <a:buNone/>
            </a:pP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</a:t>
            </a:r>
            <a:endParaRPr lang="en-US" altLang="ja-JP" dirty="0" smtClean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|\Psi \rangle=c_1|\Psi_1 \rangle +c_2|\Psi_2\rangle &#10;\end{align*}&lt;/body&gt;&#10;  &lt;fcolor&gt;FF000000&lt;/fcolor&gt;&#10;  &lt;bcolor&gt;FFFFFFFF&lt;/bcolor&gt;&#10;  &lt;transparent&gt;True&lt;/transparent&gt;&#10;  &lt;resolution&gt;1800&lt;/resolution&gt;&#10;  &lt;imageh&gt;249&lt;/imageh&gt;&#10;  &lt;imagew&gt;2320&lt;/imagew&gt;&#10;  &lt;scale&gt;50&lt;/scale&gt;&#10;  &lt;cursor&gt;68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700808"/>
            <a:ext cx="2455333" cy="263525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[q_i,p_j]=i\hbar \delta_{i,j}&#10;\end{align*}&lt;/body&gt;&#10;  &lt;fcolor&gt;FF000000&lt;/fcolor&gt;&#10;  &lt;bcolor&gt;FFFFFFFF&lt;/bcolor&gt;&#10;  &lt;transparent&gt;True&lt;/transparent&gt;&#10;  &lt;resolution&gt;1800&lt;/resolution&gt;&#10;  &lt;imageh&gt;260&lt;/imageh&gt;&#10;  &lt;imagew&gt;1523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276872"/>
            <a:ext cx="1611840" cy="275166"/>
          </a:xfrm>
          <a:prstGeom prst="rect">
            <a:avLst/>
          </a:prstGeom>
        </p:spPr>
      </p:pic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i \hbar \frac{\partial }{\partial t} \psi(t)=H \psi(t)&#10;\end{align*}&lt;/body&gt;&#10;  &lt;fcolor&gt;FF000000&lt;/fcolor&gt;&#10;  &lt;bcolor&gt;FFFFFFFF&lt;/bcolor&gt;&#10;  &lt;transparent&gt;True&lt;/transparent&gt;&#10;  &lt;resolution&gt;1800&lt;/resolution&gt;&#10;  &lt;imageh&gt;521&lt;/imageh&gt;&#10;  &lt;imagew&gt;1962&lt;/imagew&gt;&#10;  &lt;scale&gt;50&lt;/scale&gt;&#10;  &lt;cursor&gt;70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2708920"/>
            <a:ext cx="2076450" cy="551391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P=|\langle \beta |\alpha \rangle |^2,\langle \beta|\beta \rangle=\langle \alpha|\alpha \rangle =1&#10;\end{align*}&lt;/body&gt;&#10;  &lt;fcolor&gt;FF000000&lt;/fcolor&gt;&#10;  &lt;bcolor&gt;FFFFFFFF&lt;/bcolor&gt;&#10;  &lt;transparent&gt;True&lt;/transparent&gt;&#10;  &lt;resolution&gt;1800&lt;/resolution&gt;&#10;  &lt;imageh&gt;281&lt;/imageh&gt;&#10;  &lt;imagew&gt;3377&lt;/imagew&gt;&#10;  &lt;scale&gt;50&lt;/scale&gt;&#10;  &lt;cursor&gt;81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3429000"/>
            <a:ext cx="3573990" cy="297391"/>
          </a:xfrm>
          <a:prstGeom prst="rect">
            <a:avLst/>
          </a:prstGeom>
        </p:spPr>
      </p:pic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P \geq 0, \sum_{\beta}P_{\beta,\alpha}=1  &#10;\end{align*}&lt;/body&gt;&#10;  &lt;fcolor&gt;FF000000&lt;/fcolor&gt;&#10;  &lt;bcolor&gt;FFFFFFFF&lt;/bcolor&gt;&#10;  &lt;transparent&gt;True&lt;/transparent&gt;&#10;  &lt;resolution&gt;1800&lt;/resolution&gt;&#10;  &lt;imageh&gt;570&lt;/imageh&gt;&#10;  &lt;imagew&gt;2072&lt;/imagew&gt;&#10;  &lt;scale&gt;50&lt;/scale&gt;&#10;  &lt;cursor&gt;54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92080" y="4005064"/>
            <a:ext cx="2192865" cy="60325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2555776" y="551723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Golden rule 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4572000" y="5157192"/>
            <a:ext cx="43204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04048" y="54452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Correction </a:t>
            </a:r>
            <a:endParaRPr kumimoji="1" lang="ja-JP" altLang="en-US" dirty="0"/>
          </a:p>
        </p:txBody>
      </p:sp>
      <p:cxnSp>
        <p:nvCxnSpPr>
          <p:cNvPr id="22" name="直線矢印コネクタ 21"/>
          <p:cNvCxnSpPr/>
          <p:nvPr/>
        </p:nvCxnSpPr>
        <p:spPr>
          <a:xfrm flipV="1">
            <a:off x="5868144" y="5157192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TexTeXPicture" descr="&lt;?xml version=&quot;1.0&quot; encoding=&quot;utf-16&quot;?&gt;&#10;&lt;TeXTeX&gt;&#10;  &lt;preamble&gt;\documentclass{jarticle}&#10;\usepackage{amsmath}&#10;\pagestyle{empty}&lt;/preamble&gt;&#10;  &lt;body&gt;\begin{align*} &#10;P=|\langle \Psi_o(T)|\Psi_i(0)\rangle|^2=\Gamma T+P^{(d)}&#10;\end{align*}&lt;/body&gt;&#10;  &lt;fcolor&gt;FF000000&lt;/fcolor&gt;&#10;  &lt;bcolor&gt;FFFFFFFF&lt;/bcolor&gt;&#10;  &lt;transparent&gt;True&lt;/transparent&gt;&#10;  &lt;resolution&gt;1800&lt;/resolution&gt;&#10;  &lt;imageh&gt;296&lt;/imageh&gt;&#10;  &lt;imagew&gt;3710&lt;/imagew&gt;&#10;  &lt;scale&gt;50&lt;/scale&gt;&#10;  &lt;cursor&gt;45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9751" y="4725144"/>
            <a:ext cx="3926416" cy="43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15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Ps \rightarrow \gamma \gamma &#10;\end{align*}&lt;/body&gt;&#10;  &lt;fcolor&gt;FF000000&lt;/fcolor&gt;&#10;  &lt;bcolor&gt;FFFFFFFF&lt;/bcolor&gt;&#10;  &lt;transparent&gt;True&lt;/transparent&gt;&#10;  &lt;resolution&gt;1800&lt;/resolution&gt;&#10;  &lt;imageh&gt;224&lt;/imageh&gt;&#10;  &lt;imagew&gt;966&lt;/imagew&gt;&#10;  &lt;scale&gt;50&lt;/scale&gt;&#10;  &lt;cursor&gt;45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1552677" cy="360040"/>
          </a:xfrm>
          <a:prstGeom prst="rect">
            <a:avLst/>
          </a:prstGeom>
        </p:spPr>
      </p:pic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&amp;amp; P^d/ \Gamma \tau_{Ps}&#10;= \left(T_1/\tau_{Ps} \right)  \left( m_{Ps}^2 \sigma _{\gamma}\right) 1/64 \\&#10;&amp;amp;=(10^{-18}-10^{-17})/ &#10;10^{-10}   MeV^2 &#10;(10^{-10}-10^{-9 } meter)^2   / (2\cdot10^{-13})^2   1/64 \\&#10;&amp;amp;=10^{-4}-10^{-1}&#10;\end{align*}&lt;/body&gt;&#10;  &lt;fcolor&gt;FF000000&lt;/fcolor&gt;&#10;  &lt;bcolor&gt;FFFFFFFF&lt;/bcolor&gt;&#10;  &lt;transparent&gt;True&lt;/transparent&gt;&#10;  &lt;resolution&gt;1800&lt;/resolution&gt;&#10;  &lt;imageh&gt;1127&lt;/imageh&gt;&#10;  &lt;imagew&gt;7734&lt;/imagew&gt;&#10;  &lt;scale&gt;50&lt;/scale&gt;&#10;  &lt;cursor&gt;39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3304" y="1340768"/>
            <a:ext cx="8894795" cy="1296144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627784" y="33265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err="1" smtClean="0"/>
              <a:t>Positronium</a:t>
            </a:r>
            <a:r>
              <a:rPr kumimoji="1" lang="en-US" altLang="ja-JP" sz="2800" dirty="0" smtClean="0"/>
              <a:t> decay</a:t>
            </a:r>
            <a:endParaRPr kumimoji="1" lang="ja-JP" altLang="en-US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45036" y="3345931"/>
            <a:ext cx="5945639" cy="260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0602" y="3531478"/>
            <a:ext cx="3086197" cy="234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テキスト ボックス 5"/>
          <p:cNvSpPr txBox="1"/>
          <p:nvPr/>
        </p:nvSpPr>
        <p:spPr>
          <a:xfrm>
            <a:off x="251520" y="2780928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Experiment J </a:t>
            </a:r>
            <a:r>
              <a:rPr kumimoji="1" lang="en-US" altLang="ja-JP" sz="2000" dirty="0" err="1" smtClean="0"/>
              <a:t>Cizek</a:t>
            </a:r>
            <a:r>
              <a:rPr kumimoji="1" lang="en-US" altLang="ja-JP" sz="2000" dirty="0" smtClean="0"/>
              <a:t> et al (</a:t>
            </a:r>
            <a:r>
              <a:rPr kumimoji="1" lang="en-US" altLang="ja-JP" sz="2000" dirty="0" err="1" smtClean="0"/>
              <a:t>journnal</a:t>
            </a:r>
            <a:r>
              <a:rPr kumimoji="1" lang="en-US" altLang="ja-JP" sz="2000" dirty="0" smtClean="0"/>
              <a:t>. </a:t>
            </a:r>
            <a:r>
              <a:rPr kumimoji="1" lang="en-US" altLang="ja-JP" sz="2000" dirty="0" err="1" smtClean="0"/>
              <a:t>Physics:confeence</a:t>
            </a:r>
            <a:r>
              <a:rPr kumimoji="1" lang="en-US" altLang="ja-JP" sz="2000" dirty="0" smtClean="0"/>
              <a:t> series 505(2014)012043),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3624039" cy="4177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3619928" cy="387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540558" y="430505"/>
            <a:ext cx="79918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TIT experiment(</a:t>
            </a:r>
            <a:r>
              <a:rPr kumimoji="1" lang="en-US" altLang="ja-JP" sz="2800" dirty="0" err="1" smtClean="0"/>
              <a:t>j</a:t>
            </a:r>
            <a:r>
              <a:rPr kumimoji="1" lang="en-US" altLang="ja-JP" sz="2400" dirty="0" err="1" smtClean="0"/>
              <a:t>innouchi</a:t>
            </a:r>
            <a:r>
              <a:rPr kumimoji="1" lang="en-US" altLang="ja-JP" sz="2400" dirty="0" smtClean="0"/>
              <a:t> ,</a:t>
            </a:r>
            <a:r>
              <a:rPr kumimoji="1" lang="en-US" altLang="ja-JP" sz="2400" dirty="0" err="1" smtClean="0"/>
              <a:t>Kubota,</a:t>
            </a:r>
            <a:r>
              <a:rPr lang="en-US" altLang="ja-JP" sz="2400" dirty="0" err="1" smtClean="0"/>
              <a:t>Ushioda</a:t>
            </a:r>
            <a:r>
              <a:rPr lang="en-US" altLang="ja-JP" sz="2400" dirty="0" smtClean="0"/>
              <a:t>) </a:t>
            </a:r>
          </a:p>
          <a:p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  <p:pic>
        <p:nvPicPr>
          <p:cNvPr id="10" name="TexTeXPicture" descr="&lt;?xml version=&quot;1.0&quot; encoding=&quot;utf-16&quot;?&gt;&#10;&lt;TeXTeX&gt;&#10;  &lt;preamble&gt;\documentclass{jarticle}&#10;\usepackage{amsmath}&#10;\pagestyle{empty}&lt;/preamble&gt;&#10;  &lt;body&gt;\begin{align*} &#10;(J,J_z)=(2,+2),~~(2,-2),~~~~(2,0),~\pm ~(0,0) &#10;\end{align*}&lt;/body&gt;&#10;  &lt;fcolor&gt;FF000000&lt;/fcolor&gt;&#10;  &lt;bcolor&gt;FFFFFFFF&lt;/bcolor&gt;&#10;  &lt;transparent&gt;True&lt;/transparent&gt;&#10;  &lt;resolution&gt;1800&lt;/resolution&gt;&#10;  &lt;imageh&gt;249&lt;/imageh&gt;&#10;  &lt;imagew&gt;4877&lt;/imagew&gt;&#10;  &lt;scale&gt;50&lt;/scale&gt;&#10;  &lt;cursor&gt;23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91709" y="2446862"/>
            <a:ext cx="5161491" cy="263525"/>
          </a:xfrm>
          <a:prstGeom prst="rect">
            <a:avLst/>
          </a:prstGeom>
        </p:spPr>
      </p:pic>
      <p:pic>
        <p:nvPicPr>
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(j_{z1},j_{z2})=|+1,+1 \rangle,~|-1,-1 \rangle,|+1,-1 ~\rangle \pm|-1,+1 \rangle&#10;\end{align*}&lt;/body&gt;&#10;  &lt;fcolor&gt;FF000000&lt;/fcolor&gt;&#10;  &lt;bcolor&gt;FFFFFFFF&lt;/bcolor&gt;&#10;  &lt;transparent&gt;True&lt;/transparent&gt;&#10;  &lt;resolution&gt;1800&lt;/resolution&gt;&#10;  &lt;imageh&gt;249&lt;/imageh&gt;&#10;  &lt;imagew&gt;6006&lt;/imagew&gt;&#10;  &lt;scale&gt;50&lt;/scale&gt;&#10;  &lt;cursor&gt;31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07336" y="1886242"/>
            <a:ext cx="6356348" cy="263525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1187221" y="3097888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Momentum 1;</a:t>
            </a:r>
          </a:p>
          <a:p>
            <a:r>
              <a:rPr lang="en-US" altLang="ja-JP" sz="2400" dirty="0" smtClean="0"/>
              <a:t>Momentum 2; </a:t>
            </a:r>
            <a:r>
              <a:rPr lang="ja-JP" altLang="en-US" sz="2400" dirty="0" smtClean="0"/>
              <a:t>　　　　</a:t>
            </a:r>
            <a:endParaRPr kumimoji="1" lang="ja-JP" altLang="en-US" sz="2400" dirty="0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(0,0,p)&#10;\end{align*}&lt;/body&gt;&#10;  &lt;fcolor&gt;FF000000&lt;/fcolor&gt;&#10;  &lt;bcolor&gt;FFFFFFFF&lt;/bcolor&gt;&#10;  &lt;transparent&gt;True&lt;/transparent&gt;&#10;  &lt;resolution&gt;1800&lt;/resolution&gt;&#10;  &lt;imageh&gt;249&lt;/imageh&gt;&#10;  &lt;imagew&gt;740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810562" y="3134352"/>
            <a:ext cx="783166" cy="331703"/>
          </a:xfrm>
          <a:prstGeom prst="rect">
            <a:avLst/>
          </a:prstGeom>
        </p:spPr>
      </p:pic>
      <p:pic>
        <p:nvPicPr>
          <p:cNvPr id="17" name="TexTeXPicture" descr="&lt;?xml version=&quot;1.0&quot; encoding=&quot;utf-16&quot;?&gt;&#10;&lt;TeXTeX&gt;&#10;  &lt;preamble&gt;\documentclass{jarticle}&#10;\usepackage{amsmath}&#10;\pagestyle{empty}&lt;/preamble&gt;&#10;  &lt;body&gt;\begin{align*} &#10;(0,0,-p)&#10;\end{align*}&lt;/body&gt;&#10;  &lt;fcolor&gt;FF000000&lt;/fcolor&gt;&#10;  &lt;bcolor&gt;FFFFFFFF&lt;/bcolor&gt;&#10;  &lt;transparent&gt;True&lt;/transparent&gt;&#10;  &lt;resolution&gt;1800&lt;/resolution&gt;&#10;  &lt;imageh&gt;249&lt;/imageh&gt;&#10;  &lt;imagew&gt;934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689614" y="3627310"/>
            <a:ext cx="988483" cy="374896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43061" y="508625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 1^{+} -&gt; 2 photons  is forbidden from the golden rule</a:t>
            </a:r>
            <a:endParaRPr kumimoji="1" lang="ja-JP" altLang="en-US" sz="2800" dirty="0"/>
          </a:p>
        </p:txBody>
      </p:sp>
      <p:sp>
        <p:nvSpPr>
          <p:cNvPr id="19" name="正方形/長方形 18"/>
          <p:cNvSpPr/>
          <p:nvPr/>
        </p:nvSpPr>
        <p:spPr>
          <a:xfrm>
            <a:off x="4977077" y="334473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altLang="ja-JP" dirty="0" smtClean="0"/>
          </a:p>
          <a:p>
            <a:r>
              <a:rPr lang="en-US" altLang="ja-JP" dirty="0" smtClean="0"/>
              <a:t>              </a:t>
            </a:r>
          </a:p>
          <a:p>
            <a:r>
              <a:rPr lang="ja-JP" altLang="en-US" dirty="0" smtClean="0"/>
              <a:t>　　　</a:t>
            </a:r>
            <a:endParaRPr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664765" y="5348709"/>
            <a:ext cx="2016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 </a:t>
            </a:r>
            <a:r>
              <a:rPr lang="ja-JP" altLang="en-US" dirty="0" smtClean="0"/>
              <a:t>　</a:t>
            </a:r>
            <a:endParaRPr lang="ja-JP" altLang="en-US" dirty="0"/>
          </a:p>
        </p:txBody>
      </p:sp>
      <p:pic>
        <p:nvPicPr>
          <p:cNvPr id="25" name="TexTeXPicture" descr="&lt;?xml version=&quot;1.0&quot; encoding=&quot;utf-16&quot;?&gt;&#10;&lt;TeXTeX&gt;&#10;  &lt;preamble&gt;\documentclass{jarticle}&#10;\usepackage{amsmath}&#10;\pagestyle{empty}&lt;/preamble&gt;&#10;  &lt;body&gt;\begin{align*} &#10;\Gamma_0=  0~~ (Landau-Yang)&#10;\end{align*}&lt;/body&gt;&#10;  &lt;fcolor&gt;FF000000&lt;/fcolor&gt;&#10;  &lt;bcolor&gt;FFFFFFFF&lt;/bcolor&gt;&#10;  &lt;transparent&gt;True&lt;/transparent&gt;&#10;  &lt;resolution&gt;1800&lt;/resolution&gt;&#10;  &lt;imageh&gt;249&lt;/imageh&gt;&#10;  &lt;imagew&gt;2819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287996" y="1287192"/>
            <a:ext cx="3672408" cy="324381"/>
          </a:xfrm>
          <a:prstGeom prst="rect">
            <a:avLst/>
          </a:prstGeom>
        </p:spPr>
      </p:pic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-36512" y="0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(C) Selection rule , Landau-Yang’s </a:t>
            </a:r>
            <a:r>
              <a:rPr kumimoji="1" lang="en-US" altLang="ja-JP" sz="2400" dirty="0" smtClean="0"/>
              <a:t>theorem(KI-Tajima-</a:t>
            </a:r>
            <a:r>
              <a:rPr kumimoji="1" lang="en-US" altLang="ja-JP" sz="2400" dirty="0" err="1" smtClean="0"/>
              <a:t>Tobita</a:t>
            </a:r>
            <a:r>
              <a:rPr kumimoji="1" lang="en-US" altLang="ja-JP" sz="2400" dirty="0" smtClean="0"/>
              <a:t>)</a:t>
            </a:r>
            <a:endParaRPr kumimoji="1" lang="ja-JP" altLang="en-US" sz="2400" dirty="0"/>
          </a:p>
        </p:txBody>
      </p:sp>
      <p:pic>
        <p:nvPicPr>
          <p:cNvPr id="24" name="図 2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764464" y="4962966"/>
            <a:ext cx="5255336" cy="444049"/>
          </a:xfrm>
          <a:prstGeom prst="rect">
            <a:avLst/>
          </a:prstGeom>
          <a:noFill/>
          <a:ln/>
          <a:effectLst/>
        </p:spPr>
      </p:pic>
      <p:sp>
        <p:nvSpPr>
          <p:cNvPr id="5" name="正方形/長方形 4"/>
          <p:cNvSpPr/>
          <p:nvPr/>
        </p:nvSpPr>
        <p:spPr>
          <a:xfrm>
            <a:off x="182052" y="4201924"/>
            <a:ext cx="85047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/>
              <a:t>Effective action :</a:t>
            </a:r>
            <a:r>
              <a:rPr lang="en-US" altLang="ja-JP" sz="2800" dirty="0" err="1" smtClean="0"/>
              <a:t>axialvector</a:t>
            </a:r>
            <a:r>
              <a:rPr lang="en-US" altLang="ja-JP" sz="2800" dirty="0" smtClean="0"/>
              <a:t>-photon-photon</a:t>
            </a:r>
            <a:r>
              <a:rPr lang="ja-JP" altLang="en-US" sz="2800" dirty="0" smtClean="0"/>
              <a:t>　</a:t>
            </a:r>
            <a:r>
              <a:rPr lang="en-US" altLang="ja-JP" sz="2800" dirty="0" smtClean="0"/>
              <a:t>“tri-angle”</a:t>
            </a:r>
            <a:endParaRPr lang="ja-JP" altLang="en-US" sz="2800" dirty="0"/>
          </a:p>
        </p:txBody>
      </p:sp>
      <p:pic>
        <p:nvPicPr>
          <p:cNvPr id="26" name="図 2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343061" y="5661248"/>
            <a:ext cx="7650865" cy="36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590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3347042" y="3510332"/>
            <a:ext cx="2377085" cy="287132"/>
          </a:xfrm>
          <a:prstGeom prst="rect">
            <a:avLst/>
          </a:prstGeom>
          <a:noFill/>
          <a:ln/>
          <a:effectLst/>
        </p:spPr>
      </p:pic>
      <p:pic>
        <p:nvPicPr>
          <p:cNvPr id="9" name="図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3131840" y="3861048"/>
            <a:ext cx="2592288" cy="305260"/>
          </a:xfrm>
          <a:prstGeom prst="rect">
            <a:avLst/>
          </a:prstGeom>
          <a:noFill/>
          <a:ln/>
          <a:effectLst/>
        </p:spPr>
      </p:pic>
      <p:pic>
        <p:nvPicPr>
          <p:cNvPr id="10" name="図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9" cstate="print"/>
          <a:stretch>
            <a:fillRect/>
          </a:stretch>
        </p:blipFill>
        <p:spPr bwMode="auto">
          <a:xfrm>
            <a:off x="2483768" y="4365103"/>
            <a:ext cx="3600400" cy="327749"/>
          </a:xfrm>
          <a:prstGeom prst="rect">
            <a:avLst/>
          </a:prstGeom>
          <a:noFill/>
          <a:ln/>
          <a:effectLst/>
        </p:spPr>
      </p:pic>
      <p:pic>
        <p:nvPicPr>
          <p:cNvPr id="11" name="図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/>
          <a:stretch>
            <a:fillRect/>
          </a:stretch>
        </p:blipFill>
        <p:spPr>
          <a:xfrm>
            <a:off x="6246756" y="3531868"/>
            <a:ext cx="616476" cy="134170"/>
          </a:xfrm>
          <a:prstGeom prst="rect">
            <a:avLst/>
          </a:prstGeom>
        </p:spPr>
      </p:pic>
      <p:pic>
        <p:nvPicPr>
          <p:cNvPr id="12" name="図 11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1" cstate="print"/>
          <a:stretch>
            <a:fillRect/>
          </a:stretch>
        </p:blipFill>
        <p:spPr bwMode="auto">
          <a:xfrm>
            <a:off x="6246756" y="3984071"/>
            <a:ext cx="616476" cy="134170"/>
          </a:xfrm>
          <a:prstGeom prst="rect">
            <a:avLst/>
          </a:prstGeom>
          <a:noFill/>
          <a:ln/>
          <a:effectLst/>
        </p:spPr>
      </p:pic>
      <p:pic>
        <p:nvPicPr>
          <p:cNvPr id="28" name="図 27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440495" y="692696"/>
            <a:ext cx="4707569" cy="278307"/>
          </a:xfrm>
          <a:prstGeom prst="rect">
            <a:avLst/>
          </a:prstGeom>
          <a:noFill/>
          <a:ln/>
          <a:effectLst/>
        </p:spPr>
      </p:pic>
      <p:pic>
        <p:nvPicPr>
          <p:cNvPr id="13" name="図 12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3" cstate="print"/>
          <a:stretch>
            <a:fillRect/>
          </a:stretch>
        </p:blipFill>
        <p:spPr bwMode="auto">
          <a:xfrm>
            <a:off x="6269588" y="4414741"/>
            <a:ext cx="616476" cy="134170"/>
          </a:xfrm>
          <a:prstGeom prst="rect">
            <a:avLst/>
          </a:prstGeom>
          <a:noFill/>
          <a:ln/>
          <a:effectLst/>
        </p:spPr>
      </p:pic>
      <p:pic>
        <p:nvPicPr>
          <p:cNvPr id="14" name="図 13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4" cstate="print"/>
          <a:stretch>
            <a:fillRect/>
          </a:stretch>
        </p:blipFill>
        <p:spPr bwMode="auto">
          <a:xfrm>
            <a:off x="3131840" y="5157192"/>
            <a:ext cx="3045996" cy="294344"/>
          </a:xfrm>
          <a:prstGeom prst="rect">
            <a:avLst/>
          </a:prstGeom>
          <a:noFill/>
          <a:ln/>
          <a:effectLst/>
        </p:spPr>
      </p:pic>
      <p:pic>
        <p:nvPicPr>
          <p:cNvPr id="15" name="図 14" descr="TP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5" cstate="print"/>
          <a:stretch>
            <a:fillRect/>
          </a:stretch>
        </p:blipFill>
        <p:spPr bwMode="auto">
          <a:xfrm>
            <a:off x="3059831" y="5517232"/>
            <a:ext cx="3313781" cy="339328"/>
          </a:xfrm>
          <a:prstGeom prst="rect">
            <a:avLst/>
          </a:prstGeom>
          <a:noFill/>
          <a:ln/>
          <a:effectLst/>
        </p:spPr>
      </p:pic>
      <p:pic>
        <p:nvPicPr>
          <p:cNvPr id="16" name="図 15" descr="TP_tmp.pn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6" cstate="print"/>
          <a:stretch>
            <a:fillRect/>
          </a:stretch>
        </p:blipFill>
        <p:spPr bwMode="auto">
          <a:xfrm>
            <a:off x="6444208" y="5229200"/>
            <a:ext cx="585178" cy="134170"/>
          </a:xfrm>
          <a:prstGeom prst="rect">
            <a:avLst/>
          </a:prstGeom>
          <a:noFill/>
          <a:ln/>
          <a:effectLst/>
        </p:spPr>
      </p:pic>
      <p:pic>
        <p:nvPicPr>
          <p:cNvPr id="17" name="図 16" descr="TP_tmp.pn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7" cstate="print"/>
          <a:stretch>
            <a:fillRect/>
          </a:stretch>
        </p:blipFill>
        <p:spPr bwMode="auto">
          <a:xfrm>
            <a:off x="6516216" y="5589240"/>
            <a:ext cx="616476" cy="134170"/>
          </a:xfrm>
          <a:prstGeom prst="rect">
            <a:avLst/>
          </a:prstGeom>
          <a:noFill/>
          <a:ln/>
          <a:effectLst/>
        </p:spPr>
      </p:pic>
      <p:pic>
        <p:nvPicPr>
          <p:cNvPr id="18" name="図 17" descr="TP_tmp.png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 cstate="print"/>
          <a:stretch>
            <a:fillRect/>
          </a:stretch>
        </p:blipFill>
        <p:spPr>
          <a:xfrm>
            <a:off x="5880837" y="839746"/>
            <a:ext cx="664879" cy="156764"/>
          </a:xfrm>
          <a:prstGeom prst="rect">
            <a:avLst/>
          </a:prstGeom>
        </p:spPr>
      </p:pic>
      <p:pic>
        <p:nvPicPr>
          <p:cNvPr id="19" name="図 18" descr="TP_tmp.png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 cstate="print"/>
          <a:stretch>
            <a:fillRect/>
          </a:stretch>
        </p:blipFill>
        <p:spPr bwMode="auto">
          <a:xfrm>
            <a:off x="1115616" y="3356992"/>
            <a:ext cx="1656184" cy="244935"/>
          </a:xfrm>
          <a:prstGeom prst="rect">
            <a:avLst/>
          </a:prstGeom>
          <a:noFill/>
          <a:ln/>
          <a:effectLst/>
        </p:spPr>
      </p:pic>
      <p:pic>
        <p:nvPicPr>
          <p:cNvPr id="20" name="図 19" descr="TP_tmp.png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0" cstate="print"/>
          <a:stretch>
            <a:fillRect/>
          </a:stretch>
        </p:blipFill>
        <p:spPr>
          <a:xfrm>
            <a:off x="827584" y="5013176"/>
            <a:ext cx="1800200" cy="270170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5698780" y="4780813"/>
            <a:ext cx="1187283" cy="212947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200" dirty="0" smtClean="0">
                <a:solidFill>
                  <a:srgbClr val="FF0000"/>
                </a:solidFill>
              </a:rPr>
              <a:t>Coefficient </a:t>
            </a:r>
            <a:endParaRPr lang="ja-JP" altLang="en-US" sz="1200" dirty="0">
              <a:solidFill>
                <a:srgbClr val="FF00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38374" y="4866946"/>
            <a:ext cx="1780923" cy="21168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200" dirty="0"/>
              <a:t>Landau-Yang’s theorem</a:t>
            </a:r>
            <a:endParaRPr lang="ja-JP" altLang="en-US" sz="1200" dirty="0"/>
          </a:p>
        </p:txBody>
      </p:sp>
      <p:cxnSp>
        <p:nvCxnSpPr>
          <p:cNvPr id="23" name="直線矢印コネクタ 22"/>
          <p:cNvCxnSpPr/>
          <p:nvPr/>
        </p:nvCxnSpPr>
        <p:spPr>
          <a:xfrm flipV="1">
            <a:off x="3635896" y="4581128"/>
            <a:ext cx="182659" cy="279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223924" y="2993532"/>
            <a:ext cx="1084380" cy="212947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200" dirty="0"/>
              <a:t>Experiments</a:t>
            </a:r>
            <a:endParaRPr lang="ja-JP" altLang="en-US" sz="12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9512" y="6093296"/>
            <a:ext cx="7956376" cy="58227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Thanks to Landau-Yang’s theorem, p^{(d)}  can be directly observed.  </a:t>
            </a:r>
            <a:r>
              <a:rPr lang="en-US" altLang="ja-JP" dirty="0">
                <a:solidFill>
                  <a:srgbClr val="FF0000"/>
                </a:solidFill>
              </a:rPr>
              <a:t>in </a:t>
            </a:r>
            <a:r>
              <a:rPr lang="en-US" altLang="ja-JP" dirty="0" err="1">
                <a:solidFill>
                  <a:srgbClr val="FF0000"/>
                </a:solidFill>
              </a:rPr>
              <a:t>Charmonium</a:t>
            </a:r>
            <a:r>
              <a:rPr lang="en-US" altLang="ja-JP" dirty="0">
                <a:solidFill>
                  <a:srgbClr val="FF0000"/>
                </a:solidFill>
              </a:rPr>
              <a:t>. 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In </a:t>
            </a:r>
            <a:r>
              <a:rPr lang="en-US" altLang="ja-JP" dirty="0" err="1">
                <a:solidFill>
                  <a:srgbClr val="FF0000"/>
                </a:solidFill>
              </a:rPr>
              <a:t>Positronium</a:t>
            </a:r>
            <a:r>
              <a:rPr lang="en-US" altLang="ja-JP" dirty="0">
                <a:solidFill>
                  <a:srgbClr val="FF0000"/>
                </a:solidFill>
              </a:rPr>
              <a:t> ?  Anomaly  in e+ annihilation </a:t>
            </a:r>
            <a:r>
              <a:rPr lang="en-US" altLang="ja-JP" dirty="0" smtClean="0">
                <a:solidFill>
                  <a:srgbClr val="FF0000"/>
                </a:solidFill>
              </a:rPr>
              <a:t>.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23</a:t>
            </a:fld>
            <a:endParaRPr kumimoji="1" lang="ja-JP" altLang="en-US" dirty="0"/>
          </a:p>
        </p:txBody>
      </p:sp>
      <p:pic>
        <p:nvPicPr>
          <p:cNvPr id="35" name="図 34" descr="TP_tmp.png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1" cstate="print"/>
          <a:stretch>
            <a:fillRect/>
          </a:stretch>
        </p:blipFill>
        <p:spPr bwMode="auto">
          <a:xfrm>
            <a:off x="6872463" y="4365104"/>
            <a:ext cx="1591761" cy="246722"/>
          </a:xfrm>
          <a:prstGeom prst="rect">
            <a:avLst/>
          </a:prstGeom>
          <a:noFill/>
          <a:ln/>
          <a:effectLst/>
        </p:spPr>
      </p:pic>
      <p:sp>
        <p:nvSpPr>
          <p:cNvPr id="33" name="フッター プレースホルダ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cxnSp>
        <p:nvCxnSpPr>
          <p:cNvPr id="36" name="直線矢印コネクタ 35"/>
          <p:cNvCxnSpPr/>
          <p:nvPr/>
        </p:nvCxnSpPr>
        <p:spPr>
          <a:xfrm flipV="1">
            <a:off x="6444208" y="4509120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TexTeXPicture" descr="&lt;?xml version=&quot;1.0&quot; encoding=&quot;utf-16&quot;?&gt;&#10;&lt;TeXTeX&gt;&#10;  &lt;preamble&gt;\documentclass{jarticle}&#10;\usepackage{amsmath}&#10;\pagestyle{empty}&lt;/preamble&gt;&#10;  &lt;body&gt;\begin{align*} &#10;P^{(d)}={1 \over 1152 \pi^5}&#10;({2 g \alpha \over \pi})^2 {Im(A{\vec B}{\vec v}) \over \sqrt {\pi \sigma_{\gamma} }} ({m_e \over  m_{\gamma}})^2&#10;\end{align*}&lt;/body&gt;&#10;  &lt;fcolor&gt;FF000000&lt;/fcolor&gt;&#10;  &lt;bcolor&gt;FFFFFFFF&lt;/bcolor&gt;&#10;  &lt;transparent&gt;True&lt;/transparent&gt;&#10;  &lt;resolution&gt;1800&lt;/resolution&gt;&#10;  &lt;imageh&gt;676&lt;/imageh&gt;&#10;  &lt;imagew&gt;4194&lt;/imagew&gt;&#10;  &lt;scale&gt;50&lt;/scale&gt;&#10;  &lt;cursor&gt;109&lt;/cursor&gt;&#10;&lt;/TeXTeX&gt;"/>
          <p:cNvPicPr>
            <a:picLocks noChangeAspect="1"/>
          </p:cNvPicPr>
          <p:nvPr/>
        </p:nvPicPr>
        <p:blipFill>
          <a:blip r:embed="rId32" cstate="print"/>
          <a:stretch>
            <a:fillRect/>
          </a:stretch>
        </p:blipFill>
        <p:spPr>
          <a:xfrm>
            <a:off x="1085940" y="1482246"/>
            <a:ext cx="4438650" cy="715432"/>
          </a:xfrm>
          <a:prstGeom prst="rect">
            <a:avLst/>
          </a:prstGeom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310953" y="1062206"/>
            <a:ext cx="2425756" cy="2050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315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414158"/>
            <a:ext cx="799288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M </a:t>
            </a:r>
            <a:r>
              <a:rPr kumimoji="1" lang="en-US" altLang="ja-JP" sz="2800" dirty="0" smtClean="0">
                <a:sym typeface="Wingdings" panose="05000000000000000000" pitchFamily="2" charset="2"/>
              </a:rPr>
              <a:t> photon + photon </a:t>
            </a:r>
          </a:p>
          <a:p>
            <a:r>
              <a:rPr lang="en-US" altLang="ja-JP" sz="2800" dirty="0" smtClean="0">
                <a:sym typeface="Wingdings" panose="05000000000000000000" pitchFamily="2" charset="2"/>
              </a:rPr>
              <a:t>  1+ </a:t>
            </a:r>
          </a:p>
          <a:p>
            <a:r>
              <a:rPr lang="en-US" altLang="ja-JP" sz="2800" dirty="0" smtClean="0">
                <a:sym typeface="Wingdings" panose="05000000000000000000" pitchFamily="2" charset="2"/>
              </a:rPr>
              <a:t>                                    =0  ,</a:t>
            </a:r>
          </a:p>
          <a:p>
            <a:r>
              <a:rPr lang="en-US" altLang="ja-JP" sz="2800" dirty="0" smtClean="0">
                <a:sym typeface="Wingdings" panose="05000000000000000000" pitchFamily="2" charset="2"/>
              </a:rPr>
              <a:t>                       </a:t>
            </a:r>
            <a:r>
              <a:rPr lang="en-US" altLang="ja-JP" sz="2800" dirty="0" err="1" smtClean="0">
                <a:sym typeface="Wingdings" panose="05000000000000000000" pitchFamily="2" charset="2"/>
              </a:rPr>
              <a:t>P^d</a:t>
            </a:r>
            <a:r>
              <a:rPr lang="en-US" altLang="ja-JP" sz="2800" dirty="0" smtClean="0">
                <a:sym typeface="Wingdings" panose="05000000000000000000" pitchFamily="2" charset="2"/>
              </a:rPr>
              <a:t>      finite.</a:t>
            </a:r>
          </a:p>
          <a:p>
            <a:r>
              <a:rPr lang="en-US" altLang="ja-JP" sz="2800" dirty="0" smtClean="0">
                <a:sym typeface="Wingdings" panose="05000000000000000000" pitchFamily="2" charset="2"/>
              </a:rPr>
              <a:t>  0-                                 finite </a:t>
            </a:r>
          </a:p>
          <a:p>
            <a:r>
              <a:rPr kumimoji="1" lang="en-US" altLang="ja-JP" sz="2800" dirty="0" smtClean="0"/>
              <a:t>                        </a:t>
            </a:r>
            <a:r>
              <a:rPr kumimoji="1" lang="en-US" altLang="ja-JP" sz="2800" dirty="0" err="1" smtClean="0"/>
              <a:t>P^d</a:t>
            </a:r>
            <a:r>
              <a:rPr kumimoji="1" lang="en-US" altLang="ja-JP" sz="2800" dirty="0" smtClean="0"/>
              <a:t>      finite</a:t>
            </a:r>
          </a:p>
          <a:p>
            <a:endParaRPr lang="en-US" altLang="ja-JP" sz="2800" dirty="0"/>
          </a:p>
          <a:p>
            <a:r>
              <a:rPr kumimoji="1" lang="en-US" altLang="ja-JP" sz="2800" dirty="0" smtClean="0"/>
              <a:t> </a:t>
            </a:r>
            <a:r>
              <a:rPr kumimoji="1" lang="en-US" altLang="ja-JP" sz="2800" dirty="0" err="1" smtClean="0"/>
              <a:t>P^d</a:t>
            </a:r>
            <a:r>
              <a:rPr kumimoji="1" lang="en-US" altLang="ja-JP" sz="2800" dirty="0" smtClean="0"/>
              <a:t> is universal but shows the internal structure</a:t>
            </a:r>
          </a:p>
          <a:p>
            <a:endParaRPr lang="en-US" altLang="ja-JP" sz="2800" dirty="0"/>
          </a:p>
          <a:p>
            <a:endParaRPr kumimoji="1" lang="en-US" altLang="ja-JP" sz="2800" dirty="0" smtClean="0"/>
          </a:p>
          <a:p>
            <a:r>
              <a:rPr lang="en-US" altLang="ja-JP" sz="2800" dirty="0" smtClean="0"/>
              <a:t>M  </a:t>
            </a:r>
            <a:r>
              <a:rPr lang="en-US" altLang="ja-JP" sz="2800" dirty="0" smtClean="0">
                <a:sym typeface="Wingdings" panose="05000000000000000000" pitchFamily="2" charset="2"/>
              </a:rPr>
              <a:t> lepton +neutrino </a:t>
            </a:r>
            <a:r>
              <a:rPr lang="en-US" altLang="ja-JP" sz="2400" dirty="0" smtClean="0">
                <a:sym typeface="Wingdings" panose="05000000000000000000" pitchFamily="2" charset="2"/>
              </a:rPr>
              <a:t>(KI-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Tobita</a:t>
            </a:r>
            <a:r>
              <a:rPr lang="en-US" altLang="ja-JP" sz="2400" dirty="0" smtClean="0">
                <a:sym typeface="Wingdings" panose="05000000000000000000" pitchFamily="2" charset="2"/>
              </a:rPr>
              <a:t>)</a:t>
            </a:r>
          </a:p>
          <a:p>
            <a:r>
              <a:rPr kumimoji="1" lang="en-US" altLang="ja-JP" sz="2800" dirty="0">
                <a:sym typeface="Wingdings" panose="05000000000000000000" pitchFamily="2" charset="2"/>
              </a:rPr>
              <a:t> </a:t>
            </a:r>
            <a:r>
              <a:rPr kumimoji="1" lang="en-US" altLang="ja-JP" sz="2800" dirty="0" smtClean="0">
                <a:sym typeface="Wingdings" panose="05000000000000000000" pitchFamily="2" charset="2"/>
              </a:rPr>
              <a:t>                          helicity suppressed</a:t>
            </a:r>
          </a:p>
          <a:p>
            <a:r>
              <a:rPr lang="en-US" altLang="ja-JP" sz="2800" dirty="0">
                <a:sym typeface="Wingdings" panose="05000000000000000000" pitchFamily="2" charset="2"/>
              </a:rPr>
              <a:t> </a:t>
            </a:r>
            <a:r>
              <a:rPr lang="en-US" altLang="ja-JP" sz="2800" dirty="0" smtClean="0">
                <a:sym typeface="Wingdings" panose="05000000000000000000" pitchFamily="2" charset="2"/>
              </a:rPr>
              <a:t>              </a:t>
            </a:r>
            <a:r>
              <a:rPr lang="en-US" altLang="ja-JP" sz="2800" dirty="0" err="1" smtClean="0">
                <a:sym typeface="Wingdings" panose="05000000000000000000" pitchFamily="2" charset="2"/>
              </a:rPr>
              <a:t>P^d</a:t>
            </a:r>
            <a:r>
              <a:rPr lang="en-US" altLang="ja-JP" sz="2800" dirty="0" smtClean="0">
                <a:sym typeface="Wingdings" panose="05000000000000000000" pitchFamily="2" charset="2"/>
              </a:rPr>
              <a:t>       universal</a:t>
            </a:r>
            <a:endParaRPr kumimoji="1" lang="en-US" altLang="ja-JP" sz="2800" dirty="0" smtClean="0"/>
          </a:p>
          <a:p>
            <a:endParaRPr kumimoji="1" lang="ja-JP" altLang="en-US" sz="2800" dirty="0"/>
          </a:p>
        </p:txBody>
      </p:sp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64647" y="1358506"/>
            <a:ext cx="648073" cy="339084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6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8750" y="2220413"/>
            <a:ext cx="648073" cy="339084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9672" y="5229200"/>
            <a:ext cx="648073" cy="339084"/>
          </a:xfrm>
          <a:prstGeom prst="rect">
            <a:avLst/>
          </a:prstGeom>
          <a:solidFill>
            <a:srgbClr val="92D050"/>
          </a:solidFill>
        </p:spPr>
      </p:pic>
    </p:spTree>
    <p:extLst>
      <p:ext uri="{BB962C8B-B14F-4D97-AF65-F5344CB8AC3E}">
        <p14:creationId xmlns:p14="http://schemas.microsoft.com/office/powerpoint/2010/main" xmlns="" val="8788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399" y="1916833"/>
            <a:ext cx="5185905" cy="3201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467544" y="188640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SN1987A Neutrino : Galaxy effect </a:t>
            </a:r>
          </a:p>
          <a:p>
            <a:r>
              <a:rPr lang="en-US" altLang="ja-JP" sz="2400" dirty="0"/>
              <a:t> </a:t>
            </a:r>
            <a:r>
              <a:rPr lang="en-US" altLang="ja-JP" sz="2400" dirty="0" smtClean="0"/>
              <a:t>      </a:t>
            </a:r>
            <a:r>
              <a:rPr kumimoji="1" lang="en-US" altLang="ja-JP" sz="2400" dirty="0" smtClean="0"/>
              <a:t> nu -&gt; </a:t>
            </a:r>
            <a:r>
              <a:rPr kumimoji="1" lang="en-US" altLang="ja-JP" sz="2400" dirty="0" err="1" smtClean="0"/>
              <a:t>nu+gamma</a:t>
            </a:r>
            <a:r>
              <a:rPr kumimoji="1" lang="en-US" altLang="ja-JP" sz="2400" dirty="0" smtClean="0"/>
              <a:t> </a:t>
            </a:r>
            <a:endParaRPr kumimoji="1" lang="ja-JP" altLang="en-US" sz="2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347864" y="1124744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Ishikawa, </a:t>
            </a:r>
            <a:r>
              <a:rPr kumimoji="1" lang="en-US" altLang="ja-JP" dirty="0" err="1" smtClean="0"/>
              <a:t>sloan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tobita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378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789040"/>
            <a:ext cx="38481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3717032"/>
            <a:ext cx="44291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556792"/>
            <a:ext cx="5184576" cy="200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TexTeXPicture" descr="&lt;?xml version=&quot;1.0&quot; encoding=&quot;utf-16&quot;?&gt;&#10;&lt;TeXTeX&gt;&#10;  &lt;preamble&gt;\documentclass{jarticle}&#10;\usepackage{amsmath}&#10;\pagestyle{empty}&lt;/preamble&gt;&#10;  &lt;body&gt;\begin{align*} &#10;&amp;amp;Eitation~ energy ~transfer \\&#10;&amp;amp;t=0: \Psi_D^{*} (X_D)\Psi_A^{0}(X_A) &#10;\\&#10;&amp;amp;\rightarrow excnange~ of~ massless~ scalar \\&#10;&amp;amp;t=T: \Psi_D^{0}(X_D) \Psi_A^{*}(X_A)&#10;\end{align*}&lt;/body&gt;&#10;  &lt;fcolor&gt;FF000000&lt;/fcolor&gt;&#10;  &lt;bcolor&gt;FFFFFFFF&lt;/bcolor&gt;&#10;  &lt;transparent&gt;True&lt;/transparent&gt;&#10;  &lt;resolution&gt;1800&lt;/resolution&gt;&#10;  &lt;imageh&gt;1582&lt;/imageh&gt;&#10;  &lt;imagew&gt;3630&lt;/imagew&gt;&#10;  &lt;scale&gt;50&lt;/scale&gt;&#10;  &lt;cursor&gt;173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1196751"/>
            <a:ext cx="3841744" cy="1674272"/>
          </a:xfrm>
          <a:prstGeom prst="rect">
            <a:avLst/>
          </a:prstGeom>
        </p:spPr>
      </p:pic>
      <p:pic>
        <p:nvPicPr>
          <p:cNvPr id="30" name="TexTeXPicture" descr="&lt;?xml version=&quot;1.0&quot; encoding=&quot;utf-16&quot;?&gt;&#10;&lt;TeXTeX&gt;&#10;  &lt;preamble&gt;\documentclass{jarticle}&#10;\usepackage{amsmath}&#10;\pagestyle{empty}&lt;/preamble&gt;&#10;  &lt;body&gt;\begin{align*} &#10;A^{*} \rightarrow A+\gamma&#10;\end{align*}&lt;/body&gt;&#10;  &lt;fcolor&gt;FF000000&lt;/fcolor&gt;&#10;  &lt;bcolor&gt;FFFFFFFF&lt;/bcolor&gt;&#10;  &lt;transparent&gt;True&lt;/transparent&gt;&#10;  &lt;resolution&gt;1800&lt;/resolution&gt;&#10;  &lt;imageh&gt;238&lt;/imageh&gt;&#10;  &lt;imagew&gt;1306&lt;/imagew&gt;&#10;  &lt;scale&gt;50&lt;/scale&gt;&#10;  &lt;cursor&gt;42&lt;/cursor&gt;&#10;&lt;/TeXTeX&gt;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91680" y="5877272"/>
            <a:ext cx="1382183" cy="251883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A^{*} +D^{0} \rightarrow A^{0} +D^{*} &#10;\end{align*}&lt;/body&gt;&#10;  &lt;fcolor&gt;FF000000&lt;/fcolor&gt;&#10;  &lt;bcolor&gt;FFFFFFFF&lt;/bcolor&gt;&#10;  &lt;transparent&gt;True&lt;/transparent&gt;&#10;  &lt;resolution&gt;1800&lt;/resolution&gt;&#10;  &lt;imageh&gt;240&lt;/imageh&gt;&#10;  &lt;imagew&gt;2211&lt;/imagew&gt;&#10;  &lt;scale&gt;50&lt;/scale&gt;&#10;  &lt;cursor&gt;54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80112" y="6021288"/>
            <a:ext cx="2339975" cy="254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81355" y="232528"/>
            <a:ext cx="5612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Excitation energy transfer </a:t>
            </a:r>
            <a:r>
              <a:rPr lang="en-US" altLang="ja-JP" sz="2400" dirty="0" smtClean="0"/>
              <a:t>(maeda,yabuki,tobita,KI,PTEP,2017)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861048"/>
            <a:ext cx="644679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980728"/>
            <a:ext cx="4371975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Rapid~transitoin~ by ~P^{(d)}~ and~ slow ~transition~ by~ \Gamma T&#10;\end{align*}&lt;/body&gt;&#10;  &lt;fcolor&gt;FF000000&lt;/fcolor&gt;&#10;  &lt;bcolor&gt;FFFFFFFF&lt;/bcolor&gt;&#10;  &lt;transparent&gt;True&lt;/transparent&gt;&#10;  &lt;resolution&gt;1800&lt;/resolution&gt;&#10;  &lt;imageh&gt;284&lt;/imageh&gt;&#10;  &lt;imagew&gt;5781&lt;/imagew&gt;&#10;  &lt;scale&gt;50&lt;/scale&gt;&#10;  &lt;cursor&gt;82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5" y="476672"/>
            <a:ext cx="6118223" cy="30056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4360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Rapid 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44208" y="18448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Slow </a:t>
            </a:r>
            <a:endParaRPr kumimoji="1" lang="ja-JP" altLang="en-US" dirty="0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1763688" y="1340768"/>
            <a:ext cx="136815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9" idx="1"/>
          </p:cNvCxnSpPr>
          <p:nvPr/>
        </p:nvCxnSpPr>
        <p:spPr>
          <a:xfrm flipH="1" flipV="1">
            <a:off x="4644008" y="1628800"/>
            <a:ext cx="1800200" cy="400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23528" y="315813"/>
            <a:ext cx="7272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(D) Interaction </a:t>
            </a:r>
            <a:r>
              <a:rPr kumimoji="1" lang="en-US" altLang="ja-JP" sz="2800" dirty="0" smtClean="0"/>
              <a:t> energy of the fields </a:t>
            </a:r>
            <a:endParaRPr lang="en-US" altLang="ja-JP" sz="2800" dirty="0"/>
          </a:p>
          <a:p>
            <a:r>
              <a:rPr lang="en-US" altLang="ja-JP" sz="2800" dirty="0" smtClean="0"/>
              <a:t>    &lt;H&gt;=&lt; H_0&gt;+ &lt;H_{</a:t>
            </a:r>
            <a:r>
              <a:rPr lang="en-US" altLang="ja-JP" sz="2800" dirty="0" err="1" smtClean="0"/>
              <a:t>int</a:t>
            </a:r>
            <a:r>
              <a:rPr lang="en-US" altLang="ja-JP" sz="2800" dirty="0" smtClean="0"/>
              <a:t>}&gt;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&lt;H_0&gt; : Kinetic energy </a:t>
            </a:r>
          </a:p>
          <a:p>
            <a:r>
              <a:rPr lang="en-US" altLang="ja-JP" sz="2800" dirty="0" smtClean="0"/>
              <a:t>&lt;H_{</a:t>
            </a:r>
            <a:r>
              <a:rPr lang="en-US" altLang="ja-JP" sz="2800" dirty="0" err="1" smtClean="0"/>
              <a:t>int</a:t>
            </a:r>
            <a:r>
              <a:rPr lang="en-US" altLang="ja-JP" sz="2800" dirty="0" smtClean="0"/>
              <a:t>}&gt;: Interaction energy </a:t>
            </a:r>
          </a:p>
          <a:p>
            <a:endParaRPr lang="en-US" altLang="ja-JP" sz="2800" dirty="0"/>
          </a:p>
          <a:p>
            <a:r>
              <a:rPr lang="en-US" altLang="ja-JP" sz="2800" dirty="0" err="1" smtClean="0"/>
              <a:t>P^d</a:t>
            </a:r>
            <a:r>
              <a:rPr lang="en-US" altLang="ja-JP" sz="2800" dirty="0" smtClean="0"/>
              <a:t>  finite     &lt;-&gt;    &lt;H_{</a:t>
            </a:r>
            <a:r>
              <a:rPr lang="en-US" altLang="ja-JP" sz="2800" dirty="0" err="1" smtClean="0"/>
              <a:t>int</a:t>
            </a:r>
            <a:r>
              <a:rPr lang="en-US" altLang="ja-JP" sz="2800" dirty="0" smtClean="0"/>
              <a:t>}&gt;  finite</a:t>
            </a:r>
          </a:p>
          <a:p>
            <a:endParaRPr lang="en-US" altLang="ja-JP" sz="2800" dirty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51506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4. </a:t>
            </a:r>
            <a:r>
              <a:rPr lang="en-US" altLang="ja-JP" dirty="0"/>
              <a:t>C</a:t>
            </a:r>
            <a:r>
              <a:rPr kumimoji="1" lang="en-US" altLang="ja-JP" dirty="0" smtClean="0"/>
              <a:t>onclusion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correction to the Fermi’s golden rule ,</a:t>
            </a:r>
            <a:r>
              <a:rPr kumimoji="1" lang="en-US" altLang="ja-JP" dirty="0" err="1" smtClean="0"/>
              <a:t>P^d</a:t>
            </a:r>
            <a:r>
              <a:rPr kumimoji="1" lang="en-US" altLang="ja-JP" dirty="0" smtClean="0"/>
              <a:t>, is finite and relevant to particle physics and cosmology.</a:t>
            </a:r>
          </a:p>
          <a:p>
            <a:r>
              <a:rPr lang="en-US" altLang="ja-JP" dirty="0" err="1" smtClean="0"/>
              <a:t>P^d</a:t>
            </a:r>
            <a:r>
              <a:rPr lang="en-US" altLang="ja-JP" dirty="0" smtClean="0"/>
              <a:t>  is not included in the standard S-matrix calculation, </a:t>
            </a:r>
            <a:r>
              <a:rPr kumimoji="1" lang="en-US" altLang="ja-JP" dirty="0" smtClean="0"/>
              <a:t>similar to background and has been ignored in most </a:t>
            </a:r>
            <a:r>
              <a:rPr lang="en-US" altLang="ja-JP" dirty="0"/>
              <a:t> </a:t>
            </a:r>
            <a:r>
              <a:rPr lang="en-US" altLang="ja-JP" dirty="0" smtClean="0"/>
              <a:t>previous </a:t>
            </a:r>
            <a:r>
              <a:rPr kumimoji="1" lang="en-US" altLang="ja-JP" dirty="0" smtClean="0"/>
              <a:t>analysis.</a:t>
            </a:r>
          </a:p>
          <a:p>
            <a:r>
              <a:rPr kumimoji="1" lang="en-US" altLang="ja-JP" dirty="0" err="1" smtClean="0"/>
              <a:t>P^d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has many intriguing properties</a:t>
            </a:r>
            <a:r>
              <a:rPr kumimoji="1" lang="en-US" altLang="ja-JP" dirty="0" smtClean="0"/>
              <a:t>.</a:t>
            </a:r>
            <a:endParaRPr kumimoji="1"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775403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3491880" y="1052736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6" idx="6"/>
          </p:cNvCxnSpPr>
          <p:nvPr/>
        </p:nvCxnSpPr>
        <p:spPr>
          <a:xfrm flipH="1">
            <a:off x="2915816" y="1412776"/>
            <a:ext cx="2520280" cy="378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>
            <a:stCxn id="6" idx="2"/>
          </p:cNvCxnSpPr>
          <p:nvPr/>
        </p:nvCxnSpPr>
        <p:spPr>
          <a:xfrm>
            <a:off x="3491880" y="1412776"/>
            <a:ext cx="2664296" cy="378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2915816" y="4941168"/>
            <a:ext cx="3312368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580112" y="1196752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1475656" y="5157192"/>
            <a:ext cx="1224136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>
            <a:stCxn id="13" idx="6"/>
          </p:cNvCxnSpPr>
          <p:nvPr/>
        </p:nvCxnSpPr>
        <p:spPr>
          <a:xfrm flipH="1">
            <a:off x="1619672" y="1376772"/>
            <a:ext cx="4536504" cy="3996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2699792" y="1412776"/>
            <a:ext cx="2880320" cy="3996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TexTeXPicture" descr="&lt;?xml version=&quot;1.0&quot; encoding=&quot;utf-16&quot;?&gt;&#10;&lt;TeXTeX&gt;&#10;  &lt;preamble&gt;\documentclass{jarticle}&#10;\usepackage{amsmath}&#10;\pagestyle{empty}&lt;/preamble&gt;&#10;  &lt;body&gt;\begin{align*} &#10;the~ golden~ rule&#10;\end{align*}&lt;/body&gt;&#10;  &lt;fcolor&gt;FF000000&lt;/fcolor&gt;&#10;  &lt;bcolor&gt;FFFFFFFF&lt;/bcolor&gt;&#10;  &lt;transparent&gt;True&lt;/transparent&gt;&#10;  &lt;resolution&gt;1800&lt;/resolution&gt;&#10;  &lt;imageh&gt;223&lt;/imageh&gt;&#10;  &lt;imagew&gt;1681&lt;/imagew&gt;&#10;  &lt;scale&gt;50&lt;/scale&gt;&#10;  &lt;cursor&gt;28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80928"/>
            <a:ext cx="1779058" cy="236008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phenomena&#10;\end{align*}&lt;/body&gt;&#10;  &lt;fcolor&gt;FF000000&lt;/fcolor&gt;&#10;  &lt;bcolor&gt;FFFFFFFF&lt;/bcolor&gt;&#10;  &lt;transparent&gt;True&lt;/transparent&gt;&#10;  &lt;resolution&gt;1800&lt;/resolution&gt;&#10;  &lt;imageh&gt;221&lt;/imageh&gt;&#10;  &lt;imagew&gt;1272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301208"/>
            <a:ext cx="1346200" cy="233891"/>
          </a:xfrm>
          <a:prstGeom prst="rect">
            <a:avLst/>
          </a:prstGeom>
        </p:spPr>
      </p:pic>
      <p:sp>
        <p:nvSpPr>
          <p:cNvPr id="25" name="円/楕円 24"/>
          <p:cNvSpPr/>
          <p:nvPr/>
        </p:nvSpPr>
        <p:spPr>
          <a:xfrm>
            <a:off x="4499992" y="2780928"/>
            <a:ext cx="72008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119664" y="836712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/>
              <a:t>1</a:t>
            </a:r>
            <a:r>
              <a:rPr lang="ja-JP" altLang="en-US" dirty="0" err="1" smtClean="0"/>
              <a:t>．</a:t>
            </a:r>
            <a:r>
              <a:rPr lang="en-US" altLang="ja-JP" dirty="0" smtClean="0"/>
              <a:t>Superposition principle : </a:t>
            </a:r>
          </a:p>
          <a:p>
            <a:r>
              <a:rPr lang="en-US" altLang="ja-JP" dirty="0" smtClean="0"/>
              <a:t>2</a:t>
            </a:r>
            <a:r>
              <a:rPr lang="ja-JP" altLang="en-US" dirty="0" err="1" smtClean="0"/>
              <a:t>．</a:t>
            </a:r>
            <a:r>
              <a:rPr lang="en-US" altLang="ja-JP" dirty="0" smtClean="0"/>
              <a:t>Commutation relation : 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r>
              <a:rPr lang="en-US" altLang="ja-JP" dirty="0" smtClean="0"/>
              <a:t>3</a:t>
            </a:r>
            <a:r>
              <a:rPr lang="ja-JP" altLang="en-US" dirty="0" err="1" smtClean="0"/>
              <a:t>．</a:t>
            </a:r>
            <a:r>
              <a:rPr lang="en-US" altLang="ja-JP" dirty="0" err="1" smtClean="0"/>
              <a:t>Schroedinger</a:t>
            </a:r>
            <a:r>
              <a:rPr lang="en-US" altLang="ja-JP" dirty="0" smtClean="0"/>
              <a:t> equation :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6372200" y="5157192"/>
            <a:ext cx="2409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4. Probability principle :</a:t>
            </a:r>
            <a:endParaRPr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331640" y="188640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Physical Law    </a:t>
            </a:r>
            <a:r>
              <a:rPr kumimoji="1" lang="en-US" altLang="ja-JP" sz="2800" dirty="0" err="1" smtClean="0"/>
              <a:t>vs</a:t>
            </a:r>
            <a:r>
              <a:rPr kumimoji="1" lang="en-US" altLang="ja-JP" sz="2800" dirty="0" smtClean="0"/>
              <a:t>  phenomena </a:t>
            </a:r>
            <a:endParaRPr kumimoji="1" lang="ja-JP" altLang="en-US" sz="2800" dirty="0"/>
          </a:p>
        </p:txBody>
      </p:sp>
      <p:cxnSp>
        <p:nvCxnSpPr>
          <p:cNvPr id="20" name="直線コネクタ 19"/>
          <p:cNvCxnSpPr/>
          <p:nvPr/>
        </p:nvCxnSpPr>
        <p:spPr>
          <a:xfrm>
            <a:off x="-540568" y="3645024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V="1">
            <a:off x="251520" y="2276872"/>
            <a:ext cx="1656184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1835696" y="2204864"/>
            <a:ext cx="712879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H="1">
            <a:off x="7668344" y="2204864"/>
            <a:ext cx="1259632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TexTeXPicture" descr="&lt;?xml version=&quot;1.0&quot; encoding=&quot;utf-16&quot;?&gt;&#10;&lt;TeXTeX&gt;&#10;  &lt;preamble&gt;\documentclass{jarticle}&#10;\usepackage{amsmath}&#10;\pagestyle{empty}&lt;/preamble&gt;&#10;  &lt;body&gt;\begin{align*} &#10;Physical~~ law, ~~L(q_i)&#10;\end{align*}&lt;/body&gt;&#10;  &lt;fcolor&gt;FF000000&lt;/fcolor&gt;&#10;  &lt;bcolor&gt;FFFFFFFF&lt;/bcolor&gt;&#10;  &lt;transparent&gt;True&lt;/transparent&gt;&#10;  &lt;resolution&gt;1800&lt;/resolution&gt;&#10;  &lt;imageh&gt;249&lt;/imageh&gt;&#10;  &lt;imagew&gt;2351&lt;/imagew&gt;&#10;  &lt;scale&gt;50&lt;/scale&gt;&#10;  &lt;cursor&gt;40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1" y="1340767"/>
            <a:ext cx="2584594" cy="273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67544" y="332656"/>
            <a:ext cx="8245654" cy="432048"/>
          </a:xfrm>
          <a:prstGeom prst="rect">
            <a:avLst/>
          </a:prstGeom>
          <a:noFill/>
          <a:ln/>
          <a:effectLst/>
        </p:spPr>
      </p:pic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11152" y="876214"/>
            <a:ext cx="7165304" cy="5019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直線矢印コネクタ 4"/>
          <p:cNvCxnSpPr/>
          <p:nvPr/>
        </p:nvCxnSpPr>
        <p:spPr>
          <a:xfrm flipH="1" flipV="1">
            <a:off x="6732240" y="4146638"/>
            <a:ext cx="187120" cy="1476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6444208" y="5593762"/>
            <a:ext cx="19864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Forward anomaly </a:t>
            </a:r>
            <a:r>
              <a:rPr lang="en-US" altLang="ja-JP" dirty="0" err="1" smtClean="0">
                <a:solidFill>
                  <a:srgbClr val="FF0000"/>
                </a:solidFill>
              </a:rPr>
              <a:t>P^d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9324528" y="422108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7970" y="5400051"/>
            <a:ext cx="370229" cy="193711"/>
          </a:xfrm>
          <a:prstGeom prst="rect">
            <a:avLst/>
          </a:prstGeom>
        </p:spPr>
      </p:pic>
      <p:cxnSp>
        <p:nvCxnSpPr>
          <p:cNvPr id="8" name="直線矢印コネクタ 7"/>
          <p:cNvCxnSpPr/>
          <p:nvPr/>
        </p:nvCxnSpPr>
        <p:spPr>
          <a:xfrm flipV="1">
            <a:off x="2723084" y="4221088"/>
            <a:ext cx="1776908" cy="10801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489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496" y="332656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Back  up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41429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71725" y="823913"/>
            <a:ext cx="44005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323528" y="188640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Coulomb wave function 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7164288" y="2924944"/>
            <a:ext cx="1673843" cy="337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006" tIns="14004" rIns="28006" bIns="14004"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5496" y="565223"/>
            <a:ext cx="5525430" cy="32066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900" dirty="0">
                <a:solidFill>
                  <a:srgbClr val="00B0F0"/>
                </a:solidFill>
              </a:rPr>
              <a:t>(II)</a:t>
            </a:r>
            <a:r>
              <a:rPr lang="en-US" altLang="ja-JP" sz="1900" dirty="0" err="1">
                <a:solidFill>
                  <a:srgbClr val="00B0F0"/>
                </a:solidFill>
              </a:rPr>
              <a:t>Pion</a:t>
            </a:r>
            <a:r>
              <a:rPr lang="en-US" altLang="ja-JP" sz="1900" dirty="0">
                <a:solidFill>
                  <a:srgbClr val="00B0F0"/>
                </a:solidFill>
              </a:rPr>
              <a:t> decay amplitude : neutrino is detected at L=</a:t>
            </a:r>
            <a:r>
              <a:rPr lang="en-US" altLang="ja-JP" sz="1900" dirty="0" err="1">
                <a:solidFill>
                  <a:srgbClr val="00B0F0"/>
                </a:solidFill>
              </a:rPr>
              <a:t>cT</a:t>
            </a:r>
            <a:endParaRPr lang="ja-JP" altLang="en-US" sz="1900" dirty="0">
              <a:solidFill>
                <a:srgbClr val="00B0F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01390" y="1318896"/>
            <a:ext cx="6573235" cy="859278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200" dirty="0" smtClean="0"/>
              <a:t>* </a:t>
            </a:r>
            <a:r>
              <a:rPr lang="en-US" altLang="ja-JP" dirty="0" smtClean="0"/>
              <a:t>By </a:t>
            </a:r>
            <a:r>
              <a:rPr lang="en-US" altLang="ja-JP" dirty="0"/>
              <a:t>using wave packets, amplitude to detect         is  given [LSZ].</a:t>
            </a:r>
          </a:p>
          <a:p>
            <a:r>
              <a:rPr lang="en-US" altLang="ja-JP" dirty="0" smtClean="0"/>
              <a:t>*The </a:t>
            </a:r>
            <a:r>
              <a:rPr lang="en-US" altLang="ja-JP" dirty="0"/>
              <a:t>finite-size correction is caused by  the kinetic-energy non-conservation. </a:t>
            </a:r>
            <a:endParaRPr lang="ja-JP" altLang="en-US" dirty="0"/>
          </a:p>
        </p:txBody>
      </p:sp>
      <p:pic>
        <p:nvPicPr>
          <p:cNvPr id="5" name="TexTeXPicture" descr="&lt;?xml version=&quot;1.0&quot; encoding=&quot;utf-16&quot;?&gt;&#10;&lt;TeXTeX&gt;&#10;  &lt;preamble&gt;\documentclass{jsarticle}&#10;\usepackage{amsmath}&#10;\pagestyle{empty}&lt;/preamble&gt;&#10;  &lt;body&gt;\begin{align*}&#10;T &amp;amp;= \int d^4x \langle l,\nu|H_w(x)|\pi\rangle\\&#10;&amp;amp;=\int d^4x N_1\langle 0|&#10;J^\mu_{V-A}&#10;%\varphi(x)&#10;|\pi\rangle\bar{u}(\vec{p}_l)&#10;\gamma_\mu&#10;(1 - \gamma_5)\nu(p_\nu)&#10;%&amp;amp; \ \ \ \ \times &#10;e^{ip_l \cdot x + ip_\nu\cdot({x} - {\text{X}}_\nu)}e^{-\frac{1}{2\sigma_\nu}\left(\vec{x} - \vec{\text{X}}_\nu - \vec{v}_\nu(t - \text{T}_\nu)\right)^2}&#10;\end{align*}&lt;/body&gt;&#10;  &lt;fcolor&gt;FF000000&lt;/fcolor&gt;&#10;  &lt;bcolor&gt;FFFFFFFF&lt;/bcolor&gt;&#10;  &lt;transparent&gt;True&lt;/transparent&gt;&#10;  &lt;resolution&gt;1800&lt;/resolution&gt;&#10;  &lt;imageh&gt;1206&lt;/imageh&gt;&#10;  &lt;imagew&gt;9109&lt;/imagew&gt;&#10;  &lt;scale&gt;50&lt;/scale&gt;&#10;  &lt;cursor&gt;75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2420888"/>
            <a:ext cx="6330367" cy="83111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pic>
        <p:nvPicPr>
          <p:cNvPr id="6" name="図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738143" y="3569145"/>
            <a:ext cx="4863292" cy="882875"/>
          </a:xfrm>
          <a:prstGeom prst="rect">
            <a:avLst/>
          </a:prstGeom>
          <a:gradFill flip="none" rotWithShape="1">
            <a:gsLst>
              <a:gs pos="0">
                <a:srgbClr val="0064C8"/>
              </a:gs>
              <a:gs pos="100000">
                <a:srgbClr val="FFFFFF"/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7884368" y="4010583"/>
            <a:ext cx="1289876" cy="366836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900" dirty="0">
                <a:solidFill>
                  <a:srgbClr val="FF0000"/>
                </a:solidFill>
              </a:rPr>
              <a:t>I</a:t>
            </a:r>
            <a:r>
              <a:rPr lang="en-US" altLang="ja-JP" sz="1100" dirty="0">
                <a:solidFill>
                  <a:srgbClr val="FF0000"/>
                </a:solidFill>
              </a:rPr>
              <a:t>mportant (moving frame)</a:t>
            </a:r>
            <a:r>
              <a:rPr lang="en-US" altLang="ja-JP" sz="900" dirty="0">
                <a:solidFill>
                  <a:srgbClr val="FF0000"/>
                </a:solidFill>
              </a:rPr>
              <a:t>  </a:t>
            </a:r>
            <a:endParaRPr lang="ja-JP" altLang="en-US" sz="900" dirty="0">
              <a:solidFill>
                <a:srgbClr val="FF0000"/>
              </a:solidFill>
            </a:endParaRPr>
          </a:p>
        </p:txBody>
      </p:sp>
      <p:pic>
        <p:nvPicPr>
          <p:cNvPr id="13" name="図 12" descr="TP_tmp.bmp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876256" y="1412776"/>
            <a:ext cx="192563" cy="150735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7865389" y="3717032"/>
            <a:ext cx="1278611" cy="19755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100" dirty="0">
                <a:solidFill>
                  <a:srgbClr val="FF0000"/>
                </a:solidFill>
              </a:rPr>
              <a:t>Neutrino velocity</a:t>
            </a:r>
            <a:endParaRPr lang="ja-JP" altLang="en-US" sz="1100" dirty="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H="1" flipV="1">
            <a:off x="8244408" y="3429000"/>
            <a:ext cx="22833" cy="3445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図 15" descr="TP_tmp.b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5796135" y="548680"/>
            <a:ext cx="561341" cy="305619"/>
          </a:xfrm>
          <a:prstGeom prst="rect">
            <a:avLst/>
          </a:prstGeom>
        </p:spPr>
      </p:pic>
      <p:pic>
        <p:nvPicPr>
          <p:cNvPr id="18" name="図 17" descr="TP_tmp.b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501390" y="4869160"/>
            <a:ext cx="5480188" cy="379365"/>
          </a:xfrm>
          <a:prstGeom prst="rect">
            <a:avLst/>
          </a:prstGeom>
          <a:noFill/>
          <a:ln/>
          <a:effectLst/>
        </p:spPr>
      </p:pic>
      <p:sp>
        <p:nvSpPr>
          <p:cNvPr id="19" name="テキスト ボックス 18"/>
          <p:cNvSpPr txBox="1"/>
          <p:nvPr/>
        </p:nvSpPr>
        <p:spPr>
          <a:xfrm>
            <a:off x="8346476" y="931290"/>
            <a:ext cx="296822" cy="211689"/>
          </a:xfrm>
          <a:prstGeom prst="rect">
            <a:avLst/>
          </a:prstGeom>
          <a:noFill/>
        </p:spPr>
        <p:txBody>
          <a:bodyPr wrap="square" lIns="28006" tIns="14004" rIns="28006" bIns="14004" rtlCol="0">
            <a:spAutoFit/>
          </a:bodyPr>
          <a:lstStyle/>
          <a:p>
            <a:r>
              <a:rPr lang="en-US" altLang="ja-JP" sz="1200" dirty="0"/>
              <a:t>T’</a:t>
            </a:r>
            <a:endParaRPr lang="ja-JP" altLang="en-US" sz="1200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  <p:pic>
        <p:nvPicPr>
          <p:cNvPr id="22" name="Picture 7" descr="C:\Users\ishikawa\AppData\Local\Temp\retarded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1196752"/>
            <a:ext cx="2627784" cy="1353116"/>
          </a:xfrm>
          <a:prstGeom prst="rect">
            <a:avLst/>
          </a:prstGeom>
          <a:noFill/>
        </p:spPr>
      </p:pic>
      <p:sp>
        <p:nvSpPr>
          <p:cNvPr id="11" name="テキスト ボックス 10"/>
          <p:cNvSpPr txBox="1"/>
          <p:nvPr/>
        </p:nvSpPr>
        <p:spPr>
          <a:xfrm>
            <a:off x="35496" y="26064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Computation</a:t>
            </a:r>
            <a:endParaRPr kumimoji="1" lang="ja-JP" altLang="en-US" dirty="0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pic>
        <p:nvPicPr>
          <p:cNvPr id="21" name="Picture 5" descr="C:\Users\ishikawa\AppData\Local\Temp\amp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2079" y="3730845"/>
            <a:ext cx="1957334" cy="26255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569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  <p:pic>
        <p:nvPicPr>
          <p:cNvPr id="15" name="TexTeXPicture" descr="&lt;?xml version=&quot;1.0&quot; encoding=&quot;utf-16&quot;?&gt;&#10;&lt;TeXTeX&gt;&#10;  &lt;preamble&gt;\documentclass{jarticle}&#10;\usepackage{amsmath}&#10;\pagestyle{empty}&lt;/preamble&gt;&#10;  &lt;body&gt;\begin{align*} &#10; &amp;amp; Decay ~of~ heavier~ particle \\&#10;&amp;amp;|\Psi_1^h(T) \rangle =( N_1^h (T) A^{\dagger}_2(\chi)  + |\Psi_2(T) \rangle \\&#10;&amp;amp;|\Psi_2(T) \rangle=\int d\chi ( N_2^h( \chi,T) A^{\dagger}_1(\chi_1) A^{\dagger}_1(\chi_2) + \cdots ) |0 \rangle,  &#10;\end{align*}&#10;The disconnected part  $=0$ by the energy gap.  &#10;&#10;$N_1^h(T)$ and $N_2^h(\chi,T)$  finite.&#10; $({\vec P}, {\vec X})$ for $\chi$,  $ F_{\beta,\varphi_2} (\omega)=\langle \beta|H_{int}(0)| \varphi_2 \rangle$, $\omega=E_{\varphi_2}-E_{\beta}$.   The initial state is wave packets.&#10;&#10; $t=T$ and $t=T_1$ of $T \gg T_1$.  At $T_1$,    &#10;   $|\Psi_{(2,p)}(T_1)\rangle$  of $|\omega| \leq \epsilon_1, \epsilon_1 \leq \frac{b}{T_1} $, $b$ is a constant, and  $|\Psi_{(2,w)}(T_1)\rangle$  of  $|\omega| \geq \epsilon_1$ satisfy, &#10;\begin{align*}&#10;&amp;amp;|\Psi_2(T_1)\rangle =|\Psi_{(2,p)}(T_1)\rangle +|\Psi_{(2,w)}(T_1) \rangle, \\&#10;&amp;amp; \langle \Psi_{(2,p)}(T_1)|\Psi_{(2,p)}(T_1) \rangle=\Gamma T_1, \Gamma= \int_{|\omega| \leq \epsilon_1} d\beta \delta(\omega)|F_{\varphi_2,\beta}(0)|^2 2\pi \tilde \rho(0),\nonumber \\&#10; &amp;amp;\langle \Psi_{(2,w)} (T_1)|\Psi_{(2,w)} (T_1)\rangle =P^{(d)}=\int_{|\omega| \geq \epsilon_1 } d {\vec p}_1 d{\vec p}_2  |F_{\varphi_2,\beta}(\omega)|^2  |D(\omega,T_1)|^2. &#10;\end{align*}&#10;Quasi-stationary ~compositie-state(QCS)&lt;/body&gt;&#10;  &lt;fcolor&gt;FF000000&lt;/fcolor&gt;&#10;  &lt;bcolor&gt;FFFFFFFF&lt;/bcolor&gt;&#10;  &lt;transparent&gt;True&lt;/transparent&gt;&#10;  &lt;resolution&gt;1800&lt;/resolution&gt;&#10;  &lt;imageh&gt;6006&lt;/imageh&gt;&#10;  &lt;imagew&gt;8134&lt;/imagew&gt;&#10;  &lt;scale&gt;50&lt;/scale&gt;&#10;  &lt;cursor&gt;1286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" y="476671"/>
            <a:ext cx="7509147" cy="554461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395536" y="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2-5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7905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5436096" y="6165304"/>
            <a:ext cx="2133600" cy="365125"/>
          </a:xfrm>
        </p:spPr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3491880" y="1052736"/>
            <a:ext cx="1944216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コネクタ 8"/>
          <p:cNvCxnSpPr>
            <a:stCxn id="6" idx="6"/>
          </p:cNvCxnSpPr>
          <p:nvPr/>
        </p:nvCxnSpPr>
        <p:spPr>
          <a:xfrm flipH="1">
            <a:off x="2915816" y="1412776"/>
            <a:ext cx="2520280" cy="378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>
            <a:stCxn id="6" idx="2"/>
          </p:cNvCxnSpPr>
          <p:nvPr/>
        </p:nvCxnSpPr>
        <p:spPr>
          <a:xfrm>
            <a:off x="3491880" y="1412776"/>
            <a:ext cx="2664296" cy="37804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円/楕円 11"/>
          <p:cNvSpPr/>
          <p:nvPr/>
        </p:nvSpPr>
        <p:spPr>
          <a:xfrm>
            <a:off x="2915816" y="4941168"/>
            <a:ext cx="3312368" cy="72008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/>
        </p:nvSpPr>
        <p:spPr>
          <a:xfrm>
            <a:off x="5580112" y="1196752"/>
            <a:ext cx="576064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1475656" y="5157192"/>
            <a:ext cx="1224136" cy="432048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/>
          <p:cNvCxnSpPr>
            <a:stCxn id="13" idx="6"/>
          </p:cNvCxnSpPr>
          <p:nvPr/>
        </p:nvCxnSpPr>
        <p:spPr>
          <a:xfrm flipH="1">
            <a:off x="1619672" y="1376772"/>
            <a:ext cx="4536504" cy="3996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flipH="1">
            <a:off x="2699792" y="1412776"/>
            <a:ext cx="2880320" cy="39964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TexTeXPicture" descr="&lt;?xml version=&quot;1.0&quot; encoding=&quot;utf-16&quot;?&gt;&#10;&lt;TeXTeX&gt;&#10;  &lt;preamble&gt;\documentclass{jarticle}&#10;\usepackage{amsmath}&#10;\pagestyle{empty}&lt;/preamble&gt;&#10;  &lt;body&gt;\begin{align*} &#10;Physical~~ law, ~~L&#10;\end{align*}&lt;/body&gt;&#10;  &lt;fcolor&gt;FF000000&lt;/fcolor&gt;&#10;  &lt;bcolor&gt;FFFFFFFF&lt;/bcolor&gt;&#10;  &lt;transparent&gt;True&lt;/transparent&gt;&#10;  &lt;resolution&gt;1800&lt;/resolution&gt;&#10;  &lt;imageh&gt;223&lt;/imageh&gt;&#10;  &lt;imagew&gt;1979&lt;/imagew&gt;&#10;  &lt;scale&gt;50&lt;/scale&gt;&#10;  &lt;cursor&gt;35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2175633" cy="245157"/>
          </a:xfrm>
          <a:prstGeom prst="rect">
            <a:avLst/>
          </a:prstGeom>
        </p:spPr>
      </p:pic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phenomena&#10;\end{align*}&lt;/body&gt;&#10;  &lt;fcolor&gt;FF000000&lt;/fcolor&gt;&#10;  &lt;bcolor&gt;FFFFFFFF&lt;/bcolor&gt;&#10;  &lt;transparent&gt;True&lt;/transparent&gt;&#10;  &lt;resolution&gt;1800&lt;/resolution&gt;&#10;  &lt;imageh&gt;221&lt;/imageh&gt;&#10;  &lt;imagew&gt;1272&lt;/imagew&gt;&#10;  &lt;scale&gt;50&lt;/scale&gt;&#10;  &lt;cursor&gt;16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365104"/>
            <a:ext cx="1346200" cy="233891"/>
          </a:xfrm>
          <a:prstGeom prst="rect">
            <a:avLst/>
          </a:prstGeom>
        </p:spPr>
      </p:pic>
      <p:sp>
        <p:nvSpPr>
          <p:cNvPr id="17" name="円/楕円 16"/>
          <p:cNvSpPr/>
          <p:nvPr/>
        </p:nvSpPr>
        <p:spPr>
          <a:xfrm>
            <a:off x="4139952" y="2708920"/>
            <a:ext cx="648072" cy="28803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6" name="直線コネクタ 25"/>
          <p:cNvCxnSpPr>
            <a:stCxn id="6" idx="2"/>
          </p:cNvCxnSpPr>
          <p:nvPr/>
        </p:nvCxnSpPr>
        <p:spPr>
          <a:xfrm>
            <a:off x="3491880" y="1412776"/>
            <a:ext cx="3744416" cy="3960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円/楕円 27"/>
          <p:cNvSpPr/>
          <p:nvPr/>
        </p:nvSpPr>
        <p:spPr>
          <a:xfrm>
            <a:off x="1547664" y="4509120"/>
            <a:ext cx="56886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827584" y="4941168"/>
            <a:ext cx="2088232" cy="86409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0" name="TexTeXPicture" descr="&lt;?xml version=&quot;1.0&quot; encoding=&quot;utf-16&quot;?&gt;&#10;&lt;TeXTeX&gt;&#10;  &lt;preamble&gt;\documentclass{jarticle}&#10;\usepackage{amsmath}&#10;\pagestyle{empty}&lt;/preamble&gt;&#10;  &lt;body&gt;\begin{align*} &#10;the~ golden~ rule+correction&#10;\end{align*}&lt;/body&gt;&#10;  &lt;fcolor&gt;FF000000&lt;/fcolor&gt;&#10;  &lt;bcolor&gt;FFFFFFFF&lt;/bcolor&gt;&#10;  &lt;transparent&gt;True&lt;/transparent&gt;&#10;  &lt;resolution&gt;1800&lt;/resolution&gt;&#10;  &lt;imageh&gt;223&lt;/imageh&gt;&#10;  &lt;imagew&gt;3124&lt;/imagew&gt;&#10;  &lt;scale&gt;50&lt;/scale&gt;&#10;  &lt;cursor&gt;44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1" y="2780927"/>
            <a:ext cx="3306232" cy="236008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6732240" y="40770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New phenomena</a:t>
            </a:r>
            <a:endParaRPr kumimoji="1" lang="ja-JP" altLang="en-US" dirty="0"/>
          </a:p>
        </p:txBody>
      </p:sp>
      <p:cxnSp>
        <p:nvCxnSpPr>
          <p:cNvPr id="33" name="直線矢印コネクタ 32"/>
          <p:cNvCxnSpPr/>
          <p:nvPr/>
        </p:nvCxnSpPr>
        <p:spPr>
          <a:xfrm flipH="1">
            <a:off x="6660232" y="4437112"/>
            <a:ext cx="5760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2195736" y="260648"/>
            <a:ext cx="46288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/>
              <a:t>Physical Law    </a:t>
            </a:r>
            <a:r>
              <a:rPr lang="en-US" altLang="ja-JP" sz="2800" dirty="0" err="1" smtClean="0"/>
              <a:t>vs</a:t>
            </a:r>
            <a:r>
              <a:rPr lang="en-US" altLang="ja-JP" sz="2800" dirty="0" smtClean="0"/>
              <a:t>  phenomena </a:t>
            </a:r>
            <a:endParaRPr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9768" y="131536"/>
            <a:ext cx="7340232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2-1. </a:t>
            </a:r>
            <a:r>
              <a:rPr lang="en-US" altLang="ja-JP" sz="2800" dirty="0"/>
              <a:t>S</a:t>
            </a:r>
            <a:r>
              <a:rPr lang="en-US" altLang="ja-JP" sz="2800" dirty="0" smtClean="0"/>
              <a:t>cattering probability </a:t>
            </a:r>
          </a:p>
          <a:p>
            <a:r>
              <a:rPr lang="ja-JP" altLang="en-US" sz="2400" dirty="0" smtClean="0"/>
              <a:t>１</a:t>
            </a:r>
            <a:r>
              <a:rPr kumimoji="1" lang="en-US" altLang="ja-JP" sz="2400" dirty="0" smtClean="0"/>
              <a:t>. </a:t>
            </a:r>
            <a:r>
              <a:rPr lang="en-US" altLang="ja-JP" sz="2400" dirty="0"/>
              <a:t>N</a:t>
            </a:r>
            <a:r>
              <a:rPr kumimoji="1" lang="en-US" altLang="ja-JP" sz="2400" dirty="0" smtClean="0"/>
              <a:t>on-</a:t>
            </a:r>
            <a:r>
              <a:rPr kumimoji="1" lang="en-US" altLang="ja-JP" sz="2400" dirty="0" err="1" smtClean="0"/>
              <a:t>normalizable</a:t>
            </a:r>
            <a:r>
              <a:rPr kumimoji="1" lang="en-US" altLang="ja-JP" sz="2400" dirty="0" smtClean="0"/>
              <a:t> states, </a:t>
            </a:r>
            <a:r>
              <a:rPr kumimoji="1" lang="ja-JP" altLang="en-US" sz="2400" dirty="0" smtClean="0"/>
              <a:t>　</a:t>
            </a:r>
            <a:endParaRPr kumimoji="1" lang="en-US" altLang="ja-JP" sz="2400" dirty="0" smtClean="0"/>
          </a:p>
          <a:p>
            <a:r>
              <a:rPr kumimoji="1" lang="ja-JP" altLang="en-US" sz="2400" dirty="0" smtClean="0"/>
              <a:t>　</a:t>
            </a:r>
            <a:r>
              <a:rPr kumimoji="1" lang="en-US" altLang="ja-JP" sz="2400" dirty="0" smtClean="0"/>
              <a:t>Dirac’s prescription: (Dirac textbook) </a:t>
            </a:r>
          </a:p>
          <a:p>
            <a:r>
              <a:rPr lang="en-US" altLang="ja-JP" sz="2400" dirty="0"/>
              <a:t> </a:t>
            </a:r>
            <a:r>
              <a:rPr lang="ja-JP" altLang="en-US" sz="2400" dirty="0" smtClean="0"/>
              <a:t>　　</a:t>
            </a:r>
            <a:r>
              <a:rPr lang="en-US" altLang="ja-JP" sz="2400" dirty="0" smtClean="0"/>
              <a:t>[ </a:t>
            </a:r>
            <a:r>
              <a:rPr lang="en-US" altLang="ja-JP" sz="2400" dirty="0"/>
              <a:t>Take the ratio of the fluxes of the in and out states</a:t>
            </a:r>
            <a:r>
              <a:rPr lang="en-US" altLang="ja-JP" sz="2400" dirty="0" smtClean="0"/>
              <a:t>. ]  </a:t>
            </a:r>
            <a:endParaRPr lang="en-US" altLang="ja-JP" sz="2400" dirty="0"/>
          </a:p>
          <a:p>
            <a:r>
              <a:rPr lang="en-US" altLang="ja-JP" sz="2400" dirty="0" smtClean="0"/>
              <a:t>         good for cross section for particles but not for P.                       </a:t>
            </a:r>
          </a:p>
          <a:p>
            <a:r>
              <a:rPr kumimoji="1" lang="en-US" altLang="ja-JP" sz="2400" dirty="0" smtClean="0"/>
              <a:t>2. </a:t>
            </a:r>
            <a:r>
              <a:rPr lang="en-US" altLang="ja-JP" sz="2400" dirty="0" smtClean="0"/>
              <a:t>U</a:t>
            </a:r>
            <a:r>
              <a:rPr kumimoji="1" lang="en-US" altLang="ja-JP" sz="2400" dirty="0" smtClean="0"/>
              <a:t>se the normalized wave</a:t>
            </a:r>
            <a:r>
              <a:rPr kumimoji="1" lang="ja-JP" altLang="en-US" sz="2400" dirty="0" smtClean="0"/>
              <a:t>　</a:t>
            </a:r>
            <a:r>
              <a:rPr kumimoji="1" lang="en-US" altLang="ja-JP" sz="2400" dirty="0" smtClean="0"/>
              <a:t> functions (wave packets).</a:t>
            </a:r>
          </a:p>
          <a:p>
            <a:r>
              <a:rPr lang="en-US" altLang="ja-JP" sz="2400" dirty="0" smtClean="0"/>
              <a:t>      LSZ takes  plane wave approximation, and compute</a:t>
            </a:r>
            <a:endParaRPr lang="en-US" altLang="ja-JP" sz="2400" dirty="0"/>
          </a:p>
          <a:p>
            <a:r>
              <a:rPr lang="en-US" altLang="ja-JP" sz="2400" dirty="0" smtClean="0"/>
              <a:t> 3.</a:t>
            </a:r>
            <a:r>
              <a:rPr lang="ja-JP" altLang="en-US" sz="2400" dirty="0"/>
              <a:t> </a:t>
            </a:r>
            <a:r>
              <a:rPr lang="en-US" altLang="ja-JP" sz="2400" dirty="0" smtClean="0"/>
              <a:t>We compute the probability without   plane wave  approximation. (KI and </a:t>
            </a:r>
            <a:r>
              <a:rPr lang="en-US" altLang="ja-JP" sz="2400" dirty="0" err="1" smtClean="0"/>
              <a:t>Tobita</a:t>
            </a:r>
            <a:r>
              <a:rPr lang="en-US" altLang="ja-JP" sz="2400" dirty="0" smtClean="0"/>
              <a:t>)</a:t>
            </a:r>
            <a:endParaRPr lang="en-US" altLang="ja-JP" sz="2400" dirty="0"/>
          </a:p>
          <a:p>
            <a:r>
              <a:rPr lang="en-US" altLang="ja-JP" sz="2400" dirty="0"/>
              <a:t>   </a:t>
            </a:r>
            <a:endParaRPr lang="en-US" altLang="ja-JP" dirty="0" smtClean="0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P=\infty &#10;\end{align*}&lt;/body&gt;&#10;  &lt;fcolor&gt;FF000000&lt;/fcolor&gt;&#10;  &lt;bcolor&gt;FFFFFFFF&lt;/bcolor&gt;&#10;  &lt;transparent&gt;True&lt;/transparent&gt;&#10;  &lt;resolution&gt;1800&lt;/resolution&gt;&#10;  &lt;imageh&gt;173&lt;/imageh&gt;&#10;  &lt;imagew&gt;752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7123" y="692696"/>
            <a:ext cx="936104" cy="215354"/>
          </a:xfrm>
          <a:prstGeom prst="rect">
            <a:avLst/>
          </a:prstGeom>
        </p:spPr>
      </p:pic>
      <p:pic>
        <p:nvPicPr>
          <p:cNvPr id="9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08304" y="2492896"/>
            <a:ext cx="468052" cy="244894"/>
          </a:xfrm>
          <a:prstGeom prst="rect">
            <a:avLst/>
          </a:prstGeom>
          <a:solidFill>
            <a:srgbClr val="92D050"/>
          </a:solidFill>
        </p:spPr>
      </p:pic>
      <p:grpSp>
        <p:nvGrpSpPr>
          <p:cNvPr id="10" name="グループ化 55"/>
          <p:cNvGrpSpPr/>
          <p:nvPr/>
        </p:nvGrpSpPr>
        <p:grpSpPr>
          <a:xfrm>
            <a:off x="5286753" y="3457087"/>
            <a:ext cx="2333247" cy="360040"/>
            <a:chOff x="2671602" y="440668"/>
            <a:chExt cx="3682999" cy="612068"/>
          </a:xfrm>
        </p:grpSpPr>
        <p:sp>
          <p:nvSpPr>
            <p:cNvPr id="11" name="正方形/長方形 10"/>
            <p:cNvSpPr/>
            <p:nvPr/>
          </p:nvSpPr>
          <p:spPr>
            <a:xfrm>
              <a:off x="5616117" y="440668"/>
              <a:ext cx="738484" cy="61206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3923928" y="512676"/>
              <a:ext cx="951990" cy="54006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3" name="TexTeXPicture" descr="&lt;?xml version=&quot;1.0&quot; encoding=&quot;utf-16&quot;?&gt;&#10;&lt;TeXTeX&gt;&#10;  &lt;preamble&gt;\documentclass{jarticle}&#10;\usepackage{amsmath}&#10;\pagestyle{empty}&lt;/preamble&gt;&#10;  &lt;body&gt;\begin{align*} &#10;P = \Gamma T + P^d&#10;\end{align*}&lt;/body&gt;&#10;  &lt;fcolor&gt;FF000000&lt;/fcolor&gt;&#10;  &lt;bcolor&gt;FFFFFFFF&lt;/bcolor&gt;&#10;  &lt;transparent&gt;True&lt;/transparent&gt;&#10;  &lt;resolution&gt;1800&lt;/resolution&gt;&#10;  &lt;imageh&gt;245&lt;/imageh&gt;&#10;  &lt;imagew&gt;1452&lt;/imagew&gt;&#10;  &lt;scale&gt;50&lt;/scale&gt;&#10;  &lt;cursor&gt;34&lt;/cursor&gt;&#10;&lt;/TeXTeX&gt;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71602" y="440668"/>
              <a:ext cx="3627435" cy="612068"/>
            </a:xfrm>
            <a:prstGeom prst="rect">
              <a:avLst/>
            </a:prstGeom>
          </p:spPr>
        </p:pic>
      </p:grpSp>
      <p:sp>
        <p:nvSpPr>
          <p:cNvPr id="5" name="正方形/長方形 4"/>
          <p:cNvSpPr/>
          <p:nvPr/>
        </p:nvSpPr>
        <p:spPr>
          <a:xfrm>
            <a:off x="279768" y="4162192"/>
            <a:ext cx="68723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800" dirty="0" smtClean="0"/>
              <a:t>2-2. Physical </a:t>
            </a:r>
            <a:r>
              <a:rPr lang="en-US" altLang="ja-JP" sz="2800" dirty="0"/>
              <a:t>implication of </a:t>
            </a:r>
            <a:r>
              <a:rPr lang="en-US" altLang="ja-JP" sz="2800" dirty="0" err="1"/>
              <a:t>P^d</a:t>
            </a:r>
            <a:r>
              <a:rPr lang="en-US" altLang="ja-JP" sz="2800" dirty="0"/>
              <a:t>  </a:t>
            </a:r>
          </a:p>
          <a:p>
            <a:r>
              <a:rPr lang="en-US" altLang="ja-JP" sz="2800" dirty="0" smtClean="0"/>
              <a:t>(A)Rigorous </a:t>
            </a:r>
            <a:r>
              <a:rPr lang="en-US" altLang="ja-JP" sz="2800" dirty="0" err="1"/>
              <a:t>unitarity</a:t>
            </a:r>
            <a:r>
              <a:rPr lang="en-US" altLang="ja-JP" sz="2800" dirty="0"/>
              <a:t> , </a:t>
            </a:r>
            <a:r>
              <a:rPr lang="en-US" altLang="ja-JP" sz="2800" dirty="0" smtClean="0"/>
              <a:t>(B)absolute  </a:t>
            </a:r>
            <a:r>
              <a:rPr lang="en-US" altLang="ja-JP" sz="2800" dirty="0"/>
              <a:t>branching ratio,  </a:t>
            </a:r>
            <a:r>
              <a:rPr lang="en-US" altLang="ja-JP" sz="2800" dirty="0" smtClean="0"/>
              <a:t>(C)selection rules,  (D) Fields </a:t>
            </a:r>
            <a:r>
              <a:rPr lang="en-US" altLang="ja-JP" sz="2800" dirty="0"/>
              <a:t>interaction energy . </a:t>
            </a:r>
          </a:p>
        </p:txBody>
      </p:sp>
    </p:spTree>
    <p:extLst>
      <p:ext uri="{BB962C8B-B14F-4D97-AF65-F5344CB8AC3E}">
        <p14:creationId xmlns:p14="http://schemas.microsoft.com/office/powerpoint/2010/main" xmlns="" val="186375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pic>
        <p:nvPicPr>
          <p:cNvPr id="24" name="TexTeXPicture" descr="&lt;?xml version=&quot;1.0&quot; encoding=&quot;utf-16&quot;?&gt;&#10;&lt;TeXTeX&gt;&#10;  &lt;preamble&gt;\documentclass{jarticle}&#10;\usepackage{amsmath}&#10;\pagestyle{empty}&lt;/preamble&gt;&#10;  &lt;body&gt;\begin{align*} &#10;&amp;amp; Interaction~picture \\&#10;&amp;amp; i\hbar \frac{\partial}{\partial t} |\Psi(t) \rangle_i=H_{int}(t)  |\Psi(t) \rangle_i \\&#10;&amp;amp;   |\Psi(t) \rangle_s=e^{\frac{H_0 }{i \hbar}t}|\Psi(t) \rangle_i, H_{int}(t)=e^{-\frac{H_0 t}{i \hbar}} H_{int} e^{\frac{H_0 }{i \hbar}t}&#10;\end{align*}&lt;/body&gt;&#10;  &lt;fcolor&gt;FF000000&lt;/fcolor&gt;&#10;  &lt;bcolor&gt;FFFFFFFF&lt;/bcolor&gt;&#10;  &lt;transparent&gt;True&lt;/transparent&gt;&#10;  &lt;resolution&gt;1800&lt;/resolution&gt;&#10;  &lt;imageh&gt;1338&lt;/imageh&gt;&#10;  &lt;imagew&gt;5131&lt;/imagew&gt;&#10;  &lt;scale&gt;50&lt;/scale&gt;&#10;  &lt;cursor&gt;40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8014" y="1421792"/>
            <a:ext cx="5241786" cy="1366889"/>
          </a:xfrm>
          <a:prstGeom prst="rect">
            <a:avLst/>
          </a:prstGeom>
        </p:spPr>
      </p:pic>
      <p:pic>
        <p:nvPicPr>
          <p:cNvPr id="25" name="TexTeXPicture" descr="&lt;?xml version=&quot;1.0&quot; encoding=&quot;utf-16&quot;?&gt;&#10;&lt;TeXTeX&gt;&#10;  &lt;preamble&gt;\documentclass{jarticle}&#10;\usepackage{amsmath}&#10;\pagestyle{empty}&lt;/preamble&gt;&#10;  &lt;body&gt;\begin{align*} &#10;|\Psi(t) \rangle_{int}=[1+\int_{0}^{t} \frac{dt'}{ i\hbar}H_{int}(t')+\int_0^t \frac{dt'}{ i\hbar}\int_0^{t'} \frac{dt''}{ i\hbar} H_{int}(t') H_{int}(t'') +\cdots]|\Psi(0) \rangle_{int}&#10;\end{align*}&lt;/body&gt;&#10;  &lt;fcolor&gt;FF000000&lt;/fcolor&gt;&#10;  &lt;bcolor&gt;FFFFFFFF&lt;/bcolor&gt;&#10;  &lt;transparent&gt;True&lt;/transparent&gt;&#10;  &lt;resolution&gt;1800&lt;/resolution&gt;&#10;  &lt;imageh&gt;651&lt;/imageh&gt;&#10;  &lt;imagew&gt;8606&lt;/imagew&gt;&#10;  &lt;scale&gt;50&lt;/scale&gt;&#10;  &lt;cursor&gt;202&lt;/cursor&gt;&#10;&lt;/TeXTeX&gt;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59" y="3348858"/>
            <a:ext cx="7615371" cy="576064"/>
          </a:xfrm>
          <a:prstGeom prst="rect">
            <a:avLst/>
          </a:prstGeom>
        </p:spPr>
      </p:pic>
      <p:pic>
        <p:nvPicPr>
          <p:cNvPr id="31" name="TexTeXPicture" descr="&lt;?xml version=&quot;1.0&quot; encoding=&quot;utf-16&quot;?&gt;&#10;&lt;TeXTeX&gt;&#10;  &lt;preamble&gt;\documentclass{jarticle}&#10;\usepackage{amsmath}&#10;\pagestyle{empty}&lt;/preamble&gt;&#10;  &lt;body&gt;\begin{align*} &#10; &amp;amp;Study ~ the ~wave function: \\&#10;&amp;amp;\langle \Psi_{\beta}(0)| \Psi(t)_{\alpha} \rangle_{int}=\langle \Psi_{\beta}(0)| \Psi_{\alpha}(0) \rangle_{int}+ \langle \Psi_{\beta}(0)|  \int_{0}^{t} \frac{dt'}{ i\hbar}H_{int}(t')|\Psi_{\alpha} (0) \rangle_{int} \nonumber \\&#10; &amp;amp;+\langle \Psi_{\beta}(0)|  \int_0^t \frac{dt'}{ i\hbar}\int_0^{t'} \frac{dt''}{ i\hbar} H_{int}(t') H_{int}(t'')   |\Psi_{\alpha}(0) \rangle_{int}+ \cdots, \\&#10; &amp;amp; | \Psi_{{\beta}(\alpha)}(0)\rangle=| \Psi_{{\beta}(\alpha)}(0) \rangle_s=| \Psi_{{\beta}(\alpha)}(0)\rangle_{int}  \nonumber&#10;\end{align*}&lt;/body&gt;&#10;  &lt;fcolor&gt;FF000000&lt;/fcolor&gt;&#10;  &lt;bcolor&gt;FFFFFFFF&lt;/bcolor&gt;&#10;  &lt;transparent&gt;True&lt;/transparent&gt;&#10;  &lt;resolution&gt;1800&lt;/resolution&gt;&#10;  &lt;imageh&gt;2197&lt;/imageh&gt;&#10;  &lt;imagew&gt;7782&lt;/imagew&gt;&#10;  &lt;scale&gt;50&lt;/scale&gt;&#10;  &lt;cursor&gt;45&lt;/cursor&gt;&#10;&lt;/TeXTeX&gt;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174" y="4562475"/>
            <a:ext cx="7272810" cy="174615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79511" y="332656"/>
            <a:ext cx="648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2-2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1" y="332656"/>
            <a:ext cx="73993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Many-body </a:t>
            </a:r>
            <a:r>
              <a:rPr lang="en-US" altLang="ja-JP" sz="3200" dirty="0" err="1"/>
              <a:t>S</a:t>
            </a:r>
            <a:r>
              <a:rPr kumimoji="1" lang="en-US" altLang="ja-JP" sz="3200" dirty="0" err="1" smtClean="0"/>
              <a:t>chroedinger</a:t>
            </a:r>
            <a:r>
              <a:rPr kumimoji="1" lang="en-US" altLang="ja-JP" sz="3200" dirty="0" smtClean="0"/>
              <a:t> equation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8546" y="3012791"/>
            <a:ext cx="32403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 solution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pic>
        <p:nvPicPr>
          <p:cNvPr id="16" name="TexTeXPicture" descr="&lt;?xml version=&quot;1.0&quot; encoding=&quot;utf-16&quot;?&gt;&#10;&lt;TeXTeX&gt;&#10;  &lt;preamble&gt;\documentclass{jarticle}&#10;\usepackage{amsmath}&#10;\pagestyle{empty}&lt;/preamble&gt;&#10;  &lt;body&gt;\begin{align*} &#10; &amp;amp; (1) First ~order :\\&#10;&amp;amp;\langle \Psi_{\beta}(0)|  \int_{0}^{t} \frac{dt'}{ i\hbar}H_{int}(t')|\Psi_{\alpha} (0) \rangle_{int} =    \int_{0}^{t} \frac{dt'}{ i\hbar} e^{-\frac{E_{\alpha}-E_{\beta}}{i \hbar} t'} &#10; \langle \Psi_{\beta}   |H_{int} |\Psi_{\alpha} \rangle \\&#10; &amp;amp;= D(\omega ,t) \langle \Psi_{\beta}   |H_{int} |\Psi_{\alpha} \rangle ,\\ &#10;&amp;amp; D(\omega ,t)=\int_{0}^{t} \frac{dt'}{ i\hbar} e^{-\frac{E_{\alpha}-E_{\beta}}{i \hbar} t'} &#10;\nonumber \\&#10; &amp;amp;(2)  Second ~order:\\&#10;&amp;amp; \langle \Psi_{\beta}(0)|  \int_0^t \frac{dt'}{ i\hbar}\int_0^{t'} \frac{dt''}{ i\hbar} H_{int}(t') H_{int}(t'')   |\Psi_{\alpha}(0) \rangle \nonumber\\&#10; &amp;amp;=\int_0^t \frac{dt'}{ i\hbar}  e^{-\frac{(E_{\beta }-E_{\alpha})t'}{i \hbar}} \int_0^{t'} \frac{dt''}{ i\hbar} e^{-\frac{E_{\alpha}(t'-t'')}{i \hbar}} \langle \Psi_{\beta}| H_{int}  e^{\frac{H_0 }{i \hbar}(t'-t'')} H_{int}|\Psi_{\alpha} \rangle   \nonumber \\&#10; &amp;amp;=  D(\omega ,t)&#10;\int_0^{\infty} \frac{dt''}{ i\hbar} &#10;e^{-\frac{E_{\alpha}(t'-t'')}{i \hbar}} \langle \Psi_{\beta}| H_{int}  e^{\frac{H_0 }{i \hbar}(t'-t'')} H_{int}|\Psi_{\alpha} \rangle \nonumber&#10;\end{align*}&lt;/body&gt;&#10;  &lt;fcolor&gt;FF000000&lt;/fcolor&gt;&#10;  &lt;bcolor&gt;FFFFFFFF&lt;/bcolor&gt;&#10;  &lt;transparent&gt;True&lt;/transparent&gt;&#10;  &lt;resolution&gt;1800&lt;/resolution&gt;&#10;  &lt;imageh&gt;4851&lt;/imageh&gt;&#10;  &lt;imagew&gt;7404&lt;/imagew&gt;&#10;  &lt;scale&gt;50&lt;/scale&gt;&#10;  &lt;cursor&gt;30&lt;/cursor&gt;&#10;&lt;/TeXTeX&gt;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2256" y="908720"/>
            <a:ext cx="6863140" cy="4496633"/>
          </a:xfrm>
          <a:prstGeom prst="rect">
            <a:avLst/>
          </a:prstGeom>
        </p:spPr>
      </p:pic>
      <p:pic>
        <p:nvPicPr>
          <p:cNvPr id="5" name="TexTeXPicture" descr="&lt;?xml version=&quot;1.0&quot; encoding=&quot;utf-16&quot;?&gt;&#10;&lt;TeXTeX&gt;&#10;  &lt;preamble&gt;\documentclass{jarticle}&#10;\usepackage{amsmath}&#10;\pagestyle{empty}&lt;/preamble&gt;&#10;  &lt;body&gt;\begin{align*} &#10;\omega={(E_i-E_f )}/ \hbar &#10;\end{align*}&lt;/body&gt;&#10;  &lt;fcolor&gt;FF000000&lt;/fcolor&gt;&#10;  &lt;bcolor&gt;FFFFFFFF&lt;/bcolor&gt;&#10;  &lt;transparent&gt;True&lt;/transparent&gt;&#10;  &lt;resolution&gt;1800&lt;/resolution&gt;&#10;  &lt;imageh&gt;261&lt;/imageh&gt;&#10;  &lt;imagew&gt;1832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2171" y="2492896"/>
            <a:ext cx="1337317" cy="190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TexTeXPicture" descr="&lt;?xml version=&quot;1.0&quot; encoding=&quot;utf-16&quot;?&gt;&#10;&lt;TeXTeX&gt;&#10;  &lt;preamble&gt;\documentclass{jsarticle}&#10;\usepackage{amsmath}&#10;\pagestyle{empty}&lt;/preamble&gt;&#10;  &lt;body&gt;\begin{align*}&#10;\text {Golden~ rule}&#10;\end{align*}&lt;/body&gt;&#10;  &lt;fcolor&gt;FF000000&lt;/fcolor&gt;&#10;  &lt;bcolor&gt;FFFFFFFF&lt;/bcolor&gt;&#10;  &lt;transparent&gt;True&lt;/transparent&gt;&#10;  &lt;resolution&gt;1800&lt;/resolution&gt;&#10;  &lt;imageh&gt;180&lt;/imageh&gt;&#10;  &lt;imagew&gt;1338&lt;/imagew&gt;&#10;  &lt;scale&gt;50&lt;/scale&gt;&#10;  &lt;cursor&gt;35&lt;/cursor&gt;&#10;&lt;/TeXTeX&gt;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2132856"/>
            <a:ext cx="1080120" cy="148462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95536" y="188640"/>
            <a:ext cx="8424936" cy="882941"/>
          </a:xfrm>
          <a:prstGeom prst="rect">
            <a:avLst/>
          </a:prstGeom>
          <a:noFill/>
        </p:spPr>
        <p:txBody>
          <a:bodyPr wrap="square" lIns="20961" tIns="10481" rIns="20961" bIns="10481" rtlCol="0">
            <a:spAutoFit/>
          </a:bodyPr>
          <a:lstStyle/>
          <a:p>
            <a:r>
              <a:rPr lang="en-US" altLang="ja-JP" sz="2800" dirty="0" smtClean="0"/>
              <a:t>2-3. Transition probability ( interval </a:t>
            </a:r>
            <a:r>
              <a:rPr lang="ja-JP" altLang="en-US" sz="2800" dirty="0" smtClean="0"/>
              <a:t>Ｔ</a:t>
            </a:r>
            <a:r>
              <a:rPr lang="en-US" altLang="ja-JP" sz="2800" dirty="0" smtClean="0"/>
              <a:t> )</a:t>
            </a:r>
          </a:p>
          <a:p>
            <a:endParaRPr lang="ja-JP" altLang="en-US" sz="2800" dirty="0"/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909539" y="5831713"/>
            <a:ext cx="2169075" cy="387603"/>
          </a:xfrm>
          <a:prstGeom prst="rect">
            <a:avLst/>
          </a:prstGeom>
        </p:spPr>
        <p:txBody>
          <a:bodyPr lIns="28010" tIns="14006" rIns="28010" bIns="14006">
            <a:noAutofit/>
          </a:bodyPr>
          <a:lstStyle>
            <a:lvl1pPr algn="ctr" defTabSz="4176431" rtl="0" eaLnBrk="1" latinLnBrk="0" hangingPunct="1">
              <a:spcBef>
                <a:spcPct val="0"/>
              </a:spcBef>
              <a:buNone/>
              <a:defRPr kumimoji="1" sz="20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900" dirty="0"/>
              <a:t/>
            </a:r>
            <a:br>
              <a:rPr lang="en-US" altLang="ja-JP" sz="900" dirty="0"/>
            </a:br>
            <a:endParaRPr lang="ja-JP" altLang="en-US" sz="900" dirty="0"/>
          </a:p>
        </p:txBody>
      </p:sp>
      <p:sp>
        <p:nvSpPr>
          <p:cNvPr id="11" name="コンテンツ プレースホルダ 2"/>
          <p:cNvSpPr txBox="1">
            <a:spLocks/>
          </p:cNvSpPr>
          <p:nvPr/>
        </p:nvSpPr>
        <p:spPr>
          <a:xfrm>
            <a:off x="1260985" y="5207241"/>
            <a:ext cx="1892416" cy="671575"/>
          </a:xfrm>
          <a:prstGeom prst="rect">
            <a:avLst/>
          </a:prstGeom>
        </p:spPr>
        <p:txBody>
          <a:bodyPr lIns="28010" tIns="14006" rIns="28010" bIns="14006">
            <a:normAutofit/>
          </a:bodyPr>
          <a:lstStyle>
            <a:lvl1pPr marL="1566161" indent="-1566161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4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3350" indent="-1305135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1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220538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1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308753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39696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85184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73399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661615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749830" indent="-1044108" algn="l" defTabSz="417643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9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altLang="ja-JP" sz="800" dirty="0"/>
          </a:p>
        </p:txBody>
      </p:sp>
      <p:pic>
        <p:nvPicPr>
          <p:cNvPr id="28" name="図 2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827584" y="1268760"/>
            <a:ext cx="3744423" cy="2250058"/>
          </a:xfrm>
          <a:prstGeom prst="rect">
            <a:avLst/>
          </a:prstGeom>
          <a:noFill/>
          <a:ln/>
          <a:effectLst/>
        </p:spPr>
      </p:pic>
      <p:sp>
        <p:nvSpPr>
          <p:cNvPr id="13" name="正方形/長方形 12"/>
          <p:cNvSpPr/>
          <p:nvPr/>
        </p:nvSpPr>
        <p:spPr>
          <a:xfrm>
            <a:off x="467544" y="836712"/>
            <a:ext cx="864096" cy="336062"/>
          </a:xfrm>
          <a:prstGeom prst="rect">
            <a:avLst/>
          </a:prstGeom>
        </p:spPr>
        <p:txBody>
          <a:bodyPr wrap="square" lIns="28010" tIns="14006" rIns="28010" bIns="14006">
            <a:spAutoFit/>
          </a:bodyPr>
          <a:lstStyle/>
          <a:p>
            <a:r>
              <a:rPr lang="en-US" altLang="ja-JP" sz="2000" dirty="0" smtClean="0"/>
              <a:t>Large T</a:t>
            </a:r>
            <a:endParaRPr lang="ja-JP" altLang="en-US" sz="2000" dirty="0"/>
          </a:p>
        </p:txBody>
      </p:sp>
      <p:sp>
        <p:nvSpPr>
          <p:cNvPr id="15" name="正方形/長方形 14"/>
          <p:cNvSpPr/>
          <p:nvPr/>
        </p:nvSpPr>
        <p:spPr>
          <a:xfrm>
            <a:off x="5364088" y="1052736"/>
            <a:ext cx="3240360" cy="336062"/>
          </a:xfrm>
          <a:prstGeom prst="rect">
            <a:avLst/>
          </a:prstGeom>
        </p:spPr>
        <p:txBody>
          <a:bodyPr wrap="square" lIns="28010" tIns="14006" rIns="28010" bIns="14006">
            <a:spAutoFit/>
          </a:bodyPr>
          <a:lstStyle/>
          <a:p>
            <a:pPr marL="457200" indent="-457200">
              <a:buAutoNum type="arabicPeriod"/>
            </a:pPr>
            <a:r>
              <a:rPr lang="en-US" altLang="ja-JP" sz="2000" dirty="0" smtClean="0"/>
              <a:t>Large 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T</a:t>
            </a:r>
            <a:r>
              <a:rPr lang="ja-JP" altLang="en-US" sz="2000" dirty="0" smtClean="0"/>
              <a:t>　</a:t>
            </a:r>
            <a:r>
              <a:rPr lang="en-US" altLang="ja-JP" sz="2000" dirty="0" smtClean="0"/>
              <a:t> </a:t>
            </a:r>
            <a:endParaRPr lang="ja-JP" altLang="en-US" sz="2000" dirty="0"/>
          </a:p>
        </p:txBody>
      </p:sp>
      <p:pic>
        <p:nvPicPr>
          <p:cNvPr id="16" name="TexTeXPicture" descr="&lt;?xml version=&quot;1.0&quot; encoding=&quot;utf-16&quot;?&gt;&#10;&lt;TeXTeX&gt;&#10;  &lt;preamble&gt;\documentclass{jsarticle}&#10;\usepackage{amsmath}&#10;\pagestyle{empty}&lt;/preamble&gt;&#10;  &lt;body&gt;\begin{align*}&#10;\omega \approx 0&#10;\end{align*}&lt;/body&gt;&#10;  &lt;fcolor&gt;FF000000&lt;/fcolor&gt;&#10;  &lt;bcolor&gt;FFFFFFFF&lt;/bcolor&gt;&#10;  &lt;transparent&gt;True&lt;/transparent&gt;&#10;  &lt;resolution&gt;1800&lt;/resolution&gt;&#10;  &lt;imageh&gt;172&lt;/imageh&gt;&#10;  &lt;imagew&gt;608&lt;/imagew&gt;&#10;  &lt;scale&gt;50&lt;/scale&gt;&#10;  &lt;cursor&gt;31&lt;/cursor&gt;&#10;&lt;/TeXTeX&gt;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08104" y="1556792"/>
            <a:ext cx="799429" cy="228699"/>
          </a:xfrm>
          <a:prstGeom prst="rect">
            <a:avLst/>
          </a:prstGeom>
        </p:spPr>
      </p:pic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92080" y="2564904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0000"/>
                </a:solidFill>
              </a:rPr>
              <a:t>２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．</a:t>
            </a: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　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altLang="ja-JP" sz="2000" b="1" dirty="0" smtClean="0">
                <a:solidFill>
                  <a:srgbClr val="FF0000"/>
                </a:solidFill>
              </a:rPr>
              <a:t>                                                                 </a:t>
            </a:r>
          </a:p>
        </p:txBody>
      </p:sp>
      <p:pic>
        <p:nvPicPr>
          <p:cNvPr id="31" name="図 3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6516216" y="1556792"/>
            <a:ext cx="964694" cy="254508"/>
          </a:xfrm>
          <a:prstGeom prst="rect">
            <a:avLst/>
          </a:prstGeom>
        </p:spPr>
      </p:pic>
      <p:pic>
        <p:nvPicPr>
          <p:cNvPr id="33" name="図 3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372200" y="2060848"/>
            <a:ext cx="2555608" cy="246145"/>
          </a:xfrm>
          <a:prstGeom prst="rect">
            <a:avLst/>
          </a:prstGeom>
          <a:noFill/>
          <a:ln/>
          <a:effectLst/>
        </p:spPr>
      </p:pic>
      <p:cxnSp>
        <p:nvCxnSpPr>
          <p:cNvPr id="35" name="直線コネクタ 34"/>
          <p:cNvCxnSpPr/>
          <p:nvPr/>
        </p:nvCxnSpPr>
        <p:spPr>
          <a:xfrm>
            <a:off x="4932040" y="1196752"/>
            <a:ext cx="72008" cy="27363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E:\201406201310.t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5576" y="3789040"/>
            <a:ext cx="3672408" cy="2251071"/>
          </a:xfrm>
          <a:prstGeom prst="rect">
            <a:avLst/>
          </a:prstGeom>
          <a:noFill/>
        </p:spPr>
      </p:pic>
      <p:cxnSp>
        <p:nvCxnSpPr>
          <p:cNvPr id="25" name="直線矢印コネクタ 24"/>
          <p:cNvCxnSpPr/>
          <p:nvPr/>
        </p:nvCxnSpPr>
        <p:spPr>
          <a:xfrm flipH="1">
            <a:off x="3203848" y="4653136"/>
            <a:ext cx="172819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5076056" y="501317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Kinetic-energy non-conservation</a:t>
            </a:r>
          </a:p>
        </p:txBody>
      </p:sp>
      <p:pic>
        <p:nvPicPr>
          <p:cNvPr id="3" name="TexTeXPicture" descr="&lt;?xml version=&quot;1.0&quot; encoding=&quot;utf-16&quot;?&gt;&#10;&lt;TeXTeX&gt;&#10;  &lt;preamble&gt;\documentclass{jarticle}&#10;\usepackage{amsmath}&#10;\pagestyle{empty}&lt;/preamble&gt;&#10;  &lt;body&gt;\begin{align*} &#10;E_{k}=E_{total}-E_{int} \neq E_{total}, ~\text{for} ~E_{int} \neq 0&#10;\end{align*}&lt;/body&gt;&#10;  &lt;fcolor&gt;FF000000&lt;/fcolor&gt;&#10;  &lt;bcolor&gt;FFFFFFFF&lt;/bcolor&gt;&#10;  &lt;transparent&gt;True&lt;/transparent&gt;&#10;  &lt;resolution&gt;1800&lt;/resolution&gt;&#10;  &lt;imageh&gt;232&lt;/imageh&gt;&#10;  &lt;imagew&gt;4453&lt;/imagew&gt;&#10;  &lt;scale&gt;50&lt;/scale&gt;&#10;  &lt;cursor&gt;69&lt;/cursor&gt;&#10;&lt;/TeXTeX&gt;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5395728"/>
            <a:ext cx="3648818" cy="190102"/>
          </a:xfrm>
          <a:prstGeom prst="rect">
            <a:avLst/>
          </a:prstGeom>
        </p:spPr>
      </p:pic>
      <p:pic>
        <p:nvPicPr>
          <p:cNvPr id="7" name="TexTeXPicture" descr="&lt;?xml version=&quot;1.0&quot; encoding=&quot;utf-16&quot;?&gt;&#10;&lt;TeXTeX&gt;&#10;  &lt;preamble&gt;\documentclass{jarticle}&#10;\usepackage{amsmath}&#10;\pagestyle{empty}&lt;/preamble&gt;&#10;  &lt;body&gt;\begin{align*} &#10;\omega={(E_i-E_f )}/ \hbar &#10;\end{align*}&lt;/body&gt;&#10;  &lt;fcolor&gt;FF000000&lt;/fcolor&gt;&#10;  &lt;bcolor&gt;FFFFFFFF&lt;/bcolor&gt;&#10;  &lt;transparent&gt;True&lt;/transparent&gt;&#10;  &lt;resolution&gt;1800&lt;/resolution&gt;&#10;  &lt;imageh&gt;261&lt;/imageh&gt;&#10;  &lt;imagew&gt;1832&lt;/imagew&gt;&#10;  &lt;scale&gt;50&lt;/scale&gt;&#10;  &lt;cursor&gt;34&lt;/cursor&gt;&#10;&lt;/TeXTeX&gt;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2597" y="3349393"/>
            <a:ext cx="1337317" cy="190524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79512" y="3789040"/>
            <a:ext cx="701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Schiff</a:t>
            </a:r>
            <a:endParaRPr kumimoji="1" lang="ja-JP" altLang="en-US" dirty="0"/>
          </a:p>
        </p:txBody>
      </p:sp>
      <p:pic>
        <p:nvPicPr>
          <p:cNvPr id="26" name="TexTeXPicture" descr="&lt;?xml version=&quot;1.0&quot; encoding=&quot;utf-16&quot;?&gt;&#10;&lt;TeXTeX&gt;&#10;  &lt;preamble&gt;\documentclass{jarticle}&#10;\usepackage{amsmath}&#10;\pagestyle{empty}&lt;/preamble&gt;&#10;  &lt;body&gt;\begin{align*} &#10;Tails ~give~ P^d &#10;\end{align*}&lt;/body&gt;&#10;  &lt;fcolor&gt;FF000000&lt;/fcolor&gt;&#10;  &lt;bcolor&gt;FFFFFFFF&lt;/bcolor&gt;&#10;  &lt;transparent&gt;True&lt;/transparent&gt;&#10;  &lt;resolution&gt;1800&lt;/resolution&gt;&#10;  &lt;imageh&gt;274&lt;/imageh&gt;&#10;  &lt;imagew&gt;1508&lt;/imagew&gt;&#10;  &lt;scale&gt;50&lt;/scale&gt;&#10;  &lt;cursor&gt;33&lt;/cursor&gt;&#10;&lt;/TeXTeX&gt;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076056" y="4509120"/>
            <a:ext cx="1595966" cy="289982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4355976" y="5805264"/>
            <a:ext cx="4571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Interaction energy due to the </a:t>
            </a:r>
            <a:r>
              <a:rPr lang="en-US" altLang="ja-JP" dirty="0" err="1" smtClean="0">
                <a:solidFill>
                  <a:srgbClr val="FF0000"/>
                </a:solidFill>
              </a:rPr>
              <a:t>overlaping</a:t>
            </a:r>
            <a:r>
              <a:rPr lang="en-US" altLang="ja-JP" dirty="0" smtClean="0">
                <a:solidFill>
                  <a:srgbClr val="FF0000"/>
                </a:solidFill>
              </a:rPr>
              <a:t> waves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34" name="TexTeXPicture" descr="&lt;?xml version=&quot;1.0&quot; encoding=&quot;utf-16&quot;?&gt;&#10;&lt;TeXTeX&gt;&#10;  &lt;preamble&gt;\documentclass{jarticle}&#10;\usepackage{amsmath}&#10;\pagestyle{empty}&lt;/preamble&gt;&#10;  &lt;body&gt;\begin{align*} &#10;P= \Gamma_0 T +P^{(d)} &#10;\end{align*}&lt;/body&gt;&#10;  &lt;fcolor&gt;FF000000&lt;/fcolor&gt;&#10;  &lt;bcolor&gt;FFFFFFFF&lt;/bcolor&gt;&#10;  &lt;transparent&gt;True&lt;/transparent&gt;&#10;  &lt;resolution&gt;1800&lt;/resolution&gt;&#10;  &lt;imageh&gt;275&lt;/imageh&gt;&#10;  &lt;imagew&gt;1703&lt;/imagew&gt;&#10;  &lt;scale&gt;50&lt;/scale&gt;&#10;  &lt;cursor&gt;18&lt;/cursor&gt;&#10;&lt;/TeXTeX&gt;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688124" y="3069869"/>
            <a:ext cx="1783713" cy="288032"/>
          </a:xfrm>
          <a:prstGeom prst="rect">
            <a:avLst/>
          </a:prstGeom>
        </p:spPr>
      </p:pic>
      <p:pic>
        <p:nvPicPr>
          <p:cNvPr id="22" name="TexTeXPicture" descr="&lt;?xml version=&quot;1.0&quot; encoding=&quot;utf-16&quot;?&gt;&#10;&lt;TeXTeX&gt;&#10;  &lt;preamble&gt;\documentclass{jarticle}&#10;\usepackage{amsmath}&#10;\pagestyle{empty}&lt;/preamble&gt;&#10;  &lt;body&gt;\begin{align*} &#10;(a).~~ \omega \neq 0(=\infty)&#10;\end{align*}&lt;/body&gt;&#10;  &lt;fcolor&gt;FF000000&lt;/fcolor&gt;&#10;  &lt;bcolor&gt;FFFFFFFF&lt;/bcolor&gt;&#10;  &lt;transparent&gt;True&lt;/transparent&gt;&#10;  &lt;resolution&gt;1800&lt;/resolution&gt;&#10;  &lt;imageh&gt;249&lt;/imageh&gt;&#10;  &lt;imagew&gt;1838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2661419"/>
            <a:ext cx="1945213" cy="263525"/>
          </a:xfrm>
          <a:prstGeom prst="rect">
            <a:avLst/>
          </a:prstGeom>
        </p:spPr>
      </p:pic>
      <p:pic>
        <p:nvPicPr>
          <p:cNvPr id="23" name="TexTeXPicture" descr="&lt;?xml version=&quot;1.0&quot; encoding=&quot;utf-16&quot;?&gt;&#10;&lt;TeXTeX&gt;&#10;  &lt;preamble&gt;\documentclass{jarticle}&#10;\usepackage{amsmath}&#10;\pagestyle{empty}&lt;/preamble&gt;&#10;  &lt;body&gt;\begin{align*} &#10;&amp;amp; (b).~~g(0) =0, g(x) \neq 0 \\&#10;&amp;amp; P=P^{(d)}&#10;\end{align*}&lt;/body&gt;&#10;  &lt;fcolor&gt;FF000000&lt;/fcolor&gt;&#10;  &lt;bcolor&gt;FFFFFFFF&lt;/bcolor&gt;&#10;  &lt;transparent&gt;True&lt;/transparent&gt;&#10;  &lt;resolution&gt;1800&lt;/resolution&gt;&#10;  &lt;imageh&gt;636&lt;/imageh&gt;&#10;  &lt;imagew&gt;2450&lt;/imagew&gt;&#10;  &lt;scale&gt;50&lt;/scale&gt;&#10;  &lt;cursor&gt;21&lt;/cursor&gt;&#10;&lt;/TeXTeX&gt;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6160" y="3513928"/>
            <a:ext cx="2592918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8986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503548" y="2672916"/>
            <a:ext cx="180020" cy="219624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矢印コネクタ 4"/>
          <p:cNvCxnSpPr/>
          <p:nvPr/>
        </p:nvCxnSpPr>
        <p:spPr>
          <a:xfrm>
            <a:off x="0" y="4869160"/>
            <a:ext cx="2843808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V="1">
            <a:off x="503548" y="2024844"/>
            <a:ext cx="0" cy="34923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リーフォーム 10"/>
          <p:cNvSpPr/>
          <p:nvPr/>
        </p:nvSpPr>
        <p:spPr>
          <a:xfrm>
            <a:off x="477086" y="3415990"/>
            <a:ext cx="2467155" cy="724689"/>
          </a:xfrm>
          <a:custGeom>
            <a:avLst/>
            <a:gdLst>
              <a:gd name="connsiteX0" fmla="*/ 0 w 2467155"/>
              <a:gd name="connsiteY0" fmla="*/ 724689 h 724689"/>
              <a:gd name="connsiteX1" fmla="*/ 1043796 w 2467155"/>
              <a:gd name="connsiteY1" fmla="*/ 70 h 724689"/>
              <a:gd name="connsiteX2" fmla="*/ 2467155 w 2467155"/>
              <a:gd name="connsiteY2" fmla="*/ 690184 h 724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67155" h="724689">
                <a:moveTo>
                  <a:pt x="0" y="724689"/>
                </a:moveTo>
                <a:cubicBezTo>
                  <a:pt x="316302" y="365255"/>
                  <a:pt x="632604" y="5821"/>
                  <a:pt x="1043796" y="70"/>
                </a:cubicBezTo>
                <a:cubicBezTo>
                  <a:pt x="1454988" y="-5681"/>
                  <a:pt x="1961071" y="342251"/>
                  <a:pt x="2467155" y="690184"/>
                </a:cubicBez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6435744" y="2024844"/>
            <a:ext cx="0" cy="34923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3059832" y="4869160"/>
            <a:ext cx="3024336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V="1">
            <a:off x="3667668" y="2024844"/>
            <a:ext cx="0" cy="349238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V="1">
            <a:off x="3667668" y="2672916"/>
            <a:ext cx="2308488" cy="1467763"/>
          </a:xfrm>
          <a:prstGeom prst="line">
            <a:avLst/>
          </a:prstGeom>
          <a:ln w="31750">
            <a:solidFill>
              <a:srgbClr val="92D05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667668" y="4140679"/>
            <a:ext cx="2416500" cy="0"/>
          </a:xfrm>
          <a:prstGeom prst="line">
            <a:avLst/>
          </a:prstGeom>
          <a:ln w="44450">
            <a:solidFill>
              <a:srgbClr val="00B0F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フリーフォーム 30"/>
          <p:cNvSpPr/>
          <p:nvPr/>
        </p:nvSpPr>
        <p:spPr>
          <a:xfrm>
            <a:off x="6452558" y="3447554"/>
            <a:ext cx="2570672" cy="1417744"/>
          </a:xfrm>
          <a:custGeom>
            <a:avLst/>
            <a:gdLst>
              <a:gd name="connsiteX0" fmla="*/ 0 w 2570672"/>
              <a:gd name="connsiteY0" fmla="*/ 1417744 h 1417744"/>
              <a:gd name="connsiteX1" fmla="*/ 1112808 w 2570672"/>
              <a:gd name="connsiteY1" fmla="*/ 11638 h 1417744"/>
              <a:gd name="connsiteX2" fmla="*/ 2570672 w 2570672"/>
              <a:gd name="connsiteY2" fmla="*/ 710378 h 1417744"/>
              <a:gd name="connsiteX3" fmla="*/ 2570672 w 2570672"/>
              <a:gd name="connsiteY3" fmla="*/ 710378 h 1417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0672" h="1417744">
                <a:moveTo>
                  <a:pt x="0" y="1417744"/>
                </a:moveTo>
                <a:cubicBezTo>
                  <a:pt x="342181" y="773638"/>
                  <a:pt x="684363" y="129532"/>
                  <a:pt x="1112808" y="11638"/>
                </a:cubicBezTo>
                <a:cubicBezTo>
                  <a:pt x="1541253" y="-106256"/>
                  <a:pt x="2570672" y="710378"/>
                  <a:pt x="2570672" y="710378"/>
                </a:cubicBezTo>
                <a:lnTo>
                  <a:pt x="2570672" y="710378"/>
                </a:lnTo>
              </a:path>
            </a:pathLst>
          </a:custGeom>
          <a:noFill/>
          <a:ln w="317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/>
          <p:cNvSpPr/>
          <p:nvPr/>
        </p:nvSpPr>
        <p:spPr>
          <a:xfrm>
            <a:off x="7504981" y="2018561"/>
            <a:ext cx="362310" cy="2863989"/>
          </a:xfrm>
          <a:custGeom>
            <a:avLst/>
            <a:gdLst>
              <a:gd name="connsiteX0" fmla="*/ 0 w 362310"/>
              <a:gd name="connsiteY0" fmla="*/ 1432004 h 1457883"/>
              <a:gd name="connsiteX1" fmla="*/ 224287 w 362310"/>
              <a:gd name="connsiteY1" fmla="*/ 19 h 1457883"/>
              <a:gd name="connsiteX2" fmla="*/ 362310 w 362310"/>
              <a:gd name="connsiteY2" fmla="*/ 1457883 h 1457883"/>
              <a:gd name="connsiteX3" fmla="*/ 362310 w 362310"/>
              <a:gd name="connsiteY3" fmla="*/ 1457883 h 1457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310" h="1457883">
                <a:moveTo>
                  <a:pt x="0" y="1432004"/>
                </a:moveTo>
                <a:cubicBezTo>
                  <a:pt x="81951" y="713855"/>
                  <a:pt x="163902" y="-4294"/>
                  <a:pt x="224287" y="19"/>
                </a:cubicBezTo>
                <a:cubicBezTo>
                  <a:pt x="284672" y="4332"/>
                  <a:pt x="362310" y="1457883"/>
                  <a:pt x="362310" y="1457883"/>
                </a:cubicBezTo>
                <a:lnTo>
                  <a:pt x="362310" y="1457883"/>
                </a:lnTo>
              </a:path>
            </a:pathLst>
          </a:cu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TexTeXPicture" descr="&lt;?xml version=&quot;1.0&quot; encoding=&quot;utf-16&quot;?&gt;&#10;&lt;TeXTeX&gt;&#10;  &lt;preamble&gt;\documentclass{jarticle}&#10;\usepackage{amsmath}&#10;\pagestyle{empty}&lt;/preamble&gt;&#10;  &lt;body&gt;\begin{align*} &#10;\theta&#10;\end{align*}&lt;/body&gt;&#10;  &lt;fcolor&gt;FF000000&lt;/fcolor&gt;&#10;  &lt;bcolor&gt;FFFFFFFF&lt;/bcolor&gt;&#10;  &lt;transparent&gt;True&lt;/transparent&gt;&#10;  &lt;resolution&gt;1800&lt;/resolution&gt;&#10;  &lt;imageh&gt;177&lt;/imageh&gt;&#10;  &lt;imagew&gt;102&lt;/imagew&gt;&#10;  &lt;scale&gt;50&lt;/scale&gt;&#10;  &lt;cursor&gt;22&lt;/cursor&gt;&#10;&lt;/TeXTeX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14845" y="5013176"/>
            <a:ext cx="107950" cy="187325"/>
          </a:xfrm>
          <a:prstGeom prst="rect">
            <a:avLst/>
          </a:prstGeom>
        </p:spPr>
      </p:pic>
      <p:pic>
        <p:nvPicPr>
          <p:cNvPr id="36" name="TexTeXPicture" descr="&lt;?xml version=&quot;1.0&quot; encoding=&quot;utf-16&quot;?&gt;&#10;&lt;TeXTeX&gt;&#10;  &lt;preamble&gt;\documentclass{jarticle}&#10;\usepackage{amsmath}&#10;\pagestyle{empty}&lt;/preamble&gt;&#10;  &lt;body&gt;\begin{align*} &#10;0&#10;\end{align*}&lt;/body&gt;&#10;  &lt;fcolor&gt;FF000000&lt;/fcolor&gt;&#10;  &lt;bcolor&gt;FFFFFFFF&lt;/bcolor&gt;&#10;  &lt;transparent&gt;True&lt;/transparent&gt;&#10;  &lt;resolution&gt;1800&lt;/resolution&gt;&#10;  &lt;imageh&gt;172&lt;/imageh&gt;&#10;  &lt;imagew&gt;105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412" y="5009301"/>
            <a:ext cx="111125" cy="182033"/>
          </a:xfrm>
          <a:prstGeom prst="rect">
            <a:avLst/>
          </a:prstGeom>
        </p:spPr>
      </p:pic>
      <p:pic>
        <p:nvPicPr>
          <p:cNvPr id="37" name="TexTeXPicture" descr="&lt;?xml version=&quot;1.0&quot; encoding=&quot;utf-16&quot;?&gt;&#10;&lt;TeXTeX&gt;&#10;  &lt;preamble&gt;\documentclass{jarticle}&#10;\usepackage{amsmath}&#10;\pagestyle{empty}&lt;/preamble&gt;&#10;  &lt;body&gt;\begin{align*} &#10;0&#10;\end{align*}&lt;/body&gt;&#10;  &lt;fcolor&gt;FF000000&lt;/fcolor&gt;&#10;  &lt;bcolor&gt;FFFFFFFF&lt;/bcolor&gt;&#10;  &lt;transparent&gt;True&lt;/transparent&gt;&#10;  &lt;resolution&gt;1800&lt;/resolution&gt;&#10;  &lt;imageh&gt;172&lt;/imageh&gt;&#10;  &lt;imagew&gt;105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9872" y="5008531"/>
            <a:ext cx="111125" cy="182033"/>
          </a:xfrm>
          <a:prstGeom prst="rect">
            <a:avLst/>
          </a:prstGeom>
        </p:spPr>
      </p:pic>
      <p:pic>
        <p:nvPicPr>
          <p:cNvPr id="38" name="TexTeXPicture" descr="&lt;?xml version=&quot;1.0&quot; encoding=&quot;utf-16&quot;?&gt;&#10;&lt;TeXTeX&gt;&#10;  &lt;preamble&gt;\documentclass{jarticle}&#10;\usepackage{amsmath}&#10;\pagestyle{empty}&lt;/preamble&gt;&#10;  &lt;body&gt;\begin{align*} &#10;0&#10;\end{align*}&lt;/body&gt;&#10;  &lt;fcolor&gt;FF000000&lt;/fcolor&gt;&#10;  &lt;bcolor&gt;FFFFFFFF&lt;/bcolor&gt;&#10;  &lt;transparent&gt;True&lt;/transparent&gt;&#10;  &lt;resolution&gt;1800&lt;/resolution&gt;&#10;  &lt;imageh&gt;172&lt;/imageh&gt;&#10;  &lt;imagew&gt;105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3475" y="4967396"/>
            <a:ext cx="111125" cy="182033"/>
          </a:xfrm>
          <a:prstGeom prst="rect">
            <a:avLst/>
          </a:prstGeom>
        </p:spPr>
      </p:pic>
      <p:pic>
        <p:nvPicPr>
          <p:cNvPr id="40" name="TexTeXPicture" descr="&lt;?xml version=&quot;1.0&quot; encoding=&quot;utf-16&quot;?&gt;&#10;&lt;TeXTeX&gt;&#10;  &lt;preamble&gt;\documentclass{jarticle}&#10;\usepackage{amsmath}&#10;\pagestyle{empty}&lt;/preamble&gt;&#10;  &lt;body&gt;\begin{align*} &#10;T&#10;\end{align*}&lt;/body&gt;&#10;  &lt;fcolor&gt;FF000000&lt;/fcolor&gt;&#10;  &lt;bcolor&gt;FFFFFFFF&lt;/bcolor&gt;&#10;  &lt;transparent&gt;True&lt;/transparent&gt;&#10;  &lt;resolution&gt;1800&lt;/resolution&gt;&#10;  &lt;imageh&gt;169&lt;/imageh&gt;&#10;  &lt;imagew&gt;169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6684" y="5070203"/>
            <a:ext cx="178858" cy="178858"/>
          </a:xfrm>
          <a:prstGeom prst="rect">
            <a:avLst/>
          </a:prstGeom>
        </p:spPr>
      </p:pic>
      <p:pic>
        <p:nvPicPr>
          <p:cNvPr id="41" name="TexTeXPicture" descr="&lt;?xml version=&quot;1.0&quot; encoding=&quot;utf-16&quot;?&gt;&#10;&lt;TeXTeX&gt;&#10;  &lt;preamble&gt;\documentclass{jarticle}&#10;\usepackage{amsmath}&#10;\pagestyle{empty}&lt;/preamble&gt;&#10;  &lt;body&gt;\begin{align*} &#10;P(\theta)&#10;\end{align*}&lt;/body&gt;&#10;  &lt;fcolor&gt;FF000000&lt;/fcolor&gt;&#10;  &lt;bcolor&gt;FFFFFFFF&lt;/bcolor&gt;&#10;  &lt;transparent&gt;True&lt;/transparent&gt;&#10;  &lt;resolution&gt;1800&lt;/resolution&gt;&#10;  &lt;imageh&gt;249&lt;/imageh&gt;&#10;  &lt;imagew&gt;477&lt;/imagew&gt;&#10;  &lt;scale&gt;50&lt;/scale&gt;&#10;  &lt;cursor&gt;25&lt;/cursor&gt;&#10;&lt;/TeXTeX&gt;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124" y="1817203"/>
            <a:ext cx="504825" cy="263525"/>
          </a:xfrm>
          <a:prstGeom prst="rect">
            <a:avLst/>
          </a:prstGeom>
        </p:spPr>
      </p:pic>
      <p:pic>
        <p:nvPicPr>
          <p:cNvPr id="42" name="TexTeXPicture" descr="&lt;?xml version=&quot;1.0&quot; encoding=&quot;utf-16&quot;?&gt;&#10;&lt;TeXTeX&gt;&#10;  &lt;preamble&gt;\documentclass{jarticle}&#10;\usepackage{amsmath}&#10;\pagestyle{empty}&lt;/preamble&gt;&#10;  &lt;body&gt;\begin{align*} &#10;P(T)&#10;\end{align*}&lt;/body&gt;&#10;  &lt;fcolor&gt;FF000000&lt;/fcolor&gt;&#10;  &lt;bcolor&gt;FFFFFFFF&lt;/bcolor&gt;&#10;  &lt;transparent&gt;True&lt;/transparent&gt;&#10;  &lt;resolution&gt;1800&lt;/resolution&gt;&#10;  &lt;imageh&gt;249&lt;/imageh&gt;&#10;  &lt;imagew&gt;533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76658" y="1833851"/>
            <a:ext cx="564092" cy="263525"/>
          </a:xfrm>
          <a:prstGeom prst="rect">
            <a:avLst/>
          </a:prstGeom>
        </p:spPr>
      </p:pic>
      <p:pic>
        <p:nvPicPr>
          <p:cNvPr id="44" name="TexTeXPicture" descr="&lt;?xml version=&quot;1.0&quot; encoding=&quot;utf-16&quot;?&gt;&#10;&lt;TeXTeX&gt;&#10;  &lt;preamble&gt;\documentclass{jarticle}&#10;\usepackage{amsmath}&#10;\pagestyle{empty}&lt;/preamble&gt;&#10;  &lt;body&gt;\begin{align*} &#10;P(E)&#10;\end{align*}&lt;/body&gt;&#10;  &lt;fcolor&gt;FF000000&lt;/fcolor&gt;&#10;  &lt;bcolor&gt;FFFFFFFF&lt;/bcolor&gt;&#10;  &lt;transparent&gt;True&lt;/transparent&gt;&#10;  &lt;resolution&gt;1800&lt;/resolution&gt;&#10;  &lt;imageh&gt;249&lt;/imageh&gt;&#10;  &lt;imagew&gt;551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0261" y="1850499"/>
            <a:ext cx="583142" cy="263525"/>
          </a:xfrm>
          <a:prstGeom prst="rect">
            <a:avLst/>
          </a:prstGeom>
        </p:spPr>
      </p:pic>
      <p:pic>
        <p:nvPicPr>
          <p:cNvPr id="45" name="TexTeXPicture" descr="&lt;?xml version=&quot;1.0&quot; encoding=&quot;utf-16&quot;?&gt;&#10;&lt;TeXTeX&gt;&#10;  &lt;preamble&gt;\documentclass{jarticle}&#10;\usepackage{amsmath}&#10;\pagestyle{empty}&lt;/preamble&gt;&#10;  &lt;body&gt;\begin{align*} &#10;E&#10;\end{align*}&lt;/body&gt;&#10;  &lt;fcolor&gt;FF000000&lt;/fcolor&gt;&#10;  &lt;bcolor&gt;FFFFFFFF&lt;/bcolor&gt;&#10;  &lt;transparent&gt;True&lt;/transparent&gt;&#10;  &lt;resolution&gt;1800&lt;/resolution&gt;&#10;  &lt;imageh&gt;169&lt;/imageh&gt;&#10;  &lt;imagew&gt;181&lt;/imagew&gt;&#10;  &lt;scale&gt;50&lt;/scale&gt;&#10;  &lt;cursor&gt;17&lt;/cursor&gt;&#10;&lt;/TeXTeX&gt;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1672" y="5058412"/>
            <a:ext cx="191558" cy="178858"/>
          </a:xfrm>
          <a:prstGeom prst="rect">
            <a:avLst/>
          </a:prstGeom>
        </p:spPr>
      </p:pic>
      <p:pic>
        <p:nvPicPr>
          <p:cNvPr id="46" name="TexTeXPicture" descr="&lt;?xml version=&quot;1.0&quot; encoding=&quot;utf-16&quot;?&gt;&#10;&lt;TeXTeX&gt;&#10;  &lt;preamble&gt;\documentclass{jarticle}&#10;\usepackage{amsmath}&#10;\pagestyle{empty}&lt;/preamble&gt;&#10;  &lt;body&gt;\begin{align*} &#10;P^d&#10;\end{align*}&lt;/body&gt;&#10;  &lt;fcolor&gt;FF000000&lt;/fcolor&gt;&#10;  &lt;bcolor&gt;FFFFFFFF&lt;/bcolor&gt;&#10;  &lt;transparent&gt;True&lt;/transparent&gt;&#10;  &lt;resolution&gt;1800&lt;/resolution&gt;&#10;  &lt;imageh&gt;224&lt;/imageh&gt;&#10;  &lt;imagew&gt;28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051104"/>
            <a:ext cx="577672" cy="455629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48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9692" y="2888940"/>
            <a:ext cx="657000" cy="343756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49" name="TexTeXPicture" descr="&lt;?xml version=&quot;1.0&quot; encoding=&quot;utf-16&quot;?&gt;&#10;&lt;TeXTeX&gt;&#10;  &lt;preamble&gt;\documentclass{jarticle}&#10;\usepackage{amsmath}&#10;\pagestyle{empty}&lt;/preamble&gt;&#10;  &lt;body&gt;\begin{align*} &#10;P^d&#10;\end{align*}&lt;/body&gt;&#10;  &lt;fcolor&gt;FF000000&lt;/fcolor&gt;&#10;  &lt;bcolor&gt;FFFFFFFF&lt;/bcolor&gt;&#10;  &lt;transparent&gt;True&lt;/transparent&gt;&#10;  &lt;resolution&gt;1800&lt;/resolution&gt;&#10;  &lt;imageh&gt;224&lt;/imageh&gt;&#10;  &lt;imagew&gt;28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33076" y="4172770"/>
            <a:ext cx="577672" cy="455629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50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5918" y="2501038"/>
            <a:ext cx="657000" cy="343756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51" name="TexTeXPicture" descr="&lt;?xml version=&quot;1.0&quot; encoding=&quot;utf-16&quot;?&gt;&#10;&lt;TeXTeX&gt;&#10;  &lt;preamble&gt;\documentclass{jarticle}&#10;\usepackage{amsmath}&#10;\pagestyle{empty}&lt;/preamble&gt;&#10;  &lt;body&gt;\begin{align*} &#10;P^d&#10;\end{align*}&lt;/body&gt;&#10;  &lt;fcolor&gt;FF000000&lt;/fcolor&gt;&#10;  &lt;bcolor&gt;FFFFFFFF&lt;/bcolor&gt;&#10;  &lt;transparent&gt;True&lt;/transparent&gt;&#10;  &lt;resolution&gt;1800&lt;/resolution&gt;&#10;  &lt;imageh&gt;224&lt;/imageh&gt;&#10;  &lt;imagew&gt;284&lt;/imagew&gt;&#10;  &lt;scale&gt;50&lt;/scale&gt;&#10;  &lt;cursor&gt;19&lt;/cursor&gt;&#10;&lt;/TeXTeX&gt;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20049" y="3991595"/>
            <a:ext cx="577672" cy="455629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52" name="TexTeXPicture" descr="&lt;?xml version=&quot;1.0&quot; encoding=&quot;utf-16&quot;?&gt;&#10;&lt;TeXTeX&gt;&#10;  &lt;preamble&gt;\documentclass{jarticle}&#10;\usepackage{amsmath}&#10;\pagestyle{empty}&lt;/preamble&gt;&#10;  &lt;body&gt;\begin{align*} &#10;\Gamma T&#10;\end{align*}&lt;/body&gt;&#10;  &lt;fcolor&gt;FF000000&lt;/fcolor&gt;&#10;  &lt;bcolor&gt;FFFFFFFF&lt;/bcolor&gt;&#10;  &lt;transparent&gt;True&lt;/transparent&gt;&#10;  &lt;resolution&gt;1800&lt;/resolution&gt;&#10;  &lt;imageh&gt;169&lt;/imageh&gt;&#10;  &lt;imagew&gt;323&lt;/imagew&gt;&#10;  &lt;scale&gt;50&lt;/scale&gt;&#10;  &lt;cursor&gt;24&lt;/cursor&gt;&#10;&lt;/TeXTeX&gt;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48364" y="2839145"/>
            <a:ext cx="657000" cy="343756"/>
          </a:xfrm>
          <a:prstGeom prst="rect">
            <a:avLst/>
          </a:prstGeom>
          <a:solidFill>
            <a:srgbClr val="92D050"/>
          </a:solidFill>
        </p:spPr>
      </p:pic>
      <p:cxnSp>
        <p:nvCxnSpPr>
          <p:cNvPr id="14" name="直線矢印コネクタ 13"/>
          <p:cNvCxnSpPr/>
          <p:nvPr/>
        </p:nvCxnSpPr>
        <p:spPr>
          <a:xfrm>
            <a:off x="6299037" y="4869160"/>
            <a:ext cx="2844963" cy="0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55"/>
          <p:cNvGrpSpPr/>
          <p:nvPr/>
        </p:nvGrpSpPr>
        <p:grpSpPr>
          <a:xfrm>
            <a:off x="2771801" y="764704"/>
            <a:ext cx="2880319" cy="576064"/>
            <a:chOff x="2671602" y="440668"/>
            <a:chExt cx="3682999" cy="612068"/>
          </a:xfrm>
        </p:grpSpPr>
        <p:sp>
          <p:nvSpPr>
            <p:cNvPr id="55" name="正方形/長方形 54"/>
            <p:cNvSpPr/>
            <p:nvPr/>
          </p:nvSpPr>
          <p:spPr>
            <a:xfrm>
              <a:off x="5616117" y="440668"/>
              <a:ext cx="738484" cy="61206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3923928" y="512676"/>
              <a:ext cx="951990" cy="54006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53" name="TexTeXPicture" descr="&lt;?xml version=&quot;1.0&quot; encoding=&quot;utf-16&quot;?&gt;&#10;&lt;TeXTeX&gt;&#10;  &lt;preamble&gt;\documentclass{jarticle}&#10;\usepackage{amsmath}&#10;\pagestyle{empty}&lt;/preamble&gt;&#10;  &lt;body&gt;\begin{align*} &#10;P = \Gamma T + P^d&#10;\end{align*}&lt;/body&gt;&#10;  &lt;fcolor&gt;FF000000&lt;/fcolor&gt;&#10;  &lt;bcolor&gt;FFFFFFFF&lt;/bcolor&gt;&#10;  &lt;transparent&gt;True&lt;/transparent&gt;&#10;  &lt;resolution&gt;1800&lt;/resolution&gt;&#10;  &lt;imageh&gt;245&lt;/imageh&gt;&#10;  &lt;imagew&gt;1452&lt;/imagew&gt;&#10;  &lt;scale&gt;50&lt;/scale&gt;&#10;  &lt;cursor&gt;34&lt;/cursor&gt;&#10;&lt;/TeXTeX&gt;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2671602" y="440668"/>
              <a:ext cx="3627435" cy="612068"/>
            </a:xfrm>
            <a:prstGeom prst="rect">
              <a:avLst/>
            </a:prstGeom>
          </p:spPr>
        </p:pic>
      </p:grpSp>
      <p:sp>
        <p:nvSpPr>
          <p:cNvPr id="34" name="テキスト ボックス 33"/>
          <p:cNvSpPr txBox="1"/>
          <p:nvPr/>
        </p:nvSpPr>
        <p:spPr>
          <a:xfrm>
            <a:off x="1259632" y="5157192"/>
            <a:ext cx="84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Angle 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923928" y="5085184"/>
            <a:ext cx="961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Interval 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660232" y="515719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Energy spectrum </a:t>
            </a:r>
            <a:endParaRPr kumimoji="1" lang="ja-JP" altLang="en-US" dirty="0"/>
          </a:p>
        </p:txBody>
      </p:sp>
      <p:sp>
        <p:nvSpPr>
          <p:cNvPr id="62" name="スライド番号プレースホルダ 6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6EEDB-9919-4740-B69C-6616A1B759D2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63" name="フッター プレースホルダ 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Toyama-workshop 2018,</a:t>
            </a:r>
            <a:endParaRPr kumimoji="1" lang="ja-JP" altLang="en-US"/>
          </a:p>
        </p:txBody>
      </p:sp>
      <p:pic>
        <p:nvPicPr>
          <p:cNvPr id="64" name="TexTeXPicture" descr="&lt;?xml version=&quot;1.0&quot; encoding=&quot;utf-16&quot;?&gt;&#10;&lt;TeXTeX&gt;&#10;  &lt;preamble&gt;\documentclass{jarticle}&#10;\usepackage{amsmath}&#10;\pagestyle{empty}&lt;/preamble&gt;&#10;  &lt;body&gt;\begin{align*} &#10;\Gamma T \gg P^d: normal ~case~~Gibbs\approx Bolzman&#10;\end{align*}&lt;/body&gt;&#10;  &lt;fcolor&gt;FF000000&lt;/fcolor&gt;&#10;  &lt;bcolor&gt;FFFFFFFF&lt;/bcolor&gt;&#10;  &lt;transparent&gt;True&lt;/transparent&gt;&#10;  &lt;resolution&gt;1800&lt;/resolution&gt;&#10;  &lt;imageh&gt;240&lt;/imageh&gt;&#10;  &lt;imagew&gt;4739&lt;/imagew&gt;&#10;  &lt;scale&gt;50&lt;/scale&gt;&#10;  &lt;cursor&gt;61&lt;/cursor&gt;&#10;&lt;/TeXTeX&gt;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3568" y="6093295"/>
            <a:ext cx="5015436" cy="254000"/>
          </a:xfrm>
          <a:prstGeom prst="rect">
            <a:avLst/>
          </a:prstGeom>
        </p:spPr>
      </p:pic>
      <p:pic>
        <p:nvPicPr>
          <p:cNvPr id="56" name="TexTeXPicture" descr="&lt;?xml version=&quot;1.0&quot; encoding=&quot;utf-16&quot;?&gt;&#10;&lt;TeXTeX&gt;&#10;  &lt;preamble&gt;\documentclass{jarticle}&#10;\usepackage{amsmath}&#10;\pagestyle{empty}&lt;/preamble&gt;&#10;  &lt;body&gt;\begin{align*} &#10;\text{ T-dependence,  angle ~dependence, energy~ spectrum }&#10;\end{align*}&lt;/body&gt;&#10;  &lt;fcolor&gt;FF000000&lt;/fcolor&gt;&#10;  &lt;bcolor&gt;FFFFFFFF&lt;/bcolor&gt;&#10;  &lt;transparent&gt;True&lt;/transparent&gt;&#10;  &lt;resolution&gt;1800&lt;/resolution&gt;&#10;  &lt;imageh&gt;226&lt;/imageh&gt;&#10;  &lt;imagew&gt;5677&lt;/imagew&gt;&#10;  &lt;scale&gt;50&lt;/scale&gt;&#10;  &lt;cursor&gt;75&lt;/cursor&gt;&#10;&lt;/TeXTeX&gt;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27584" y="309497"/>
            <a:ext cx="6008157" cy="23918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52412" y="5559963"/>
            <a:ext cx="25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 high energy  scattering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057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&amp; &amp;\int_0^T dt e^{i\omega t}={1 \over i\omega }(e^{i\omega T}-1)&#10;=e^{i\omega T/2}{2 \sin\omega T/2 \over \omega} \nonumber \\&#10;&amp; &amp;P=g^2 \int d \omega ({2 \sin \omega T/2 \over \omega})^2|f_{\alpha,\beta}|^2 &#10;\nonumber \\&#10;&amp; &amp;=g^2  T \int dx ({2\sin x \over x})^2[g(0)+{x \over T} g'(0)+\cdots] \nonumber \\&#10;&amp; &amp;=g^2 2\pi Tg(0)&#10;[1+{1 \over T}\times \infty +\cdots]&#10;,\nonumber \\&#10;&amp; &amp;~~~x=\omega T/2,g=|f_{\alpha,\beta}|^2 \nonumber&#10;\end{eqnarray}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98"/>
  <p:tag name="PICTUREFILESIZE" val="599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The surface term gives no bulk effect, $\Gamma=0$, but  $P^{(d)} \neq 0$.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255"/>
  <p:tag name="PICTUREFILESIZE" val="1555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Gamma^{(0)}_{\xi_{C_0} \rightarrow gg}=&#10;{6\alpha_s^2 \over m_Q^4}|R_p^{'}(0)|^2[1+9.5\alpha_s/\pi]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56"/>
  <p:tag name="PICTUREFILESIZE" val="147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Gamma^{(0)}_{\xi_{C_2} \rightarrow gg}=&#10;{8\alpha_s^2 \over 5 m_Q^4}|R_p^{'}(0)|^2[1-2.2\alpha_s/\pi]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60"/>
  <p:tag name="PICTUREFILESIZE" val="1443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Gamma^{(0)}_{\xi_{C_1} \rightarrow gg}=&#10;({\alpha_s^2 \over m_Q^4} \times 0 +\alpha_s^4)|R_p^{'}(0)|^2[1+O(\alpha_s/\pi])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207"/>
  <p:tag name="PICTUREFILESIZE" val="1786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10.3$MeV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9"/>
  <p:tag name="PICTUREFILESIZE" val="329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1.97$MeV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9"/>
  <p:tag name="PICTUREFILESIZE" val="344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Experiment~ in~Charmonium $(C \bar C),\gamma$ $\rightarrow $ gluon 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203"/>
  <p:tag name="PICTUREFILESIZE" val="1227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0.86$MeV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9"/>
  <p:tag name="PICTUREFILESIZE" val="378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Gamma^{(0)}_{J/_&#10;\Psi \rightarrow ggg}=&#10;{\alpha_s^3 \over m_Q^2}|R_p(0)|^2\times numerical ~factor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95"/>
  <p:tag name="PICTUREFILESIZE" val="1606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Gamma^{(0)}_{\eta_c \rightarrow gg}=&#10;{\alpha_s^2 \over m_Q^2}|R_p(0)|^2\times numerical~factor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54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=T\Gamma_0  template TPT1  env TPENV1  fore 0  back 16777215  eqnno 2"/>
  <p:tag name="FILENAME" val="TP_tmp"/>
  <p:tag name="ORIGWIDTH" val="38"/>
  <p:tag name="PICTUREFILESIZE" val="249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92.9$KeV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7"/>
  <p:tag name="PICTUREFILESIZE" val="360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28.6$MeV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9"/>
  <p:tag name="PICTUREFILESIZE" val="376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alpha_s \approx 0.2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36"/>
  <p:tag name="PICTUREFILESIZE" val="308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P-state (l=1)  template TPT1  env TPENV1  fore 0  back 16777215  eqnno 3"/>
  <p:tag name="FILENAME" val="TP_tmp"/>
  <p:tag name="ORIGWIDTH" val="70"/>
  <p:tag name="PICTUREFILESIZE" val="467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-state (l=0)  template TPT1  env TPENV1  fore 0  back 16777215  eqnno 3"/>
  <p:tag name="FILENAME" val="TP_tmp"/>
  <p:tag name="ORIGWIDTH" val="69"/>
  <p:tag name="PICTUREFILESIZE" val="510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(=0.15 \times{10.3+1.97 \over 2})  template TPT1  env TPENV1  fore 0  back 16777215  eqnno 3"/>
  <p:tag name="FILENAME" val="TP_tmp"/>
  <p:tag name="ORIGWIDTH" val="84"/>
  <p:tag name="PICTUREFILESIZE" val="58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P^{(d)}$ causes reactions extended to macroscopic areas: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229"/>
  <p:tag name="PICTUREFILESIZE" val="142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&amp;=&amp;N_1 \langle 0|J_{V-A}^{\mu}| \pi \rangle \bar u({\vec p}_l) \gamma_{\mu} (1-\gamma_5)&#10;\nu({\vec p}_{\nu}) e^{-{\sigma_{\nu} \over 2} {\delta {\vec p}}^2 } \int_0^{T} dt e^{-i \omega t}\nonumber \\&#10;&amp; &amp;\omega=\delta E-{\vec v}_{\nu}\cdot{\delta {\vec p}} \nonumber\\&#10;&amp; &amp;\delta E=E_{\pi}-E_{l}-E_{\nu}, \delta {\vec p}={\vec p}_{\pi}-{\vec p}_l-{\vec p}_{\nu}\nonumber&#10;\end{eqnarray}&#10;\end{document}&#10;"/>
  <p:tag name="FILENAME" val="TP_tmp"/>
  <p:tag name="FORMAT" val="bmpmono"/>
  <p:tag name="RES" val="1200"/>
  <p:tag name="BLEND" val="0"/>
  <p:tag name="TRANSPARENT" val="0"/>
  <p:tag name="TBUG" val="0"/>
  <p:tag name="ALLOWFS" val="0"/>
  <p:tag name="ORIGWIDTH" val="253"/>
  <p:tag name="PICTUREFILESIZE" val="47526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nu  template TPT1  env TPENV3  fore 0  back 16777215  eqnno 3"/>
  <p:tag name="FILENAME" val="TP_tmp"/>
  <p:tag name="ORIGWIDTH" val="6"/>
  <p:tag name="PICTUREFILESIZE" val="139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[ T]  template TPT1  env TPENV3  fore 0  back 16777215  eqnno 8"/>
  <p:tag name="FILENAME" val="TP_tmp"/>
  <p:tag name="ORIGWIDTH" val="19"/>
  <p:tag name="PICTUREFILESIZE" val="738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(Dirac(1927),Fermi(1949))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14"/>
  <p:tag name="PICTUREFILESIZE" val="905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|T|^2=|N_1|^2|\bar u({\vec p}_l) \gamma_{\mu}(1-\gamma_5) \nu({\vec p}_{\nu})\langle 0|J_{V-A}^{\mu}(0)|\pi \rangle|^2&#10;e^{-\sigma_{\nu}{\delta {\vec p}}^2}|2{\sin \omega T/2 \over \omega}|^2 \nonumber&#10;\end{eqnarray}&#10;\end{document}&#10;"/>
  <p:tag name="FILENAME" val="TP_tmp"/>
  <p:tag name="FORMAT" val="bmpmono"/>
  <p:tag name="RES" val="1200"/>
  <p:tag name="BLEND" val="0"/>
  <p:tag name="TRANSPARENT" val="0"/>
  <p:tag name="TBUG" val="0"/>
  <p:tag name="ALLOWFS" val="0"/>
  <p:tag name="ORIGWIDTH" val="300"/>
  <p:tag name="PICTUREFILESIZE" val="23053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nu  template TPT1  env TPENV3  fore 0  back 16777215  eqnno 2"/>
  <p:tag name="FILENAME" val="TP_tmp"/>
  <p:tag name="ORIGWIDTH" val="6"/>
  <p:tag name="PICTUREFILESIZE" val="139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&amp; &amp;(1)~[S[T],H_0] \neq 0 \nonumber \\&#10;&amp; &amp;(2)~kinetic~ energy ~non-conservation,\nonumber \\&#10;&amp; &amp;(3)~Fermi's ~golden ~rule~ has~ a~ correction \nonumber&#10;\end{eqnarray}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83"/>
  <p:tag name="PICTUREFILESIZE" val="2998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Amplitude~ of~ the~ events~ that~ \\&#10;~~~$\nu$ ~is~ detected~ at~ $({\vec X}_{\nu},T_{\nu})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54"/>
  <p:tag name="PICTUREFILESIZE" val="1625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\nu  template TPT1  env TPENV3  fore 0  back 16777215  eqnno 2"/>
  <p:tag name="FILENAME" val="TP_tmp"/>
  <p:tag name="ORIGWIDTH" val="6"/>
  <p:tag name="PICTUREFILESIZE" val="139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e^{ip_{\nu}(x_1-x_2)}\delta((x_1-x_2)^2)=e^{i(E_{\nu}-p_{\nu})(x_1-x_2)^0}  template TPT1  env TPENV1  fore 0  back 16777215  eqnno 1"/>
  <p:tag name="FILENAME" val="TP_tmp"/>
  <p:tag name="ORIGWIDTH" val="187"/>
  <p:tag name="PICTUREFILESIZE" val="1184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template"/>
  <p:tag name="SOURCE" val="TPT1  equation S_{int}=\int dx {\partial }_{\mu} ( g\phi^{\mu} \epsilon_{\alpha \beta \gamma \delta}F^{\alpha \beta}F^{\gamma \delta})  template TPT1  env TPENV1  fore 0  back 16777215  eqnno 2"/>
  <p:tag name="FILENAME" val="TP_tmp"/>
  <p:tag name="ORIGWIDTH" val="142"/>
  <p:tag name="PICTUREFILESIZE" val="11465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T e X T e X >  
     < p r e a m b l e > \ d o c u m e n t c l a s s { j a r t i c l e }  
 \ u s e p a c k a g e { a m s m a t h }  
 \ p a g e s t y l e { e m p t y } < / p r e a m b l e >  
     < b o d y > \ b e g i n { a l i g n * }    
 $ S [ \ i n f t y ] $  
 \ e n d { a l i g n * } < / b o d y >  
     < f c o l o r > F F 0 0 0 0 0 0 < / f c o l o r >  
     < b c o l o r > F F F F F F F F < / b c o l o r >  
     < t r a n s p a r e n t > T r u e < / t r a n s p a r e n t >  
     < r e s o l u t i o n > 1 8 0 0 < / r e s o l u t i o n >  
     < i m a g e h > - 1 < / i m a g e h >  
     < i m a g e w > - 1 < / i m a g e w >  
     < s c a l e > 5 0 < / s c a l e >  
     < c u r s o r > 2 7 < / c u r s o r >  
 < / T e X T e X > 
</file>

<file path=customXml/itemProps1.xml><?xml version="1.0" encoding="utf-8"?>
<ds:datastoreItem xmlns:ds="http://schemas.openxmlformats.org/officeDocument/2006/customXml" ds:itemID="{9712A0A8-F848-47C3-9106-5D0ED57A43E0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7611</TotalTime>
  <Words>739</Words>
  <Application>Microsoft Office PowerPoint</Application>
  <PresentationFormat>画面に合わせる (4:3)</PresentationFormat>
  <Paragraphs>226</Paragraphs>
  <Slides>34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5" baseType="lpstr">
      <vt:lpstr>Office ​​テーマ</vt:lpstr>
      <vt:lpstr>  The correction to the Fermi’s golden rule: particle physics and cosmology   </vt:lpstr>
      <vt:lpstr>1-1.Quantum mechanics </vt:lpstr>
      <vt:lpstr>スライド 3</vt:lpstr>
      <vt:lpstr>スライド 4</vt:lpstr>
      <vt:lpstr>スライド 5</vt:lpstr>
      <vt:lpstr>スライド 6</vt:lpstr>
      <vt:lpstr>スライド 7</vt:lpstr>
      <vt:lpstr>スライド 8</vt:lpstr>
      <vt:lpstr>スライド 9</vt:lpstr>
      <vt:lpstr>スライド 10</vt:lpstr>
      <vt:lpstr>スライド 11</vt:lpstr>
      <vt:lpstr>スライド 12</vt:lpstr>
      <vt:lpstr>スライド 13</vt:lpstr>
      <vt:lpstr>スライド 14</vt:lpstr>
      <vt:lpstr>スライド 15</vt:lpstr>
      <vt:lpstr>スライド 16</vt:lpstr>
      <vt:lpstr>スライド 17</vt:lpstr>
      <vt:lpstr>スライド 18</vt:lpstr>
      <vt:lpstr>スライド 19</vt:lpstr>
      <vt:lpstr>スライド 20</vt:lpstr>
      <vt:lpstr>スライド 21</vt:lpstr>
      <vt:lpstr>スライド 22</vt:lpstr>
      <vt:lpstr>スライド 23</vt:lpstr>
      <vt:lpstr>スライド 24</vt:lpstr>
      <vt:lpstr>スライド 25</vt:lpstr>
      <vt:lpstr>スライド 26</vt:lpstr>
      <vt:lpstr>スライド 27</vt:lpstr>
      <vt:lpstr>スライド 28</vt:lpstr>
      <vt:lpstr>4. Conclusion</vt:lpstr>
      <vt:lpstr>スライド 30</vt:lpstr>
      <vt:lpstr>スライド 31</vt:lpstr>
      <vt:lpstr>スライド 32</vt:lpstr>
      <vt:lpstr>スライド 33</vt:lpstr>
      <vt:lpstr>スライド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tobita</dc:creator>
  <cp:lastModifiedBy>ishikawa</cp:lastModifiedBy>
  <cp:revision>903</cp:revision>
  <dcterms:created xsi:type="dcterms:W3CDTF">2013-09-21T03:53:46Z</dcterms:created>
  <dcterms:modified xsi:type="dcterms:W3CDTF">2018-01-22T07:05:36Z</dcterms:modified>
</cp:coreProperties>
</file>