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439" r:id="rId2"/>
    <p:sldId id="1355" r:id="rId3"/>
    <p:sldId id="1370" r:id="rId4"/>
    <p:sldId id="1372" r:id="rId5"/>
    <p:sldId id="1371" r:id="rId6"/>
    <p:sldId id="1373" r:id="rId7"/>
    <p:sldId id="1360" r:id="rId8"/>
    <p:sldId id="1356" r:id="rId9"/>
    <p:sldId id="1358" r:id="rId10"/>
    <p:sldId id="1359" r:id="rId11"/>
    <p:sldId id="1364" r:id="rId12"/>
    <p:sldId id="1362" r:id="rId13"/>
    <p:sldId id="1378" r:id="rId14"/>
    <p:sldId id="1367" r:id="rId15"/>
    <p:sldId id="1368" r:id="rId16"/>
    <p:sldId id="1387" r:id="rId17"/>
    <p:sldId id="1389" r:id="rId18"/>
    <p:sldId id="1390" r:id="rId19"/>
    <p:sldId id="1381" r:id="rId20"/>
    <p:sldId id="1379" r:id="rId21"/>
    <p:sldId id="1382" r:id="rId22"/>
    <p:sldId id="1391" r:id="rId23"/>
    <p:sldId id="1363" r:id="rId24"/>
    <p:sldId id="1384" r:id="rId25"/>
    <p:sldId id="1392" r:id="rId26"/>
    <p:sldId id="1393" r:id="rId27"/>
    <p:sldId id="1394" r:id="rId28"/>
    <p:sldId id="1383" r:id="rId29"/>
    <p:sldId id="1395" r:id="rId30"/>
    <p:sldId id="1385" r:id="rId31"/>
    <p:sldId id="1274" r:id="rId32"/>
    <p:sldId id="1275" r:id="rId33"/>
    <p:sldId id="1366" r:id="rId34"/>
    <p:sldId id="1277" r:id="rId35"/>
    <p:sldId id="1317" r:id="rId36"/>
    <p:sldId id="1289" r:id="rId37"/>
    <p:sldId id="1352" r:id="rId38"/>
    <p:sldId id="1293" r:id="rId39"/>
    <p:sldId id="1298" r:id="rId40"/>
  </p:sldIdLst>
  <p:sldSz cx="9144000" cy="6858000" type="screen4x3"/>
  <p:notesSz cx="7315200" cy="96012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B25"/>
    <a:srgbClr val="FF0066"/>
    <a:srgbClr val="EFCCC9"/>
    <a:srgbClr val="BFE6F9"/>
    <a:srgbClr val="C4F3F4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4" autoAdjust="0"/>
    <p:restoredTop sz="71763" autoAdjust="0"/>
  </p:normalViewPr>
  <p:slideViewPr>
    <p:cSldViewPr>
      <p:cViewPr varScale="1">
        <p:scale>
          <a:sx n="53" d="100"/>
          <a:sy n="53" d="100"/>
        </p:scale>
        <p:origin x="188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544" y="-78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675324-B2AB-42A9-87E6-AA1FC99FECA7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120189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3375" y="9120189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33A5F-E687-482D-A594-11098E7D69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831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27C1FA5-600C-46D6-B5A3-C5C21B6A69F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3AAC616-DD05-464C-9101-C5FCEFE9F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733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8920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7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61995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34054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6834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04178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11152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7972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17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67056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419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85164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5243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1990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5917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1329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8018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0193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3602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290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8359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21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88969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1275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2030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332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4074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8056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1061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7633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08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CC4C1-B104-4CE0-B6D6-C87B727B0E4E}" type="datetime1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266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B6CF0-49D3-4498-9D13-A72B5F61E6B7}" type="datetime1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71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091F1-EA35-4906-A25D-7AD20E52CD9A}" type="datetime1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1449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8EDE3-C914-41D9-B99D-F600777F10FA}" type="datetime1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974904" y="6520259"/>
            <a:ext cx="2133600" cy="365125"/>
          </a:xfrm>
        </p:spPr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257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DD62B-1B5B-4852-A8D1-8743044EFF4F}" type="datetime1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3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A189F-1FC6-43D0-B912-3E830A6897EA}" type="datetime1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472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6D38-6991-4B27-BBA6-964492D6E00B}" type="datetime1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84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9F116-E523-4163-84EA-0E3C1B6D609F}" type="datetime1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36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2D80F-0D3F-4999-9C77-051D020108E0}" type="datetime1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7821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4328-9EFE-4C4B-AAEF-31530928FA6F}" type="datetime1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0123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1391F-4B7A-40A4-B07B-E4AC4F0B4C56}" type="datetime1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147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CF58F-6C03-4D33-B666-8B875141A058}" type="datetime1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477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33731" cy="2160241"/>
          </a:xfrm>
          <a:solidFill>
            <a:schemeClr val="tx2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H-COUP: A Tool for Precise </a:t>
            </a:r>
            <a:r>
              <a:rPr lang="en-US" altLang="ja-JP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</a:t>
            </a:r>
            <a:r>
              <a:rPr kumimoji="1"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alculation </a:t>
            </a:r>
            <a:br>
              <a:rPr kumimoji="1"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of the Higgs Boson Couplings</a:t>
            </a:r>
            <a:endParaRPr kumimoji="1"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765152" y="5996488"/>
            <a:ext cx="3379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rd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RISE Meeting </a:t>
            </a:r>
          </a:p>
          <a:p>
            <a:pPr algn="ctr">
              <a:lnSpc>
                <a:spcPct val="15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r>
              <a:rPr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March, University of Toyama</a:t>
            </a:r>
          </a:p>
        </p:txBody>
      </p:sp>
      <p:sp>
        <p:nvSpPr>
          <p:cNvPr id="9" name="サブタイトル 2"/>
          <p:cNvSpPr txBox="1">
            <a:spLocks/>
          </p:cNvSpPr>
          <p:nvPr/>
        </p:nvSpPr>
        <p:spPr>
          <a:xfrm>
            <a:off x="467544" y="3208624"/>
            <a:ext cx="7128792" cy="664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ja-JP" sz="36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Kei Yagyu</a:t>
            </a:r>
            <a:endParaRPr lang="en-US" altLang="ja-JP" sz="2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en-US" altLang="ja-JP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University of Florence</a:t>
            </a:r>
            <a:endParaRPr lang="ja-JP" altLang="en-US" sz="24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087361"/>
            <a:ext cx="2016224" cy="179332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3087361"/>
            <a:ext cx="2426305" cy="168592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187624" y="4894549"/>
            <a:ext cx="6494342" cy="9771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 collaboration with Shinya </a:t>
            </a:r>
            <a:r>
              <a:rPr lang="en-US" altLang="ja-JP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(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oyama), </a:t>
            </a:r>
          </a:p>
          <a:p>
            <a:pPr algn="ctr"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Mariko Kikuchi (NTU), </a:t>
            </a:r>
            <a:r>
              <a:rPr lang="en-US" altLang="ja-JP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Kodai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Sakurai (Toyama)</a:t>
            </a:r>
          </a:p>
        </p:txBody>
      </p:sp>
    </p:spTree>
    <p:extLst>
      <p:ext uri="{BB962C8B-B14F-4D97-AF65-F5344CB8AC3E}">
        <p14:creationId xmlns:p14="http://schemas.microsoft.com/office/powerpoint/2010/main" val="321022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Renormalization in the Higgs sector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38787" y="1367044"/>
            <a:ext cx="4781459" cy="452432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 Set the same # of </a:t>
            </a:r>
            <a:r>
              <a:rPr lang="en-US" altLang="ja-JP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ren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conditions.  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-78174" y="2057187"/>
            <a:ext cx="8258374" cy="723741"/>
            <a:chOff x="-78174" y="1972575"/>
            <a:chExt cx="8258374" cy="723741"/>
          </a:xfrm>
        </p:grpSpPr>
        <p:sp>
          <p:nvSpPr>
            <p:cNvPr id="2055" name="テキスト ボックス 2054"/>
            <p:cNvSpPr txBox="1"/>
            <p:nvPr/>
          </p:nvSpPr>
          <p:spPr>
            <a:xfrm>
              <a:off x="247065" y="2182898"/>
              <a:ext cx="2236703" cy="36933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Tadpole condition: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4283968" y="2164794"/>
              <a:ext cx="6367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 0</a:t>
              </a:r>
              <a:endPara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5" name="角丸四角形 24"/>
            <p:cNvSpPr/>
            <p:nvPr/>
          </p:nvSpPr>
          <p:spPr>
            <a:xfrm>
              <a:off x="-78174" y="1972575"/>
              <a:ext cx="2156552" cy="602214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2724102" y="2207601"/>
              <a:ext cx="5517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H, h</a:t>
              </a:r>
              <a:endPara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6660232" y="2198396"/>
              <a:ext cx="15199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err="1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δT</a:t>
              </a:r>
              <a:r>
                <a:rPr lang="en-US" altLang="ja-JP" baseline="-25000" dirty="0" err="1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</a:t>
              </a:r>
              <a:r>
                <a:rPr lang="en-US" altLang="ja-JP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, </a:t>
              </a:r>
              <a:r>
                <a:rPr lang="en-US" altLang="ja-JP" dirty="0" err="1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δT</a:t>
              </a:r>
              <a:r>
                <a:rPr lang="en-US" altLang="ja-JP" baseline="-25000" dirty="0" err="1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</a:t>
              </a:r>
              <a:r>
                <a:rPr lang="en-US" altLang="ja-JP" baseline="-25000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(2)</a:t>
              </a:r>
              <a:endParaRPr lang="ja-JP" altLang="en-US" dirty="0">
                <a:solidFill>
                  <a:srgbClr val="0070C0"/>
                </a:solidFill>
              </a:endParaRPr>
            </a:p>
          </p:txBody>
        </p: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28023" y="2020194"/>
              <a:ext cx="990597" cy="676122"/>
            </a:xfrm>
            <a:prstGeom prst="rect">
              <a:avLst/>
            </a:prstGeom>
          </p:spPr>
        </p:pic>
        <p:sp>
          <p:nvSpPr>
            <p:cNvPr id="42" name="下矢印 41"/>
            <p:cNvSpPr/>
            <p:nvPr/>
          </p:nvSpPr>
          <p:spPr>
            <a:xfrm rot="16200000">
              <a:off x="5898826" y="2102175"/>
              <a:ext cx="514700" cy="576064"/>
            </a:xfrm>
            <a:prstGeom prst="downArrow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5580112" y="1187460"/>
            <a:ext cx="3127075" cy="890651"/>
            <a:chOff x="5580112" y="1187460"/>
            <a:chExt cx="3127075" cy="890651"/>
          </a:xfrm>
        </p:grpSpPr>
        <p:sp>
          <p:nvSpPr>
            <p:cNvPr id="105" name="正方形/長方形 104"/>
            <p:cNvSpPr/>
            <p:nvPr/>
          </p:nvSpPr>
          <p:spPr>
            <a:xfrm>
              <a:off x="5580112" y="1187460"/>
              <a:ext cx="3127075" cy="732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δv   : Ren. in EW sector </a:t>
              </a:r>
              <a:r>
                <a:rPr lang="en-US" altLang="ja-JP" sz="1200" i="1" dirty="0" err="1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Hollik</a:t>
              </a:r>
              <a:endParaRPr lang="en-US" altLang="ja-JP" sz="12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>
                <a:lnSpc>
                  <a:spcPct val="130000"/>
                </a:lnSpc>
              </a:pP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δM</a:t>
              </a:r>
              <a:r>
                <a:rPr lang="en-US" altLang="ja-JP" sz="1600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: Minimal subtra</a:t>
              </a: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c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tion</a:t>
              </a:r>
              <a:endParaRPr lang="ja-JP" altLang="en-US" sz="1600" dirty="0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6016406" y="1801112"/>
              <a:ext cx="266900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i="1" dirty="0" err="1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Kanemura</a:t>
              </a:r>
              <a:r>
                <a:rPr lang="en-US" altLang="ja-JP" sz="1200" i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, Okada, </a:t>
              </a:r>
              <a:r>
                <a:rPr lang="en-US" altLang="ja-JP" sz="1200" i="1" dirty="0" err="1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Senaha</a:t>
              </a:r>
              <a:r>
                <a:rPr lang="en-US" altLang="ja-JP" sz="1200" i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, Yuan</a:t>
              </a:r>
              <a:endParaRPr lang="ja-JP" altLang="en-US" sz="1200" dirty="0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89481" y="2865130"/>
            <a:ext cx="8507500" cy="1139934"/>
            <a:chOff x="89481" y="2865130"/>
            <a:chExt cx="8507500" cy="1139934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89481" y="2865130"/>
              <a:ext cx="7656305" cy="1139934"/>
              <a:chOff x="89481" y="2852936"/>
              <a:chExt cx="7656305" cy="1139934"/>
            </a:xfrm>
          </p:grpSpPr>
          <p:grpSp>
            <p:nvGrpSpPr>
              <p:cNvPr id="32" name="グループ化 31"/>
              <p:cNvGrpSpPr/>
              <p:nvPr/>
            </p:nvGrpSpPr>
            <p:grpSpPr>
              <a:xfrm>
                <a:off x="89481" y="2852936"/>
                <a:ext cx="5346615" cy="1080120"/>
                <a:chOff x="179512" y="3114818"/>
                <a:chExt cx="5346615" cy="1080120"/>
              </a:xfrm>
            </p:grpSpPr>
            <p:sp>
              <p:nvSpPr>
                <p:cNvPr id="23" name="テキスト ボックス 22"/>
                <p:cNvSpPr txBox="1"/>
                <p:nvPr/>
              </p:nvSpPr>
              <p:spPr>
                <a:xfrm>
                  <a:off x="319052" y="3474858"/>
                  <a:ext cx="1894707" cy="369332"/>
                </a:xfrm>
                <a:prstGeom prst="rect">
                  <a:avLst/>
                </a:prstGeom>
                <a:noFill/>
                <a:ln w="381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OS condition I:</a:t>
                  </a:r>
                  <a:endParaRPr kumimoji="1" lang="ja-JP" altLang="en-US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6" name="テキスト ボックス 55"/>
                <p:cNvSpPr txBox="1"/>
                <p:nvPr/>
              </p:nvSpPr>
              <p:spPr>
                <a:xfrm>
                  <a:off x="4889414" y="3444080"/>
                  <a:ext cx="63671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20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= 0</a:t>
                  </a:r>
                  <a:endParaRPr kumimoji="1"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59" name="角丸四角形 58"/>
                <p:cNvSpPr/>
                <p:nvPr/>
              </p:nvSpPr>
              <p:spPr>
                <a:xfrm>
                  <a:off x="179512" y="3114818"/>
                  <a:ext cx="2156552" cy="1080120"/>
                </a:xfrm>
                <a:prstGeom prst="round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テキスト ボックス 61"/>
                <p:cNvSpPr txBox="1"/>
                <p:nvPr/>
              </p:nvSpPr>
              <p:spPr>
                <a:xfrm>
                  <a:off x="2904570" y="3448182"/>
                  <a:ext cx="34657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6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Φ</a:t>
                  </a:r>
                  <a:endParaRPr kumimoji="1" lang="ja-JP" altLang="en-US" sz="16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34" name="テキスト ボックス 33"/>
              <p:cNvSpPr txBox="1"/>
              <p:nvPr/>
            </p:nvSpPr>
            <p:spPr>
              <a:xfrm>
                <a:off x="4154722" y="3654316"/>
                <a:ext cx="14253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@ p</a:t>
                </a:r>
                <a:r>
                  <a:rPr kumimoji="1" lang="en-US" altLang="ja-JP" sz="1600" baseline="300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r>
                  <a:rPr kumimoji="1"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= m</a:t>
                </a:r>
                <a:r>
                  <a:rPr kumimoji="1" lang="en-US" altLang="ja-JP" sz="1600" baseline="-250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Φ</a:t>
                </a:r>
                <a:r>
                  <a:rPr kumimoji="1" lang="en-US" altLang="ja-JP" sz="1600" baseline="300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sz="1600" baseline="30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6660232" y="3128774"/>
                <a:ext cx="108555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 smtClean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δm</a:t>
                </a:r>
                <a:r>
                  <a:rPr lang="en-US" altLang="ja-JP" baseline="-25000" dirty="0" smtClean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</a:t>
                </a:r>
                <a:r>
                  <a:rPr lang="en-US" altLang="ja-JP" dirty="0" smtClean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(4)</a:t>
                </a:r>
                <a:endParaRPr lang="ja-JP" altLang="en-US" dirty="0">
                  <a:solidFill>
                    <a:srgbClr val="FF0000"/>
                  </a:solidFill>
                </a:endParaRPr>
              </a:p>
            </p:txBody>
          </p:sp>
          <p:pic>
            <p:nvPicPr>
              <p:cNvPr id="88" name="Picture 6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9886" y="2897576"/>
                <a:ext cx="1380051" cy="778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9" name="テキスト ボックス 88"/>
              <p:cNvSpPr txBox="1"/>
              <p:nvPr/>
            </p:nvSpPr>
            <p:spPr>
              <a:xfrm>
                <a:off x="4369446" y="3222268"/>
                <a:ext cx="3465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Φ</a:t>
                </a:r>
                <a:endParaRPr kumimoji="1" lang="ja-JP" altLang="en-US" sz="16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7" name="下矢印 96"/>
              <p:cNvSpPr/>
              <p:nvPr/>
            </p:nvSpPr>
            <p:spPr>
              <a:xfrm rot="16200000">
                <a:off x="5898826" y="3108934"/>
                <a:ext cx="514700" cy="576064"/>
              </a:xfrm>
              <a:prstGeom prst="downArrow">
                <a:avLst/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正方形/長方形 9"/>
            <p:cNvSpPr/>
            <p:nvPr/>
          </p:nvSpPr>
          <p:spPr>
            <a:xfrm>
              <a:off x="6660232" y="3573016"/>
              <a:ext cx="19367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(φ = h, H, A, H</a:t>
              </a:r>
              <a:r>
                <a:rPr lang="en-US" altLang="ja-JP" sz="1600" baseline="300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±</a:t>
              </a:r>
              <a:r>
                <a:rPr lang="en-US" altLang="ja-JP" sz="16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</a:t>
              </a:r>
              <a:endParaRPr lang="ja-JP" altLang="en-US" sz="1600" dirty="0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206374" y="4149080"/>
            <a:ext cx="8372973" cy="1232267"/>
            <a:chOff x="206374" y="4149080"/>
            <a:chExt cx="8372973" cy="1232267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206374" y="4149080"/>
              <a:ext cx="7468879" cy="1223308"/>
              <a:chOff x="206374" y="4293924"/>
              <a:chExt cx="7468879" cy="1223308"/>
            </a:xfrm>
          </p:grpSpPr>
          <p:grpSp>
            <p:nvGrpSpPr>
              <p:cNvPr id="79" name="グループ化 78"/>
              <p:cNvGrpSpPr/>
              <p:nvPr/>
            </p:nvGrpSpPr>
            <p:grpSpPr>
              <a:xfrm>
                <a:off x="2688507" y="4293924"/>
                <a:ext cx="2730402" cy="869922"/>
                <a:chOff x="179512" y="3800906"/>
                <a:chExt cx="3582993" cy="1060982"/>
              </a:xfrm>
            </p:grpSpPr>
            <p:pic>
              <p:nvPicPr>
                <p:cNvPr id="80" name="Picture 6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1279" y="3800906"/>
                  <a:ext cx="1771650" cy="9525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1" name="Picture 7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9512" y="4068551"/>
                  <a:ext cx="440855" cy="5964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2" name="左大かっこ 81"/>
                <p:cNvSpPr/>
                <p:nvPr/>
              </p:nvSpPr>
              <p:spPr>
                <a:xfrm>
                  <a:off x="683568" y="3872914"/>
                  <a:ext cx="79989" cy="880492"/>
                </a:xfrm>
                <a:prstGeom prst="leftBracke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左大かっこ 82"/>
                <p:cNvSpPr/>
                <p:nvPr/>
              </p:nvSpPr>
              <p:spPr>
                <a:xfrm flipH="1">
                  <a:off x="2483768" y="3872914"/>
                  <a:ext cx="67596" cy="880492"/>
                </a:xfrm>
                <a:prstGeom prst="leftBracke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テキスト ボックス 86"/>
                <p:cNvSpPr txBox="1"/>
                <p:nvPr/>
              </p:nvSpPr>
              <p:spPr>
                <a:xfrm>
                  <a:off x="2699790" y="4160947"/>
                  <a:ext cx="1062715" cy="4879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ja-JP" altLang="en-US" sz="2000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 </a:t>
                  </a:r>
                  <a:r>
                    <a:rPr lang="ja-JP" altLang="en-US" sz="20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 </a:t>
                  </a:r>
                  <a:r>
                    <a:rPr kumimoji="1" lang="en-US" altLang="ja-JP" sz="20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= 0</a:t>
                  </a:r>
                  <a:endParaRPr kumimoji="1"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84" name="テキスト ボックス 83"/>
                <p:cNvSpPr txBox="1"/>
                <p:nvPr/>
              </p:nvSpPr>
              <p:spPr>
                <a:xfrm>
                  <a:off x="755576" y="4439686"/>
                  <a:ext cx="454789" cy="4129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6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Φ</a:t>
                  </a:r>
                  <a:endParaRPr kumimoji="1" lang="ja-JP" altLang="en-US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85" name="テキスト ボックス 84"/>
                <p:cNvSpPr txBox="1"/>
                <p:nvPr/>
              </p:nvSpPr>
              <p:spPr>
                <a:xfrm>
                  <a:off x="2051720" y="4448978"/>
                  <a:ext cx="454789" cy="4129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6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Φ</a:t>
                  </a:r>
                  <a:endParaRPr kumimoji="1" lang="ja-JP" altLang="en-US" sz="16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90" name="テキスト ボックス 89"/>
              <p:cNvSpPr txBox="1"/>
              <p:nvPr/>
            </p:nvSpPr>
            <p:spPr>
              <a:xfrm>
                <a:off x="206374" y="4633083"/>
                <a:ext cx="2039659" cy="369332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OS condition II: 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8" name="下矢印 97"/>
              <p:cNvSpPr/>
              <p:nvPr/>
            </p:nvSpPr>
            <p:spPr>
              <a:xfrm rot="16200000">
                <a:off x="5898826" y="4406431"/>
                <a:ext cx="514700" cy="576064"/>
              </a:xfrm>
              <a:prstGeom prst="downArrow">
                <a:avLst/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6660232" y="4365932"/>
                <a:ext cx="101502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 err="1" smtClean="0"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δZ</a:t>
                </a:r>
                <a:r>
                  <a:rPr lang="en-US" altLang="ja-JP" baseline="-25000" dirty="0" err="1" smtClean="0"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</a:t>
                </a:r>
                <a:r>
                  <a:rPr lang="en-US" altLang="ja-JP" dirty="0" smtClean="0"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(6)</a:t>
                </a:r>
                <a:endParaRPr lang="ja-JP" altLang="en-US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01" name="テキスト ボックス 100"/>
              <p:cNvSpPr txBox="1"/>
              <p:nvPr/>
            </p:nvSpPr>
            <p:spPr>
              <a:xfrm>
                <a:off x="4139952" y="5178678"/>
                <a:ext cx="14253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@ p</a:t>
                </a:r>
                <a:r>
                  <a:rPr kumimoji="1" lang="en-US" altLang="ja-JP" sz="1600" baseline="300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r>
                  <a:rPr kumimoji="1"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= m</a:t>
                </a:r>
                <a:r>
                  <a:rPr kumimoji="1" lang="en-US" altLang="ja-JP" sz="1600" baseline="-250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Φ</a:t>
                </a:r>
                <a:r>
                  <a:rPr kumimoji="1" lang="en-US" altLang="ja-JP" sz="1600" baseline="300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sz="1600" baseline="30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51" name="正方形/長方形 50"/>
            <p:cNvSpPr/>
            <p:nvPr/>
          </p:nvSpPr>
          <p:spPr>
            <a:xfrm>
              <a:off x="6660232" y="4581128"/>
              <a:ext cx="1919115" cy="8002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1600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(φ = h, H, A, H</a:t>
              </a:r>
              <a:r>
                <a:rPr lang="en-US" altLang="ja-JP" sz="1600" baseline="30000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±</a:t>
              </a:r>
              <a:r>
                <a:rPr lang="en-US" altLang="ja-JP" sz="1600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,</a:t>
              </a:r>
              <a:endParaRPr lang="en-US" altLang="ja-JP" sz="1600" baseline="30000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>
                <a:lnSpc>
                  <a:spcPct val="150000"/>
                </a:lnSpc>
              </a:pPr>
              <a:r>
                <a:rPr lang="en-US" altLang="ja-JP" sz="1600" baseline="30000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           </a:t>
              </a:r>
              <a:r>
                <a:rPr lang="en-US" altLang="ja-JP" sz="1600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G</a:t>
              </a:r>
              <a:r>
                <a:rPr lang="en-US" altLang="ja-JP" sz="1600" baseline="30000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</a:t>
              </a:r>
              <a:r>
                <a:rPr lang="en-US" altLang="ja-JP" sz="1600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, G</a:t>
              </a:r>
              <a:r>
                <a:rPr lang="en-US" altLang="ja-JP" sz="1600" baseline="30000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±</a:t>
              </a:r>
              <a:r>
                <a:rPr lang="en-US" altLang="ja-JP" sz="1600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</a:t>
              </a:r>
              <a:endParaRPr lang="ja-JP" altLang="en-US" sz="1600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198893" y="5373216"/>
            <a:ext cx="8605002" cy="1274658"/>
            <a:chOff x="198893" y="5373216"/>
            <a:chExt cx="8605002" cy="1274658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198893" y="5373216"/>
              <a:ext cx="8605002" cy="1204709"/>
              <a:chOff x="198893" y="5536659"/>
              <a:chExt cx="8605002" cy="1204709"/>
            </a:xfrm>
          </p:grpSpPr>
          <p:sp>
            <p:nvSpPr>
              <p:cNvPr id="91" name="テキスト ボックス 90"/>
              <p:cNvSpPr txBox="1"/>
              <p:nvPr/>
            </p:nvSpPr>
            <p:spPr>
              <a:xfrm>
                <a:off x="198893" y="5867980"/>
                <a:ext cx="2140859" cy="369332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OS condition III: 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2" name="テキスト ボックス 91"/>
              <p:cNvSpPr txBox="1"/>
              <p:nvPr/>
            </p:nvSpPr>
            <p:spPr>
              <a:xfrm>
                <a:off x="3419872" y="6402814"/>
                <a:ext cx="282641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@ p</a:t>
                </a:r>
                <a:r>
                  <a:rPr kumimoji="1" lang="en-US" altLang="ja-JP" sz="1600" baseline="300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r>
                  <a:rPr kumimoji="1"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= m</a:t>
                </a:r>
                <a:r>
                  <a:rPr kumimoji="1" lang="en-US" altLang="ja-JP" sz="1600" baseline="-250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Φ</a:t>
                </a:r>
                <a:r>
                  <a:rPr kumimoji="1" lang="en-US" altLang="ja-JP" sz="1600" baseline="300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r>
                  <a:rPr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and p</a:t>
                </a:r>
                <a:r>
                  <a:rPr lang="en-US" altLang="ja-JP" sz="1600" baseline="300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r>
                  <a:rPr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= m</a:t>
                </a:r>
                <a:r>
                  <a:rPr lang="en-US" altLang="ja-JP" sz="1600" baseline="-250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Φ’</a:t>
                </a:r>
                <a:r>
                  <a:rPr lang="en-US" altLang="ja-JP" sz="1600" baseline="300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sz="1600" baseline="30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pic>
            <p:nvPicPr>
              <p:cNvPr id="93" name="Picture 6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9832" y="5646074"/>
                <a:ext cx="1380051" cy="778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4" name="テキスト ボックス 93"/>
              <p:cNvSpPr txBox="1"/>
              <p:nvPr/>
            </p:nvSpPr>
            <p:spPr>
              <a:xfrm>
                <a:off x="4339392" y="5970766"/>
                <a:ext cx="3994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Φ’</a:t>
                </a:r>
                <a:endParaRPr kumimoji="1" lang="ja-JP" altLang="en-US" sz="16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5" name="テキスト ボックス 94"/>
              <p:cNvSpPr txBox="1"/>
              <p:nvPr/>
            </p:nvSpPr>
            <p:spPr>
              <a:xfrm>
                <a:off x="2771800" y="5949280"/>
                <a:ext cx="3465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Φ</a:t>
                </a:r>
                <a:endParaRPr kumimoji="1" lang="ja-JP" altLang="en-US" sz="16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6" name="テキスト ボックス 95"/>
              <p:cNvSpPr txBox="1"/>
              <p:nvPr/>
            </p:nvSpPr>
            <p:spPr>
              <a:xfrm>
                <a:off x="4626259" y="5909210"/>
                <a:ext cx="80983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2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  <a:r>
                  <a:rPr lang="ja-JP" altLang="en-US" sz="20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  <a:r>
                  <a:rPr kumimoji="1" lang="en-US" altLang="ja-JP" sz="20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= 0</a:t>
                </a:r>
                <a:endParaRPr kumimoji="1"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99" name="下矢印 98"/>
              <p:cNvSpPr/>
              <p:nvPr/>
            </p:nvSpPr>
            <p:spPr>
              <a:xfrm rot="16200000">
                <a:off x="5898826" y="5763938"/>
                <a:ext cx="514700" cy="576064"/>
              </a:xfrm>
              <a:prstGeom prst="downArrow">
                <a:avLst/>
              </a:prstGeom>
              <a:solidFill>
                <a:srgbClr val="FF0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6588224" y="5536659"/>
                <a:ext cx="2215671" cy="923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ja-JP" dirty="0" smtClean="0"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δα, δβ,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ja-JP" dirty="0" smtClean="0"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δC</a:t>
                </a:r>
                <a:r>
                  <a:rPr lang="en-US" altLang="ja-JP" baseline="-25000" dirty="0" smtClean="0"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h</a:t>
                </a:r>
                <a:r>
                  <a:rPr lang="en-US" altLang="ja-JP" dirty="0" smtClean="0"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, δC</a:t>
                </a:r>
                <a:r>
                  <a:rPr lang="en-US" altLang="ja-JP" baseline="-25000" dirty="0" smtClean="0"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A</a:t>
                </a:r>
                <a:r>
                  <a:rPr lang="en-US" altLang="ja-JP" dirty="0" smtClean="0"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, </a:t>
                </a:r>
                <a:r>
                  <a:rPr lang="en-US" altLang="ja-JP" dirty="0" err="1" smtClean="0"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δC</a:t>
                </a:r>
                <a:r>
                  <a:rPr lang="en-US" altLang="ja-JP" baseline="-25000" dirty="0" err="1" smtClean="0"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H</a:t>
                </a:r>
                <a:r>
                  <a:rPr lang="en-US" altLang="ja-JP" baseline="-25000" dirty="0" smtClean="0"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+</a:t>
                </a:r>
                <a:r>
                  <a:rPr lang="ja-JP" altLang="en-US" baseline="-25000" dirty="0"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  <a:r>
                  <a:rPr lang="en-US" altLang="ja-JP" dirty="0" smtClean="0"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(8)</a:t>
                </a:r>
              </a:p>
            </p:txBody>
          </p:sp>
        </p:grpSp>
        <p:sp>
          <p:nvSpPr>
            <p:cNvPr id="12" name="正方形/長方形 11"/>
            <p:cNvSpPr/>
            <p:nvPr/>
          </p:nvSpPr>
          <p:spPr>
            <a:xfrm>
              <a:off x="6556762" y="6309320"/>
              <a:ext cx="139493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</a:t>
              </a:r>
              <a:r>
                <a:rPr lang="en-US" altLang="ja-JP" sz="1600" dirty="0" err="1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δC</a:t>
              </a:r>
              <a:r>
                <a:rPr lang="en-US" altLang="ja-JP" sz="1600" baseline="-25000" dirty="0" err="1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ij</a:t>
              </a:r>
              <a:r>
                <a:rPr lang="en-US" altLang="ja-JP" sz="1600" baseline="-25000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 </a:t>
              </a:r>
              <a:r>
                <a:rPr lang="en-US" altLang="ja-JP" sz="1600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</a:t>
              </a:r>
              <a:r>
                <a:rPr lang="en-US" altLang="ja-JP" sz="1600" baseline="-25000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sz="1600" dirty="0" err="1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δC</a:t>
              </a:r>
              <a:r>
                <a:rPr lang="en-US" altLang="ja-JP" sz="1600" baseline="-25000" dirty="0" err="1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ji</a:t>
              </a:r>
              <a:r>
                <a:rPr lang="en-US" altLang="ja-JP" sz="1600" baseline="-25000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sz="1600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</a:t>
              </a:r>
              <a:endParaRPr lang="ja-JP" altLang="en-US" sz="1600" dirty="0"/>
            </a:p>
          </p:txBody>
        </p:sp>
      </p:grpSp>
      <p:sp>
        <p:nvSpPr>
          <p:cNvPr id="57" name="角丸四角形 56"/>
          <p:cNvSpPr/>
          <p:nvPr/>
        </p:nvSpPr>
        <p:spPr>
          <a:xfrm>
            <a:off x="198894" y="5434428"/>
            <a:ext cx="8605002" cy="128605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53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244"/>
    </mc:Choice>
    <mc:Fallback xmlns="">
      <p:transition spd="slow" advTm="572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2276872"/>
            <a:ext cx="6683807" cy="439248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923928" y="2001034"/>
            <a:ext cx="672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Tree</a:t>
            </a:r>
            <a:endParaRPr kumimoji="1" lang="ja-JP" altLang="en-US" i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16885" y="2001034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i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kumimoji="1" lang="en-US" altLang="ja-JP" i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PI</a:t>
            </a:r>
            <a:endParaRPr kumimoji="1" lang="ja-JP" altLang="en-US" i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578173" y="1988840"/>
            <a:ext cx="1691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Counter ter</a:t>
            </a:r>
            <a:r>
              <a:rPr lang="en-US" altLang="ja-JP" i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m</a:t>
            </a:r>
            <a:endParaRPr kumimoji="1" lang="ja-JP" altLang="en-US" i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3528" y="2616470"/>
            <a:ext cx="788999" cy="81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hWW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kumimoji="1"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hZZ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5536" y="4293487"/>
            <a:ext cx="482824" cy="431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hff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1162" y="5568856"/>
            <a:ext cx="612668" cy="452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hhh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Renormalized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Couplings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67544" y="1320384"/>
            <a:ext cx="5256584" cy="452432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4. Calculate the renormalized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quantities. 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513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Gauge Dependence (Introduction)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07504" y="1405811"/>
            <a:ext cx="21617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Nielsen Identity:     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019729" y="1223419"/>
            <a:ext cx="37988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N. K. Nielsen, </a:t>
            </a:r>
            <a:r>
              <a:rPr lang="en-US" altLang="ja-JP" sz="1200" b="1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Nucl</a:t>
            </a:r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. Phys. B 101, 173 (1975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200" b="1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10573" y="2204864"/>
            <a:ext cx="244634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On-shell condition: </a:t>
            </a:r>
          </a:p>
        </p:txBody>
      </p:sp>
      <p:grpSp>
        <p:nvGrpSpPr>
          <p:cNvPr id="17" name="グループ化 16"/>
          <p:cNvGrpSpPr/>
          <p:nvPr/>
        </p:nvGrpSpPr>
        <p:grpSpPr>
          <a:xfrm>
            <a:off x="2157069" y="1412777"/>
            <a:ext cx="2676129" cy="706131"/>
            <a:chOff x="491170" y="2088748"/>
            <a:chExt cx="3478117" cy="819150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491170" y="2101066"/>
              <a:ext cx="3478117" cy="806832"/>
              <a:chOff x="523925" y="1983224"/>
              <a:chExt cx="3478117" cy="806832"/>
            </a:xfrm>
          </p:grpSpPr>
          <p:sp>
            <p:nvSpPr>
              <p:cNvPr id="4" name="左大かっこ 3"/>
              <p:cNvSpPr/>
              <p:nvPr/>
            </p:nvSpPr>
            <p:spPr>
              <a:xfrm>
                <a:off x="1043608" y="1983224"/>
                <a:ext cx="144016" cy="806832"/>
              </a:xfrm>
              <a:prstGeom prst="leftBracket">
                <a:avLst/>
              </a:prstGeom>
              <a:ln w="25400">
                <a:solidFill>
                  <a:schemeClr val="tx1">
                    <a:alpha val="99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6" name="図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3925" y="2181852"/>
                <a:ext cx="447675" cy="409575"/>
              </a:xfrm>
              <a:prstGeom prst="rect">
                <a:avLst/>
              </a:prstGeom>
            </p:spPr>
          </p:pic>
          <p:sp>
            <p:nvSpPr>
              <p:cNvPr id="8" name="テキスト ボックス 7"/>
              <p:cNvSpPr txBox="1"/>
              <p:nvPr/>
            </p:nvSpPr>
            <p:spPr>
              <a:xfrm>
                <a:off x="3631428" y="2222095"/>
                <a:ext cx="3706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=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0771" y="2088748"/>
              <a:ext cx="2047875" cy="819150"/>
            </a:xfrm>
            <a:prstGeom prst="rect">
              <a:avLst/>
            </a:prstGeom>
          </p:spPr>
        </p:pic>
      </p:grpSp>
      <p:pic>
        <p:nvPicPr>
          <p:cNvPr id="14" name="図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3187" y="1622698"/>
            <a:ext cx="4071301" cy="438150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5769" y="2280918"/>
            <a:ext cx="3932461" cy="571500"/>
          </a:xfrm>
          <a:prstGeom prst="rect">
            <a:avLst/>
          </a:prstGeom>
        </p:spPr>
      </p:pic>
      <p:grpSp>
        <p:nvGrpSpPr>
          <p:cNvPr id="2" name="グループ化 1"/>
          <p:cNvGrpSpPr/>
          <p:nvPr/>
        </p:nvGrpSpPr>
        <p:grpSpPr>
          <a:xfrm>
            <a:off x="653528" y="2924944"/>
            <a:ext cx="8165060" cy="461665"/>
            <a:chOff x="653528" y="2924944"/>
            <a:chExt cx="8165060" cy="461665"/>
          </a:xfrm>
        </p:grpSpPr>
        <p:sp>
          <p:nvSpPr>
            <p:cNvPr id="25" name="正方形/長方形 24"/>
            <p:cNvSpPr/>
            <p:nvPr/>
          </p:nvSpPr>
          <p:spPr>
            <a:xfrm>
              <a:off x="1399333" y="2924944"/>
              <a:ext cx="74192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G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auge dependence reminds </a:t>
              </a: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in renormalized mixing 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angles, e.g., </a:t>
              </a: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δ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α, δβ.    </a:t>
              </a:r>
            </a:p>
          </p:txBody>
        </p:sp>
        <p:sp>
          <p:nvSpPr>
            <p:cNvPr id="26" name="右矢印 25"/>
            <p:cNvSpPr/>
            <p:nvPr/>
          </p:nvSpPr>
          <p:spPr>
            <a:xfrm>
              <a:off x="653528" y="2971292"/>
              <a:ext cx="692101" cy="405784"/>
            </a:xfrm>
            <a:prstGeom prst="rightArrow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右大かっこ 32"/>
          <p:cNvSpPr/>
          <p:nvPr/>
        </p:nvSpPr>
        <p:spPr>
          <a:xfrm>
            <a:off x="4227978" y="1412776"/>
            <a:ext cx="200006" cy="726284"/>
          </a:xfrm>
          <a:prstGeom prst="righ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198003" y="3429000"/>
            <a:ext cx="34378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Q: Why does it happen?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98003" y="4046656"/>
            <a:ext cx="66782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A: We calculate only the 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PART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of the S-matrix amplitude!</a:t>
            </a:r>
          </a:p>
        </p:txBody>
      </p:sp>
      <p:grpSp>
        <p:nvGrpSpPr>
          <p:cNvPr id="28" name="グループ化 27"/>
          <p:cNvGrpSpPr/>
          <p:nvPr/>
        </p:nvGrpSpPr>
        <p:grpSpPr>
          <a:xfrm>
            <a:off x="251520" y="4755695"/>
            <a:ext cx="8567068" cy="1625633"/>
            <a:chOff x="251520" y="4755695"/>
            <a:chExt cx="8567068" cy="1625633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1520" y="4755695"/>
              <a:ext cx="1328374" cy="1625633"/>
            </a:xfrm>
            <a:prstGeom prst="rect">
              <a:avLst/>
            </a:prstGeom>
          </p:spPr>
        </p:pic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17287" y="4857560"/>
              <a:ext cx="1428750" cy="1400175"/>
            </a:xfrm>
            <a:prstGeom prst="rect">
              <a:avLst/>
            </a:prstGeom>
          </p:spPr>
        </p:pic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270812" y="4843272"/>
              <a:ext cx="1314450" cy="1428750"/>
            </a:xfrm>
            <a:prstGeom prst="rect">
              <a:avLst/>
            </a:prstGeom>
          </p:spPr>
        </p:pic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796136" y="4891330"/>
              <a:ext cx="1343025" cy="1381125"/>
            </a:xfrm>
            <a:prstGeom prst="rect">
              <a:avLst/>
            </a:prstGeom>
          </p:spPr>
        </p:pic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504138" y="4843272"/>
              <a:ext cx="1314450" cy="1371600"/>
            </a:xfrm>
            <a:prstGeom prst="rect">
              <a:avLst/>
            </a:prstGeom>
          </p:spPr>
        </p:pic>
        <p:sp>
          <p:nvSpPr>
            <p:cNvPr id="44" name="正方形/長方形 43"/>
            <p:cNvSpPr/>
            <p:nvPr/>
          </p:nvSpPr>
          <p:spPr>
            <a:xfrm>
              <a:off x="1713283" y="5234481"/>
              <a:ext cx="47805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</a:t>
              </a:r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2191336" y="4196941"/>
            <a:ext cx="6816230" cy="2184387"/>
            <a:chOff x="2191336" y="4196941"/>
            <a:chExt cx="6816230" cy="2184387"/>
          </a:xfrm>
        </p:grpSpPr>
        <p:sp>
          <p:nvSpPr>
            <p:cNvPr id="32" name="角丸四角形 31"/>
            <p:cNvSpPr/>
            <p:nvPr/>
          </p:nvSpPr>
          <p:spPr>
            <a:xfrm>
              <a:off x="2191336" y="4755695"/>
              <a:ext cx="6773152" cy="1625633"/>
            </a:xfrm>
            <a:prstGeom prst="roundRect">
              <a:avLst>
                <a:gd name="adj" fmla="val 10790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7082247" y="4196941"/>
              <a:ext cx="1925319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Bruit force way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379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Gauge Dependence (Introduction)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07504" y="1405811"/>
            <a:ext cx="21617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Nielsen Identity:     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019729" y="1223419"/>
            <a:ext cx="37988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N. K. Nielsen, </a:t>
            </a:r>
            <a:r>
              <a:rPr lang="en-US" altLang="ja-JP" sz="1200" b="1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Nucl</a:t>
            </a:r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. Phys. B 101, 173 (1975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1200" b="1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10573" y="2204864"/>
            <a:ext cx="244634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On-shell condition: </a:t>
            </a:r>
          </a:p>
        </p:txBody>
      </p:sp>
      <p:grpSp>
        <p:nvGrpSpPr>
          <p:cNvPr id="17" name="グループ化 16"/>
          <p:cNvGrpSpPr/>
          <p:nvPr/>
        </p:nvGrpSpPr>
        <p:grpSpPr>
          <a:xfrm>
            <a:off x="2157069" y="1412777"/>
            <a:ext cx="2676129" cy="706131"/>
            <a:chOff x="491170" y="2088748"/>
            <a:chExt cx="3478117" cy="819150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491170" y="2101066"/>
              <a:ext cx="3478117" cy="806832"/>
              <a:chOff x="523925" y="1983224"/>
              <a:chExt cx="3478117" cy="806832"/>
            </a:xfrm>
          </p:grpSpPr>
          <p:sp>
            <p:nvSpPr>
              <p:cNvPr id="4" name="左大かっこ 3"/>
              <p:cNvSpPr/>
              <p:nvPr/>
            </p:nvSpPr>
            <p:spPr>
              <a:xfrm>
                <a:off x="1043608" y="1983224"/>
                <a:ext cx="144016" cy="806832"/>
              </a:xfrm>
              <a:prstGeom prst="leftBracket">
                <a:avLst/>
              </a:prstGeom>
              <a:ln w="25400">
                <a:solidFill>
                  <a:schemeClr val="tx1">
                    <a:alpha val="99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6" name="図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3925" y="2181852"/>
                <a:ext cx="447675" cy="409575"/>
              </a:xfrm>
              <a:prstGeom prst="rect">
                <a:avLst/>
              </a:prstGeom>
            </p:spPr>
          </p:pic>
          <p:sp>
            <p:nvSpPr>
              <p:cNvPr id="8" name="テキスト ボックス 7"/>
              <p:cNvSpPr txBox="1"/>
              <p:nvPr/>
            </p:nvSpPr>
            <p:spPr>
              <a:xfrm>
                <a:off x="3631428" y="2222095"/>
                <a:ext cx="3706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=</a:t>
                </a:r>
                <a:endPara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0771" y="2088748"/>
              <a:ext cx="2047875" cy="819150"/>
            </a:xfrm>
            <a:prstGeom prst="rect">
              <a:avLst/>
            </a:prstGeom>
          </p:spPr>
        </p:pic>
      </p:grpSp>
      <p:pic>
        <p:nvPicPr>
          <p:cNvPr id="14" name="図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3187" y="1622698"/>
            <a:ext cx="4071301" cy="438150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5769" y="2280918"/>
            <a:ext cx="3932461" cy="571500"/>
          </a:xfrm>
          <a:prstGeom prst="rect">
            <a:avLst/>
          </a:prstGeom>
        </p:spPr>
      </p:pic>
      <p:grpSp>
        <p:nvGrpSpPr>
          <p:cNvPr id="2" name="グループ化 1"/>
          <p:cNvGrpSpPr/>
          <p:nvPr/>
        </p:nvGrpSpPr>
        <p:grpSpPr>
          <a:xfrm>
            <a:off x="653528" y="2924944"/>
            <a:ext cx="8165060" cy="461665"/>
            <a:chOff x="653528" y="2924944"/>
            <a:chExt cx="8165060" cy="461665"/>
          </a:xfrm>
        </p:grpSpPr>
        <p:sp>
          <p:nvSpPr>
            <p:cNvPr id="25" name="正方形/長方形 24"/>
            <p:cNvSpPr/>
            <p:nvPr/>
          </p:nvSpPr>
          <p:spPr>
            <a:xfrm>
              <a:off x="1399333" y="2924944"/>
              <a:ext cx="74192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G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auge dependence reminds </a:t>
              </a: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in renormalized mixing 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angles, e.g., </a:t>
              </a: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δ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α, δβ.    </a:t>
              </a:r>
            </a:p>
          </p:txBody>
        </p:sp>
        <p:sp>
          <p:nvSpPr>
            <p:cNvPr id="26" name="右矢印 25"/>
            <p:cNvSpPr/>
            <p:nvPr/>
          </p:nvSpPr>
          <p:spPr>
            <a:xfrm>
              <a:off x="653528" y="2971292"/>
              <a:ext cx="692101" cy="405784"/>
            </a:xfrm>
            <a:prstGeom prst="rightArrow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右大かっこ 32"/>
          <p:cNvSpPr/>
          <p:nvPr/>
        </p:nvSpPr>
        <p:spPr>
          <a:xfrm>
            <a:off x="4227978" y="1412776"/>
            <a:ext cx="200006" cy="726284"/>
          </a:xfrm>
          <a:prstGeom prst="righ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198003" y="3429000"/>
            <a:ext cx="34378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Q: Why does it happen?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98003" y="4046656"/>
            <a:ext cx="66782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A: We calculate only the 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PART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of the S-matrix amplitude!</a:t>
            </a:r>
          </a:p>
        </p:txBody>
      </p:sp>
      <p:grpSp>
        <p:nvGrpSpPr>
          <p:cNvPr id="28" name="グループ化 27"/>
          <p:cNvGrpSpPr/>
          <p:nvPr/>
        </p:nvGrpSpPr>
        <p:grpSpPr>
          <a:xfrm>
            <a:off x="251520" y="4755695"/>
            <a:ext cx="8567068" cy="1625633"/>
            <a:chOff x="251520" y="4755695"/>
            <a:chExt cx="8567068" cy="1625633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1520" y="4755695"/>
              <a:ext cx="1328374" cy="1625633"/>
            </a:xfrm>
            <a:prstGeom prst="rect">
              <a:avLst/>
            </a:prstGeom>
          </p:spPr>
        </p:pic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17287" y="4857560"/>
              <a:ext cx="1428750" cy="1400175"/>
            </a:xfrm>
            <a:prstGeom prst="rect">
              <a:avLst/>
            </a:prstGeom>
          </p:spPr>
        </p:pic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270812" y="4843272"/>
              <a:ext cx="1314450" cy="1428750"/>
            </a:xfrm>
            <a:prstGeom prst="rect">
              <a:avLst/>
            </a:prstGeom>
          </p:spPr>
        </p:pic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796136" y="4891330"/>
              <a:ext cx="1343025" cy="1381125"/>
            </a:xfrm>
            <a:prstGeom prst="rect">
              <a:avLst/>
            </a:prstGeom>
          </p:spPr>
        </p:pic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504138" y="4843272"/>
              <a:ext cx="1314450" cy="1371600"/>
            </a:xfrm>
            <a:prstGeom prst="rect">
              <a:avLst/>
            </a:prstGeom>
          </p:spPr>
        </p:pic>
        <p:sp>
          <p:nvSpPr>
            <p:cNvPr id="44" name="正方形/長方形 43"/>
            <p:cNvSpPr/>
            <p:nvPr/>
          </p:nvSpPr>
          <p:spPr>
            <a:xfrm>
              <a:off x="1713283" y="5234481"/>
              <a:ext cx="47805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</a:t>
              </a:r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2936869" y="4647055"/>
            <a:ext cx="5261937" cy="1950927"/>
            <a:chOff x="2936869" y="4647055"/>
            <a:chExt cx="5261937" cy="1950927"/>
          </a:xfrm>
        </p:grpSpPr>
        <p:sp>
          <p:nvSpPr>
            <p:cNvPr id="30" name="下カーブ矢印 29"/>
            <p:cNvSpPr/>
            <p:nvPr/>
          </p:nvSpPr>
          <p:spPr>
            <a:xfrm flipH="1">
              <a:off x="2936869" y="4647055"/>
              <a:ext cx="1784519" cy="348440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下カーブ矢印 51"/>
            <p:cNvSpPr/>
            <p:nvPr/>
          </p:nvSpPr>
          <p:spPr>
            <a:xfrm flipH="1">
              <a:off x="3347863" y="4661746"/>
              <a:ext cx="3179077" cy="348440"/>
            </a:xfrm>
            <a:prstGeom prst="curved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下カーブ矢印 52"/>
            <p:cNvSpPr/>
            <p:nvPr/>
          </p:nvSpPr>
          <p:spPr>
            <a:xfrm flipH="1" flipV="1">
              <a:off x="3131840" y="6164674"/>
              <a:ext cx="5066966" cy="433308"/>
            </a:xfrm>
            <a:prstGeom prst="curved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正方形/長方形 31"/>
          <p:cNvSpPr/>
          <p:nvPr/>
        </p:nvSpPr>
        <p:spPr>
          <a:xfrm>
            <a:off x="6876257" y="4286090"/>
            <a:ext cx="22006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Pinch Technique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5229022" y="6058162"/>
            <a:ext cx="1077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b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Extract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4788024" y="4508103"/>
            <a:ext cx="107745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Extract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1990840" y="4386653"/>
            <a:ext cx="107745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Extract</a:t>
            </a:r>
          </a:p>
        </p:txBody>
      </p:sp>
    </p:spTree>
    <p:extLst>
      <p:ext uri="{BB962C8B-B14F-4D97-AF65-F5344CB8AC3E}">
        <p14:creationId xmlns:p14="http://schemas.microsoft.com/office/powerpoint/2010/main" val="386684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65" y="1141512"/>
            <a:ext cx="8531870" cy="279082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630101" y="6088386"/>
            <a:ext cx="7883798" cy="431657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ξ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Z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contribution can be extracted by (W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G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(Z, A, G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Z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Gauge Dep. in CP-even Sector in R</a:t>
            </a:r>
            <a:r>
              <a:rPr lang="en-US" altLang="ja-JP" sz="32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ξ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Gauge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365104"/>
            <a:ext cx="4085490" cy="1152128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899592" y="2275314"/>
            <a:ext cx="24463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(h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h or H)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561335" y="4051457"/>
            <a:ext cx="36830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Gauge boson propagator : 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4709774"/>
            <a:ext cx="3977903" cy="549399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4556261" y="5259173"/>
            <a:ext cx="42816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Mass of NGB and FPG: </a:t>
            </a: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ξ</a:t>
            </a:r>
            <a:r>
              <a:rPr lang="en-US" altLang="ja-JP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×m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4458143" y="4128351"/>
            <a:ext cx="4506346" cy="1777153"/>
          </a:xfrm>
          <a:prstGeom prst="roundRect">
            <a:avLst>
              <a:gd name="adj" fmla="val 1079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148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/>
        </p:nvGrpSpPr>
        <p:grpSpPr>
          <a:xfrm>
            <a:off x="467544" y="1996266"/>
            <a:ext cx="7992888" cy="1936790"/>
            <a:chOff x="467544" y="1996266"/>
            <a:chExt cx="7992888" cy="1936790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7544" y="1996266"/>
              <a:ext cx="4074972" cy="576064"/>
            </a:xfrm>
            <a:prstGeom prst="rect">
              <a:avLst/>
            </a:prstGeom>
          </p:spPr>
        </p:pic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91680" y="2644338"/>
              <a:ext cx="3096344" cy="561975"/>
            </a:xfrm>
            <a:prstGeom prst="rect">
              <a:avLst/>
            </a:prstGeom>
          </p:spPr>
        </p:pic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79712" y="3436426"/>
              <a:ext cx="6480720" cy="496630"/>
            </a:xfrm>
            <a:prstGeom prst="rect">
              <a:avLst/>
            </a:prstGeom>
          </p:spPr>
        </p:pic>
      </p:grpSp>
      <p:sp>
        <p:nvSpPr>
          <p:cNvPr id="9" name="正方形/長方形 8"/>
          <p:cNvSpPr/>
          <p:nvPr/>
        </p:nvSpPr>
        <p:spPr>
          <a:xfrm>
            <a:off x="5868144" y="1203458"/>
            <a:ext cx="3037178" cy="623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Yamada, PRD64, 0103064</a:t>
            </a:r>
          </a:p>
          <a:p>
            <a:pPr>
              <a:lnSpc>
                <a:spcPct val="150000"/>
              </a:lnSpc>
            </a:pP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Espinosa, Yamada, PRD67, 036003</a:t>
            </a:r>
            <a:endParaRPr lang="ja-JP" altLang="en-US" sz="1200" b="1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51520" y="1198493"/>
            <a:ext cx="489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Gauge dependent part of the H-h mixing: 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529" y="4238298"/>
            <a:ext cx="5142646" cy="1090864"/>
          </a:xfrm>
          <a:prstGeom prst="rect">
            <a:avLst/>
          </a:prstGeom>
        </p:spPr>
      </p:pic>
      <p:sp>
        <p:nvSpPr>
          <p:cNvPr id="13" name="角丸四角形 12"/>
          <p:cNvSpPr/>
          <p:nvPr/>
        </p:nvSpPr>
        <p:spPr>
          <a:xfrm>
            <a:off x="395536" y="1937680"/>
            <a:ext cx="8208912" cy="2139392"/>
          </a:xfrm>
          <a:prstGeom prst="roundRect">
            <a:avLst>
              <a:gd name="adj" fmla="val 965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576" y="5602663"/>
            <a:ext cx="7207151" cy="476250"/>
          </a:xfrm>
          <a:prstGeom prst="rect">
            <a:avLst/>
          </a:prstGeom>
        </p:spPr>
      </p:pic>
      <p:sp>
        <p:nvSpPr>
          <p:cNvPr id="15" name="角丸四角形 14"/>
          <p:cNvSpPr/>
          <p:nvPr/>
        </p:nvSpPr>
        <p:spPr>
          <a:xfrm>
            <a:off x="611560" y="5445224"/>
            <a:ext cx="7423175" cy="733503"/>
          </a:xfrm>
          <a:prstGeom prst="roundRect">
            <a:avLst>
              <a:gd name="adj" fmla="val 965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4487925" y="6081076"/>
            <a:ext cx="397250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Nielsen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dentity is satisfied!     </a:t>
            </a:r>
          </a:p>
        </p:txBody>
      </p:sp>
      <p:sp>
        <p:nvSpPr>
          <p:cNvPr id="18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Gauge Dep. in CP-even Sector in R</a:t>
            </a:r>
            <a:r>
              <a:rPr lang="en-US" altLang="ja-JP" sz="32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ξ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Gauge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9824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2060848"/>
            <a:ext cx="3606946" cy="2736304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2060491"/>
            <a:ext cx="3246522" cy="2880320"/>
          </a:xfrm>
          <a:prstGeom prst="rect">
            <a:avLst/>
          </a:prstGeom>
        </p:spPr>
      </p:pic>
      <p:sp>
        <p:nvSpPr>
          <p:cNvPr id="6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Essence of Pinch Technique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087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994" y="5443514"/>
            <a:ext cx="4087091" cy="507936"/>
          </a:xfrm>
          <a:prstGeom prst="rect">
            <a:avLst/>
          </a:prstGeom>
        </p:spPr>
      </p:pic>
      <p:sp>
        <p:nvSpPr>
          <p:cNvPr id="18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Essence of Pinch Technique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58" y="1446538"/>
            <a:ext cx="3020946" cy="3174082"/>
          </a:xfrm>
          <a:prstGeom prst="rect">
            <a:avLst/>
          </a:prstGeom>
        </p:spPr>
      </p:pic>
      <p:grpSp>
        <p:nvGrpSpPr>
          <p:cNvPr id="17" name="グループ化 16"/>
          <p:cNvGrpSpPr/>
          <p:nvPr/>
        </p:nvGrpSpPr>
        <p:grpSpPr>
          <a:xfrm>
            <a:off x="323528" y="1446538"/>
            <a:ext cx="4248472" cy="4816630"/>
            <a:chOff x="323528" y="1446538"/>
            <a:chExt cx="4248472" cy="4816630"/>
          </a:xfrm>
        </p:grpSpPr>
        <p:sp>
          <p:nvSpPr>
            <p:cNvPr id="2" name="角丸四角形 1"/>
            <p:cNvSpPr/>
            <p:nvPr/>
          </p:nvSpPr>
          <p:spPr>
            <a:xfrm>
              <a:off x="655658" y="1446538"/>
              <a:ext cx="819998" cy="317408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角丸四角形 10"/>
            <p:cNvSpPr/>
            <p:nvPr/>
          </p:nvSpPr>
          <p:spPr>
            <a:xfrm>
              <a:off x="323528" y="5105307"/>
              <a:ext cx="4248472" cy="1157861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1619672" y="3033579"/>
            <a:ext cx="1728192" cy="2483653"/>
            <a:chOff x="1619672" y="3033579"/>
            <a:chExt cx="1728192" cy="2483653"/>
          </a:xfrm>
        </p:grpSpPr>
        <p:cxnSp>
          <p:nvCxnSpPr>
            <p:cNvPr id="12" name="直線矢印コネクタ 11"/>
            <p:cNvCxnSpPr/>
            <p:nvPr/>
          </p:nvCxnSpPr>
          <p:spPr>
            <a:xfrm>
              <a:off x="1619672" y="3033579"/>
              <a:ext cx="1728192" cy="2483653"/>
            </a:xfrm>
            <a:prstGeom prst="straightConnector1">
              <a:avLst/>
            </a:prstGeom>
            <a:ln w="254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正方形/長方形 15"/>
            <p:cNvSpPr/>
            <p:nvPr/>
          </p:nvSpPr>
          <p:spPr>
            <a:xfrm>
              <a:off x="2457998" y="3680845"/>
              <a:ext cx="528335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2000" b="1" dirty="0" smtClean="0">
                  <a:solidFill>
                    <a:schemeClr val="tx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k</a:t>
              </a:r>
              <a:r>
                <a:rPr lang="en-US" altLang="ja-JP" sz="2000" b="1" baseline="30000" dirty="0" smtClean="0">
                  <a:solidFill>
                    <a:schemeClr val="tx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μ</a:t>
              </a: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4803112" y="5229197"/>
            <a:ext cx="3865345" cy="859749"/>
            <a:chOff x="4803112" y="5229197"/>
            <a:chExt cx="3865345" cy="859749"/>
          </a:xfrm>
        </p:grpSpPr>
        <p:sp>
          <p:nvSpPr>
            <p:cNvPr id="10" name="右矢印 9"/>
            <p:cNvSpPr/>
            <p:nvPr/>
          </p:nvSpPr>
          <p:spPr>
            <a:xfrm>
              <a:off x="4803112" y="5229197"/>
              <a:ext cx="777000" cy="859749"/>
            </a:xfrm>
            <a:prstGeom prst="rightArrow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68144" y="5378312"/>
              <a:ext cx="2800313" cy="5470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7597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994" y="5443514"/>
            <a:ext cx="4087091" cy="507936"/>
          </a:xfrm>
          <a:prstGeom prst="rect">
            <a:avLst/>
          </a:prstGeom>
        </p:spPr>
      </p:pic>
      <p:sp>
        <p:nvSpPr>
          <p:cNvPr id="18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Essence of Pinch Technique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58" y="1446538"/>
            <a:ext cx="3020946" cy="3174082"/>
          </a:xfrm>
          <a:prstGeom prst="rect">
            <a:avLst/>
          </a:prstGeom>
        </p:spPr>
      </p:pic>
      <p:grpSp>
        <p:nvGrpSpPr>
          <p:cNvPr id="17" name="グループ化 16"/>
          <p:cNvGrpSpPr/>
          <p:nvPr/>
        </p:nvGrpSpPr>
        <p:grpSpPr>
          <a:xfrm>
            <a:off x="323528" y="1446538"/>
            <a:ext cx="4248472" cy="4816630"/>
            <a:chOff x="323528" y="1446538"/>
            <a:chExt cx="4248472" cy="4816630"/>
          </a:xfrm>
        </p:grpSpPr>
        <p:sp>
          <p:nvSpPr>
            <p:cNvPr id="2" name="角丸四角形 1"/>
            <p:cNvSpPr/>
            <p:nvPr/>
          </p:nvSpPr>
          <p:spPr>
            <a:xfrm>
              <a:off x="655658" y="1446538"/>
              <a:ext cx="819998" cy="317408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角丸四角形 10"/>
            <p:cNvSpPr/>
            <p:nvPr/>
          </p:nvSpPr>
          <p:spPr>
            <a:xfrm>
              <a:off x="323528" y="5105307"/>
              <a:ext cx="4248472" cy="1157861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1619672" y="3033579"/>
            <a:ext cx="1728192" cy="2483653"/>
            <a:chOff x="1619672" y="3033579"/>
            <a:chExt cx="1728192" cy="2483653"/>
          </a:xfrm>
        </p:grpSpPr>
        <p:cxnSp>
          <p:nvCxnSpPr>
            <p:cNvPr id="12" name="直線矢印コネクタ 11"/>
            <p:cNvCxnSpPr/>
            <p:nvPr/>
          </p:nvCxnSpPr>
          <p:spPr>
            <a:xfrm>
              <a:off x="1619672" y="3033579"/>
              <a:ext cx="1728192" cy="2483653"/>
            </a:xfrm>
            <a:prstGeom prst="straightConnector1">
              <a:avLst/>
            </a:prstGeom>
            <a:ln w="254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正方形/長方形 15"/>
            <p:cNvSpPr/>
            <p:nvPr/>
          </p:nvSpPr>
          <p:spPr>
            <a:xfrm>
              <a:off x="2457998" y="3680845"/>
              <a:ext cx="528335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2000" b="1" dirty="0" smtClean="0">
                  <a:solidFill>
                    <a:schemeClr val="tx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k</a:t>
              </a:r>
              <a:r>
                <a:rPr lang="en-US" altLang="ja-JP" sz="2000" b="1" baseline="30000" dirty="0" smtClean="0">
                  <a:solidFill>
                    <a:schemeClr val="tx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μ</a:t>
              </a: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803112" y="5229197"/>
            <a:ext cx="3865345" cy="859749"/>
            <a:chOff x="4803112" y="5229197"/>
            <a:chExt cx="3865345" cy="859749"/>
          </a:xfrm>
        </p:grpSpPr>
        <p:sp>
          <p:nvSpPr>
            <p:cNvPr id="10" name="右矢印 9"/>
            <p:cNvSpPr/>
            <p:nvPr/>
          </p:nvSpPr>
          <p:spPr>
            <a:xfrm>
              <a:off x="4803112" y="5229197"/>
              <a:ext cx="777000" cy="859749"/>
            </a:xfrm>
            <a:prstGeom prst="rightArrow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68144" y="5378312"/>
              <a:ext cx="2800313" cy="547039"/>
            </a:xfrm>
            <a:prstGeom prst="rect">
              <a:avLst/>
            </a:prstGeom>
          </p:spPr>
        </p:pic>
      </p:grpSp>
      <p:pic>
        <p:nvPicPr>
          <p:cNvPr id="13" name="図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112" y="1496102"/>
            <a:ext cx="2911028" cy="2858340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7468117" y="4523699"/>
            <a:ext cx="111612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Pinching</a:t>
            </a:r>
            <a:endParaRPr lang="en-US" altLang="ja-JP" baseline="30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右矢印 14"/>
          <p:cNvSpPr/>
          <p:nvPr/>
        </p:nvSpPr>
        <p:spPr>
          <a:xfrm rot="16200000">
            <a:off x="6574569" y="4331188"/>
            <a:ext cx="922115" cy="864980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80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591394"/>
            <a:ext cx="5915025" cy="4933950"/>
          </a:xfrm>
          <a:prstGeom prst="rect">
            <a:avLst/>
          </a:prstGeom>
        </p:spPr>
      </p:pic>
      <p:sp>
        <p:nvSpPr>
          <p:cNvPr id="18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Pinch technique for the CP-even sector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548911" y="1625687"/>
            <a:ext cx="3347864" cy="1077218"/>
          </a:xfrm>
          <a:prstGeom prst="rect">
            <a:avLst/>
          </a:prstGeom>
          <a:ln w="2540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There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are the other graphs obtained by G</a:t>
            </a:r>
            <a:r>
              <a:rPr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+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+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and h 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H.  </a:t>
            </a:r>
            <a:endParaRPr lang="en-US" altLang="ja-JP" sz="1600" baseline="30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1403648" y="3212976"/>
            <a:ext cx="7493127" cy="1368152"/>
            <a:chOff x="1403648" y="3212976"/>
            <a:chExt cx="7493127" cy="1368152"/>
          </a:xfrm>
        </p:grpSpPr>
        <p:sp>
          <p:nvSpPr>
            <p:cNvPr id="3" name="角丸四角形 2"/>
            <p:cNvSpPr/>
            <p:nvPr/>
          </p:nvSpPr>
          <p:spPr>
            <a:xfrm>
              <a:off x="1403648" y="3212976"/>
              <a:ext cx="5347345" cy="136815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6890713" y="3665427"/>
              <a:ext cx="200606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Feynman-gauge</a:t>
              </a:r>
              <a:endParaRPr lang="ja-JP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597346" y="4811796"/>
            <a:ext cx="8299678" cy="1116760"/>
            <a:chOff x="597346" y="4811796"/>
            <a:chExt cx="8299678" cy="1116760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7346" y="5195131"/>
              <a:ext cx="8299429" cy="733425"/>
            </a:xfrm>
            <a:prstGeom prst="rect">
              <a:avLst/>
            </a:prstGeom>
            <a:ln w="25400">
              <a:solidFill>
                <a:srgbClr val="FF0000"/>
              </a:solidFill>
            </a:ln>
          </p:spPr>
        </p:pic>
        <p:sp>
          <p:nvSpPr>
            <p:cNvPr id="20" name="正方形/長方形 19"/>
            <p:cNvSpPr/>
            <p:nvPr/>
          </p:nvSpPr>
          <p:spPr>
            <a:xfrm>
              <a:off x="4225745" y="4811796"/>
              <a:ext cx="467127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b="1" i="1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Krause, </a:t>
              </a:r>
              <a:r>
                <a:rPr lang="en-US" altLang="ja-JP" sz="1200" b="1" i="1" dirty="0" err="1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Muhlleitner</a:t>
              </a:r>
              <a:r>
                <a:rPr lang="en-US" altLang="ja-JP" sz="1200" b="1" i="1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, Santos, </a:t>
              </a:r>
              <a:r>
                <a:rPr lang="en-US" altLang="ja-JP" sz="1200" b="1" i="1" dirty="0" err="1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Ziesche</a:t>
              </a:r>
              <a:r>
                <a:rPr lang="en-US" altLang="ja-JP" sz="1200" b="1" i="1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, JHEP1609</a:t>
              </a:r>
              <a:r>
                <a:rPr lang="ja-JP" altLang="en-US" sz="1200" b="1" i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en-US" altLang="ja-JP" sz="1200" b="1" i="1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(2016)</a:t>
              </a:r>
              <a:endParaRPr lang="ja-JP" altLang="en-US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286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07504" y="3698724"/>
            <a:ext cx="2160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HSM</a:t>
            </a: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0" y="-35936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H-COUP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67544" y="1283053"/>
            <a:ext cx="8208912" cy="923330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Fortran code to calculate the h couplings at 1-loop level in non-minimal Higgs sectors based on the (modified) on-shell renormalization scheme.  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95536" y="4746049"/>
            <a:ext cx="77524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Triplet Model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95536" y="2564904"/>
            <a:ext cx="7038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2HDMs (Type-I, II, X and Y)       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012160" y="3564434"/>
            <a:ext cx="31318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1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Okada, </a:t>
            </a:r>
            <a:r>
              <a:rPr lang="en-US" altLang="ja-JP" sz="11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Senaha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Yuan, </a:t>
            </a:r>
          </a:p>
          <a:p>
            <a:pPr>
              <a:lnSpc>
                <a:spcPct val="150000"/>
              </a:lnSpc>
            </a:pP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PRD70 (2004)</a:t>
            </a:r>
          </a:p>
          <a:p>
            <a:pPr>
              <a:lnSpc>
                <a:spcPct val="150000"/>
              </a:lnSpc>
            </a:pPr>
            <a:r>
              <a:rPr lang="en-US" altLang="ja-JP" sz="11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 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PLB731 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2014) </a:t>
            </a:r>
          </a:p>
          <a:p>
            <a:pPr>
              <a:lnSpc>
                <a:spcPct val="150000"/>
              </a:lnSpc>
            </a:pPr>
            <a:r>
              <a:rPr lang="en-US" altLang="ja-JP" sz="11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 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NPB896 (2015) 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07504" y="3050652"/>
            <a:ext cx="3168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Inert Doublet Model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868144" y="2669859"/>
            <a:ext cx="3318427" cy="579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1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 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NPB907 (2016)</a:t>
            </a:r>
          </a:p>
          <a:p>
            <a:pPr>
              <a:lnSpc>
                <a:spcPct val="150000"/>
              </a:lnSpc>
            </a:pPr>
            <a:r>
              <a:rPr lang="en-US" altLang="ja-JP" sz="11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 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NPB917 (2017) </a:t>
            </a:r>
            <a:endParaRPr lang="en-US" altLang="ja-JP" sz="1100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696793" y="5517232"/>
            <a:ext cx="357598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Aoki, </a:t>
            </a:r>
            <a:r>
              <a:rPr lang="en-US" altLang="ja-JP" sz="11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 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PLB714 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2012)</a:t>
            </a:r>
          </a:p>
          <a:p>
            <a:pPr>
              <a:lnSpc>
                <a:spcPct val="150000"/>
              </a:lnSpc>
            </a:pP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Aoki, </a:t>
            </a:r>
            <a:r>
              <a:rPr lang="en-US" altLang="ja-JP" sz="11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 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PRD87 (2022)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2475784" y="693812"/>
            <a:ext cx="36616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i="1" dirty="0" err="1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6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</a:t>
            </a:r>
            <a:r>
              <a:rPr lang="en-US" altLang="ja-JP" sz="16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Sakurai, KY</a:t>
            </a:r>
            <a:endParaRPr lang="ja-JP" altLang="en-US" sz="1600" b="1" dirty="0">
              <a:solidFill>
                <a:srgbClr val="B9FB25"/>
              </a:solidFill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/>
          </p:nvPr>
        </p:nvGraphicFramePr>
        <p:xfrm>
          <a:off x="179512" y="2420888"/>
          <a:ext cx="5472608" cy="3602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648072"/>
                <a:gridCol w="576064"/>
                <a:gridCol w="576064"/>
                <a:gridCol w="576064"/>
                <a:gridCol w="576064"/>
                <a:gridCol w="576064"/>
                <a:gridCol w="576064"/>
                <a:gridCol w="576064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hVV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htt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hbb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hττ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hhh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hγγ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hZγ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hgg</a:t>
                      </a: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53439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HSM</a:t>
                      </a:r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Type-I</a:t>
                      </a:r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Type-II</a:t>
                      </a:r>
                      <a:endParaRPr kumimoji="1" lang="ja-JP" altLang="en-US" sz="12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Type-X</a:t>
                      </a:r>
                      <a:endParaRPr kumimoji="1" lang="ja-JP" altLang="en-US" sz="12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228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Type-Y</a:t>
                      </a:r>
                      <a:endParaRPr kumimoji="1" lang="ja-JP" altLang="en-US" sz="12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91832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IDM</a:t>
                      </a:r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18688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HTM</a:t>
                      </a:r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✔</a:t>
                      </a:r>
                    </a:p>
                    <a:p>
                      <a:pPr algn="ctr"/>
                      <a:endParaRPr kumimoji="1"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正方形/長方形 20"/>
          <p:cNvSpPr/>
          <p:nvPr/>
        </p:nvSpPr>
        <p:spPr>
          <a:xfrm>
            <a:off x="5673799" y="5100890"/>
            <a:ext cx="3506713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1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1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</a:t>
            </a:r>
            <a:r>
              <a:rPr lang="en-US" altLang="ja-JP" sz="11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Sakurai, PRD94 (2016)</a:t>
            </a:r>
            <a:endParaRPr lang="en-US" altLang="ja-JP" sz="1100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右中かっこ 3"/>
          <p:cNvSpPr/>
          <p:nvPr/>
        </p:nvSpPr>
        <p:spPr>
          <a:xfrm>
            <a:off x="5766065" y="3368770"/>
            <a:ext cx="166468" cy="1591658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16/22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179512" y="2780928"/>
            <a:ext cx="5472608" cy="3584532"/>
            <a:chOff x="179512" y="2780928"/>
            <a:chExt cx="5472608" cy="3584532"/>
          </a:xfrm>
        </p:grpSpPr>
        <p:sp>
          <p:nvSpPr>
            <p:cNvPr id="8" name="正方形/長方形 7"/>
            <p:cNvSpPr/>
            <p:nvPr/>
          </p:nvSpPr>
          <p:spPr>
            <a:xfrm>
              <a:off x="179512" y="2780928"/>
              <a:ext cx="5472608" cy="273630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755576" y="5719129"/>
              <a:ext cx="475252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H-COUP Ver. 1.0 (will be public soon)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3001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455506" y="5910826"/>
            <a:ext cx="5598083" cy="452432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There is no </a:t>
            </a: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ξ</a:t>
            </a:r>
            <a:r>
              <a:rPr lang="en-US" altLang="ja-JP" baseline="-25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dependence in the A-G mixing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Gauge Dep. in A-G mixing in R</a:t>
            </a:r>
            <a:r>
              <a:rPr lang="en-US" altLang="ja-JP" sz="32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ξ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Gauge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395536" y="1556792"/>
            <a:ext cx="8191745" cy="2403462"/>
            <a:chOff x="245679" y="1556792"/>
            <a:chExt cx="8191745" cy="2403462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39752" y="1556792"/>
              <a:ext cx="6097672" cy="2403462"/>
            </a:xfrm>
            <a:prstGeom prst="rect">
              <a:avLst/>
            </a:prstGeom>
          </p:spPr>
        </p:pic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5679" y="1714841"/>
              <a:ext cx="2160240" cy="790575"/>
            </a:xfrm>
            <a:prstGeom prst="rect">
              <a:avLst/>
            </a:prstGeom>
          </p:spPr>
        </p:pic>
      </p:grpSp>
      <p:grpSp>
        <p:nvGrpSpPr>
          <p:cNvPr id="15" name="グループ化 14"/>
          <p:cNvGrpSpPr/>
          <p:nvPr/>
        </p:nvGrpSpPr>
        <p:grpSpPr>
          <a:xfrm>
            <a:off x="476127" y="4370712"/>
            <a:ext cx="8191745" cy="1129655"/>
            <a:chOff x="307709" y="2060848"/>
            <a:chExt cx="8518543" cy="1129655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7709" y="2060848"/>
              <a:ext cx="5051078" cy="466725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35696" y="2780928"/>
              <a:ext cx="6990556" cy="4095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025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487" y="1471612"/>
            <a:ext cx="7439025" cy="3914775"/>
          </a:xfrm>
          <a:prstGeom prst="rect">
            <a:avLst/>
          </a:prstGeom>
        </p:spPr>
      </p:pic>
      <p:sp>
        <p:nvSpPr>
          <p:cNvPr id="18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Pinch technique </a:t>
            </a:r>
            <a:r>
              <a:rPr lang="en-US" altLang="ja-JP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for A-G mixing 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611560" y="1412776"/>
            <a:ext cx="8357472" cy="1512168"/>
            <a:chOff x="611560" y="1412776"/>
            <a:chExt cx="8357472" cy="1512168"/>
          </a:xfrm>
        </p:grpSpPr>
        <p:sp>
          <p:nvSpPr>
            <p:cNvPr id="7" name="角丸四角形 6"/>
            <p:cNvSpPr/>
            <p:nvPr/>
          </p:nvSpPr>
          <p:spPr>
            <a:xfrm>
              <a:off x="611560" y="1412776"/>
              <a:ext cx="6192688" cy="151216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6962970" y="1984194"/>
              <a:ext cx="200606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Feynman-gauge</a:t>
              </a:r>
              <a:endParaRPr lang="ja-JP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323528" y="5304418"/>
            <a:ext cx="8499360" cy="1126023"/>
            <a:chOff x="323528" y="5304418"/>
            <a:chExt cx="8499360" cy="1126023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3528" y="5661248"/>
              <a:ext cx="8483100" cy="769193"/>
            </a:xfrm>
            <a:prstGeom prst="rect">
              <a:avLst/>
            </a:prstGeom>
            <a:ln w="25400">
              <a:solidFill>
                <a:srgbClr val="FF0000"/>
              </a:solidFill>
            </a:ln>
          </p:spPr>
        </p:pic>
        <p:sp>
          <p:nvSpPr>
            <p:cNvPr id="11" name="正方形/長方形 10"/>
            <p:cNvSpPr/>
            <p:nvPr/>
          </p:nvSpPr>
          <p:spPr>
            <a:xfrm>
              <a:off x="4151609" y="5304418"/>
              <a:ext cx="467127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b="1" i="1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Krause, </a:t>
              </a:r>
              <a:r>
                <a:rPr lang="en-US" altLang="ja-JP" sz="1200" b="1" i="1" dirty="0" err="1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Muhlleitner</a:t>
              </a:r>
              <a:r>
                <a:rPr lang="en-US" altLang="ja-JP" sz="1200" b="1" i="1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, Santos, </a:t>
              </a:r>
              <a:r>
                <a:rPr lang="en-US" altLang="ja-JP" sz="1200" b="1" i="1" dirty="0" err="1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Ziesche</a:t>
              </a:r>
              <a:r>
                <a:rPr lang="en-US" altLang="ja-JP" sz="1200" b="1" i="1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, JHEP1609</a:t>
              </a:r>
              <a:r>
                <a:rPr lang="ja-JP" altLang="en-US" sz="1200" b="1" i="1" dirty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en-US" altLang="ja-JP" sz="1200" b="1" i="1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(2016)</a:t>
              </a:r>
              <a:endParaRPr lang="ja-JP" altLang="en-US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617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Gauge invariant mixing angles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1312260" y="1450894"/>
            <a:ext cx="5059941" cy="1095294"/>
            <a:chOff x="2771800" y="5646074"/>
            <a:chExt cx="5059941" cy="1095294"/>
          </a:xfrm>
        </p:grpSpPr>
        <p:sp>
          <p:nvSpPr>
            <p:cNvPr id="15" name="テキスト ボックス 14"/>
            <p:cNvSpPr txBox="1"/>
            <p:nvPr/>
          </p:nvSpPr>
          <p:spPr>
            <a:xfrm>
              <a:off x="3419872" y="6402814"/>
              <a:ext cx="25122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@ p</a:t>
              </a:r>
              <a:r>
                <a:rPr kumimoji="1" lang="en-US" altLang="ja-JP" sz="1600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  <a:r>
                <a:rPr kumimoji="1"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= m</a:t>
              </a:r>
              <a:r>
                <a:rPr lang="en-US" altLang="ja-JP" sz="1600" baseline="-25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kumimoji="1" lang="en-US" altLang="ja-JP" sz="1600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and p</a:t>
              </a:r>
              <a:r>
                <a:rPr lang="en-US" altLang="ja-JP" sz="1600" baseline="30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= 0</a:t>
              </a:r>
              <a:endParaRPr kumimoji="1" lang="ja-JP" altLang="en-US" sz="1600" baseline="30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16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5646074"/>
              <a:ext cx="1380051" cy="778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テキスト ボックス 16"/>
            <p:cNvSpPr txBox="1"/>
            <p:nvPr/>
          </p:nvSpPr>
          <p:spPr>
            <a:xfrm>
              <a:off x="4339392" y="5970766"/>
              <a:ext cx="4187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G</a:t>
              </a:r>
              <a:r>
                <a:rPr kumimoji="1" lang="en-US" altLang="ja-JP" sz="1600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</a:t>
              </a:r>
              <a:endParaRPr kumimoji="1" lang="ja-JP" altLang="en-US" sz="1600" baseline="30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2771800" y="5949280"/>
              <a:ext cx="3241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endPara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4674135" y="5917841"/>
              <a:ext cx="8098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kumimoji="1"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 0</a:t>
              </a:r>
              <a:endPara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1" name="下矢印 20"/>
            <p:cNvSpPr/>
            <p:nvPr/>
          </p:nvSpPr>
          <p:spPr>
            <a:xfrm rot="16200000">
              <a:off x="5846199" y="5927381"/>
              <a:ext cx="514700" cy="576064"/>
            </a:xfrm>
            <a:prstGeom prst="downArrow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6656419" y="5964932"/>
              <a:ext cx="1175322" cy="507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δβ , δC</a:t>
              </a:r>
              <a:r>
                <a:rPr lang="en-US" altLang="ja-JP" baseline="-25000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</a:t>
              </a:r>
              <a:r>
                <a:rPr lang="en-US" altLang="ja-JP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</a:p>
          </p:txBody>
        </p:sp>
      </p:grpSp>
      <p:sp>
        <p:nvSpPr>
          <p:cNvPr id="23" name="角丸四角形 22"/>
          <p:cNvSpPr/>
          <p:nvPr/>
        </p:nvSpPr>
        <p:spPr>
          <a:xfrm>
            <a:off x="683568" y="1412776"/>
            <a:ext cx="5760641" cy="128605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4" name="グループ化 23"/>
          <p:cNvGrpSpPr/>
          <p:nvPr/>
        </p:nvGrpSpPr>
        <p:grpSpPr>
          <a:xfrm>
            <a:off x="1312260" y="2973858"/>
            <a:ext cx="4998907" cy="1095294"/>
            <a:chOff x="2771800" y="5646074"/>
            <a:chExt cx="4998907" cy="1095294"/>
          </a:xfrm>
        </p:grpSpPr>
        <p:sp>
          <p:nvSpPr>
            <p:cNvPr id="26" name="テキスト ボックス 25"/>
            <p:cNvSpPr txBox="1"/>
            <p:nvPr/>
          </p:nvSpPr>
          <p:spPr>
            <a:xfrm>
              <a:off x="3419872" y="6402814"/>
              <a:ext cx="20842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@ p</a:t>
              </a:r>
              <a:r>
                <a:rPr kumimoji="1" lang="en-US" altLang="ja-JP" sz="1600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  <a:r>
                <a:rPr kumimoji="1"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= m</a:t>
              </a:r>
              <a:r>
                <a:rPr lang="en-US" altLang="ja-JP" sz="1600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</a:t>
              </a:r>
              <a:r>
                <a:rPr kumimoji="1" lang="en-US" altLang="ja-JP" sz="1600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lang="en-US" altLang="ja-JP" sz="1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= 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</a:t>
              </a:r>
              <a:r>
                <a:rPr lang="en-US" altLang="ja-JP" sz="1600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</a:t>
              </a:r>
              <a:r>
                <a:rPr lang="en-US" altLang="ja-JP" sz="1600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 </a:t>
              </a:r>
              <a:endParaRPr kumimoji="1" lang="ja-JP" altLang="en-US" sz="1600" baseline="30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27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5646074"/>
              <a:ext cx="1380051" cy="778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テキスト ボックス 27"/>
            <p:cNvSpPr txBox="1"/>
            <p:nvPr/>
          </p:nvSpPr>
          <p:spPr>
            <a:xfrm>
              <a:off x="4339392" y="5970766"/>
              <a:ext cx="336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</a:t>
              </a:r>
              <a:endParaRPr kumimoji="1" lang="ja-JP" altLang="en-US" sz="1600" baseline="30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2771800" y="5949280"/>
              <a:ext cx="3113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</a:t>
              </a:r>
              <a:endPara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4674135" y="5917841"/>
              <a:ext cx="80983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ja-JP" altLang="en-US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kumimoji="1"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 0</a:t>
              </a:r>
              <a:endPara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1" name="下矢印 30"/>
            <p:cNvSpPr/>
            <p:nvPr/>
          </p:nvSpPr>
          <p:spPr>
            <a:xfrm rot="16200000">
              <a:off x="5898826" y="5763938"/>
              <a:ext cx="514700" cy="576064"/>
            </a:xfrm>
            <a:prstGeom prst="downArrow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6603400" y="5816423"/>
              <a:ext cx="1167307" cy="4732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δα , δC</a:t>
              </a:r>
              <a:r>
                <a:rPr lang="en-US" altLang="ja-JP" baseline="-25000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</a:t>
              </a:r>
              <a:r>
                <a:rPr lang="en-US" altLang="ja-JP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</a:p>
          </p:txBody>
        </p:sp>
      </p:grpSp>
      <p:sp>
        <p:nvSpPr>
          <p:cNvPr id="33" name="角丸四角形 32"/>
          <p:cNvSpPr/>
          <p:nvPr/>
        </p:nvSpPr>
        <p:spPr>
          <a:xfrm>
            <a:off x="683569" y="2935740"/>
            <a:ext cx="5760640" cy="128605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359" y="4721223"/>
            <a:ext cx="7945065" cy="657225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099" y="5534350"/>
            <a:ext cx="8403373" cy="70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0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Issue of Gauge Dependence 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763229"/>
            <a:ext cx="4392488" cy="4239784"/>
          </a:xfrm>
          <a:prstGeom prst="rect">
            <a:avLst/>
          </a:prstGeom>
        </p:spPr>
      </p:pic>
      <p:sp>
        <p:nvSpPr>
          <p:cNvPr id="38" name="正方形/長方形 37"/>
          <p:cNvSpPr/>
          <p:nvPr/>
        </p:nvSpPr>
        <p:spPr>
          <a:xfrm>
            <a:off x="5151190" y="4428063"/>
            <a:ext cx="33123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Typically, the difference is 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O(0.1)%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level.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3250727"/>
            <a:ext cx="3487353" cy="898353"/>
          </a:xfrm>
          <a:prstGeom prst="rect">
            <a:avLst/>
          </a:prstGeom>
        </p:spPr>
      </p:pic>
      <p:grpSp>
        <p:nvGrpSpPr>
          <p:cNvPr id="19" name="グループ化 18"/>
          <p:cNvGrpSpPr/>
          <p:nvPr/>
        </p:nvGrpSpPr>
        <p:grpSpPr>
          <a:xfrm>
            <a:off x="4856485" y="2252338"/>
            <a:ext cx="3922948" cy="1464694"/>
            <a:chOff x="4856485" y="1604266"/>
            <a:chExt cx="3922948" cy="1464694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38884" y="1672463"/>
              <a:ext cx="3761695" cy="653236"/>
            </a:xfrm>
            <a:prstGeom prst="rect">
              <a:avLst/>
            </a:prstGeom>
          </p:spPr>
        </p:pic>
        <p:sp>
          <p:nvSpPr>
            <p:cNvPr id="15" name="角丸四角形 14"/>
            <p:cNvSpPr/>
            <p:nvPr/>
          </p:nvSpPr>
          <p:spPr>
            <a:xfrm>
              <a:off x="6804248" y="2636912"/>
              <a:ext cx="1975185" cy="43204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角丸四角形 43"/>
            <p:cNvSpPr/>
            <p:nvPr/>
          </p:nvSpPr>
          <p:spPr>
            <a:xfrm>
              <a:off x="4856485" y="1604266"/>
              <a:ext cx="3922948" cy="72143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380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Δκ</a:t>
            </a:r>
            <a:r>
              <a:rPr lang="en-US" altLang="ja-JP" sz="3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-Δκ</a:t>
            </a:r>
            <a:r>
              <a:rPr lang="en-US" altLang="ja-JP" sz="3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τ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at 1-loop level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1847913"/>
            <a:ext cx="4144001" cy="410136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1847913"/>
            <a:ext cx="4195249" cy="4075139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971600" y="3843864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HSM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71600" y="3195791"/>
            <a:ext cx="136864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Type-I, Y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124000" y="2187680"/>
            <a:ext cx="150378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Type-II, X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50635" y="1435006"/>
            <a:ext cx="1653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Tree Level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508104" y="1444714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1-loop</a:t>
            </a:r>
            <a:r>
              <a:rPr kumimoji="1"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Level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(m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Φ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&gt;300 GeV)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508104" y="2060848"/>
            <a:ext cx="150378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Type-II, X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63596" y="4499828"/>
            <a:ext cx="136864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Type-I, Y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220072" y="3212976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HSM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220072" y="5971346"/>
            <a:ext cx="2894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anβ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1,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cutoff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3 TeV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422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68" y="1708823"/>
            <a:ext cx="4368370" cy="4323428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3923928" y="1844824"/>
            <a:ext cx="253997" cy="3482899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9" y="1668232"/>
            <a:ext cx="4451481" cy="4220004"/>
          </a:xfrm>
          <a:prstGeom prst="rect">
            <a:avLst/>
          </a:prstGeom>
        </p:spPr>
      </p:pic>
      <p:sp>
        <p:nvSpPr>
          <p:cNvPr id="1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Δκ</a:t>
            </a:r>
            <a:r>
              <a:rPr lang="en-US" altLang="ja-JP" sz="36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lang="en-US" altLang="ja-JP" sz="36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3600" baseline="-250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τ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at 1-loop level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55776" y="1129393"/>
            <a:ext cx="4464496" cy="643423"/>
          </a:xfrm>
          <a:prstGeom prst="rect">
            <a:avLst/>
          </a:prstGeom>
          <a:noFill/>
          <a:ln w="25400">
            <a:noFill/>
          </a:ln>
        </p:spPr>
        <p:txBody>
          <a:bodyPr wrap="square" lIns="108000" tIns="108000" rIns="108000" bIns="72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(-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0.5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± 0.4)%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652120" y="2126989"/>
            <a:ext cx="1008112" cy="3659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292080" y="2919077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Type-II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002731" y="2195572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</a:t>
            </a:r>
            <a:r>
              <a:rPr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</a:t>
            </a:r>
            <a:endParaRPr kumimoji="1" lang="ja-JP" altLang="en-US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876256" y="1340768"/>
            <a:ext cx="1008112" cy="3659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HSM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498675" y="3347700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Type-X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220072" y="5971346"/>
            <a:ext cx="2894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anβ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1,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cutoff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3 TeV</a:t>
            </a:r>
            <a:endParaRPr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03934" y="2038839"/>
            <a:ext cx="150378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Type-II, X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23094" y="3077809"/>
            <a:ext cx="136864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Type-I, Y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971600" y="3743744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HSM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727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674279"/>
            <a:ext cx="4464496" cy="428591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68" y="1708823"/>
            <a:ext cx="4368370" cy="4323428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3635896" y="1844824"/>
            <a:ext cx="253997" cy="3482899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Δκ</a:t>
            </a:r>
            <a:r>
              <a:rPr lang="en-US" altLang="ja-JP" sz="36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lang="en-US" altLang="ja-JP" sz="36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3600" baseline="-250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τ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at 1-loop level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55776" y="1129393"/>
            <a:ext cx="4464496" cy="643423"/>
          </a:xfrm>
          <a:prstGeom prst="rect">
            <a:avLst/>
          </a:prstGeom>
          <a:noFill/>
          <a:ln w="25400">
            <a:noFill/>
          </a:ln>
        </p:spPr>
        <p:txBody>
          <a:bodyPr wrap="square" lIns="108000" tIns="108000" rIns="108000" bIns="72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(-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1.0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± 0.4)%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652120" y="2126989"/>
            <a:ext cx="1008112" cy="3659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292080" y="2919077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Type-II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002731" y="2195572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</a:t>
            </a:r>
            <a:r>
              <a:rPr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</a:t>
            </a:r>
            <a:endParaRPr kumimoji="1" lang="ja-JP" altLang="en-US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876256" y="1340768"/>
            <a:ext cx="1008112" cy="3659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HSM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498675" y="3347700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Type-X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220072" y="5971346"/>
            <a:ext cx="2894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anβ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1,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cutoff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3 TeV</a:t>
            </a:r>
            <a:endParaRPr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903934" y="2038839"/>
            <a:ext cx="150378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Type-II, X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23094" y="3077809"/>
            <a:ext cx="136864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Type-I, Y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71600" y="3743744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HSM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663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5705" y="1665812"/>
            <a:ext cx="4539808" cy="437538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68" y="1708823"/>
            <a:ext cx="4368370" cy="4323428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3059832" y="1844824"/>
            <a:ext cx="253997" cy="3482899"/>
          </a:xfrm>
          <a:prstGeom prst="rect">
            <a:avLst/>
          </a:prstGeom>
          <a:solidFill>
            <a:srgbClr val="FFFF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Δκ</a:t>
            </a:r>
            <a:r>
              <a:rPr lang="en-US" altLang="ja-JP" sz="36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lang="en-US" altLang="ja-JP" sz="36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3600" baseline="-250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τ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at 1-loop level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555776" y="1129393"/>
            <a:ext cx="4464496" cy="643423"/>
          </a:xfrm>
          <a:prstGeom prst="rect">
            <a:avLst/>
          </a:prstGeom>
          <a:noFill/>
          <a:ln w="25400">
            <a:noFill/>
          </a:ln>
        </p:spPr>
        <p:txBody>
          <a:bodyPr wrap="square" lIns="108000" tIns="108000" rIns="108000" bIns="72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(-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2.0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± 0.4)%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652120" y="2126989"/>
            <a:ext cx="1008112" cy="3659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292080" y="2919077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Type-II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498675" y="3347700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Type-X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002731" y="2195572"/>
            <a:ext cx="110577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</a:t>
            </a:r>
            <a:r>
              <a:rPr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</a:t>
            </a:r>
            <a:endParaRPr kumimoji="1" lang="ja-JP" altLang="en-US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876256" y="1340768"/>
            <a:ext cx="1008112" cy="3659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HSM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220072" y="5971346"/>
            <a:ext cx="2894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t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anβ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1,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cutoff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3 TeV</a:t>
            </a:r>
            <a:endParaRPr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903934" y="2038839"/>
            <a:ext cx="150378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Type-II, X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23094" y="3077809"/>
            <a:ext cx="136864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Type-I, Y</a:t>
            </a:r>
            <a:endParaRPr kumimoji="1" lang="ja-JP" altLang="en-US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71600" y="3743744"/>
            <a:ext cx="85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HSM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662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2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hhh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coupling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4" y="2492896"/>
            <a:ext cx="4536504" cy="367240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6988" y="2564904"/>
            <a:ext cx="4069468" cy="3542110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5331970" y="683404"/>
            <a:ext cx="38224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2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Kikuchi, KY, </a:t>
            </a:r>
            <a:r>
              <a:rPr lang="en-US" altLang="ja-JP" sz="12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NPB917 (2017) </a:t>
            </a:r>
            <a:endParaRPr lang="en-US" altLang="ja-JP" sz="1200" b="1" i="1" dirty="0">
              <a:solidFill>
                <a:srgbClr val="B9FB25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92596" y="1429522"/>
            <a:ext cx="3779404" cy="888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Tree Level, </a:t>
            </a:r>
          </a:p>
          <a:p>
            <a:pPr>
              <a:lnSpc>
                <a:spcPct val="150000"/>
              </a:lnSpc>
            </a:pP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1-loop Level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922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Summary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2321" y="1412776"/>
            <a:ext cx="831811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H-COUP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is the tool to calculate the Higgs couplings at 1-loop level.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3479" y="2249125"/>
            <a:ext cx="86869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Gauge dependence remains in the 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mixing angles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 the OS scheme. 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44064" y="4078813"/>
            <a:ext cx="9036448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Numerical impact of the gauge dependence is negligibly small 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 O(0.1)%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34408" y="3085474"/>
            <a:ext cx="8686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Gauge dependence can be removed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by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using the </a:t>
            </a:r>
            <a:r>
              <a:rPr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pinch-technique.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48352" y="5156175"/>
            <a:ext cx="85281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Using H-COUP, we can do the 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fingerprinting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of the Higgs sector in a </a:t>
            </a:r>
          </a:p>
          <a:p>
            <a:pPr>
              <a:lnSpc>
                <a:spcPct val="20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quite precise way.    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525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/>
          <p:cNvSpPr txBox="1">
            <a:spLocks/>
          </p:cNvSpPr>
          <p:nvPr/>
        </p:nvSpPr>
        <p:spPr>
          <a:xfrm>
            <a:off x="0" y="-35936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Structure of H-COUP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943706" y="2472512"/>
            <a:ext cx="4824540" cy="1984984"/>
            <a:chOff x="971598" y="2400504"/>
            <a:chExt cx="4824540" cy="1984984"/>
          </a:xfrm>
        </p:grpSpPr>
        <p:sp>
          <p:nvSpPr>
            <p:cNvPr id="19" name="テキスト ボックス 18"/>
            <p:cNvSpPr txBox="1"/>
            <p:nvPr/>
          </p:nvSpPr>
          <p:spPr>
            <a:xfrm>
              <a:off x="971599" y="2400504"/>
              <a:ext cx="4824538" cy="452432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. Define relevant tree level couplings </a:t>
              </a:r>
              <a:endPara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971598" y="2924944"/>
              <a:ext cx="4824539" cy="452432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2. Compute 1PI graphs (1p, 2p and 3p)</a:t>
              </a:r>
              <a:endPara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971600" y="3429000"/>
              <a:ext cx="4824538" cy="452432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3. Compute 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</a:t>
              </a: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ounter-terms </a:t>
              </a: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971598" y="3933056"/>
              <a:ext cx="4824539" cy="452432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</a:t>
              </a: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. 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1-loop corrected Higgs couplings</a:t>
              </a:r>
              <a:endPara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514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0"/>
            <a:ext cx="6638550" cy="6858000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2559993" y="332656"/>
            <a:ext cx="38552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Thank You!</a:t>
            </a:r>
            <a:endParaRPr lang="ja-JP" alt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52363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5940152" y="1115616"/>
            <a:ext cx="1964441" cy="430887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Future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Current and Future Measurements 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40761" y="1657424"/>
            <a:ext cx="2952328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14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arXiv</a:t>
            </a:r>
            <a:r>
              <a:rPr kumimoji="1" lang="en-US" altLang="ja-JP" sz="14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 2210.8361 [</a:t>
            </a:r>
            <a:r>
              <a:rPr kumimoji="1" lang="en-US" altLang="ja-JP" sz="14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hep</a:t>
            </a:r>
            <a:r>
              <a:rPr kumimoji="1" lang="en-US" altLang="ja-JP" sz="14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-ex]</a:t>
            </a:r>
            <a:endParaRPr kumimoji="1" lang="ja-JP" altLang="en-US" sz="1400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右矢印 10"/>
          <p:cNvSpPr/>
          <p:nvPr/>
        </p:nvSpPr>
        <p:spPr>
          <a:xfrm>
            <a:off x="4337449" y="3399964"/>
            <a:ext cx="612329" cy="604519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85547" y="1197895"/>
            <a:ext cx="4104456" cy="473206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Present (LHC Run-I: ATLAS + CMS)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58593" y="1696430"/>
            <a:ext cx="2661306" cy="3400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arXiv</a:t>
            </a:r>
            <a:r>
              <a:rPr lang="en-US" altLang="ja-JP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 1606.02266 [</a:t>
            </a:r>
            <a:r>
              <a:rPr lang="en-US" altLang="ja-JP" sz="1400" i="1" dirty="0" err="1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hep</a:t>
            </a:r>
            <a:r>
              <a:rPr lang="en-US" altLang="ja-JP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-ex]</a:t>
            </a:r>
            <a:endParaRPr lang="ja-JP" altLang="en-US" sz="1400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54006" y="2479249"/>
            <a:ext cx="8178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~10%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16164" y="3701206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~20%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97740" y="4156048"/>
            <a:ext cx="8178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~15%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78195" y="4527624"/>
            <a:ext cx="8178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~20%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85085" y="5041777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~10%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6227" y="2010191"/>
            <a:ext cx="4038600" cy="3651743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>
            <a:off x="5076056" y="3862209"/>
            <a:ext cx="3977237" cy="7189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140626" y="5877272"/>
            <a:ext cx="8950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To compare future precise measurements, precise calculations are necessary!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1859" y="2024545"/>
            <a:ext cx="3028950" cy="3645995"/>
          </a:xfrm>
          <a:prstGeom prst="rect">
            <a:avLst/>
          </a:prstGeom>
        </p:spPr>
      </p:pic>
      <p:sp>
        <p:nvSpPr>
          <p:cNvPr id="24" name="正方形/長方形 23"/>
          <p:cNvSpPr/>
          <p:nvPr/>
        </p:nvSpPr>
        <p:spPr>
          <a:xfrm>
            <a:off x="6444208" y="756364"/>
            <a:ext cx="26997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κ</a:t>
            </a:r>
            <a:r>
              <a:rPr lang="en-US" altLang="ja-JP" sz="1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= </a:t>
            </a:r>
            <a:r>
              <a:rPr lang="en-US" altLang="ja-JP" sz="16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</a:t>
            </a:r>
            <a:r>
              <a:rPr lang="en-US" altLang="ja-JP" sz="1600" baseline="-250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hXX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en-US" altLang="ja-JP" sz="16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r>
              <a:rPr lang="en-US" altLang="ja-JP" sz="1600" dirty="0" err="1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xp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)/g</a:t>
            </a:r>
            <a:r>
              <a:rPr lang="en-US" altLang="ja-JP" sz="1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hXX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(SM) 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  6/22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062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52391" y="1212735"/>
            <a:ext cx="2417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Higgs basis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Ex. 1 2HDM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323528" y="1340768"/>
            <a:ext cx="7735834" cy="3896866"/>
            <a:chOff x="377448" y="2719282"/>
            <a:chExt cx="7735834" cy="3896866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377448" y="3480008"/>
              <a:ext cx="7442546" cy="3136140"/>
              <a:chOff x="377448" y="3480008"/>
              <a:chExt cx="7442546" cy="3136140"/>
            </a:xfrm>
          </p:grpSpPr>
          <p:sp>
            <p:nvSpPr>
              <p:cNvPr id="37" name="テキスト ボックス 36"/>
              <p:cNvSpPr txBox="1"/>
              <p:nvPr/>
            </p:nvSpPr>
            <p:spPr>
              <a:xfrm>
                <a:off x="4217991" y="3709976"/>
                <a:ext cx="143372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t</a:t>
                </a:r>
                <a:r>
                  <a:rPr kumimoji="1"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anβ = v</a:t>
                </a:r>
                <a:r>
                  <a:rPr kumimoji="1" lang="en-US" altLang="ja-JP" sz="1600" baseline="-250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r>
                  <a:rPr kumimoji="1"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/v</a:t>
                </a:r>
                <a:r>
                  <a:rPr kumimoji="1" lang="en-US" altLang="ja-JP" sz="1600" baseline="-25000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sz="1600" baseline="-25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7828" y="3480008"/>
                <a:ext cx="3271981" cy="784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" name="グループ化 5"/>
              <p:cNvGrpSpPr/>
              <p:nvPr/>
            </p:nvGrpSpPr>
            <p:grpSpPr>
              <a:xfrm>
                <a:off x="377448" y="4426872"/>
                <a:ext cx="7442546" cy="2189276"/>
                <a:chOff x="539552" y="3835768"/>
                <a:chExt cx="7442546" cy="2189276"/>
              </a:xfrm>
            </p:grpSpPr>
            <p:pic>
              <p:nvPicPr>
                <p:cNvPr id="19" name="Picture 6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77150" y="4385924"/>
                  <a:ext cx="2908641" cy="9428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0" name="Picture 5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35679" y="4351378"/>
                  <a:ext cx="3221392" cy="10390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4" name="角丸四角形 23"/>
                <p:cNvSpPr/>
                <p:nvPr/>
              </p:nvSpPr>
              <p:spPr>
                <a:xfrm>
                  <a:off x="539552" y="4318338"/>
                  <a:ext cx="3551441" cy="1126867"/>
                </a:xfrm>
                <a:prstGeom prst="roundRect">
                  <a:avLst>
                    <a:gd name="adj" fmla="val 8275"/>
                  </a:avLst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角丸四角形 24"/>
                <p:cNvSpPr/>
                <p:nvPr/>
              </p:nvSpPr>
              <p:spPr>
                <a:xfrm>
                  <a:off x="4380095" y="4318338"/>
                  <a:ext cx="3453641" cy="1110229"/>
                </a:xfrm>
                <a:prstGeom prst="roundRect">
                  <a:avLst>
                    <a:gd name="adj" fmla="val 8275"/>
                  </a:avLst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6" name="直線矢印コネクタ 25"/>
                <p:cNvCxnSpPr/>
                <p:nvPr/>
              </p:nvCxnSpPr>
              <p:spPr>
                <a:xfrm flipH="1">
                  <a:off x="2460454" y="4102314"/>
                  <a:ext cx="318429" cy="358043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矢印コネクタ 26"/>
                <p:cNvCxnSpPr/>
                <p:nvPr/>
              </p:nvCxnSpPr>
              <p:spPr>
                <a:xfrm>
                  <a:off x="3371983" y="4174322"/>
                  <a:ext cx="0" cy="572071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テキスト ボックス 27"/>
                <p:cNvSpPr txBox="1"/>
                <p:nvPr/>
              </p:nvSpPr>
              <p:spPr>
                <a:xfrm>
                  <a:off x="2778883" y="3835768"/>
                  <a:ext cx="123303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NG</a:t>
                  </a:r>
                  <a:r>
                    <a:rPr lang="ja-JP" altLang="en-US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 </a:t>
                  </a:r>
                  <a:r>
                    <a:rPr lang="en-US" altLang="ja-JP" sz="16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b</a:t>
                  </a:r>
                  <a:r>
                    <a:rPr lang="en-US" altLang="ja-JP" sz="16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oson</a:t>
                  </a:r>
                  <a:endParaRPr kumimoji="1" lang="ja-JP" altLang="en-US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29" name="直線矢印コネクタ 28"/>
                <p:cNvCxnSpPr>
                  <a:stCxn id="33" idx="1"/>
                </p:cNvCxnSpPr>
                <p:nvPr/>
              </p:nvCxnSpPr>
              <p:spPr>
                <a:xfrm flipH="1" flipV="1">
                  <a:off x="2223598" y="5283261"/>
                  <a:ext cx="829730" cy="521984"/>
                </a:xfrm>
                <a:prstGeom prst="straightConnector1">
                  <a:avLst/>
                </a:prstGeom>
                <a:ln w="2540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線矢印コネクタ 29"/>
                <p:cNvCxnSpPr>
                  <a:stCxn id="33" idx="3"/>
                </p:cNvCxnSpPr>
                <p:nvPr/>
              </p:nvCxnSpPr>
              <p:spPr>
                <a:xfrm flipV="1">
                  <a:off x="4813746" y="5245541"/>
                  <a:ext cx="1439004" cy="559704"/>
                </a:xfrm>
                <a:prstGeom prst="straightConnector1">
                  <a:avLst/>
                </a:prstGeom>
                <a:ln w="2540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テキスト ボックス 32"/>
                <p:cNvSpPr txBox="1"/>
                <p:nvPr/>
              </p:nvSpPr>
              <p:spPr>
                <a:xfrm>
                  <a:off x="3053328" y="5635968"/>
                  <a:ext cx="176041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600" b="1" dirty="0" smtClean="0">
                      <a:solidFill>
                        <a:srgbClr val="00B05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CP-even </a:t>
                  </a:r>
                  <a:r>
                    <a:rPr lang="en-US" altLang="ja-JP" sz="1600" b="1" dirty="0" smtClean="0">
                      <a:solidFill>
                        <a:srgbClr val="00B05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Higgs</a:t>
                  </a:r>
                  <a:endParaRPr kumimoji="1" lang="ja-JP" altLang="en-US" sz="1600" b="1" dirty="0">
                    <a:solidFill>
                      <a:srgbClr val="00B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4" name="テキスト ボックス 33"/>
                <p:cNvSpPr txBox="1"/>
                <p:nvPr/>
              </p:nvSpPr>
              <p:spPr>
                <a:xfrm>
                  <a:off x="6332287" y="5686490"/>
                  <a:ext cx="164981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600" b="1" dirty="0" smtClean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CP-odd </a:t>
                  </a:r>
                  <a:r>
                    <a:rPr lang="en-US" altLang="ja-JP" sz="1600" b="1" dirty="0" smtClean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Higgs</a:t>
                  </a:r>
                  <a:endParaRPr kumimoji="1" lang="ja-JP" altLang="en-US" sz="16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cxnSp>
              <p:nvCxnSpPr>
                <p:cNvPr id="38" name="直線矢印コネクタ 37"/>
                <p:cNvCxnSpPr/>
                <p:nvPr/>
              </p:nvCxnSpPr>
              <p:spPr>
                <a:xfrm>
                  <a:off x="7017981" y="5182434"/>
                  <a:ext cx="0" cy="477546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テキスト ボックス 31"/>
                <p:cNvSpPr txBox="1"/>
                <p:nvPr/>
              </p:nvSpPr>
              <p:spPr>
                <a:xfrm>
                  <a:off x="4878120" y="3990024"/>
                  <a:ext cx="177163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600" b="1" dirty="0" smtClean="0">
                      <a:solidFill>
                        <a:srgbClr val="0070C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Charged Higgs</a:t>
                  </a:r>
                  <a:endParaRPr kumimoji="1" lang="ja-JP" altLang="en-US" sz="1600" b="1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</p:grpSp>
        <p:grpSp>
          <p:nvGrpSpPr>
            <p:cNvPr id="36" name="グループ化 35"/>
            <p:cNvGrpSpPr/>
            <p:nvPr/>
          </p:nvGrpSpPr>
          <p:grpSpPr>
            <a:xfrm>
              <a:off x="5850056" y="2719282"/>
              <a:ext cx="2263226" cy="1653508"/>
              <a:chOff x="6264147" y="3039811"/>
              <a:chExt cx="2263226" cy="1653508"/>
            </a:xfrm>
          </p:grpSpPr>
          <p:pic>
            <p:nvPicPr>
              <p:cNvPr id="39" name="図 3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64147" y="3039811"/>
                <a:ext cx="2035687" cy="1653508"/>
              </a:xfrm>
              <a:prstGeom prst="rect">
                <a:avLst/>
              </a:prstGeom>
            </p:spPr>
          </p:pic>
          <p:sp>
            <p:nvSpPr>
              <p:cNvPr id="40" name="テキスト ボックス 39"/>
              <p:cNvSpPr txBox="1"/>
              <p:nvPr/>
            </p:nvSpPr>
            <p:spPr>
              <a:xfrm rot="20318312">
                <a:off x="7428995" y="3724412"/>
                <a:ext cx="10983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>
                    <a:solidFill>
                      <a:schemeClr val="tx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v</a:t>
                </a:r>
                <a:r>
                  <a:rPr kumimoji="1" lang="en-US" altLang="ja-JP" sz="1200" b="1" dirty="0" smtClean="0">
                    <a:solidFill>
                      <a:schemeClr val="tx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~246 GeV</a:t>
                </a:r>
                <a:endParaRPr kumimoji="1" lang="ja-JP" altLang="en-US" sz="1200" b="1" dirty="0">
                  <a:solidFill>
                    <a:schemeClr val="tx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1119018" y="5315206"/>
            <a:ext cx="6712805" cy="773066"/>
            <a:chOff x="886089" y="3237537"/>
            <a:chExt cx="6712805" cy="773066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86089" y="3237537"/>
              <a:ext cx="3532220" cy="762291"/>
            </a:xfrm>
            <a:prstGeom prst="rect">
              <a:avLst/>
            </a:prstGeom>
          </p:spPr>
        </p:pic>
        <p:sp>
          <p:nvSpPr>
            <p:cNvPr id="8" name="円/楕円 7"/>
            <p:cNvSpPr/>
            <p:nvPr/>
          </p:nvSpPr>
          <p:spPr>
            <a:xfrm>
              <a:off x="3941668" y="3573016"/>
              <a:ext cx="432048" cy="354974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4400774" y="3672049"/>
              <a:ext cx="31981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00B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SM-like Higgs with 125 GeV</a:t>
              </a:r>
              <a:endParaRPr kumimoji="1" lang="ja-JP" altLang="en-US" sz="16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42" name="テキスト ボックス 41"/>
          <p:cNvSpPr txBox="1"/>
          <p:nvPr/>
        </p:nvSpPr>
        <p:spPr>
          <a:xfrm>
            <a:off x="2786454" y="1326514"/>
            <a:ext cx="39215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Davidson, Haber PRD71 (2005)</a:t>
            </a:r>
          </a:p>
        </p:txBody>
      </p:sp>
      <p:sp>
        <p:nvSpPr>
          <p:cNvPr id="41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  7/22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746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Important diagrams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5479090" y="1502228"/>
            <a:ext cx="2252278" cy="1524000"/>
            <a:chOff x="5344058" y="1484784"/>
            <a:chExt cx="2252278" cy="1524000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6086" y="1484784"/>
              <a:ext cx="2000250" cy="1524000"/>
            </a:xfrm>
            <a:prstGeom prst="rect">
              <a:avLst/>
            </a:prstGeom>
          </p:spPr>
        </p:pic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44058" y="1723663"/>
              <a:ext cx="504056" cy="291709"/>
            </a:xfrm>
            <a:prstGeom prst="rect">
              <a:avLst/>
            </a:prstGeom>
          </p:spPr>
        </p:pic>
        <p:cxnSp>
          <p:nvCxnSpPr>
            <p:cNvPr id="10" name="直線矢印コネクタ 9"/>
            <p:cNvCxnSpPr/>
            <p:nvPr/>
          </p:nvCxnSpPr>
          <p:spPr>
            <a:xfrm>
              <a:off x="5943131" y="1953943"/>
              <a:ext cx="376645" cy="29284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矢印コネクタ 12"/>
            <p:cNvCxnSpPr/>
            <p:nvPr/>
          </p:nvCxnSpPr>
          <p:spPr>
            <a:xfrm>
              <a:off x="5943131" y="1933183"/>
              <a:ext cx="921014" cy="9179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>
              <a:off x="5929215" y="1933183"/>
              <a:ext cx="894617" cy="52778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図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621" y="2996952"/>
            <a:ext cx="3926363" cy="898215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2506" y="3323388"/>
            <a:ext cx="2952328" cy="626016"/>
          </a:xfrm>
          <a:prstGeom prst="rect">
            <a:avLst/>
          </a:prstGeom>
        </p:spPr>
      </p:pic>
      <p:sp>
        <p:nvSpPr>
          <p:cNvPr id="47" name="角丸四角形 46"/>
          <p:cNvSpPr/>
          <p:nvPr/>
        </p:nvSpPr>
        <p:spPr>
          <a:xfrm>
            <a:off x="154740" y="1412776"/>
            <a:ext cx="4310319" cy="4896544"/>
          </a:xfrm>
          <a:prstGeom prst="roundRect">
            <a:avLst>
              <a:gd name="adj" fmla="val 693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413" y="1574916"/>
            <a:ext cx="3406555" cy="1451312"/>
          </a:xfrm>
          <a:prstGeom prst="rect">
            <a:avLst/>
          </a:prstGeom>
        </p:spPr>
      </p:pic>
      <p:sp>
        <p:nvSpPr>
          <p:cNvPr id="32" name="テキスト ボックス 31"/>
          <p:cNvSpPr txBox="1"/>
          <p:nvPr/>
        </p:nvSpPr>
        <p:spPr>
          <a:xfrm>
            <a:off x="5004048" y="4094202"/>
            <a:ext cx="59101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=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78961" y="4145932"/>
            <a:ext cx="3040432" cy="692469"/>
          </a:xfrm>
          <a:prstGeom prst="rect">
            <a:avLst/>
          </a:prstGeom>
        </p:spPr>
      </p:pic>
      <p:sp>
        <p:nvSpPr>
          <p:cNvPr id="33" name="正方形/長方形 32"/>
          <p:cNvSpPr/>
          <p:nvPr/>
        </p:nvSpPr>
        <p:spPr>
          <a:xfrm>
            <a:off x="154740" y="5124905"/>
            <a:ext cx="431031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(</a:t>
            </a:r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1600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 ~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- 0.6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% for m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300 GeV,  λ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hΦΦ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1.5v (Φ=H,A,H</a:t>
            </a:r>
            <a:r>
              <a:rPr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角丸四角形 33"/>
          <p:cNvSpPr/>
          <p:nvPr/>
        </p:nvSpPr>
        <p:spPr>
          <a:xfrm>
            <a:off x="4582161" y="1412776"/>
            <a:ext cx="4310319" cy="4896544"/>
          </a:xfrm>
          <a:prstGeom prst="roundRect">
            <a:avLst>
              <a:gd name="adj" fmla="val 693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4654169" y="5085184"/>
            <a:ext cx="43103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~ +30% for m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300 GeV,  </a:t>
            </a:r>
          </a:p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λ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hΦΦ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1.5v (Φ=H,A,H</a:t>
            </a:r>
            <a:r>
              <a:rPr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4932040" y="755411"/>
            <a:ext cx="4464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κ</a:t>
            </a:r>
            <a:r>
              <a:rPr lang="en-US" altLang="ja-JP" sz="16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= 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</a:t>
            </a:r>
            <a:r>
              <a:rPr lang="en-US" altLang="ja-JP" sz="1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hXX</a:t>
            </a:r>
            <a:r>
              <a:rPr lang="en-US" altLang="ja-JP" sz="1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(MHM)/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</a:t>
            </a:r>
            <a:r>
              <a:rPr lang="en-US" altLang="ja-JP" sz="16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hXX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(SM),   </a:t>
            </a:r>
            <a:r>
              <a:rPr lang="en-US" altLang="ja-JP" sz="16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Δκ</a:t>
            </a:r>
            <a:r>
              <a:rPr lang="en-US" altLang="ja-JP" sz="1600" baseline="-25000" dirty="0" err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= κ</a:t>
            </a:r>
            <a:r>
              <a:rPr lang="en-US" altLang="ja-JP" sz="16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- 1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51521" y="3861048"/>
            <a:ext cx="4213537" cy="1296144"/>
            <a:chOff x="251521" y="2996952"/>
            <a:chExt cx="4213537" cy="1296144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739281" y="3276558"/>
              <a:ext cx="2725777" cy="1016538"/>
            </a:xfrm>
            <a:prstGeom prst="rect">
              <a:avLst/>
            </a:prstGeom>
          </p:spPr>
        </p:pic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51521" y="3501008"/>
              <a:ext cx="1107034" cy="409575"/>
            </a:xfrm>
            <a:prstGeom prst="rect">
              <a:avLst/>
            </a:prstGeom>
          </p:spPr>
        </p:pic>
        <p:sp>
          <p:nvSpPr>
            <p:cNvPr id="26" name="テキスト ボックス 25"/>
            <p:cNvSpPr txBox="1"/>
            <p:nvPr/>
          </p:nvSpPr>
          <p:spPr>
            <a:xfrm>
              <a:off x="1259632" y="3364629"/>
              <a:ext cx="5910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 </a:t>
              </a:r>
              <a:endPara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pic>
          <p:nvPicPr>
            <p:cNvPr id="29" name="図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95736" y="2996952"/>
              <a:ext cx="504056" cy="291709"/>
            </a:xfrm>
            <a:prstGeom prst="rect">
              <a:avLst/>
            </a:prstGeom>
          </p:spPr>
        </p:pic>
        <p:cxnSp>
          <p:nvCxnSpPr>
            <p:cNvPr id="38" name="直線矢印コネクタ 37"/>
            <p:cNvCxnSpPr/>
            <p:nvPr/>
          </p:nvCxnSpPr>
          <p:spPr>
            <a:xfrm>
              <a:off x="2483768" y="3356992"/>
              <a:ext cx="72008" cy="36004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矢印コネクタ 39"/>
            <p:cNvCxnSpPr/>
            <p:nvPr/>
          </p:nvCxnSpPr>
          <p:spPr>
            <a:xfrm>
              <a:off x="2483767" y="3364629"/>
              <a:ext cx="471767" cy="35240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正方形/長方形 13"/>
            <p:cNvSpPr/>
            <p:nvPr/>
          </p:nvSpPr>
          <p:spPr>
            <a:xfrm>
              <a:off x="1538820" y="3541251"/>
              <a:ext cx="2968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-</a:t>
              </a:r>
              <a:endParaRPr lang="ja-JP" alt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95618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96019" y="1340768"/>
            <a:ext cx="2050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p"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K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inetic term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417099" y="1815477"/>
            <a:ext cx="6963213" cy="544964"/>
            <a:chOff x="-79071" y="2092071"/>
            <a:chExt cx="7675068" cy="58762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9071" y="2132874"/>
              <a:ext cx="4311306" cy="546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5086" y="2092071"/>
              <a:ext cx="3220911" cy="545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6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Ex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 1 2HDM with NFC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395536" y="4941168"/>
            <a:ext cx="3655638" cy="1160110"/>
            <a:chOff x="935504" y="4141098"/>
            <a:chExt cx="3655638" cy="1160110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935504" y="4141098"/>
              <a:ext cx="1588437" cy="1160110"/>
              <a:chOff x="3079899" y="1722770"/>
              <a:chExt cx="2266641" cy="1757434"/>
            </a:xfrm>
          </p:grpSpPr>
          <p:cxnSp>
            <p:nvCxnSpPr>
              <p:cNvPr id="29" name="直線コネクタ 28"/>
              <p:cNvCxnSpPr/>
              <p:nvPr/>
            </p:nvCxnSpPr>
            <p:spPr>
              <a:xfrm>
                <a:off x="3563888" y="2636912"/>
                <a:ext cx="648072" cy="0"/>
              </a:xfrm>
              <a:prstGeom prst="line">
                <a:avLst/>
              </a:prstGeom>
              <a:ln w="38100"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フリーフォーム 29"/>
              <p:cNvSpPr/>
              <p:nvPr/>
            </p:nvSpPr>
            <p:spPr>
              <a:xfrm>
                <a:off x="4222224" y="2003648"/>
                <a:ext cx="576064" cy="633264"/>
              </a:xfrm>
              <a:custGeom>
                <a:avLst/>
                <a:gdLst>
                  <a:gd name="connsiteX0" fmla="*/ 0 w 825744"/>
                  <a:gd name="connsiteY0" fmla="*/ 875211 h 875211"/>
                  <a:gd name="connsiteX1" fmla="*/ 78377 w 825744"/>
                  <a:gd name="connsiteY1" fmla="*/ 640080 h 875211"/>
                  <a:gd name="connsiteX2" fmla="*/ 287383 w 825744"/>
                  <a:gd name="connsiteY2" fmla="*/ 718457 h 875211"/>
                  <a:gd name="connsiteX3" fmla="*/ 248194 w 825744"/>
                  <a:gd name="connsiteY3" fmla="*/ 378823 h 875211"/>
                  <a:gd name="connsiteX4" fmla="*/ 535577 w 825744"/>
                  <a:gd name="connsiteY4" fmla="*/ 444137 h 875211"/>
                  <a:gd name="connsiteX5" fmla="*/ 496389 w 825744"/>
                  <a:gd name="connsiteY5" fmla="*/ 117566 h 875211"/>
                  <a:gd name="connsiteX6" fmla="*/ 796834 w 825744"/>
                  <a:gd name="connsiteY6" fmla="*/ 195943 h 875211"/>
                  <a:gd name="connsiteX7" fmla="*/ 796834 w 825744"/>
                  <a:gd name="connsiteY7" fmla="*/ 0 h 87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5744" h="875211">
                    <a:moveTo>
                      <a:pt x="0" y="875211"/>
                    </a:moveTo>
                    <a:cubicBezTo>
                      <a:pt x="15240" y="770708"/>
                      <a:pt x="30480" y="666206"/>
                      <a:pt x="78377" y="640080"/>
                    </a:cubicBezTo>
                    <a:cubicBezTo>
                      <a:pt x="126274" y="613954"/>
                      <a:pt x="259080" y="762000"/>
                      <a:pt x="287383" y="718457"/>
                    </a:cubicBezTo>
                    <a:cubicBezTo>
                      <a:pt x="315686" y="674914"/>
                      <a:pt x="206828" y="424543"/>
                      <a:pt x="248194" y="378823"/>
                    </a:cubicBezTo>
                    <a:cubicBezTo>
                      <a:pt x="289560" y="333103"/>
                      <a:pt x="494211" y="487680"/>
                      <a:pt x="535577" y="444137"/>
                    </a:cubicBezTo>
                    <a:cubicBezTo>
                      <a:pt x="576943" y="400594"/>
                      <a:pt x="452846" y="158932"/>
                      <a:pt x="496389" y="117566"/>
                    </a:cubicBezTo>
                    <a:cubicBezTo>
                      <a:pt x="539932" y="76200"/>
                      <a:pt x="746760" y="215537"/>
                      <a:pt x="796834" y="195943"/>
                    </a:cubicBezTo>
                    <a:cubicBezTo>
                      <a:pt x="846908" y="176349"/>
                      <a:pt x="821871" y="88174"/>
                      <a:pt x="796834" y="0"/>
                    </a:cubicBezTo>
                  </a:path>
                </a:pathLst>
              </a:cu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 30"/>
              <p:cNvSpPr/>
              <p:nvPr/>
            </p:nvSpPr>
            <p:spPr>
              <a:xfrm rot="5400000">
                <a:off x="4175954" y="2600909"/>
                <a:ext cx="590939" cy="662945"/>
              </a:xfrm>
              <a:custGeom>
                <a:avLst/>
                <a:gdLst>
                  <a:gd name="connsiteX0" fmla="*/ 0 w 825744"/>
                  <a:gd name="connsiteY0" fmla="*/ 875211 h 875211"/>
                  <a:gd name="connsiteX1" fmla="*/ 78377 w 825744"/>
                  <a:gd name="connsiteY1" fmla="*/ 640080 h 875211"/>
                  <a:gd name="connsiteX2" fmla="*/ 287383 w 825744"/>
                  <a:gd name="connsiteY2" fmla="*/ 718457 h 875211"/>
                  <a:gd name="connsiteX3" fmla="*/ 248194 w 825744"/>
                  <a:gd name="connsiteY3" fmla="*/ 378823 h 875211"/>
                  <a:gd name="connsiteX4" fmla="*/ 535577 w 825744"/>
                  <a:gd name="connsiteY4" fmla="*/ 444137 h 875211"/>
                  <a:gd name="connsiteX5" fmla="*/ 496389 w 825744"/>
                  <a:gd name="connsiteY5" fmla="*/ 117566 h 875211"/>
                  <a:gd name="connsiteX6" fmla="*/ 796834 w 825744"/>
                  <a:gd name="connsiteY6" fmla="*/ 195943 h 875211"/>
                  <a:gd name="connsiteX7" fmla="*/ 796834 w 825744"/>
                  <a:gd name="connsiteY7" fmla="*/ 0 h 87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5744" h="875211">
                    <a:moveTo>
                      <a:pt x="0" y="875211"/>
                    </a:moveTo>
                    <a:cubicBezTo>
                      <a:pt x="15240" y="770708"/>
                      <a:pt x="30480" y="666206"/>
                      <a:pt x="78377" y="640080"/>
                    </a:cubicBezTo>
                    <a:cubicBezTo>
                      <a:pt x="126274" y="613954"/>
                      <a:pt x="259080" y="762000"/>
                      <a:pt x="287383" y="718457"/>
                    </a:cubicBezTo>
                    <a:cubicBezTo>
                      <a:pt x="315686" y="674914"/>
                      <a:pt x="206828" y="424543"/>
                      <a:pt x="248194" y="378823"/>
                    </a:cubicBezTo>
                    <a:cubicBezTo>
                      <a:pt x="289560" y="333103"/>
                      <a:pt x="494211" y="487680"/>
                      <a:pt x="535577" y="444137"/>
                    </a:cubicBezTo>
                    <a:cubicBezTo>
                      <a:pt x="576943" y="400594"/>
                      <a:pt x="452846" y="158932"/>
                      <a:pt x="496389" y="117566"/>
                    </a:cubicBezTo>
                    <a:cubicBezTo>
                      <a:pt x="539932" y="76200"/>
                      <a:pt x="746760" y="215537"/>
                      <a:pt x="796834" y="195943"/>
                    </a:cubicBezTo>
                    <a:cubicBezTo>
                      <a:pt x="846908" y="176349"/>
                      <a:pt x="821871" y="88174"/>
                      <a:pt x="796834" y="0"/>
                    </a:cubicBezTo>
                  </a:path>
                </a:pathLst>
              </a:custGeom>
              <a:noFill/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テキスト ボックス 31"/>
              <p:cNvSpPr txBox="1"/>
              <p:nvPr/>
            </p:nvSpPr>
            <p:spPr>
              <a:xfrm>
                <a:off x="3079899" y="2406082"/>
                <a:ext cx="462519" cy="512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h</a:t>
                </a:r>
                <a:endParaRPr kumimoji="1" lang="en-US" altLang="ja-JP" sz="1600" b="1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>
                <a:off x="4870297" y="1722770"/>
                <a:ext cx="476243" cy="512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V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>
                <a:off x="4852664" y="2967334"/>
                <a:ext cx="476243" cy="5128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V</a:t>
                </a:r>
                <a:endParaRPr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35" name="テキスト ボックス 34"/>
            <p:cNvSpPr txBox="1"/>
            <p:nvPr/>
          </p:nvSpPr>
          <p:spPr>
            <a:xfrm>
              <a:off x="2442797" y="4580220"/>
              <a:ext cx="21483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= (SM) × </a:t>
              </a:r>
              <a:r>
                <a:rPr kumimoji="1" lang="en-US" altLang="ja-JP" sz="16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sin(β-α</a:t>
              </a:r>
              <a:r>
                <a:rPr lang="en-US" altLang="ja-JP" sz="16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</a:p>
          </p:txBody>
        </p:sp>
      </p:grpSp>
      <p:sp>
        <p:nvSpPr>
          <p:cNvPr id="65" name="テキスト ボックス 64"/>
          <p:cNvSpPr txBox="1"/>
          <p:nvPr/>
        </p:nvSpPr>
        <p:spPr>
          <a:xfrm>
            <a:off x="294617" y="2786500"/>
            <a:ext cx="2743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p"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Yukawa couplings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67" name="表 66"/>
          <p:cNvGraphicFramePr>
            <a:graphicFrameLocks noGrp="1"/>
          </p:cNvGraphicFramePr>
          <p:nvPr>
            <p:extLst/>
          </p:nvPr>
        </p:nvGraphicFramePr>
        <p:xfrm>
          <a:off x="5269306" y="2708920"/>
          <a:ext cx="3634268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08567"/>
                <a:gridCol w="908567"/>
                <a:gridCol w="908567"/>
                <a:gridCol w="908567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ξ</a:t>
                      </a:r>
                      <a:r>
                        <a:rPr kumimoji="1" lang="en-US" altLang="ja-JP" sz="1600" baseline="-25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u</a:t>
                      </a:r>
                      <a:endParaRPr kumimoji="1" lang="ja-JP" altLang="en-US" sz="1600" baseline="-25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ξ</a:t>
                      </a:r>
                      <a:r>
                        <a:rPr kumimoji="1" lang="en-US" altLang="ja-JP" sz="1600" baseline="-25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</a:t>
                      </a:r>
                      <a:endParaRPr kumimoji="1" lang="ja-JP" altLang="en-US" sz="1600" baseline="-25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ξ</a:t>
                      </a:r>
                      <a:r>
                        <a:rPr kumimoji="1" lang="en-US" altLang="ja-JP" sz="1600" baseline="-25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e</a:t>
                      </a:r>
                      <a:endParaRPr kumimoji="1" lang="ja-JP" altLang="en-US" sz="1600" baseline="-25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Type I</a:t>
                      </a:r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cotβ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cotβ</a:t>
                      </a:r>
                      <a:endParaRPr kumimoji="1" lang="ja-JP" altLang="en-US" sz="1400" b="1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cotβ</a:t>
                      </a:r>
                      <a:endParaRPr kumimoji="1" lang="ja-JP" altLang="en-US" sz="1400" b="1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Type II</a:t>
                      </a:r>
                      <a:endParaRPr kumimoji="1" lang="ja-JP" altLang="en-US" sz="14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cotβ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-tanβ</a:t>
                      </a:r>
                      <a:endParaRPr kumimoji="1" lang="ja-JP" altLang="en-US" sz="1400" b="1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-tanβ</a:t>
                      </a:r>
                      <a:endParaRPr kumimoji="1" lang="ja-JP" altLang="en-US" sz="1400" b="1" dirty="0" smtClean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Type X</a:t>
                      </a:r>
                      <a:endParaRPr kumimoji="1" lang="ja-JP" altLang="en-US" sz="14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cotβ</a:t>
                      </a:r>
                      <a:endParaRPr kumimoji="1" lang="ja-JP" altLang="en-US" sz="1400" b="1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cotβ</a:t>
                      </a:r>
                      <a:endParaRPr kumimoji="1" lang="ja-JP" altLang="en-US" sz="1400" b="1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-tanβ</a:t>
                      </a:r>
                      <a:endParaRPr kumimoji="1" lang="ja-JP" altLang="en-US" sz="1400" b="1" dirty="0" smtClean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Type Y</a:t>
                      </a:r>
                      <a:endParaRPr kumimoji="1" lang="ja-JP" altLang="en-US" sz="14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cotβ</a:t>
                      </a:r>
                      <a:endParaRPr kumimoji="1" lang="ja-JP" altLang="en-US" sz="1400" b="1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-tanβ</a:t>
                      </a:r>
                      <a:endParaRPr kumimoji="1" lang="ja-JP" altLang="en-US" sz="1400" b="1" dirty="0" smtClean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cotβ</a:t>
                      </a:r>
                      <a:endParaRPr kumimoji="1" lang="ja-JP" altLang="en-US" sz="1400" b="1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8" name="図 6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797" y="3484387"/>
            <a:ext cx="2998501" cy="438746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6066" y="4070572"/>
            <a:ext cx="3851581" cy="509057"/>
          </a:xfrm>
          <a:prstGeom prst="rect">
            <a:avLst/>
          </a:prstGeom>
        </p:spPr>
      </p:pic>
      <p:grpSp>
        <p:nvGrpSpPr>
          <p:cNvPr id="70" name="グループ化 69"/>
          <p:cNvGrpSpPr/>
          <p:nvPr/>
        </p:nvGrpSpPr>
        <p:grpSpPr>
          <a:xfrm>
            <a:off x="4373188" y="4977907"/>
            <a:ext cx="1368148" cy="1058634"/>
            <a:chOff x="3985104" y="4024114"/>
            <a:chExt cx="1264884" cy="985642"/>
          </a:xfrm>
        </p:grpSpPr>
        <p:grpSp>
          <p:nvGrpSpPr>
            <p:cNvPr id="71" name="グループ化 70"/>
            <p:cNvGrpSpPr/>
            <p:nvPr/>
          </p:nvGrpSpPr>
          <p:grpSpPr>
            <a:xfrm>
              <a:off x="3985104" y="4024114"/>
              <a:ext cx="1264884" cy="985642"/>
              <a:chOff x="3427737" y="2114174"/>
              <a:chExt cx="1500000" cy="1098837"/>
            </a:xfrm>
          </p:grpSpPr>
          <p:cxnSp>
            <p:nvCxnSpPr>
              <p:cNvPr id="74" name="直線コネクタ 73"/>
              <p:cNvCxnSpPr/>
              <p:nvPr/>
            </p:nvCxnSpPr>
            <p:spPr>
              <a:xfrm>
                <a:off x="3743525" y="2636911"/>
                <a:ext cx="468435" cy="1"/>
              </a:xfrm>
              <a:prstGeom prst="line">
                <a:avLst/>
              </a:prstGeom>
              <a:ln w="38100"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テキスト ボックス 74"/>
              <p:cNvSpPr txBox="1"/>
              <p:nvPr/>
            </p:nvSpPr>
            <p:spPr>
              <a:xfrm>
                <a:off x="3427737" y="2487890"/>
                <a:ext cx="355365" cy="3514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h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6" name="テキスト ボックス 75"/>
              <p:cNvSpPr txBox="1"/>
              <p:nvPr/>
            </p:nvSpPr>
            <p:spPr>
              <a:xfrm>
                <a:off x="4637400" y="2114174"/>
                <a:ext cx="290337" cy="351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f</a:t>
                </a:r>
                <a:endParaRPr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" name="テキスト ボックス 76"/>
              <p:cNvSpPr txBox="1"/>
              <p:nvPr/>
            </p:nvSpPr>
            <p:spPr>
              <a:xfrm>
                <a:off x="4611946" y="2861600"/>
                <a:ext cx="290337" cy="351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u="sng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f</a:t>
                </a:r>
                <a:endParaRPr kumimoji="1" lang="ja-JP" altLang="en-US" sz="1600" b="1" u="sng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cxnSp>
          <p:nvCxnSpPr>
            <p:cNvPr id="72" name="直線コネクタ 71"/>
            <p:cNvCxnSpPr/>
            <p:nvPr/>
          </p:nvCxnSpPr>
          <p:spPr>
            <a:xfrm flipV="1">
              <a:off x="4661272" y="4176579"/>
              <a:ext cx="343679" cy="316421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/>
            <p:cNvCxnSpPr/>
            <p:nvPr/>
          </p:nvCxnSpPr>
          <p:spPr>
            <a:xfrm>
              <a:off x="4661272" y="4492999"/>
              <a:ext cx="343679" cy="354981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テキスト ボックス 78"/>
          <p:cNvSpPr txBox="1"/>
          <p:nvPr/>
        </p:nvSpPr>
        <p:spPr>
          <a:xfrm>
            <a:off x="5755571" y="5161400"/>
            <a:ext cx="2954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= (SM) ×</a:t>
            </a:r>
          </a:p>
          <a:p>
            <a:pPr>
              <a:lnSpc>
                <a:spcPct val="150000"/>
              </a:lnSpc>
            </a:pP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kumimoji="1"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sin(β-α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 +ξ</a:t>
            </a:r>
            <a:r>
              <a:rPr lang="en-US" altLang="ja-JP" sz="1600" b="1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cos(β-α)]</a:t>
            </a:r>
          </a:p>
        </p:txBody>
      </p:sp>
      <p:sp>
        <p:nvSpPr>
          <p:cNvPr id="37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  9/22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781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Coupling deviations at the tree level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03648" y="1074687"/>
            <a:ext cx="3744416" cy="597256"/>
          </a:xfrm>
          <a:prstGeom prst="rect">
            <a:avLst/>
          </a:prstGeom>
          <a:noFill/>
          <a:ln w="25400">
            <a:noFill/>
          </a:ln>
        </p:spPr>
        <p:txBody>
          <a:bodyPr wrap="square" lIns="108000" tIns="108000" rIns="108000" bIns="72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Δκ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(-1 ± 0.4)%, tanβ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≥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1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790927"/>
            <a:ext cx="4800600" cy="4543425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508104" y="1890698"/>
            <a:ext cx="30948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Type-I and Y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Type-II and X)</a:t>
            </a:r>
          </a:p>
          <a:p>
            <a:pPr>
              <a:lnSpc>
                <a:spcPct val="200000"/>
              </a:lnSpc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an be distinguished by the </a:t>
            </a:r>
          </a:p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sign of Δκ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lang="en-US" altLang="ja-JP" sz="1600" baseline="-25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タイトル 1"/>
          <p:cNvSpPr txBox="1">
            <a:spLocks/>
          </p:cNvSpPr>
          <p:nvPr/>
        </p:nvSpPr>
        <p:spPr>
          <a:xfrm>
            <a:off x="0" y="6453336"/>
            <a:ext cx="9144000" cy="432048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Kei Yagyu (U. of Florence)  Higgs boson couplings in the non-minimal Higgs sectors                 14/22</a:t>
            </a:r>
            <a:endParaRPr lang="ja-JP" altLang="en-US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439817" y="4266962"/>
            <a:ext cx="38651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Type-II seems to be favored.</a:t>
            </a:r>
          </a:p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But, we need more data to </a:t>
            </a:r>
          </a:p>
          <a:p>
            <a:pPr>
              <a:lnSpc>
                <a:spcPct val="20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really say excluded or determined.   </a:t>
            </a:r>
            <a:endParaRPr lang="en-US" altLang="ja-JP" sz="1600" baseline="-25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1403648" y="1988840"/>
            <a:ext cx="3744416" cy="3672408"/>
            <a:chOff x="1403648" y="1988840"/>
            <a:chExt cx="3744416" cy="3672408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1403648" y="1988840"/>
              <a:ext cx="3744416" cy="3672408"/>
              <a:chOff x="1403648" y="1988840"/>
              <a:chExt cx="3744416" cy="3672408"/>
            </a:xfrm>
          </p:grpSpPr>
          <p:sp>
            <p:nvSpPr>
              <p:cNvPr id="3" name="正方形/長方形 2"/>
              <p:cNvSpPr/>
              <p:nvPr/>
            </p:nvSpPr>
            <p:spPr>
              <a:xfrm>
                <a:off x="1403648" y="1988840"/>
                <a:ext cx="1080120" cy="3672408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正方形/長方形 4"/>
              <p:cNvSpPr/>
              <p:nvPr/>
            </p:nvSpPr>
            <p:spPr>
              <a:xfrm>
                <a:off x="1403648" y="1988840"/>
                <a:ext cx="3744416" cy="1584176"/>
              </a:xfrm>
              <a:prstGeom prst="rect">
                <a:avLst/>
              </a:prstGeom>
              <a:solidFill>
                <a:srgbClr val="FFFF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正方形/長方形 14"/>
            <p:cNvSpPr/>
            <p:nvPr/>
          </p:nvSpPr>
          <p:spPr>
            <a:xfrm>
              <a:off x="1761754" y="5045288"/>
              <a:ext cx="5373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1σ</a:t>
              </a:r>
              <a:endParaRPr lang="ja-JP" alt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33861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Buck up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37" y="1268760"/>
            <a:ext cx="8010525" cy="4133850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067944" y="783359"/>
            <a:ext cx="49170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4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0"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0" lang="ja-JP" altLang="ja-JP" sz="1400" b="1" i="1" u="none" strike="noStrike" cap="none" normalizeH="0" baseline="0" dirty="0" smtClean="0">
                <a:ln>
                  <a:noFill/>
                </a:ln>
                <a:solidFill>
                  <a:srgbClr val="B9FB25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Enomoto and Watanabe</a:t>
            </a:r>
            <a:r>
              <a:rPr kumimoji="0" lang="en-US" altLang="ja-JP" sz="1400" b="1" i="1" u="none" strike="noStrike" cap="none" normalizeH="0" baseline="0" dirty="0" smtClean="0">
                <a:ln>
                  <a:noFill/>
                </a:ln>
                <a:solidFill>
                  <a:srgbClr val="B9FB25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r>
              <a:rPr kumimoji="0" lang="ja-JP" altLang="ja-JP" sz="1400" b="1" i="1" u="none" strike="noStrike" cap="none" normalizeH="0" baseline="0" dirty="0" smtClean="0">
                <a:ln>
                  <a:noFill/>
                </a:ln>
                <a:solidFill>
                  <a:srgbClr val="B9FB25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JHEP 1605, 002 (2016)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2" y="5449237"/>
            <a:ext cx="8020050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18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Upper limit on λ</a:t>
            </a:r>
            <a:r>
              <a:rPr lang="en-US" altLang="ja-JP" sz="3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hΦΦ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from triviality</a:t>
            </a:r>
            <a:endParaRPr lang="ja-JP" altLang="en-US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16" y="1233498"/>
            <a:ext cx="4139952" cy="412432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39" y="1271598"/>
            <a:ext cx="4730849" cy="408622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6012135" y="2488253"/>
            <a:ext cx="2808312" cy="1012755"/>
          </a:xfrm>
          <a:prstGeom prst="rect">
            <a:avLst/>
          </a:prstGeom>
          <a:noFill/>
          <a:ln w="25400">
            <a:noFill/>
          </a:ln>
        </p:spPr>
        <p:txBody>
          <a:bodyPr wrap="square" lIns="108000" tIns="108000" rIns="108000" bIns="72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 =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ΦS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|Φ|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S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+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</a:p>
          <a:p>
            <a:pPr>
              <a:lnSpc>
                <a:spcPct val="150000"/>
              </a:lnSpc>
            </a:pPr>
            <a:r>
              <a:rPr lang="en-US" altLang="ja-JP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 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+ …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966580" y="1538793"/>
            <a:ext cx="1101364" cy="489534"/>
          </a:xfrm>
          <a:prstGeom prst="rect">
            <a:avLst/>
          </a:prstGeom>
          <a:noFill/>
          <a:ln w="25400">
            <a:noFill/>
          </a:ln>
        </p:spPr>
        <p:txBody>
          <a:bodyPr wrap="none" lIns="108000" tIns="108000" rIns="108000" bIns="72000" rtlCol="0">
            <a:spAutoFit/>
          </a:bodyPr>
          <a:lstStyle/>
          <a:p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2HDMs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818851" y="1571314"/>
            <a:ext cx="785572" cy="489534"/>
          </a:xfrm>
          <a:prstGeom prst="rect">
            <a:avLst/>
          </a:prstGeom>
          <a:noFill/>
          <a:ln w="25400">
            <a:noFill/>
          </a:ln>
        </p:spPr>
        <p:txBody>
          <a:bodyPr wrap="none" lIns="108000" tIns="108000" rIns="108000" bIns="72000" rtlCol="0">
            <a:spAutoFit/>
          </a:bodyPr>
          <a:lstStyle/>
          <a:p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HSM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822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Higgs potential of HSM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05582" y="3419708"/>
            <a:ext cx="2060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 parameters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22833" y="4045713"/>
            <a:ext cx="7416824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 (=246 GeV)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kumimoji="1"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kumimoji="1" lang="en-US" altLang="ja-JP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(=125 GeV), </a:t>
            </a:r>
            <a:r>
              <a:rPr kumimoji="1"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sin(α), 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ΦS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and </a:t>
            </a: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μ</a:t>
            </a:r>
            <a:r>
              <a:rPr lang="en-US" altLang="ja-JP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</p:txBody>
      </p:sp>
      <p:sp>
        <p:nvSpPr>
          <p:cNvPr id="41" name="角丸四角形 40"/>
          <p:cNvSpPr/>
          <p:nvPr/>
        </p:nvSpPr>
        <p:spPr>
          <a:xfrm>
            <a:off x="683568" y="3941767"/>
            <a:ext cx="7628097" cy="639361"/>
          </a:xfrm>
          <a:prstGeom prst="roundRect">
            <a:avLst>
              <a:gd name="adj" fmla="val 69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57982" y="1412776"/>
            <a:ext cx="3590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most general potential 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12" y="1905315"/>
            <a:ext cx="7200156" cy="1080023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325107" y="5014917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Scalar Masses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137" y="5628908"/>
            <a:ext cx="6779183" cy="544314"/>
          </a:xfrm>
          <a:prstGeom prst="rect">
            <a:avLst/>
          </a:prstGeom>
        </p:spPr>
      </p:pic>
      <p:sp>
        <p:nvSpPr>
          <p:cNvPr id="22" name="角丸四角形 21"/>
          <p:cNvSpPr/>
          <p:nvPr/>
        </p:nvSpPr>
        <p:spPr>
          <a:xfrm>
            <a:off x="696703" y="1844824"/>
            <a:ext cx="7628097" cy="1342782"/>
          </a:xfrm>
          <a:prstGeom prst="roundRect">
            <a:avLst>
              <a:gd name="adj" fmla="val 69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611561" y="5597951"/>
            <a:ext cx="6984776" cy="639361"/>
          </a:xfrm>
          <a:prstGeom prst="roundRect">
            <a:avLst>
              <a:gd name="adj" fmla="val 69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0072" y="4751716"/>
            <a:ext cx="2448272" cy="65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78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Uncertainty for QCD corrections</a:t>
            </a:r>
            <a:endParaRPr lang="ja-JP" altLang="en-US" sz="4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1340768"/>
            <a:ext cx="54162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Lepage</a:t>
            </a:r>
            <a:r>
              <a:rPr kumimoji="1" lang="en-US" altLang="ja-JP" sz="16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Mackenzie and </a:t>
            </a:r>
            <a:r>
              <a:rPr kumimoji="1" lang="en-US" altLang="ja-JP" sz="16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Peskin</a:t>
            </a:r>
            <a:r>
              <a:rPr kumimoji="1" lang="en-US" altLang="ja-JP" sz="16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1404.0319 [</a:t>
            </a:r>
            <a:r>
              <a:rPr kumimoji="1" lang="en-US" altLang="ja-JP" sz="16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hep-ph</a:t>
            </a:r>
            <a:r>
              <a:rPr kumimoji="1" lang="en-US" altLang="ja-JP" sz="16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endParaRPr kumimoji="1" lang="ja-JP" altLang="en-US" sz="1600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5013176"/>
            <a:ext cx="6448425" cy="142875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1679322"/>
            <a:ext cx="6485521" cy="311783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0272" y="1260698"/>
            <a:ext cx="1743075" cy="50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8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/>
          <p:cNvSpPr txBox="1">
            <a:spLocks/>
          </p:cNvSpPr>
          <p:nvPr/>
        </p:nvSpPr>
        <p:spPr>
          <a:xfrm>
            <a:off x="0" y="-35936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Structure of H-COUP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691680" y="2204864"/>
            <a:ext cx="5340961" cy="2448272"/>
            <a:chOff x="719572" y="2132856"/>
            <a:chExt cx="5340961" cy="2448272"/>
          </a:xfrm>
        </p:grpSpPr>
        <p:sp>
          <p:nvSpPr>
            <p:cNvPr id="19" name="テキスト ボックス 18"/>
            <p:cNvSpPr txBox="1"/>
            <p:nvPr/>
          </p:nvSpPr>
          <p:spPr>
            <a:xfrm>
              <a:off x="971599" y="2400504"/>
              <a:ext cx="4824538" cy="452432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. Define relevant tree level couplings </a:t>
              </a:r>
              <a:endPara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971598" y="2924944"/>
              <a:ext cx="4824539" cy="452432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2. Compute 1PI graphs (1p, 2p and 3p)</a:t>
              </a:r>
              <a:endPara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971600" y="3429000"/>
              <a:ext cx="4824538" cy="452432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3. Compute 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</a:t>
              </a: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ounter-terms </a:t>
              </a: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971598" y="3933056"/>
              <a:ext cx="4824539" cy="452432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</a:t>
              </a: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. 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1-loop corrected Higgs couplings</a:t>
              </a:r>
              <a:endPara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" name="角丸四角形 1"/>
            <p:cNvSpPr/>
            <p:nvPr/>
          </p:nvSpPr>
          <p:spPr>
            <a:xfrm>
              <a:off x="719572" y="2132856"/>
              <a:ext cx="5340961" cy="2448272"/>
            </a:xfrm>
            <a:prstGeom prst="roundRect">
              <a:avLst>
                <a:gd name="adj" fmla="val 10831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5749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/>
          <p:cNvSpPr txBox="1">
            <a:spLocks/>
          </p:cNvSpPr>
          <p:nvPr/>
        </p:nvSpPr>
        <p:spPr>
          <a:xfrm>
            <a:off x="0" y="-35936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Structure of H-COUP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691680" y="2204864"/>
            <a:ext cx="5340961" cy="2448272"/>
            <a:chOff x="719572" y="2132856"/>
            <a:chExt cx="5340961" cy="2448272"/>
          </a:xfrm>
        </p:grpSpPr>
        <p:sp>
          <p:nvSpPr>
            <p:cNvPr id="19" name="テキスト ボックス 18"/>
            <p:cNvSpPr txBox="1"/>
            <p:nvPr/>
          </p:nvSpPr>
          <p:spPr>
            <a:xfrm>
              <a:off x="971599" y="2400504"/>
              <a:ext cx="4824538" cy="452432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. Define relevant tree level couplings </a:t>
              </a:r>
              <a:endPara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971598" y="2924944"/>
              <a:ext cx="4824539" cy="452432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2. Compute 1PI graphs (1p, 2p and 3p)</a:t>
              </a:r>
              <a:endPara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971600" y="3429000"/>
              <a:ext cx="4824538" cy="452432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3. Compute 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</a:t>
              </a: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ounter-terms </a:t>
              </a: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971598" y="3933056"/>
              <a:ext cx="4824539" cy="452432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</a:t>
              </a: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. 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1-loop corrected Higgs couplings</a:t>
              </a:r>
              <a:endPara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" name="角丸四角形 1"/>
            <p:cNvSpPr/>
            <p:nvPr/>
          </p:nvSpPr>
          <p:spPr>
            <a:xfrm>
              <a:off x="719572" y="2132856"/>
              <a:ext cx="5340961" cy="2448272"/>
            </a:xfrm>
            <a:prstGeom prst="roundRect">
              <a:avLst>
                <a:gd name="adj" fmla="val 10831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611560" y="1268760"/>
            <a:ext cx="7056784" cy="45243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Input a set of parameters (model, masses, mixing angles...)</a:t>
            </a:r>
          </a:p>
        </p:txBody>
      </p:sp>
      <p:sp>
        <p:nvSpPr>
          <p:cNvPr id="17" name="下矢印 16"/>
          <p:cNvSpPr/>
          <p:nvPr/>
        </p:nvSpPr>
        <p:spPr>
          <a:xfrm>
            <a:off x="3923927" y="1793200"/>
            <a:ext cx="720081" cy="339656"/>
          </a:xfrm>
          <a:prstGeom prst="down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2411760" y="4725144"/>
            <a:ext cx="3864797" cy="812472"/>
            <a:chOff x="2411760" y="4725144"/>
            <a:chExt cx="3864797" cy="812472"/>
          </a:xfrm>
        </p:grpSpPr>
        <p:sp>
          <p:nvSpPr>
            <p:cNvPr id="16" name="テキスト ボックス 15"/>
            <p:cNvSpPr txBox="1"/>
            <p:nvPr/>
          </p:nvSpPr>
          <p:spPr>
            <a:xfrm>
              <a:off x="2411760" y="5085184"/>
              <a:ext cx="3864797" cy="452432"/>
            </a:xfrm>
            <a:prstGeom prst="rect">
              <a:avLst/>
            </a:prstGeom>
            <a:noFill/>
            <a:ln w="25400">
              <a:solidFill>
                <a:srgbClr val="00B050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onstraints (</a:t>
              </a:r>
              <a:r>
                <a:rPr lang="en-US" altLang="ja-JP" dirty="0" err="1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U</a:t>
              </a:r>
              <a:r>
                <a:rPr lang="en-US" altLang="ja-JP" dirty="0" err="1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ni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, BFB, </a:t>
              </a:r>
              <a:r>
                <a:rPr lang="en-US" altLang="ja-JP" dirty="0" err="1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Trivi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, ST)</a:t>
              </a:r>
              <a:endPara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0" name="下矢印 19"/>
            <p:cNvSpPr/>
            <p:nvPr/>
          </p:nvSpPr>
          <p:spPr>
            <a:xfrm>
              <a:off x="3923927" y="4725144"/>
              <a:ext cx="720081" cy="339656"/>
            </a:xfrm>
            <a:prstGeom prst="downArrow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6768245" y="1179072"/>
            <a:ext cx="2182887" cy="4358544"/>
            <a:chOff x="6768245" y="1179072"/>
            <a:chExt cx="2182887" cy="4358544"/>
          </a:xfrm>
        </p:grpSpPr>
        <p:sp>
          <p:nvSpPr>
            <p:cNvPr id="4" name="U ターン矢印 3"/>
            <p:cNvSpPr/>
            <p:nvPr/>
          </p:nvSpPr>
          <p:spPr>
            <a:xfrm rot="5400000" flipH="1">
              <a:off x="5680417" y="2266900"/>
              <a:ext cx="4358544" cy="2182887"/>
            </a:xfrm>
            <a:prstGeom prst="uturnArrow">
              <a:avLst>
                <a:gd name="adj1" fmla="val 12065"/>
                <a:gd name="adj2" fmla="val 13546"/>
                <a:gd name="adj3" fmla="val 35348"/>
                <a:gd name="adj4" fmla="val 26503"/>
                <a:gd name="adj5" fmla="val 5341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7159739" y="4758326"/>
              <a:ext cx="1285481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ja-JP" b="1" dirty="0" smtClean="0">
                  <a:solidFill>
                    <a:schemeClr val="tx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Excluded</a:t>
              </a: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1763688" y="5499724"/>
            <a:ext cx="5256584" cy="881604"/>
            <a:chOff x="1763688" y="5499724"/>
            <a:chExt cx="5256584" cy="881604"/>
          </a:xfrm>
        </p:grpSpPr>
        <p:sp>
          <p:nvSpPr>
            <p:cNvPr id="12" name="テキスト ボックス 11"/>
            <p:cNvSpPr txBox="1"/>
            <p:nvPr/>
          </p:nvSpPr>
          <p:spPr>
            <a:xfrm>
              <a:off x="1763688" y="5928896"/>
              <a:ext cx="5256584" cy="452432"/>
            </a:xfrm>
            <a:prstGeom prst="rect">
              <a:avLst/>
            </a:prstGeom>
            <a:noFill/>
            <a:ln w="25400">
              <a:solidFill>
                <a:srgbClr val="00B050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Out puts (1-loop corrected Higgs couplings)</a:t>
              </a:r>
            </a:p>
          </p:txBody>
        </p:sp>
        <p:sp>
          <p:nvSpPr>
            <p:cNvPr id="21" name="下矢印 20"/>
            <p:cNvSpPr/>
            <p:nvPr/>
          </p:nvSpPr>
          <p:spPr>
            <a:xfrm>
              <a:off x="3923928" y="5589240"/>
              <a:ext cx="720081" cy="339656"/>
            </a:xfrm>
            <a:prstGeom prst="downArrow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4727732" y="5499724"/>
              <a:ext cx="1149225" cy="473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ja-JP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Allowed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4623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/>
          <p:cNvSpPr txBox="1">
            <a:spLocks/>
          </p:cNvSpPr>
          <p:nvPr/>
        </p:nvSpPr>
        <p:spPr>
          <a:xfrm>
            <a:off x="0" y="-35936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Structure of H-COUP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691680" y="2204864"/>
            <a:ext cx="5340961" cy="2448272"/>
            <a:chOff x="719572" y="2132856"/>
            <a:chExt cx="5340961" cy="2448272"/>
          </a:xfrm>
        </p:grpSpPr>
        <p:sp>
          <p:nvSpPr>
            <p:cNvPr id="19" name="テキスト ボックス 18"/>
            <p:cNvSpPr txBox="1"/>
            <p:nvPr/>
          </p:nvSpPr>
          <p:spPr>
            <a:xfrm>
              <a:off x="971599" y="2400504"/>
              <a:ext cx="4824538" cy="452432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. Define relevant tree level couplings </a:t>
              </a:r>
              <a:endPara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971598" y="2924944"/>
              <a:ext cx="4824539" cy="431657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2. Compute 1PI graphs (1p, 2p and 3p)</a:t>
              </a:r>
              <a:endParaRPr kumimoji="1"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971600" y="3429000"/>
              <a:ext cx="4824538" cy="431657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ja-JP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3. Compute </a:t>
              </a:r>
              <a:r>
                <a:rPr lang="en-US" altLang="ja-JP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</a:t>
              </a:r>
              <a:r>
                <a:rPr kumimoji="1" lang="en-US" altLang="ja-JP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ounter-terms </a:t>
              </a: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971598" y="3933056"/>
              <a:ext cx="4824539" cy="431657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txBody>
            <a:bodyPr wrap="square" lIns="108000" rIns="10800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4</a:t>
              </a:r>
              <a:r>
                <a:rPr kumimoji="1" lang="en-US" altLang="ja-JP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. </a:t>
              </a:r>
              <a:r>
                <a:rPr lang="en-US" altLang="ja-JP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1-loop corrected Higgs couplings</a:t>
              </a:r>
              <a:endParaRPr kumimoji="1"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" name="角丸四角形 1"/>
            <p:cNvSpPr/>
            <p:nvPr/>
          </p:nvSpPr>
          <p:spPr>
            <a:xfrm>
              <a:off x="719572" y="2132856"/>
              <a:ext cx="5340961" cy="2448272"/>
            </a:xfrm>
            <a:prstGeom prst="roundRect">
              <a:avLst>
                <a:gd name="adj" fmla="val 10831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611560" y="1268760"/>
            <a:ext cx="7056784" cy="45243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Input a set of parameters (model, masses, mixing angles...)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63688" y="5928896"/>
            <a:ext cx="5256584" cy="45243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Out puts (1-loop corrected Higgs couplings)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411760" y="5085184"/>
            <a:ext cx="3864797" cy="45243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onstraints (</a:t>
            </a:r>
            <a:r>
              <a:rPr lang="en-US" altLang="ja-JP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</a:t>
            </a: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ni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BFB, </a:t>
            </a: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Trivi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ST)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下矢印 16"/>
          <p:cNvSpPr/>
          <p:nvPr/>
        </p:nvSpPr>
        <p:spPr>
          <a:xfrm>
            <a:off x="3923927" y="1793200"/>
            <a:ext cx="720081" cy="339656"/>
          </a:xfrm>
          <a:prstGeom prst="down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下矢印 19"/>
          <p:cNvSpPr/>
          <p:nvPr/>
        </p:nvSpPr>
        <p:spPr>
          <a:xfrm>
            <a:off x="3923927" y="4725144"/>
            <a:ext cx="720081" cy="339656"/>
          </a:xfrm>
          <a:prstGeom prst="down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下矢印 20"/>
          <p:cNvSpPr/>
          <p:nvPr/>
        </p:nvSpPr>
        <p:spPr>
          <a:xfrm>
            <a:off x="3923928" y="5589240"/>
            <a:ext cx="720081" cy="339656"/>
          </a:xfrm>
          <a:prstGeom prst="down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6768245" y="1179072"/>
            <a:ext cx="2182887" cy="4358544"/>
            <a:chOff x="6768245" y="1179072"/>
            <a:chExt cx="2182887" cy="4358544"/>
          </a:xfrm>
        </p:grpSpPr>
        <p:sp>
          <p:nvSpPr>
            <p:cNvPr id="4" name="U ターン矢印 3"/>
            <p:cNvSpPr/>
            <p:nvPr/>
          </p:nvSpPr>
          <p:spPr>
            <a:xfrm rot="5400000" flipH="1">
              <a:off x="5680417" y="2266900"/>
              <a:ext cx="4358544" cy="2182887"/>
            </a:xfrm>
            <a:prstGeom prst="uturnArrow">
              <a:avLst>
                <a:gd name="adj1" fmla="val 12065"/>
                <a:gd name="adj2" fmla="val 13546"/>
                <a:gd name="adj3" fmla="val 35348"/>
                <a:gd name="adj4" fmla="val 26503"/>
                <a:gd name="adj5" fmla="val 5341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7159739" y="4758326"/>
              <a:ext cx="1285481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ja-JP" b="1" dirty="0" smtClean="0">
                  <a:solidFill>
                    <a:schemeClr val="tx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Excluded</a:t>
              </a:r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4727732" y="5499724"/>
            <a:ext cx="1149225" cy="473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Allowed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 rot="5400000">
            <a:off x="6388850" y="3192653"/>
            <a:ext cx="219040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Renormalization</a:t>
            </a:r>
          </a:p>
        </p:txBody>
      </p:sp>
    </p:spTree>
    <p:extLst>
      <p:ext uri="{BB962C8B-B14F-4D97-AF65-F5344CB8AC3E}">
        <p14:creationId xmlns:p14="http://schemas.microsoft.com/office/powerpoint/2010/main" val="369340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Higgs potential of 2HDM (CPC + Z</a:t>
            </a:r>
            <a:r>
              <a:rPr lang="en-US" altLang="ja-JP" sz="3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1519" y="1341159"/>
            <a:ext cx="8712969" cy="431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potential with softly-broken Z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symmetry and CP-conservation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05961" y="5157192"/>
            <a:ext cx="398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Mass parameters [sin(β-α)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1]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1" name="Picture 7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798" y="4221089"/>
            <a:ext cx="2392304" cy="45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54733"/>
            <a:ext cx="432048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987" y="2492896"/>
            <a:ext cx="6912768" cy="61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角丸四角形 25"/>
          <p:cNvSpPr/>
          <p:nvPr/>
        </p:nvSpPr>
        <p:spPr>
          <a:xfrm>
            <a:off x="544303" y="1988840"/>
            <a:ext cx="7988137" cy="1208534"/>
          </a:xfrm>
          <a:prstGeom prst="roundRect">
            <a:avLst>
              <a:gd name="adj" fmla="val 69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539552" y="5733256"/>
            <a:ext cx="4342601" cy="720080"/>
          </a:xfrm>
          <a:prstGeom prst="roundRect">
            <a:avLst>
              <a:gd name="adj" fmla="val 69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05582" y="3419708"/>
            <a:ext cx="1981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 parameters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83568" y="3964994"/>
            <a:ext cx="652329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 (=246 GeV)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kumimoji="1"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kumimoji="1" lang="en-US" altLang="ja-JP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(=125 GeV), </a:t>
            </a:r>
          </a:p>
          <a:p>
            <a:pPr>
              <a:lnSpc>
                <a:spcPct val="130000"/>
              </a:lnSpc>
            </a:pPr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m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</a:t>
            </a:r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m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H+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</a:t>
            </a:r>
            <a:r>
              <a:rPr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in(β-α), tanβ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and 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b="1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</p:txBody>
      </p:sp>
      <p:sp>
        <p:nvSpPr>
          <p:cNvPr id="41" name="角丸四角形 40"/>
          <p:cNvSpPr/>
          <p:nvPr/>
        </p:nvSpPr>
        <p:spPr>
          <a:xfrm>
            <a:off x="544303" y="3861048"/>
            <a:ext cx="7988137" cy="996498"/>
          </a:xfrm>
          <a:prstGeom prst="roundRect">
            <a:avLst>
              <a:gd name="adj" fmla="val 69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683568" y="5877272"/>
            <a:ext cx="35768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~ λv</a:t>
            </a:r>
            <a:r>
              <a: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m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 M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+ λ’v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ja-JP" altLang="en-US" sz="2000" dirty="0"/>
          </a:p>
        </p:txBody>
      </p:sp>
      <p:sp>
        <p:nvSpPr>
          <p:cNvPr id="2" name="正方形/長方形 1"/>
          <p:cNvSpPr/>
          <p:nvPr/>
        </p:nvSpPr>
        <p:spPr>
          <a:xfrm>
            <a:off x="5129060" y="6093296"/>
            <a:ext cx="2304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 =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A, H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3426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Process of Renormalization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7543" y="1412776"/>
            <a:ext cx="8280919" cy="452432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 Count the # of parameters in the Lagrangian. 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67543" y="2744912"/>
            <a:ext cx="8280919" cy="452432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 Prepare the same # of counter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terms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by shifting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parameters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  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7543" y="4041056"/>
            <a:ext cx="8280920" cy="452432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3. Set the same # of </a:t>
            </a:r>
            <a:r>
              <a:rPr lang="en-US" altLang="ja-JP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ren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 conditions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to determine the CT’s.  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67544" y="5337200"/>
            <a:ext cx="8280920" cy="452432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4. Calculate the renormalized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quantities. 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7" y="2084669"/>
            <a:ext cx="3024336" cy="464603"/>
          </a:xfrm>
          <a:prstGeom prst="rect">
            <a:avLst/>
          </a:prstGeom>
        </p:spPr>
      </p:pic>
      <p:sp>
        <p:nvSpPr>
          <p:cNvPr id="18" name="下矢印 17"/>
          <p:cNvSpPr/>
          <p:nvPr/>
        </p:nvSpPr>
        <p:spPr>
          <a:xfrm>
            <a:off x="827584" y="2000072"/>
            <a:ext cx="720081" cy="576064"/>
          </a:xfrm>
          <a:prstGeom prst="down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下矢印 18"/>
          <p:cNvSpPr/>
          <p:nvPr/>
        </p:nvSpPr>
        <p:spPr>
          <a:xfrm>
            <a:off x="827584" y="3341360"/>
            <a:ext cx="720081" cy="576064"/>
          </a:xfrm>
          <a:prstGeom prst="down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下矢印 19"/>
          <p:cNvSpPr/>
          <p:nvPr/>
        </p:nvSpPr>
        <p:spPr>
          <a:xfrm>
            <a:off x="827584" y="4637504"/>
            <a:ext cx="720081" cy="576064"/>
          </a:xfrm>
          <a:prstGeom prst="down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3344615"/>
            <a:ext cx="6336704" cy="55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03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Renormalization in the Higgs sector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67543" y="1700808"/>
            <a:ext cx="8496945" cy="2239074"/>
          </a:xfrm>
          <a:prstGeom prst="rect">
            <a:avLst/>
          </a:prstGeom>
          <a:noFill/>
          <a:ln w="25400">
            <a:noFill/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kumimoji="1"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Parameters in the potential (8) :  </a:t>
            </a:r>
            <a:r>
              <a:rPr kumimoji="1" lang="en-US" altLang="ja-JP" dirty="0" err="1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kumimoji="1" lang="en-US" altLang="ja-JP" baseline="-25000" dirty="0" err="1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kumimoji="1"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m</a:t>
            </a:r>
            <a:r>
              <a:rPr lang="en-US" altLang="ja-JP" baseline="-25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m</a:t>
            </a:r>
            <a:r>
              <a:rPr lang="en-US" altLang="ja-JP" baseline="-25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H+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α, β, 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v, 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baseline="30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kumimoji="1" lang="en-US" altLang="ja-JP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lang="ja-JP" altLang="en-US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Tadpoles (2)                            :</a:t>
            </a:r>
            <a:r>
              <a:rPr kumimoji="1" lang="en-US" altLang="ja-JP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</a:t>
            </a:r>
            <a:r>
              <a:rPr kumimoji="1" lang="en-US" altLang="ja-JP" dirty="0" err="1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</a:t>
            </a:r>
            <a:r>
              <a:rPr lang="en-US" altLang="ja-JP" baseline="-25000" dirty="0" err="1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kumimoji="1" lang="en-US" altLang="ja-JP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T</a:t>
            </a:r>
            <a:r>
              <a:rPr lang="en-US" altLang="ja-JP" baseline="-250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endParaRPr kumimoji="1" lang="en-US" altLang="ja-JP" dirty="0" smtClean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lang="ja-JP" altLang="en-US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Wave functions (12)   </a:t>
            </a:r>
            <a:r>
              <a:rPr kumimoji="1"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         :  Z</a:t>
            </a:r>
            <a:r>
              <a:rPr kumimoji="1" lang="en-US" altLang="ja-JP" baseline="-25000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even</a:t>
            </a:r>
            <a:r>
              <a:rPr kumimoji="1"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(2×</a:t>
            </a:r>
            <a:r>
              <a:rPr kumimoji="1" lang="ja-JP" altLang="en-US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r>
              <a:rPr lang="en-US" altLang="ja-JP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), </a:t>
            </a:r>
            <a:r>
              <a:rPr lang="en-US" altLang="ja-JP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Z</a:t>
            </a:r>
            <a:r>
              <a:rPr lang="en-US" altLang="ja-JP" baseline="-25000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odd</a:t>
            </a:r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(2×</a:t>
            </a:r>
            <a:r>
              <a:rPr lang="ja-JP" altLang="en-US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r>
              <a:rPr lang="en-US" altLang="ja-JP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), </a:t>
            </a:r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Z</a:t>
            </a:r>
            <a:r>
              <a:rPr lang="en-US" altLang="ja-JP" baseline="-250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(2×</a:t>
            </a:r>
            <a:r>
              <a:rPr lang="ja-JP" altLang="en-US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  <a:p>
            <a:pPr>
              <a:lnSpc>
                <a:spcPct val="200000"/>
              </a:lnSpc>
            </a:pP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Total (22)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23529" y="1268760"/>
            <a:ext cx="5904656" cy="452432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 Count the # of parameters in the Lagrangian. 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23529" y="3984680"/>
            <a:ext cx="8280919" cy="452432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2. Prepare the same # of counter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terms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by shifting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parameters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  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54981" y="4591308"/>
            <a:ext cx="8496945" cy="1754326"/>
          </a:xfrm>
          <a:prstGeom prst="rect">
            <a:avLst/>
          </a:prstGeom>
          <a:noFill/>
          <a:ln w="25400">
            <a:noFill/>
          </a:ln>
        </p:spPr>
        <p:txBody>
          <a:bodyPr wrap="square" lIns="108000" rIns="10800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kumimoji="1"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Parameter shift                  :  </a:t>
            </a:r>
            <a:r>
              <a:rPr kumimoji="1" lang="en-US" altLang="ja-JP" dirty="0" err="1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kumimoji="1" lang="en-US" altLang="ja-JP" baseline="-25000" dirty="0" err="1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kumimoji="1"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dirty="0" err="1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baseline="-25000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+ δm</a:t>
            </a:r>
            <a:r>
              <a:rPr lang="en-US" altLang="ja-JP" baseline="-25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α </a:t>
            </a: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α + δα,…</a:t>
            </a:r>
            <a:endParaRPr lang="en-US" altLang="ja-JP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lang="ja-JP" altLang="en-US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Tadpole shift                      :</a:t>
            </a:r>
            <a:r>
              <a:rPr kumimoji="1" lang="en-US" altLang="ja-JP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</a:t>
            </a:r>
            <a:r>
              <a:rPr kumimoji="1" lang="en-US" altLang="ja-JP" dirty="0" err="1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</a:t>
            </a:r>
            <a:r>
              <a:rPr lang="en-US" altLang="ja-JP" baseline="-25000" dirty="0" err="1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ja-JP" altLang="en-US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 + </a:t>
            </a:r>
            <a:r>
              <a:rPr lang="en-US" altLang="ja-JP" dirty="0" err="1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δT</a:t>
            </a:r>
            <a:r>
              <a:rPr lang="en-US" altLang="ja-JP" baseline="-25000" dirty="0" err="1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kumimoji="1" lang="en-US" altLang="ja-JP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T</a:t>
            </a:r>
            <a:r>
              <a:rPr lang="en-US" altLang="ja-JP" baseline="-250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ja-JP" altLang="en-US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→ </a:t>
            </a:r>
            <a:r>
              <a:rPr lang="en-US" altLang="ja-JP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 + </a:t>
            </a:r>
            <a:r>
              <a:rPr lang="en-US" altLang="ja-JP" dirty="0" err="1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δT</a:t>
            </a:r>
            <a:r>
              <a:rPr lang="en-US" altLang="ja-JP" baseline="-25000" dirty="0" err="1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endParaRPr kumimoji="1" lang="en-US" altLang="ja-JP" dirty="0" smtClean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lang="ja-JP" altLang="en-US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Field shift 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     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5903384"/>
            <a:ext cx="2088232" cy="63634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2717" y="5858538"/>
            <a:ext cx="2961952" cy="661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28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142720</TotalTime>
  <Words>1908</Words>
  <Application>Microsoft Office PowerPoint</Application>
  <PresentationFormat>画面に合わせる (4:3)</PresentationFormat>
  <Paragraphs>423</Paragraphs>
  <Slides>39</Slides>
  <Notes>31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39</vt:i4>
      </vt:variant>
    </vt:vector>
  </HeadingPairs>
  <TitlesOfParts>
    <vt:vector size="45" baseType="lpstr">
      <vt:lpstr>ＭＳ Ｐゴシック</vt:lpstr>
      <vt:lpstr>メイリオ</vt:lpstr>
      <vt:lpstr>Arial</vt:lpstr>
      <vt:lpstr>Calibri</vt:lpstr>
      <vt:lpstr>Wingdings</vt:lpstr>
      <vt:lpstr>Office ​​テーマ</vt:lpstr>
      <vt:lpstr>H-COUP: A Tool for Precise Calculation  of the Higgs Boson Couplings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Probing the Higgs sector from Higgs coupling measurements</dc:title>
  <dc:creator>Windows ユーザー</dc:creator>
  <cp:lastModifiedBy>kei yagyu</cp:lastModifiedBy>
  <cp:revision>6531</cp:revision>
  <cp:lastPrinted>2015-02-08T14:55:53Z</cp:lastPrinted>
  <dcterms:created xsi:type="dcterms:W3CDTF">2013-07-02T16:05:00Z</dcterms:created>
  <dcterms:modified xsi:type="dcterms:W3CDTF">2017-03-07T00:22:48Z</dcterms:modified>
</cp:coreProperties>
</file>