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rgbClr val="0066FF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000099"/>
    <a:srgbClr val="003300"/>
    <a:srgbClr val="33CC33"/>
    <a:srgbClr val="FF3300"/>
    <a:srgbClr val="FF66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60" d="100"/>
          <a:sy n="60" d="100"/>
        </p:scale>
        <p:origin x="-6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9538DAB-3768-48EF-9C78-ECD37ADA0BC6}" type="datetimeFigureOut">
              <a:rPr lang="pt-PT"/>
              <a:pPr>
                <a:defRPr/>
              </a:pPr>
              <a:t>01-03-2017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4EA5C1A-8B38-44DA-A6EF-7F99BCF41FB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1621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altLang="pt-PT" smtClean="0"/>
          </a:p>
        </p:txBody>
      </p:sp>
      <p:sp>
        <p:nvSpPr>
          <p:cNvPr id="553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484A5B0-749D-445C-8FDE-DD49B1A0FCC8}" type="slidenum">
              <a:rPr lang="pt-PT" altLang="pt-PT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pt-PT" altLang="pt-PT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FBFB7-5F3D-45EB-B07B-E6BFC1E2C448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9469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ACCE6-4631-4745-94CC-EBAA1339649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723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C21DD-2E2F-49FE-B5B8-D65B65567983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3666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94CFB-9E46-4AC5-9DB7-8C26D678FED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7435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e 4 objec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E00A7-15A0-4556-82D7-E9CAD656AFD1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402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B5D30-34BF-4DE7-B2DC-E75DB0CA598A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986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EF135-FC11-4DD6-966B-2A334E481132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7927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20A1D-750C-484D-B6E6-A45DF5DD2F19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364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AE8E2-CA61-421B-BF8A-24F1F1B368B4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728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624DC-AC13-4524-B1CD-B04A1EF9CF20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268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15319-EF2D-44F2-BED0-45715512D47D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180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F2BD0-EE0B-4E0B-8D1E-BD6FBC3B29D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5108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74A59-DD4B-48FF-B6F9-C4E7BA13FCF4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91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Click to edit Master text styles</a:t>
            </a:r>
          </a:p>
          <a:p>
            <a:pPr lvl="1"/>
            <a:r>
              <a:rPr lang="pt-PT" altLang="pt-PT" smtClean="0"/>
              <a:t>Second level</a:t>
            </a:r>
          </a:p>
          <a:p>
            <a:pPr lvl="2"/>
            <a:r>
              <a:rPr lang="pt-PT" altLang="pt-PT" smtClean="0"/>
              <a:t>Third level</a:t>
            </a:r>
          </a:p>
          <a:p>
            <a:pPr lvl="3"/>
            <a:r>
              <a:rPr lang="pt-PT" altLang="pt-PT" smtClean="0"/>
              <a:t>Fourth level</a:t>
            </a:r>
          </a:p>
          <a:p>
            <a:pPr lvl="4"/>
            <a:r>
              <a:rPr lang="pt-PT" altLang="pt-P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532338B-8C01-4C2C-AA79-E0C0DD0078AB}" type="slidenum">
              <a:rPr lang="pt-PT"/>
              <a:pPr>
                <a:defRPr/>
              </a:pPr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google.pt/url?sa=i&amp;rct=j&amp;q=&amp;esrc=s&amp;source=imgres&amp;cd=&amp;cad=rja&amp;uact=8&amp;ved=0ahUKEwjFuvGDqbLSAhXCNpQKHVzaDWcQjRwIBw&amp;url=http://www.zen-garden.org/html/page_obj_tsukubai.htm&amp;psig=AFQjCNF5I-fYuwC2cuun9lJk5CKM5FScEA&amp;ust=1488355051320060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0" y="116632"/>
            <a:ext cx="9144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pt-PT" dirty="0">
                <a:solidFill>
                  <a:srgbClr val="000099"/>
                </a:solidFill>
                <a:latin typeface="Times New Roman" pitchFamily="18" charset="0"/>
              </a:rPr>
              <a:t>The </a:t>
            </a:r>
            <a:r>
              <a:rPr lang="en-US" altLang="pt-PT" dirty="0" smtClean="0">
                <a:solidFill>
                  <a:srgbClr val="000099"/>
                </a:solidFill>
                <a:latin typeface="Times New Roman" pitchFamily="18" charset="0"/>
              </a:rPr>
              <a:t>vacuum structure of the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pt-PT" dirty="0" smtClean="0">
                <a:solidFill>
                  <a:srgbClr val="000099"/>
                </a:solidFill>
                <a:latin typeface="Times New Roman" pitchFamily="18" charset="0"/>
              </a:rPr>
              <a:t>complex singlet-doublet model</a:t>
            </a:r>
            <a:endParaRPr lang="pt-PT" altLang="pt-PT" sz="2000" b="0" dirty="0"/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71895" y="1196752"/>
            <a:ext cx="9144000" cy="118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pt-PT" altLang="pt-PT" sz="2400" dirty="0"/>
              <a:t>Pedro Ferreira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 smtClean="0">
                <a:solidFill>
                  <a:srgbClr val="FF0000"/>
                </a:solidFill>
              </a:rPr>
              <a:t>ISEL </a:t>
            </a:r>
            <a:r>
              <a:rPr lang="pt-PT" altLang="pt-PT" sz="2400" dirty="0">
                <a:solidFill>
                  <a:srgbClr val="FF0000"/>
                </a:solidFill>
              </a:rPr>
              <a:t>and CFTC, UL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>
                <a:solidFill>
                  <a:srgbClr val="FF0000"/>
                </a:solidFill>
              </a:rPr>
              <a:t>Lisbon, Portugal</a:t>
            </a: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0" y="5754688"/>
            <a:ext cx="9144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000" dirty="0" smtClean="0"/>
              <a:t>HPNP 2017, 1/03/2017</a:t>
            </a:r>
            <a:endParaRPr lang="pt-PT" altLang="pt-PT" sz="20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sz="1800" dirty="0">
                <a:solidFill>
                  <a:schemeClr val="accent2"/>
                </a:solidFill>
              </a:rPr>
              <a:t>Phys.Rev. D94 (2016) </a:t>
            </a:r>
            <a:r>
              <a:rPr lang="pt-PT" sz="1800" dirty="0" smtClean="0">
                <a:solidFill>
                  <a:schemeClr val="accent2"/>
                </a:solidFill>
              </a:rPr>
              <a:t>, </a:t>
            </a:r>
            <a:r>
              <a:rPr lang="pt-PT" sz="1800" dirty="0">
                <a:solidFill>
                  <a:schemeClr val="accent2"/>
                </a:solidFill>
              </a:rPr>
              <a:t>096011</a:t>
            </a:r>
            <a:r>
              <a:rPr lang="pt-PT" altLang="pt-PT" sz="1800" dirty="0" smtClean="0">
                <a:solidFill>
                  <a:schemeClr val="accent2"/>
                </a:solidFill>
              </a:rPr>
              <a:t>    </a:t>
            </a:r>
            <a:endParaRPr lang="pt-PT" altLang="pt-PT" sz="1800" dirty="0">
              <a:solidFill>
                <a:schemeClr val="accent2"/>
              </a:solidFill>
            </a:endParaRPr>
          </a:p>
        </p:txBody>
      </p:sp>
      <p:pic>
        <p:nvPicPr>
          <p:cNvPr id="1028" name="Picture 4" descr="http://www.sofianaaustralia.com/wp-content/uploads/2015/12/sintra-e14495715104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20888"/>
            <a:ext cx="6380708" cy="310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Related ima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4734"/>
            <a:ext cx="4137600" cy="31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431726" y="148678"/>
            <a:ext cx="8504238" cy="67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dirty="0" smtClean="0">
                <a:solidFill>
                  <a:srgbClr val="FF0000"/>
                </a:solidFill>
                <a:latin typeface="Times New Roman" pitchFamily="18" charset="0"/>
              </a:rPr>
              <a:t>CONCLUSIONS </a:t>
            </a:r>
            <a:endParaRPr lang="pt-PT" altLang="pt-PT" sz="2000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smtClean="0">
                <a:latin typeface="Times New Roman" pitchFamily="18" charset="0"/>
              </a:rPr>
              <a:t>The complex singlet-doublet model has a rich vacuum structure.</a:t>
            </a:r>
            <a:endParaRPr lang="pt-PT" altLang="pt-PT" sz="20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pt-PT" altLang="pt-PT" sz="20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PT" altLang="pt-PT" sz="2000" dirty="0">
                <a:latin typeface="Times New Roman" pitchFamily="18" charset="0"/>
              </a:rPr>
              <a:t> </a:t>
            </a: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It is possible to obtain analytical (tree-level) expressions which relate the depth of the potential at different stationary points.</a:t>
            </a:r>
            <a:endParaRPr lang="pt-PT" altLang="pt-PT" sz="20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pt-PT" altLang="pt-PT" sz="20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PT" altLang="pt-PT" sz="2000" dirty="0" smtClean="0">
                <a:latin typeface="Times New Roman" pitchFamily="18" charset="0"/>
              </a:rPr>
              <a:t> </a:t>
            </a:r>
            <a:r>
              <a:rPr lang="pt-PT" altLang="pt-PT" sz="2000" dirty="0" smtClean="0">
                <a:latin typeface="Times New Roman" pitchFamily="18" charset="0"/>
              </a:rPr>
              <a:t>Only minima of type D – which breaks electroweak symmetry and the discrete symmetries imposed on the model – are guaranteed to be completely stable.</a:t>
            </a:r>
            <a:endParaRPr lang="pt-PT" altLang="pt-PT" sz="200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pt-PT" altLang="pt-PT" sz="20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Other minima are not guaranteed to be stable – they can coexist with other deeper (or not) minima, which break other symmetries.</a:t>
            </a:r>
          </a:p>
          <a:p>
            <a:pPr eaLnBrk="1" hangingPunct="1">
              <a:spcBef>
                <a:spcPct val="0"/>
              </a:spcBef>
            </a:pPr>
            <a:endParaRPr lang="pt-PT" altLang="pt-PT" sz="20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PT" altLang="pt-PT" sz="2000" dirty="0" smtClean="0">
                <a:latin typeface="Times New Roman" pitchFamily="18" charset="0"/>
              </a:rPr>
              <a:t> Current LHC results on Higgs physics not sufficient to guarantee that an electroweak breaking minimum in this model is stable. </a:t>
            </a:r>
            <a:endParaRPr lang="pt-PT" altLang="pt-PT" sz="200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pt-PT" altLang="pt-PT" sz="20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pt-PT" altLang="pt-PT" sz="2000" dirty="0" smtClean="0">
                <a:latin typeface="Times New Roman" pitchFamily="18" charset="0"/>
              </a:rPr>
              <a:t> </a:t>
            </a:r>
            <a:r>
              <a:rPr lang="pt-PT" altLang="pt-PT" sz="2000" dirty="0" smtClean="0">
                <a:solidFill>
                  <a:schemeClr val="accent2"/>
                </a:solidFill>
                <a:latin typeface="Times New Roman" pitchFamily="18" charset="0"/>
              </a:rPr>
              <a:t>Consequences for cosmological evolution of the universe? Electroweak baryogenesis with first order phases transitions between some of these minima? Loop corrections to these conclusions?</a:t>
            </a:r>
            <a:endParaRPr lang="pt-PT" altLang="pt-PT" sz="20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20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3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32409" y="293600"/>
            <a:ext cx="8893175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THE MODEL</a:t>
            </a:r>
            <a:r>
              <a:rPr lang="pt-PT" altLang="pt-PT" sz="1800" dirty="0" smtClean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the complex singlet-doublet model (</a:t>
            </a:r>
            <a:r>
              <a:rPr lang="pt-PT" altLang="pt-PT" sz="1800" dirty="0" smtClean="0">
                <a:latin typeface="Times New Roman" pitchFamily="18" charset="0"/>
              </a:rPr>
              <a:t>cxSM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) contains the SM field content, but the scalar sector is extended, adding a complex scalar field, which is a gauge singlet.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Useful to explain both </a:t>
            </a:r>
            <a:r>
              <a:rPr lang="pt-PT" altLang="pt-PT" sz="1800" dirty="0" smtClean="0">
                <a:latin typeface="Times New Roman" pitchFamily="18" charset="0"/>
              </a:rPr>
              <a:t>dark matter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relic density and </a:t>
            </a:r>
            <a:r>
              <a:rPr lang="pt-PT" altLang="pt-PT" sz="1800" dirty="0" smtClean="0">
                <a:latin typeface="Times New Roman" pitchFamily="18" charset="0"/>
              </a:rPr>
              <a:t>baryogenesis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 electroweak phase transitions.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Different versions of the model are possible – does it contain a </a:t>
            </a:r>
            <a:r>
              <a:rPr lang="pt-PT" altLang="pt-PT" sz="1800" dirty="0" smtClean="0">
                <a:latin typeface="Times New Roman" pitchFamily="18" charset="0"/>
              </a:rPr>
              <a:t>discrete symmetry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imposed on the singlet? If so, is that symmetry </a:t>
            </a:r>
            <a:r>
              <a:rPr lang="pt-PT" altLang="pt-PT" sz="1800" dirty="0" smtClean="0">
                <a:latin typeface="Times New Roman" pitchFamily="18" charset="0"/>
              </a:rPr>
              <a:t>softly broken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?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More vacua are possible than in the SM, and vacua of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different nature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, which break different symmetries.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Vacuum stability of the model has been analysed, but only by analysing the bounded-from-below conditions at different scales, by means of the model’s beta-functions – a one-loop effect.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However, already at tree-level, it is possible to ascertain that certain vacua may not be stable.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See also </a:t>
            </a:r>
            <a:r>
              <a:rPr lang="pt-PT" altLang="pt-PT" sz="1800" dirty="0" smtClean="0">
                <a:solidFill>
                  <a:srgbClr val="006600"/>
                </a:solidFill>
                <a:latin typeface="Times New Roman" pitchFamily="18" charset="0"/>
              </a:rPr>
              <a:t>Maria Krawczyk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’s talk.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839" y="5881844"/>
            <a:ext cx="5106665" cy="931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579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32409" y="293600"/>
            <a:ext cx="8644047" cy="840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THE SCALAR POTENTIAL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: the model contains the usual SU(2)×U(1) doublet </a:t>
            </a:r>
            <a:r>
              <a:rPr lang="el-GR" altLang="pt-PT" sz="2400" dirty="0" smtClean="0">
                <a:solidFill>
                  <a:srgbClr val="FF0000"/>
                </a:solidFill>
                <a:latin typeface="Times New Roman" pitchFamily="18" charset="0"/>
              </a:rPr>
              <a:t>Φ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, but also a complex gauge singlet </a:t>
            </a:r>
            <a:r>
              <a:rPr lang="el-GR" altLang="pt-PT" sz="2400" dirty="0" smtClean="0">
                <a:solidFill>
                  <a:srgbClr val="FF0000"/>
                </a:solidFill>
                <a:latin typeface="Times New Roman" pitchFamily="18" charset="0"/>
              </a:rPr>
              <a:t>χ</a:t>
            </a:r>
            <a:r>
              <a:rPr lang="pt-PT" altLang="pt-PT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Requiring invariance under </a:t>
            </a:r>
            <a:r>
              <a:rPr lang="el-GR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χ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 → -</a:t>
            </a:r>
            <a:r>
              <a:rPr lang="el-GR" altLang="pt-PT" sz="18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l-GR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χ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and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l-GR" altLang="pt-PT" sz="1800" dirty="0">
                <a:solidFill>
                  <a:srgbClr val="FF0000"/>
                </a:solidFill>
                <a:latin typeface="Times New Roman" pitchFamily="18" charset="0"/>
              </a:rPr>
              <a:t>χ</a:t>
            </a:r>
            <a:r>
              <a:rPr lang="pt-PT" altLang="pt-PT" sz="1800" dirty="0">
                <a:solidFill>
                  <a:srgbClr val="FF0000"/>
                </a:solidFill>
                <a:latin typeface="Times New Roman" pitchFamily="18" charset="0"/>
              </a:rPr>
              <a:t> →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-</a:t>
            </a:r>
            <a:r>
              <a:rPr lang="el-GR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χ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*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,  the most general potential is given by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u="sng" dirty="0" smtClean="0">
                <a:solidFill>
                  <a:srgbClr val="FF0000"/>
                </a:solidFill>
                <a:latin typeface="Times New Roman" pitchFamily="18" charset="0"/>
              </a:rPr>
              <a:t>No CP violation can occur in the scalar sector of this model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. It is indeed completely equivalent to a model with two real scalar singlets, </a:t>
            </a:r>
            <a:r>
              <a:rPr lang="el-GR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χ</a:t>
            </a:r>
            <a:r>
              <a:rPr lang="pt-PT" altLang="pt-PT" sz="1800" baseline="-25000" dirty="0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and </a:t>
            </a:r>
            <a:r>
              <a:rPr lang="el-GR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χ</a:t>
            </a:r>
            <a:r>
              <a:rPr lang="pt-PT" altLang="pt-PT" sz="1800" baseline="-25000" dirty="0">
                <a:solidFill>
                  <a:srgbClr val="FF0000"/>
                </a:solidFill>
                <a:latin typeface="Times New Roman" pitchFamily="18" charset="0"/>
              </a:rPr>
              <a:t>2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., invariant under symmetries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2400" dirty="0" smtClean="0">
                <a:latin typeface="Times New Roman" pitchFamily="18" charset="0"/>
              </a:rPr>
              <a:t>S</a:t>
            </a:r>
            <a:r>
              <a:rPr lang="pt-PT" altLang="pt-PT" sz="2400" baseline="-25000" dirty="0" smtClean="0">
                <a:latin typeface="Times New Roman" pitchFamily="18" charset="0"/>
              </a:rPr>
              <a:t>a</a:t>
            </a:r>
            <a:r>
              <a:rPr lang="pt-PT" altLang="pt-PT" sz="2400" dirty="0" smtClean="0">
                <a:latin typeface="Times New Roman" pitchFamily="18" charset="0"/>
              </a:rPr>
              <a:t>: </a:t>
            </a:r>
            <a:r>
              <a:rPr lang="el-GR" altLang="pt-PT" sz="2400" dirty="0" smtClean="0">
                <a:latin typeface="Times New Roman" pitchFamily="18" charset="0"/>
              </a:rPr>
              <a:t>χ</a:t>
            </a:r>
            <a:r>
              <a:rPr lang="pt-PT" altLang="pt-PT" sz="2400" baseline="-25000" dirty="0" smtClean="0">
                <a:latin typeface="Times New Roman" pitchFamily="18" charset="0"/>
              </a:rPr>
              <a:t>1</a:t>
            </a:r>
            <a:r>
              <a:rPr lang="pt-PT" altLang="pt-PT" sz="2400" dirty="0" smtClean="0">
                <a:latin typeface="Times New Roman" pitchFamily="18" charset="0"/>
              </a:rPr>
              <a:t> →</a:t>
            </a:r>
            <a:r>
              <a:rPr lang="el-GR" altLang="pt-PT" sz="2400" dirty="0">
                <a:latin typeface="Times New Roman" pitchFamily="18" charset="0"/>
              </a:rPr>
              <a:t> </a:t>
            </a:r>
            <a:r>
              <a:rPr lang="pt-PT" altLang="pt-PT" sz="2400" dirty="0" smtClean="0">
                <a:latin typeface="Times New Roman" pitchFamily="18" charset="0"/>
              </a:rPr>
              <a:t>- </a:t>
            </a:r>
            <a:r>
              <a:rPr lang="el-GR" altLang="pt-PT" sz="2400" dirty="0" smtClean="0">
                <a:latin typeface="Times New Roman" pitchFamily="18" charset="0"/>
              </a:rPr>
              <a:t>χ</a:t>
            </a:r>
            <a:r>
              <a:rPr lang="pt-PT" altLang="pt-PT" sz="2400" baseline="-25000" dirty="0" smtClean="0">
                <a:latin typeface="Times New Roman" pitchFamily="18" charset="0"/>
              </a:rPr>
              <a:t>1</a:t>
            </a:r>
            <a:r>
              <a:rPr lang="pt-PT" altLang="pt-PT" sz="2400" dirty="0" smtClean="0">
                <a:latin typeface="Times New Roman" pitchFamily="18" charset="0"/>
              </a:rPr>
              <a:t>    ,     </a:t>
            </a:r>
            <a:r>
              <a:rPr lang="el-GR" altLang="pt-PT" sz="2400" dirty="0" smtClean="0">
                <a:latin typeface="Times New Roman" pitchFamily="18" charset="0"/>
              </a:rPr>
              <a:t>χ</a:t>
            </a:r>
            <a:r>
              <a:rPr lang="pt-PT" altLang="pt-PT" sz="2400" baseline="-25000" dirty="0" smtClean="0">
                <a:latin typeface="Times New Roman" pitchFamily="18" charset="0"/>
              </a:rPr>
              <a:t>2</a:t>
            </a:r>
            <a:r>
              <a:rPr lang="pt-PT" altLang="pt-PT" sz="2400" dirty="0" smtClean="0">
                <a:latin typeface="Times New Roman" pitchFamily="18" charset="0"/>
              </a:rPr>
              <a:t> </a:t>
            </a:r>
            <a:r>
              <a:rPr lang="pt-PT" altLang="pt-PT" sz="2400" dirty="0">
                <a:latin typeface="Times New Roman" pitchFamily="18" charset="0"/>
              </a:rPr>
              <a:t>→</a:t>
            </a:r>
            <a:r>
              <a:rPr lang="el-GR" altLang="pt-PT" sz="2400" dirty="0">
                <a:latin typeface="Times New Roman" pitchFamily="18" charset="0"/>
              </a:rPr>
              <a:t> </a:t>
            </a:r>
            <a:r>
              <a:rPr lang="pt-PT" altLang="pt-PT" sz="2400" dirty="0" smtClean="0">
                <a:latin typeface="Times New Roman" pitchFamily="18" charset="0"/>
              </a:rPr>
              <a:t> </a:t>
            </a:r>
            <a:r>
              <a:rPr lang="el-GR" altLang="pt-PT" sz="2400" dirty="0" smtClean="0">
                <a:latin typeface="Times New Roman" pitchFamily="18" charset="0"/>
              </a:rPr>
              <a:t>χ</a:t>
            </a:r>
            <a:r>
              <a:rPr lang="pt-PT" altLang="pt-PT" sz="2400" baseline="-25000" dirty="0" smtClean="0">
                <a:latin typeface="Times New Roman" pitchFamily="18" charset="0"/>
              </a:rPr>
              <a:t>2           </a:t>
            </a:r>
            <a:r>
              <a:rPr lang="pt-PT" altLang="pt-PT" sz="2400" dirty="0" smtClean="0">
                <a:latin typeface="Times New Roman" pitchFamily="18" charset="0"/>
              </a:rPr>
              <a:t>and S</a:t>
            </a:r>
            <a:r>
              <a:rPr lang="pt-PT" altLang="pt-PT" sz="2400" baseline="-25000" dirty="0" smtClean="0">
                <a:latin typeface="Times New Roman" pitchFamily="18" charset="0"/>
              </a:rPr>
              <a:t>b</a:t>
            </a:r>
            <a:r>
              <a:rPr lang="pt-PT" altLang="pt-PT" sz="2400" dirty="0" smtClean="0">
                <a:latin typeface="Times New Roman" pitchFamily="18" charset="0"/>
              </a:rPr>
              <a:t>: </a:t>
            </a:r>
            <a:r>
              <a:rPr lang="el-GR" altLang="pt-PT" sz="2400" dirty="0">
                <a:latin typeface="Times New Roman" pitchFamily="18" charset="0"/>
              </a:rPr>
              <a:t>χ</a:t>
            </a:r>
            <a:r>
              <a:rPr lang="pt-PT" altLang="pt-PT" sz="2400" baseline="-25000" dirty="0">
                <a:latin typeface="Times New Roman" pitchFamily="18" charset="0"/>
              </a:rPr>
              <a:t>1</a:t>
            </a:r>
            <a:r>
              <a:rPr lang="pt-PT" altLang="pt-PT" sz="2400" dirty="0">
                <a:latin typeface="Times New Roman" pitchFamily="18" charset="0"/>
              </a:rPr>
              <a:t> →</a:t>
            </a:r>
            <a:r>
              <a:rPr lang="el-GR" altLang="pt-PT" sz="2400" dirty="0">
                <a:latin typeface="Times New Roman" pitchFamily="18" charset="0"/>
              </a:rPr>
              <a:t> </a:t>
            </a:r>
            <a:r>
              <a:rPr lang="pt-PT" altLang="pt-PT" sz="2400" dirty="0" smtClean="0">
                <a:latin typeface="Times New Roman" pitchFamily="18" charset="0"/>
              </a:rPr>
              <a:t> </a:t>
            </a:r>
            <a:r>
              <a:rPr lang="el-GR" altLang="pt-PT" sz="2400" dirty="0">
                <a:latin typeface="Times New Roman" pitchFamily="18" charset="0"/>
              </a:rPr>
              <a:t>χ</a:t>
            </a:r>
            <a:r>
              <a:rPr lang="pt-PT" altLang="pt-PT" sz="2400" baseline="-25000" dirty="0" smtClean="0">
                <a:latin typeface="Times New Roman" pitchFamily="18" charset="0"/>
              </a:rPr>
              <a:t>1</a:t>
            </a:r>
            <a:r>
              <a:rPr lang="pt-PT" altLang="pt-PT" sz="2400" dirty="0" smtClean="0">
                <a:latin typeface="Times New Roman" pitchFamily="18" charset="0"/>
              </a:rPr>
              <a:t>   ,     </a:t>
            </a:r>
            <a:r>
              <a:rPr lang="el-GR" altLang="pt-PT" sz="2400" dirty="0" smtClean="0">
                <a:latin typeface="Times New Roman" pitchFamily="18" charset="0"/>
              </a:rPr>
              <a:t>χ</a:t>
            </a:r>
            <a:r>
              <a:rPr lang="pt-PT" altLang="pt-PT" sz="2400" baseline="-25000" dirty="0">
                <a:latin typeface="Times New Roman" pitchFamily="18" charset="0"/>
              </a:rPr>
              <a:t>2</a:t>
            </a:r>
            <a:r>
              <a:rPr lang="pt-PT" altLang="pt-PT" sz="2400" dirty="0">
                <a:latin typeface="Times New Roman" pitchFamily="18" charset="0"/>
              </a:rPr>
              <a:t> →</a:t>
            </a:r>
            <a:r>
              <a:rPr lang="el-GR" altLang="pt-PT" sz="2400" dirty="0">
                <a:latin typeface="Times New Roman" pitchFamily="18" charset="0"/>
              </a:rPr>
              <a:t> </a:t>
            </a:r>
            <a:r>
              <a:rPr lang="pt-PT" altLang="pt-PT" sz="2400" dirty="0">
                <a:latin typeface="Times New Roman" pitchFamily="18" charset="0"/>
              </a:rPr>
              <a:t> </a:t>
            </a:r>
            <a:r>
              <a:rPr lang="pt-PT" altLang="pt-PT" sz="2400" dirty="0" smtClean="0">
                <a:latin typeface="Times New Roman" pitchFamily="18" charset="0"/>
              </a:rPr>
              <a:t>- </a:t>
            </a:r>
            <a:r>
              <a:rPr lang="el-GR" altLang="pt-PT" sz="2400" dirty="0" smtClean="0">
                <a:latin typeface="Times New Roman" pitchFamily="18" charset="0"/>
              </a:rPr>
              <a:t>χ</a:t>
            </a:r>
            <a:r>
              <a:rPr lang="pt-PT" altLang="pt-PT" sz="2400" baseline="-25000" dirty="0">
                <a:latin typeface="Times New Roman" pitchFamily="18" charset="0"/>
              </a:rPr>
              <a:t>2 </a:t>
            </a:r>
            <a:endParaRPr lang="pt-PT" altLang="pt-PT" sz="2400" baseline="-2500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The potential becomes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99418"/>
            <a:ext cx="9220456" cy="943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5538724"/>
            <a:ext cx="9108504" cy="6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61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32409" y="44624"/>
            <a:ext cx="8644047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The bounded-from-below conditions of the model are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There are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SEVEN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 types of vacua possible, depending on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which fields acquire a vev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:</a:t>
            </a: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9" y="523540"/>
            <a:ext cx="3229583" cy="38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41" y="1046318"/>
            <a:ext cx="8514315" cy="417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28800"/>
            <a:ext cx="7297176" cy="442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551"/>
            <a:ext cx="6963596" cy="4077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67544" y="3212976"/>
            <a:ext cx="6408712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TextBox 6"/>
          <p:cNvSpPr txBox="1"/>
          <p:nvPr/>
        </p:nvSpPr>
        <p:spPr>
          <a:xfrm>
            <a:off x="7143108" y="3645024"/>
            <a:ext cx="1749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rgbClr val="006600"/>
                </a:solidFill>
              </a:rPr>
              <a:t>Electroweak Breaking Vacua</a:t>
            </a:r>
            <a:endParaRPr lang="pt-PT" dirty="0">
              <a:solidFill>
                <a:srgbClr val="00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50047" y="5517232"/>
            <a:ext cx="1749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chemeClr val="accent2"/>
                </a:solidFill>
              </a:rPr>
              <a:t>No Dark Matter Candidate</a:t>
            </a:r>
            <a:endParaRPr lang="pt-PT" dirty="0">
              <a:solidFill>
                <a:schemeClr val="accent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781995" y="4941169"/>
            <a:ext cx="1030365" cy="576063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56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>
            <a:spLocks noChangeArrowheads="1"/>
          </p:cNvSpPr>
          <p:nvPr/>
        </p:nvSpPr>
        <p:spPr bwMode="auto">
          <a:xfrm>
            <a:off x="31750" y="-171400"/>
            <a:ext cx="9144000" cy="8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pt-PT" altLang="pt-PT" sz="18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altLang="pt-PT" sz="2800" dirty="0" smtClean="0">
                <a:solidFill>
                  <a:srgbClr val="FF0000"/>
                </a:solidFill>
              </a:rPr>
              <a:t>Coexistence of minima</a:t>
            </a:r>
            <a:endParaRPr lang="pt-PT" altLang="pt-PT" sz="1400" dirty="0"/>
          </a:p>
        </p:txBody>
      </p:sp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179512" y="678842"/>
            <a:ext cx="8713663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QUESTION</a:t>
            </a:r>
            <a:r>
              <a:rPr lang="pt-PT" altLang="pt-PT" sz="1800" dirty="0" smtClean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Can some of these vacua coexist with one another? If so, under what conditions is a given minimum the GLOBAL minimum of the model? Can there be tunelling between different minima?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EXAMPLE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: let us consider two different vacua, of types A and B.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6600"/>
                </a:solidFill>
                <a:latin typeface="Times New Roman" pitchFamily="18" charset="0"/>
              </a:rPr>
              <a:t>VACUUM A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: the vevs are of the form (</a:t>
            </a:r>
            <a:r>
              <a:rPr lang="pt-PT" altLang="pt-PT" sz="1800" dirty="0" smtClean="0">
                <a:latin typeface="Times New Roman" pitchFamily="18" charset="0"/>
              </a:rPr>
              <a:t>electroweak symmetry breaking, no breaking of Sa and Sb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),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The neutral scalars have masses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>
                <a:solidFill>
                  <a:srgbClr val="006600"/>
                </a:solidFill>
                <a:latin typeface="Times New Roman" pitchFamily="18" charset="0"/>
              </a:rPr>
              <a:t>VACUUM </a:t>
            </a:r>
            <a:r>
              <a:rPr lang="pt-PT" altLang="pt-PT" sz="1800" dirty="0" smtClean="0">
                <a:solidFill>
                  <a:srgbClr val="006600"/>
                </a:solidFill>
                <a:latin typeface="Times New Roman" pitchFamily="18" charset="0"/>
              </a:rPr>
              <a:t>B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: </a:t>
            </a: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the vevs are of the form (</a:t>
            </a:r>
            <a:r>
              <a:rPr lang="pt-PT" altLang="pt-PT" sz="1800" dirty="0">
                <a:latin typeface="Times New Roman" pitchFamily="18" charset="0"/>
              </a:rPr>
              <a:t>electroweak symmetry breaking, </a:t>
            </a:r>
            <a:r>
              <a:rPr lang="pt-PT" altLang="pt-PT" sz="1800" dirty="0" smtClean="0">
                <a:latin typeface="Times New Roman" pitchFamily="18" charset="0"/>
              </a:rPr>
              <a:t>breaking </a:t>
            </a:r>
            <a:r>
              <a:rPr lang="pt-PT" altLang="pt-PT" sz="1800" dirty="0">
                <a:latin typeface="Times New Roman" pitchFamily="18" charset="0"/>
              </a:rPr>
              <a:t>of Sa </a:t>
            </a:r>
            <a:r>
              <a:rPr lang="pt-PT" altLang="pt-PT" sz="1800" dirty="0" smtClean="0">
                <a:latin typeface="Times New Roman" pitchFamily="18" charset="0"/>
              </a:rPr>
              <a:t>but not Sb</a:t>
            </a: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),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The neutral scalars have masses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798452"/>
            <a:ext cx="4242697" cy="54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644" y="3886869"/>
            <a:ext cx="6408712" cy="48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013176"/>
            <a:ext cx="4870953" cy="573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977086"/>
            <a:ext cx="8844993" cy="620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46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179512" y="332656"/>
            <a:ext cx="8713663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It is possible to show that the relation between the values of the potential at both vacua is given by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If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A is a minimum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, all of its squared masses  will be positive. This implies that 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     </a:t>
            </a:r>
            <a:r>
              <a:rPr lang="pt-PT" altLang="pt-PT" sz="2400" dirty="0" smtClean="0">
                <a:latin typeface="Times New Roman" pitchFamily="18" charset="0"/>
              </a:rPr>
              <a:t>V</a:t>
            </a:r>
            <a:r>
              <a:rPr lang="pt-PT" altLang="pt-PT" sz="2400" baseline="-25000" dirty="0" smtClean="0">
                <a:latin typeface="Times New Roman" pitchFamily="18" charset="0"/>
              </a:rPr>
              <a:t>B</a:t>
            </a:r>
            <a:r>
              <a:rPr lang="pt-PT" altLang="pt-PT" sz="2400" dirty="0" smtClean="0">
                <a:latin typeface="Times New Roman" pitchFamily="18" charset="0"/>
              </a:rPr>
              <a:t> – V</a:t>
            </a:r>
            <a:r>
              <a:rPr lang="pt-PT" altLang="pt-PT" sz="2400" baseline="-25000" dirty="0" smtClean="0">
                <a:latin typeface="Times New Roman" pitchFamily="18" charset="0"/>
              </a:rPr>
              <a:t>A</a:t>
            </a:r>
            <a:r>
              <a:rPr lang="pt-PT" altLang="pt-PT" sz="2400" dirty="0" smtClean="0">
                <a:latin typeface="Times New Roman" pitchFamily="18" charset="0"/>
              </a:rPr>
              <a:t> &gt; 0      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and    </a:t>
            </a:r>
            <a:r>
              <a:rPr lang="pt-PT" altLang="pt-PT" sz="2400" dirty="0" smtClean="0">
                <a:latin typeface="Times New Roman" pitchFamily="18" charset="0"/>
              </a:rPr>
              <a:t>m</a:t>
            </a:r>
            <a:r>
              <a:rPr lang="pt-PT" altLang="pt-PT" sz="2400" baseline="30000" dirty="0" smtClean="0">
                <a:latin typeface="Times New Roman" pitchFamily="18" charset="0"/>
              </a:rPr>
              <a:t>2</a:t>
            </a:r>
            <a:r>
              <a:rPr lang="pt-PT" altLang="pt-PT" sz="2400" baseline="-25000" dirty="0" smtClean="0">
                <a:latin typeface="Times New Roman" pitchFamily="18" charset="0"/>
              </a:rPr>
              <a:t>B1</a:t>
            </a:r>
            <a:r>
              <a:rPr lang="pt-PT" altLang="pt-PT" sz="2400" dirty="0" smtClean="0">
                <a:latin typeface="Times New Roman" pitchFamily="18" charset="0"/>
              </a:rPr>
              <a:t> m</a:t>
            </a:r>
            <a:r>
              <a:rPr lang="pt-PT" altLang="pt-PT" sz="2400" baseline="30000" dirty="0" smtClean="0">
                <a:latin typeface="Times New Roman" pitchFamily="18" charset="0"/>
              </a:rPr>
              <a:t>2</a:t>
            </a:r>
            <a:r>
              <a:rPr lang="pt-PT" altLang="pt-PT" sz="2400" baseline="-25000" dirty="0" smtClean="0">
                <a:latin typeface="Times New Roman" pitchFamily="18" charset="0"/>
              </a:rPr>
              <a:t>B2</a:t>
            </a:r>
            <a:r>
              <a:rPr lang="pt-PT" altLang="pt-PT" sz="2400" dirty="0" smtClean="0">
                <a:latin typeface="Times New Roman" pitchFamily="18" charset="0"/>
              </a:rPr>
              <a:t> &lt; 0   </a:t>
            </a:r>
            <a:endParaRPr lang="pt-PT" altLang="pt-PT" sz="1800" dirty="0" smtClean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Therefore, when A is a minimum, it is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certainly deeper than B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, and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B is a saddle point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marL="285750" indent="-285750" eaLnBrk="1" hangingPunct="1">
              <a:spcBef>
                <a:spcPct val="0"/>
              </a:spcBef>
            </a:pP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If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B </a:t>
            </a:r>
            <a:r>
              <a:rPr lang="pt-PT" altLang="pt-PT" sz="1800" dirty="0">
                <a:solidFill>
                  <a:srgbClr val="FF0000"/>
                </a:solidFill>
                <a:latin typeface="Times New Roman" pitchFamily="18" charset="0"/>
              </a:rPr>
              <a:t>is a minimum</a:t>
            </a: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, all of its squared masses  will be positive. This implies that </a:t>
            </a:r>
          </a:p>
          <a:p>
            <a:pPr marL="285750" indent="-285750" eaLnBrk="1" hangingPunct="1">
              <a:spcBef>
                <a:spcPct val="0"/>
              </a:spcBef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     </a:t>
            </a:r>
            <a:r>
              <a:rPr lang="pt-PT" altLang="pt-PT" sz="2400" dirty="0">
                <a:latin typeface="Times New Roman" pitchFamily="18" charset="0"/>
              </a:rPr>
              <a:t>V</a:t>
            </a:r>
            <a:r>
              <a:rPr lang="pt-PT" altLang="pt-PT" sz="2400" baseline="-25000" dirty="0">
                <a:latin typeface="Times New Roman" pitchFamily="18" charset="0"/>
              </a:rPr>
              <a:t>B</a:t>
            </a:r>
            <a:r>
              <a:rPr lang="pt-PT" altLang="pt-PT" sz="2400" dirty="0">
                <a:latin typeface="Times New Roman" pitchFamily="18" charset="0"/>
              </a:rPr>
              <a:t> – V</a:t>
            </a:r>
            <a:r>
              <a:rPr lang="pt-PT" altLang="pt-PT" sz="2400" baseline="-25000" dirty="0">
                <a:latin typeface="Times New Roman" pitchFamily="18" charset="0"/>
              </a:rPr>
              <a:t>A</a:t>
            </a:r>
            <a:r>
              <a:rPr lang="pt-PT" altLang="pt-PT" sz="2400" dirty="0">
                <a:latin typeface="Times New Roman" pitchFamily="18" charset="0"/>
              </a:rPr>
              <a:t> </a:t>
            </a:r>
            <a:r>
              <a:rPr lang="pt-PT" altLang="pt-PT" sz="2400" dirty="0" smtClean="0">
                <a:latin typeface="Times New Roman" pitchFamily="18" charset="0"/>
              </a:rPr>
              <a:t>&lt; </a:t>
            </a:r>
            <a:r>
              <a:rPr lang="pt-PT" altLang="pt-PT" sz="2400" dirty="0">
                <a:latin typeface="Times New Roman" pitchFamily="18" charset="0"/>
              </a:rPr>
              <a:t>0       </a:t>
            </a: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and    </a:t>
            </a:r>
            <a:r>
              <a:rPr lang="pt-PT" altLang="pt-PT" sz="2400" dirty="0" smtClean="0">
                <a:latin typeface="Times New Roman" pitchFamily="18" charset="0"/>
              </a:rPr>
              <a:t>m</a:t>
            </a:r>
            <a:r>
              <a:rPr lang="pt-PT" altLang="pt-PT" sz="2400" baseline="30000" dirty="0" smtClean="0">
                <a:latin typeface="Times New Roman" pitchFamily="18" charset="0"/>
              </a:rPr>
              <a:t>2</a:t>
            </a:r>
            <a:r>
              <a:rPr lang="pt-PT" altLang="pt-PT" sz="2400" baseline="-25000" dirty="0" smtClean="0">
                <a:latin typeface="Times New Roman" pitchFamily="18" charset="0"/>
              </a:rPr>
              <a:t>A1</a:t>
            </a:r>
            <a:r>
              <a:rPr lang="pt-PT" altLang="pt-PT" sz="2400" dirty="0" smtClean="0">
                <a:latin typeface="Times New Roman" pitchFamily="18" charset="0"/>
              </a:rPr>
              <a:t> &lt; </a:t>
            </a:r>
            <a:r>
              <a:rPr lang="pt-PT" altLang="pt-PT" sz="2400" dirty="0">
                <a:latin typeface="Times New Roman" pitchFamily="18" charset="0"/>
              </a:rPr>
              <a:t>0   </a:t>
            </a:r>
            <a:endParaRPr lang="pt-PT" altLang="pt-PT" sz="1800" dirty="0"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Therefore, when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B </a:t>
            </a: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is a minimum, it is </a:t>
            </a:r>
            <a:r>
              <a:rPr lang="pt-PT" altLang="pt-PT" sz="1800" dirty="0">
                <a:solidFill>
                  <a:srgbClr val="FF0000"/>
                </a:solidFill>
                <a:latin typeface="Times New Roman" pitchFamily="18" charset="0"/>
              </a:rPr>
              <a:t>certainly deeper than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, </a:t>
            </a: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and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A </a:t>
            </a:r>
            <a:r>
              <a:rPr lang="pt-PT" altLang="pt-PT" sz="1800" dirty="0">
                <a:solidFill>
                  <a:srgbClr val="FF0000"/>
                </a:solidFill>
                <a:latin typeface="Times New Roman" pitchFamily="18" charset="0"/>
              </a:rPr>
              <a:t>is a saddle </a:t>
            </a: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point</a:t>
            </a:r>
            <a:r>
              <a:rPr lang="pt-PT" altLang="pt-PT" sz="1800" dirty="0" smtClean="0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Thus a minimum A is stabl against tunelling to a stationary point B, and vice versa.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But this conclusion does not hold for all the possible pairs of minima...</a:t>
            </a:r>
            <a:endParaRPr lang="pt-PT" altLang="pt-PT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870087"/>
            <a:ext cx="60864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25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713" y="2861274"/>
            <a:ext cx="50768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29181" y="188640"/>
            <a:ext cx="8713663" cy="7848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For instance, consider: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6600"/>
                </a:solidFill>
                <a:latin typeface="Times New Roman" pitchFamily="18" charset="0"/>
              </a:rPr>
              <a:t>VACUUM C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: the vevs are of the form (</a:t>
            </a:r>
            <a:r>
              <a:rPr lang="pt-PT" altLang="pt-PT" sz="1800" dirty="0">
                <a:latin typeface="Times New Roman" pitchFamily="18" charset="0"/>
              </a:rPr>
              <a:t>electroweak symmetry breaking, breaking of </a:t>
            </a:r>
            <a:r>
              <a:rPr lang="pt-PT" altLang="pt-PT" sz="1800" dirty="0" smtClean="0">
                <a:latin typeface="Times New Roman" pitchFamily="18" charset="0"/>
              </a:rPr>
              <a:t>Sb </a:t>
            </a:r>
            <a:r>
              <a:rPr lang="pt-PT" altLang="pt-PT" sz="1800" dirty="0">
                <a:latin typeface="Times New Roman" pitchFamily="18" charset="0"/>
              </a:rPr>
              <a:t>but not </a:t>
            </a:r>
            <a:r>
              <a:rPr lang="pt-PT" altLang="pt-PT" sz="1800" dirty="0" smtClean="0">
                <a:latin typeface="Times New Roman" pitchFamily="18" charset="0"/>
              </a:rPr>
              <a:t>Sa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),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The difference relation </a:t>
            </a: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between the values of the potential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at a pair of vacua </a:t>
            </a:r>
            <a:r>
              <a:rPr lang="pt-PT" altLang="pt-PT" sz="1800" i="1" dirty="0" smtClean="0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 and </a:t>
            </a:r>
            <a:r>
              <a:rPr lang="pt-PT" altLang="pt-PT" sz="1800" i="1" dirty="0" smtClean="0">
                <a:solidFill>
                  <a:srgbClr val="FF0000"/>
                </a:solidFill>
                <a:latin typeface="Times New Roman" pitchFamily="18" charset="0"/>
              </a:rPr>
              <a:t>C</a:t>
            </a:r>
            <a:r>
              <a:rPr lang="pt-PT" altLang="pt-PT" sz="1800" i="1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is given by</a:t>
            </a:r>
          </a:p>
          <a:p>
            <a:pPr eaLnBrk="1" hangingPunct="1">
              <a:spcBef>
                <a:spcPct val="0"/>
              </a:spcBef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Unlike the pair {A, B}, this expression has no definite sign, and if for instance B is a minimum, it is not guaranteed to be the deepest one.</a:t>
            </a:r>
          </a:p>
          <a:p>
            <a:pPr eaLnBrk="1" hangingPunct="1">
              <a:spcBef>
                <a:spcPct val="0"/>
              </a:spcBef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BOTH VACUA CAN BE SIMULTANEOUSLY MINIMA, AND NONE IS GUARANTEED TO BE THE GLOBAL MINIMUM OF THE POTENTIAL.</a:t>
            </a:r>
            <a:endParaRPr lang="pt-PT" altLang="pt-PT" sz="18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900" y="1489521"/>
            <a:ext cx="4366224" cy="545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337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7"/>
          <p:cNvSpPr txBox="1">
            <a:spLocks noChangeArrowheads="1"/>
          </p:cNvSpPr>
          <p:nvPr/>
        </p:nvSpPr>
        <p:spPr bwMode="auto">
          <a:xfrm>
            <a:off x="29181" y="188640"/>
            <a:ext cx="8713663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Working through all possible combinations of vacua, we find that only one /type D) is guaranteed to be stable when a minimum. For the remainder, they can coexist with other minima, but are guaranteed to be stable against others.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What is the impact of this potential instability of the model? If one requires a given minimum to be the global one, what is the reduction in parameter sace? </a:t>
            </a: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642" y="1340768"/>
            <a:ext cx="57150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07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179510" y="73655"/>
            <a:ext cx="8713663" cy="674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NUMERICAL ANALYSIS</a:t>
            </a:r>
            <a:r>
              <a:rPr lang="pt-PT" altLang="pt-PT" sz="1800" dirty="0" smtClean="0">
                <a:solidFill>
                  <a:schemeClr val="tx2"/>
                </a:solidFill>
                <a:latin typeface="Times New Roman" pitchFamily="18" charset="0"/>
              </a:rPr>
              <a:t>: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we consider a minimum of type B  - </a:t>
            </a:r>
            <a:r>
              <a:rPr lang="pt-PT" altLang="pt-PT" sz="1800" dirty="0" smtClean="0">
                <a:latin typeface="Times New Roman" pitchFamily="18" charset="0"/>
              </a:rPr>
              <a:t>phenomenologically perhaps the most interesting – scalar phenomenology different from SM and maybe testable at LHC; and dark matter candidate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CP-even scalar masses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: m</a:t>
            </a:r>
            <a:r>
              <a:rPr lang="pt-PT" altLang="pt-PT" sz="1800" baseline="-25000" dirty="0" smtClean="0">
                <a:solidFill>
                  <a:srgbClr val="000099"/>
                </a:solidFill>
                <a:latin typeface="Times New Roman" pitchFamily="18" charset="0"/>
              </a:rPr>
              <a:t>h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 = 125 GeV, m</a:t>
            </a:r>
            <a:r>
              <a:rPr lang="pt-PT" altLang="pt-PT" sz="1800" baseline="-25000" dirty="0" smtClean="0">
                <a:solidFill>
                  <a:srgbClr val="000099"/>
                </a:solidFill>
                <a:latin typeface="Times New Roman" pitchFamily="18" charset="0"/>
              </a:rPr>
              <a:t>h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 &lt; m</a:t>
            </a:r>
            <a:r>
              <a:rPr lang="pt-PT" altLang="pt-PT" sz="1800" baseline="-25000" dirty="0" smtClean="0">
                <a:solidFill>
                  <a:srgbClr val="000099"/>
                </a:solidFill>
                <a:latin typeface="Times New Roman" pitchFamily="18" charset="0"/>
              </a:rPr>
              <a:t>H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 &lt; 1000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Dark matter candidate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: 20 &lt; m</a:t>
            </a:r>
            <a:r>
              <a:rPr lang="pt-PT" altLang="pt-PT" sz="1800" baseline="-25000" dirty="0">
                <a:solidFill>
                  <a:srgbClr val="000099"/>
                </a:solidFill>
                <a:latin typeface="Times New Roman" pitchFamily="18" charset="0"/>
              </a:rPr>
              <a:t>D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pt-PT" altLang="pt-PT" sz="1800" dirty="0">
                <a:solidFill>
                  <a:srgbClr val="000099"/>
                </a:solidFill>
                <a:latin typeface="Times New Roman" pitchFamily="18" charset="0"/>
              </a:rPr>
              <a:t>&lt; 1000 GeV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Compatability with LHC results for </a:t>
            </a:r>
            <a:r>
              <a:rPr lang="pt-PT" altLang="pt-PT" sz="1800" i="1" dirty="0" smtClean="0">
                <a:solidFill>
                  <a:srgbClr val="FF0000"/>
                </a:solidFill>
                <a:latin typeface="Times New Roman" pitchFamily="18" charset="0"/>
              </a:rPr>
              <a:t>h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: all observed production and decay rates within </a:t>
            </a:r>
            <a:r>
              <a:rPr lang="pt-PT" altLang="pt-PT" sz="1800" dirty="0" smtClean="0">
                <a:latin typeface="Times New Roman" pitchFamily="18" charset="0"/>
              </a:rPr>
              <a:t>~20 % </a:t>
            </a:r>
            <a:r>
              <a:rPr lang="pt-PT" altLang="pt-PT" sz="1800" dirty="0" smtClean="0">
                <a:solidFill>
                  <a:srgbClr val="000099"/>
                </a:solidFill>
                <a:latin typeface="Times New Roman" pitchFamily="18" charset="0"/>
              </a:rPr>
              <a:t>of its expected SM values.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rgbClr val="000099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800" dirty="0" smtClean="0">
                <a:solidFill>
                  <a:srgbClr val="FF0000"/>
                </a:solidFill>
                <a:latin typeface="Times New Roman" pitchFamily="18" charset="0"/>
              </a:rPr>
              <a:t>RED</a:t>
            </a:r>
            <a:r>
              <a:rPr lang="pt-PT" altLang="pt-PT" sz="1800" dirty="0" smtClean="0">
                <a:solidFill>
                  <a:schemeClr val="tx2"/>
                </a:solidFill>
                <a:latin typeface="Times New Roman" pitchFamily="18" charset="0"/>
              </a:rPr>
              <a:t> – parameter space points for which B is the global minimum.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tx2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PT" altLang="pt-PT" sz="1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791" y="2853256"/>
            <a:ext cx="3846857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9" y="2852856"/>
            <a:ext cx="384685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88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5295</TotalTime>
  <Words>997</Words>
  <Application>Microsoft Office PowerPoint</Application>
  <PresentationFormat>On-screen Show (4:3)</PresentationFormat>
  <Paragraphs>179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ferreira</dc:creator>
  <cp:lastModifiedBy>Ferreira</cp:lastModifiedBy>
  <cp:revision>373</cp:revision>
  <dcterms:created xsi:type="dcterms:W3CDTF">2009-09-13T16:18:37Z</dcterms:created>
  <dcterms:modified xsi:type="dcterms:W3CDTF">2017-03-01T00:53:01Z</dcterms:modified>
</cp:coreProperties>
</file>