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439" r:id="rId2"/>
    <p:sldId id="963" r:id="rId3"/>
    <p:sldId id="1265" r:id="rId4"/>
    <p:sldId id="1168" r:id="rId5"/>
    <p:sldId id="1267" r:id="rId6"/>
    <p:sldId id="1266" r:id="rId7"/>
    <p:sldId id="1271" r:id="rId8"/>
    <p:sldId id="1272" r:id="rId9"/>
    <p:sldId id="1274" r:id="rId10"/>
    <p:sldId id="1328" r:id="rId11"/>
    <p:sldId id="1275" r:id="rId12"/>
    <p:sldId id="1276" r:id="rId13"/>
    <p:sldId id="1277" r:id="rId14"/>
    <p:sldId id="1278" r:id="rId15"/>
    <p:sldId id="1330" r:id="rId16"/>
    <p:sldId id="1321" r:id="rId17"/>
    <p:sldId id="1343" r:id="rId18"/>
    <p:sldId id="1338" r:id="rId19"/>
    <p:sldId id="1317" r:id="rId20"/>
    <p:sldId id="1329" r:id="rId21"/>
    <p:sldId id="1313" r:id="rId22"/>
    <p:sldId id="1279" r:id="rId23"/>
    <p:sldId id="1344" r:id="rId24"/>
    <p:sldId id="1257" r:id="rId25"/>
    <p:sldId id="1345" r:id="rId26"/>
    <p:sldId id="1333" r:id="rId27"/>
    <p:sldId id="1342" r:id="rId28"/>
    <p:sldId id="1334" r:id="rId29"/>
    <p:sldId id="1341" r:id="rId30"/>
    <p:sldId id="1340" r:id="rId31"/>
    <p:sldId id="1347" r:id="rId32"/>
    <p:sldId id="1349" r:id="rId33"/>
    <p:sldId id="1289" r:id="rId34"/>
    <p:sldId id="1353" r:id="rId35"/>
    <p:sldId id="1354" r:id="rId36"/>
    <p:sldId id="1352" r:id="rId37"/>
    <p:sldId id="1348" r:id="rId38"/>
    <p:sldId id="1292" r:id="rId39"/>
    <p:sldId id="1293" r:id="rId40"/>
    <p:sldId id="1294" r:id="rId41"/>
    <p:sldId id="1295" r:id="rId42"/>
    <p:sldId id="1296" r:id="rId43"/>
    <p:sldId id="1297" r:id="rId44"/>
    <p:sldId id="1298" r:id="rId45"/>
    <p:sldId id="1305" r:id="rId46"/>
    <p:sldId id="1309" r:id="rId47"/>
  </p:sldIdLst>
  <p:sldSz cx="9144000" cy="6858000" type="screen4x3"/>
  <p:notesSz cx="7315200" cy="9601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B25"/>
    <a:srgbClr val="FF0066"/>
    <a:srgbClr val="EFCCC9"/>
    <a:srgbClr val="BFE6F9"/>
    <a:srgbClr val="C4F3F4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0" autoAdjust="0"/>
    <p:restoredTop sz="72302" autoAdjust="0"/>
  </p:normalViewPr>
  <p:slideViewPr>
    <p:cSldViewPr>
      <p:cViewPr varScale="1">
        <p:scale>
          <a:sx n="54" d="100"/>
          <a:sy n="54" d="100"/>
        </p:scale>
        <p:origin x="18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75324-B2AB-42A9-87E6-AA1FC99FECA7}" type="datetimeFigureOut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120189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3375" y="9120189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33A5F-E687-482D-A594-11098E7D69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831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27C1FA5-600C-46D6-B5A3-C5C21B6A69F0}" type="datetimeFigureOut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3AAC616-DD05-464C-9101-C5FCEFE9F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733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892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530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801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748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3602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7281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00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98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772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007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29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0070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152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275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3930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9505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2445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7041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0394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4762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383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106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9320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3785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0090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0189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8359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450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8369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218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3633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99742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127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97500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8765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7865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43016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4219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03028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2851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598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205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1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229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117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132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CC4C1-B104-4CE0-B6D6-C87B727B0E4E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26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B6CF0-49D3-4498-9D13-A72B5F61E6B7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71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091F1-EA35-4906-A25D-7AD20E52CD9A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44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EDE3-C914-41D9-B99D-F600777F10FA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25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D62B-1B5B-4852-A8D1-8743044EFF4F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189F-1FC6-43D0-B912-3E830A6897EA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47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D38-6991-4B27-BBA6-964492D6E00B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F116-E523-4163-84EA-0E3C1B6D609F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36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D80F-0D3F-4999-9C77-051D020108E0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82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4328-9EFE-4C4B-AAEF-31530928FA6F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12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391F-4B7A-40A4-B07B-E4AC4F0B4C56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14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CF58F-6C03-4D33-B666-8B875141A058}" type="datetime1">
              <a:rPr kumimoji="1" lang="ja-JP" altLang="en-US" smtClean="0"/>
              <a:t>2017/3/1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77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23.png"/><Relationship Id="rId4" Type="http://schemas.openxmlformats.org/officeDocument/2006/relationships/image" Target="../media/image24.png"/><Relationship Id="rId9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33731" cy="2160241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boson couplings </a:t>
            </a:r>
            <a:br>
              <a:rPr kumimoji="1"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the non-minimal Higgs sectors</a:t>
            </a:r>
            <a:endParaRPr kumimoji="1"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01060" y="5589240"/>
            <a:ext cx="41422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HPNP2017 </a:t>
            </a:r>
          </a:p>
          <a:p>
            <a:pPr algn="ctr"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March, University of Toyama</a:t>
            </a: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467544" y="3208624"/>
            <a:ext cx="7128792" cy="664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ja-JP" sz="3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Kei Yagyu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University of Florence</a:t>
            </a:r>
            <a:endParaRPr lang="ja-JP" altLang="en-US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087361"/>
            <a:ext cx="2016224" cy="17933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3087361"/>
            <a:ext cx="242630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/>
          <a:lstStyle/>
          <a:p>
            <a:pPr algn="l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Contents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6000" y="1268760"/>
            <a:ext cx="4735592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Introduction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Bottom-Up approach</a:t>
            </a:r>
          </a:p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- Implications to the study of h couplings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124" y="2780928"/>
            <a:ext cx="829533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important examples</a:t>
            </a:r>
            <a:endParaRPr kumimoji="1" lang="en-US" altLang="ja-JP" sz="2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2HDMs and Higgs singlet Model </a:t>
            </a:r>
          </a:p>
          <a:p>
            <a:pPr>
              <a:lnSpc>
                <a:spcPct val="20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- Pattern of deviations in h couplings at the tree level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5536" y="4797152"/>
            <a:ext cx="72118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Deviations in Higgs boson couplings at one-loop level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5536" y="5805264"/>
            <a:ext cx="1837811" cy="457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000"/>
              </a:lnSpc>
              <a:buFont typeface="Wingdings" panose="05000000000000000000" pitchFamily="2" charset="2"/>
              <a:buChar char="p"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Summary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65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52391" y="1212735"/>
            <a:ext cx="2417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Higgs basis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Ex. 1 2HDM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23528" y="1340768"/>
            <a:ext cx="7735834" cy="3896866"/>
            <a:chOff x="377448" y="2719282"/>
            <a:chExt cx="7735834" cy="389686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377448" y="3480008"/>
              <a:ext cx="7442546" cy="3136140"/>
              <a:chOff x="377448" y="3480008"/>
              <a:chExt cx="7442546" cy="3136140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>
                <a:off x="4217991" y="3709976"/>
                <a:ext cx="14337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</a:t>
                </a:r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anβ = v</a:t>
                </a:r>
                <a:r>
                  <a:rPr kumimoji="1"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/v</a:t>
                </a:r>
                <a:r>
                  <a:rPr kumimoji="1"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sz="1600" baseline="-25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7828" y="3480008"/>
                <a:ext cx="3271981" cy="78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グループ化 5"/>
              <p:cNvGrpSpPr/>
              <p:nvPr/>
            </p:nvGrpSpPr>
            <p:grpSpPr>
              <a:xfrm>
                <a:off x="377448" y="4426872"/>
                <a:ext cx="7442546" cy="2189276"/>
                <a:chOff x="539552" y="3835768"/>
                <a:chExt cx="7442546" cy="2189276"/>
              </a:xfrm>
            </p:grpSpPr>
            <p:pic>
              <p:nvPicPr>
                <p:cNvPr id="19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7150" y="4385924"/>
                  <a:ext cx="2908641" cy="9428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" name="Picture 5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5679" y="4351378"/>
                  <a:ext cx="3221392" cy="10390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角丸四角形 23"/>
                <p:cNvSpPr/>
                <p:nvPr/>
              </p:nvSpPr>
              <p:spPr>
                <a:xfrm>
                  <a:off x="539552" y="4318338"/>
                  <a:ext cx="3551441" cy="1126867"/>
                </a:xfrm>
                <a:prstGeom prst="roundRect">
                  <a:avLst>
                    <a:gd name="adj" fmla="val 8275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4380095" y="4318338"/>
                  <a:ext cx="3453641" cy="1110229"/>
                </a:xfrm>
                <a:prstGeom prst="roundRect">
                  <a:avLst>
                    <a:gd name="adj" fmla="val 8275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6" name="直線矢印コネクタ 25"/>
                <p:cNvCxnSpPr/>
                <p:nvPr/>
              </p:nvCxnSpPr>
              <p:spPr>
                <a:xfrm flipH="1">
                  <a:off x="2460454" y="4102314"/>
                  <a:ext cx="318429" cy="358043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矢印コネクタ 26"/>
                <p:cNvCxnSpPr/>
                <p:nvPr/>
              </p:nvCxnSpPr>
              <p:spPr>
                <a:xfrm>
                  <a:off x="3371983" y="4174322"/>
                  <a:ext cx="0" cy="572071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2778883" y="3835768"/>
                  <a:ext cx="123303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NG</a:t>
                  </a:r>
                  <a:r>
                    <a:rPr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 </a:t>
                  </a:r>
                  <a:r>
                    <a:rPr lang="en-US" altLang="ja-JP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b</a:t>
                  </a:r>
                  <a:r>
                    <a:rPr lang="en-US" altLang="ja-JP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oson</a:t>
                  </a:r>
                  <a:endPara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29" name="直線矢印コネクタ 28"/>
                <p:cNvCxnSpPr>
                  <a:stCxn id="33" idx="1"/>
                </p:cNvCxnSpPr>
                <p:nvPr/>
              </p:nvCxnSpPr>
              <p:spPr>
                <a:xfrm flipH="1" flipV="1">
                  <a:off x="2223598" y="5283261"/>
                  <a:ext cx="829730" cy="521984"/>
                </a:xfrm>
                <a:prstGeom prst="straightConnector1">
                  <a:avLst/>
                </a:prstGeom>
                <a:ln w="254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矢印コネクタ 29"/>
                <p:cNvCxnSpPr>
                  <a:stCxn id="33" idx="3"/>
                </p:cNvCxnSpPr>
                <p:nvPr/>
              </p:nvCxnSpPr>
              <p:spPr>
                <a:xfrm flipV="1">
                  <a:off x="4813746" y="5245541"/>
                  <a:ext cx="1439004" cy="559704"/>
                </a:xfrm>
                <a:prstGeom prst="straightConnector1">
                  <a:avLst/>
                </a:prstGeom>
                <a:ln w="254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3053328" y="5635968"/>
                  <a:ext cx="176041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b="1" dirty="0" smtClean="0">
                      <a:solidFill>
                        <a:srgbClr val="00B05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CP-even </a:t>
                  </a:r>
                  <a:r>
                    <a:rPr lang="en-US" altLang="ja-JP" sz="1600" b="1" dirty="0" smtClean="0">
                      <a:solidFill>
                        <a:srgbClr val="00B05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Higgs</a:t>
                  </a:r>
                  <a:endParaRPr kumimoji="1" lang="ja-JP" altLang="en-US" sz="1600" b="1" dirty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6332287" y="5686490"/>
                  <a:ext cx="16498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CP-odd </a:t>
                  </a:r>
                  <a:r>
                    <a:rPr lang="en-US" altLang="ja-JP" sz="16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Higgs</a:t>
                  </a:r>
                  <a:endParaRPr kumimoji="1" lang="ja-JP" altLang="en-US" sz="16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38" name="直線矢印コネクタ 37"/>
                <p:cNvCxnSpPr/>
                <p:nvPr/>
              </p:nvCxnSpPr>
              <p:spPr>
                <a:xfrm>
                  <a:off x="7017981" y="5182434"/>
                  <a:ext cx="0" cy="477546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4878120" y="3990024"/>
                  <a:ext cx="177163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 smtClean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Charged Higgs</a:t>
                  </a:r>
                  <a:endParaRPr kumimoji="1" lang="ja-JP" altLang="en-US" sz="16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36" name="グループ化 35"/>
            <p:cNvGrpSpPr/>
            <p:nvPr/>
          </p:nvGrpSpPr>
          <p:grpSpPr>
            <a:xfrm>
              <a:off x="5850056" y="2719282"/>
              <a:ext cx="2263226" cy="1653508"/>
              <a:chOff x="6264147" y="3039811"/>
              <a:chExt cx="2263226" cy="1653508"/>
            </a:xfrm>
          </p:grpSpPr>
          <p:pic>
            <p:nvPicPr>
              <p:cNvPr id="39" name="図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64147" y="3039811"/>
                <a:ext cx="2035687" cy="1653508"/>
              </a:xfrm>
              <a:prstGeom prst="rect">
                <a:avLst/>
              </a:prstGeom>
            </p:spPr>
          </p:pic>
          <p:sp>
            <p:nvSpPr>
              <p:cNvPr id="40" name="テキスト ボックス 39"/>
              <p:cNvSpPr txBox="1"/>
              <p:nvPr/>
            </p:nvSpPr>
            <p:spPr>
              <a:xfrm rot="20318312">
                <a:off x="7428995" y="3724412"/>
                <a:ext cx="10983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r>
                  <a:rPr kumimoji="1" lang="en-US" altLang="ja-JP" sz="1200" b="1" dirty="0" smtClean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~246 GeV</a:t>
                </a:r>
                <a:endParaRPr kumimoji="1" lang="ja-JP" altLang="en-US" sz="1200" b="1" dirty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1119018" y="5315206"/>
            <a:ext cx="6712805" cy="773066"/>
            <a:chOff x="886089" y="3237537"/>
            <a:chExt cx="6712805" cy="773066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6089" y="3237537"/>
              <a:ext cx="3532220" cy="762291"/>
            </a:xfrm>
            <a:prstGeom prst="rect">
              <a:avLst/>
            </a:prstGeom>
          </p:spPr>
        </p:pic>
        <p:sp>
          <p:nvSpPr>
            <p:cNvPr id="8" name="円/楕円 7"/>
            <p:cNvSpPr/>
            <p:nvPr/>
          </p:nvSpPr>
          <p:spPr>
            <a:xfrm>
              <a:off x="3941668" y="3573016"/>
              <a:ext cx="432048" cy="35497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400774" y="3672049"/>
              <a:ext cx="31981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SM-like Higgs with 125 GeV</a:t>
              </a:r>
              <a:endParaRPr kumimoji="1" lang="ja-JP" altLang="en-US" sz="16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2786454" y="1326514"/>
            <a:ext cx="39215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Davidson, Haber PRD71 (2005)</a:t>
            </a:r>
          </a:p>
        </p:txBody>
      </p:sp>
      <p:sp>
        <p:nvSpPr>
          <p:cNvPr id="41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7/22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4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449510" y="3962942"/>
            <a:ext cx="1371600" cy="1700389"/>
            <a:chOff x="1472803" y="2377975"/>
            <a:chExt cx="1371600" cy="1700389"/>
          </a:xfrm>
        </p:grpSpPr>
        <p:grpSp>
          <p:nvGrpSpPr>
            <p:cNvPr id="14" name="Group 25"/>
            <p:cNvGrpSpPr>
              <a:grpSpLocks/>
            </p:cNvGrpSpPr>
            <p:nvPr/>
          </p:nvGrpSpPr>
          <p:grpSpPr bwMode="auto">
            <a:xfrm>
              <a:off x="1472803" y="2781376"/>
              <a:ext cx="1371600" cy="1296988"/>
              <a:chOff x="348" y="2155"/>
              <a:chExt cx="864" cy="817"/>
            </a:xfrm>
          </p:grpSpPr>
          <p:sp>
            <p:nvSpPr>
              <p:cNvPr id="15" name="Oval 18"/>
              <p:cNvSpPr>
                <a:spLocks noChangeArrowheads="1"/>
              </p:cNvSpPr>
              <p:nvPr/>
            </p:nvSpPr>
            <p:spPr bwMode="auto">
              <a:xfrm>
                <a:off x="348" y="2365"/>
                <a:ext cx="864" cy="607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41" y="2382"/>
                <a:ext cx="22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</p:txBody>
          </p:sp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44" y="2640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637" y="2155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19" name="Text Box 23"/>
              <p:cNvSpPr txBox="1">
                <a:spLocks noChangeArrowheads="1"/>
              </p:cNvSpPr>
              <p:nvPr/>
            </p:nvSpPr>
            <p:spPr bwMode="auto">
              <a:xfrm>
                <a:off x="803" y="2654"/>
                <a:ext cx="20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</p:grpSp>
        <p:sp>
          <p:nvSpPr>
            <p:cNvPr id="28" name="テキスト ボックス 2"/>
            <p:cNvSpPr txBox="1">
              <a:spLocks noChangeArrowheads="1"/>
            </p:cNvSpPr>
            <p:nvPr/>
          </p:nvSpPr>
          <p:spPr bwMode="auto">
            <a:xfrm>
              <a:off x="1619672" y="2377975"/>
              <a:ext cx="9778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ja-JP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820113" y="3946215"/>
            <a:ext cx="1430337" cy="1741722"/>
            <a:chOff x="3779912" y="2376900"/>
            <a:chExt cx="1430337" cy="1741722"/>
          </a:xfrm>
        </p:grpSpPr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3779912" y="2669234"/>
              <a:ext cx="1430337" cy="1449388"/>
              <a:chOff x="316" y="2039"/>
              <a:chExt cx="901" cy="913"/>
            </a:xfrm>
          </p:grpSpPr>
          <p:sp>
            <p:nvSpPr>
              <p:cNvPr id="7" name="Oval 22"/>
              <p:cNvSpPr>
                <a:spLocks noChangeArrowheads="1"/>
              </p:cNvSpPr>
              <p:nvPr/>
            </p:nvSpPr>
            <p:spPr bwMode="auto">
              <a:xfrm rot="5400000">
                <a:off x="623" y="2357"/>
                <a:ext cx="288" cy="901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Oval 18"/>
              <p:cNvSpPr>
                <a:spLocks noChangeArrowheads="1"/>
              </p:cNvSpPr>
              <p:nvPr/>
            </p:nvSpPr>
            <p:spPr bwMode="auto">
              <a:xfrm>
                <a:off x="348" y="2321"/>
                <a:ext cx="336" cy="319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Text Box 19"/>
              <p:cNvSpPr txBox="1">
                <a:spLocks noChangeArrowheads="1"/>
              </p:cNvSpPr>
              <p:nvPr/>
            </p:nvSpPr>
            <p:spPr bwMode="auto">
              <a:xfrm>
                <a:off x="398" y="2353"/>
                <a:ext cx="226" cy="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  <a:p>
                <a:pPr algn="ctr" eaLnBrk="1" hangingPunct="1">
                  <a:buFontTx/>
                  <a:buNone/>
                </a:pPr>
                <a:endParaRPr lang="en-US" altLang="ja-JP" sz="2000" b="1" dirty="0"/>
              </a:p>
            </p:txBody>
          </p:sp>
          <p:sp>
            <p:nvSpPr>
              <p:cNvPr id="10" name="Text Box 20"/>
              <p:cNvSpPr txBox="1">
                <a:spLocks noChangeArrowheads="1"/>
              </p:cNvSpPr>
              <p:nvPr/>
            </p:nvSpPr>
            <p:spPr bwMode="auto">
              <a:xfrm>
                <a:off x="400" y="2674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11" name="Text Box 21"/>
              <p:cNvSpPr txBox="1">
                <a:spLocks noChangeArrowheads="1"/>
              </p:cNvSpPr>
              <p:nvPr/>
            </p:nvSpPr>
            <p:spPr bwMode="auto">
              <a:xfrm>
                <a:off x="348" y="2039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12" name="Text Box 23"/>
              <p:cNvSpPr txBox="1">
                <a:spLocks noChangeArrowheads="1"/>
              </p:cNvSpPr>
              <p:nvPr/>
            </p:nvSpPr>
            <p:spPr bwMode="auto">
              <a:xfrm>
                <a:off x="883" y="2674"/>
                <a:ext cx="20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  <p:sp>
            <p:nvSpPr>
              <p:cNvPr id="13" name="Text Box 24"/>
              <p:cNvSpPr txBox="1">
                <a:spLocks noChangeArrowheads="1"/>
              </p:cNvSpPr>
              <p:nvPr/>
            </p:nvSpPr>
            <p:spPr bwMode="auto">
              <a:xfrm>
                <a:off x="791" y="2039"/>
                <a:ext cx="42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１</a:t>
                </a:r>
              </a:p>
            </p:txBody>
          </p:sp>
        </p:grpSp>
        <p:sp>
          <p:nvSpPr>
            <p:cNvPr id="29" name="テキスト ボックス 43"/>
            <p:cNvSpPr txBox="1">
              <a:spLocks noChangeArrowheads="1"/>
            </p:cNvSpPr>
            <p:nvPr/>
          </p:nvSpPr>
          <p:spPr bwMode="auto">
            <a:xfrm>
              <a:off x="3875615" y="2376900"/>
              <a:ext cx="11717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Type-II 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5065358" y="3967770"/>
            <a:ext cx="1820435" cy="1943319"/>
            <a:chOff x="1403648" y="4365401"/>
            <a:chExt cx="1820435" cy="1943319"/>
          </a:xfrm>
        </p:grpSpPr>
        <p:grpSp>
          <p:nvGrpSpPr>
            <p:cNvPr id="31" name="Group 9"/>
            <p:cNvGrpSpPr>
              <a:grpSpLocks/>
            </p:cNvGrpSpPr>
            <p:nvPr/>
          </p:nvGrpSpPr>
          <p:grpSpPr bwMode="auto">
            <a:xfrm>
              <a:off x="1636316" y="5011732"/>
              <a:ext cx="1371600" cy="1296988"/>
              <a:chOff x="4272" y="3295"/>
              <a:chExt cx="864" cy="817"/>
            </a:xfrm>
          </p:grpSpPr>
          <p:sp>
            <p:nvSpPr>
              <p:cNvPr id="33" name="Oval 10"/>
              <p:cNvSpPr>
                <a:spLocks noChangeArrowheads="1"/>
              </p:cNvSpPr>
              <p:nvPr/>
            </p:nvSpPr>
            <p:spPr bwMode="auto">
              <a:xfrm>
                <a:off x="4272" y="3594"/>
                <a:ext cx="336" cy="512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Text Box 11"/>
              <p:cNvSpPr txBox="1">
                <a:spLocks noChangeArrowheads="1"/>
              </p:cNvSpPr>
              <p:nvPr/>
            </p:nvSpPr>
            <p:spPr bwMode="auto">
              <a:xfrm>
                <a:off x="4322" y="3584"/>
                <a:ext cx="22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</p:txBody>
          </p:sp>
          <p:sp>
            <p:nvSpPr>
              <p:cNvPr id="35" name="Text Box 12"/>
              <p:cNvSpPr txBox="1">
                <a:spLocks noChangeArrowheads="1"/>
              </p:cNvSpPr>
              <p:nvPr/>
            </p:nvSpPr>
            <p:spPr bwMode="auto">
              <a:xfrm>
                <a:off x="4323" y="3860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36" name="Text Box 13"/>
              <p:cNvSpPr txBox="1">
                <a:spLocks noChangeArrowheads="1"/>
              </p:cNvSpPr>
              <p:nvPr/>
            </p:nvSpPr>
            <p:spPr bwMode="auto">
              <a:xfrm>
                <a:off x="4272" y="3295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37" name="Oval 14"/>
              <p:cNvSpPr>
                <a:spLocks noChangeArrowheads="1"/>
              </p:cNvSpPr>
              <p:nvPr/>
            </p:nvSpPr>
            <p:spPr bwMode="auto">
              <a:xfrm>
                <a:off x="4752" y="3813"/>
                <a:ext cx="288" cy="299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Text Box 15"/>
              <p:cNvSpPr txBox="1">
                <a:spLocks noChangeArrowheads="1"/>
              </p:cNvSpPr>
              <p:nvPr/>
            </p:nvSpPr>
            <p:spPr bwMode="auto">
              <a:xfrm>
                <a:off x="4799" y="3840"/>
                <a:ext cx="21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  <p:sp>
            <p:nvSpPr>
              <p:cNvPr id="39" name="Text Box 16"/>
              <p:cNvSpPr txBox="1">
                <a:spLocks noChangeArrowheads="1"/>
              </p:cNvSpPr>
              <p:nvPr/>
            </p:nvSpPr>
            <p:spPr bwMode="auto">
              <a:xfrm>
                <a:off x="4715" y="3312"/>
                <a:ext cx="42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１</a:t>
                </a:r>
              </a:p>
            </p:txBody>
          </p:sp>
        </p:grpSp>
        <p:sp>
          <p:nvSpPr>
            <p:cNvPr id="32" name="テキスト ボックス 44"/>
            <p:cNvSpPr txBox="1">
              <a:spLocks noChangeArrowheads="1"/>
            </p:cNvSpPr>
            <p:nvPr/>
          </p:nvSpPr>
          <p:spPr bwMode="auto">
            <a:xfrm>
              <a:off x="1403648" y="4365401"/>
              <a:ext cx="182043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Type-X</a:t>
              </a:r>
            </a:p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en-US" altLang="ja-JP" sz="1800" b="1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Leptophilic</a:t>
              </a: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 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208650" y="3904182"/>
            <a:ext cx="1520826" cy="2045098"/>
            <a:chOff x="3746108" y="4408238"/>
            <a:chExt cx="1520826" cy="2045098"/>
          </a:xfrm>
        </p:grpSpPr>
        <p:grpSp>
          <p:nvGrpSpPr>
            <p:cNvPr id="20" name="Group 9"/>
            <p:cNvGrpSpPr>
              <a:grpSpLocks/>
            </p:cNvGrpSpPr>
            <p:nvPr/>
          </p:nvGrpSpPr>
          <p:grpSpPr bwMode="auto">
            <a:xfrm>
              <a:off x="3746108" y="5013473"/>
              <a:ext cx="1520826" cy="1439863"/>
              <a:chOff x="4205" y="3295"/>
              <a:chExt cx="958" cy="907"/>
            </a:xfrm>
          </p:grpSpPr>
          <p:sp>
            <p:nvSpPr>
              <p:cNvPr id="21" name="Oval 14"/>
              <p:cNvSpPr>
                <a:spLocks noChangeArrowheads="1"/>
              </p:cNvSpPr>
              <p:nvPr/>
            </p:nvSpPr>
            <p:spPr bwMode="auto">
              <a:xfrm>
                <a:off x="4274" y="3903"/>
                <a:ext cx="288" cy="299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 rot="2353724">
                <a:off x="4205" y="3741"/>
                <a:ext cx="958" cy="341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Text Box 11"/>
              <p:cNvSpPr txBox="1">
                <a:spLocks noChangeArrowheads="1"/>
              </p:cNvSpPr>
              <p:nvPr/>
            </p:nvSpPr>
            <p:spPr bwMode="auto">
              <a:xfrm>
                <a:off x="4322" y="3632"/>
                <a:ext cx="22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</p:txBody>
          </p:sp>
          <p:sp>
            <p:nvSpPr>
              <p:cNvPr id="24" name="Text Box 12"/>
              <p:cNvSpPr txBox="1">
                <a:spLocks noChangeArrowheads="1"/>
              </p:cNvSpPr>
              <p:nvPr/>
            </p:nvSpPr>
            <p:spPr bwMode="auto">
              <a:xfrm>
                <a:off x="4323" y="3950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25" name="Text Box 13"/>
              <p:cNvSpPr txBox="1">
                <a:spLocks noChangeArrowheads="1"/>
              </p:cNvSpPr>
              <p:nvPr/>
            </p:nvSpPr>
            <p:spPr bwMode="auto">
              <a:xfrm>
                <a:off x="4272" y="3295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26" name="Text Box 15"/>
              <p:cNvSpPr txBox="1">
                <a:spLocks noChangeArrowheads="1"/>
              </p:cNvSpPr>
              <p:nvPr/>
            </p:nvSpPr>
            <p:spPr bwMode="auto">
              <a:xfrm>
                <a:off x="4791" y="3950"/>
                <a:ext cx="21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  <p:sp>
            <p:nvSpPr>
              <p:cNvPr id="27" name="Text Box 16"/>
              <p:cNvSpPr txBox="1">
                <a:spLocks noChangeArrowheads="1"/>
              </p:cNvSpPr>
              <p:nvPr/>
            </p:nvSpPr>
            <p:spPr bwMode="auto">
              <a:xfrm>
                <a:off x="4692" y="3295"/>
                <a:ext cx="42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１</a:t>
                </a:r>
              </a:p>
            </p:txBody>
          </p:sp>
        </p:grpSp>
        <p:sp>
          <p:nvSpPr>
            <p:cNvPr id="40" name="テキスト ボックス 45"/>
            <p:cNvSpPr txBox="1">
              <a:spLocks noChangeArrowheads="1"/>
            </p:cNvSpPr>
            <p:nvPr/>
          </p:nvSpPr>
          <p:spPr bwMode="auto">
            <a:xfrm>
              <a:off x="3931841" y="4408238"/>
              <a:ext cx="130035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Type-Y</a:t>
              </a:r>
            </a:p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(Flipped)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7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Ex. 1 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 with NFC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915816" y="3471552"/>
            <a:ext cx="661241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Barger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Hewett, Phillips, PRD41 (1990);Grossman, NPB426 (1994)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23528" y="1196752"/>
            <a:ext cx="619369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Natural Flavor Conservation (NFC) Scenario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49510" y="2060848"/>
            <a:ext cx="7959414" cy="604896"/>
            <a:chOff x="449510" y="2275474"/>
            <a:chExt cx="7959414" cy="604896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670" y="2342614"/>
              <a:ext cx="7454093" cy="513481"/>
            </a:xfrm>
            <a:prstGeom prst="rect">
              <a:avLst/>
            </a:prstGeom>
          </p:spPr>
        </p:pic>
        <p:sp>
          <p:nvSpPr>
            <p:cNvPr id="46" name="角丸四角形 45"/>
            <p:cNvSpPr/>
            <p:nvPr/>
          </p:nvSpPr>
          <p:spPr>
            <a:xfrm>
              <a:off x="449510" y="2275474"/>
              <a:ext cx="7959414" cy="604896"/>
            </a:xfrm>
            <a:prstGeom prst="roundRect">
              <a:avLst>
                <a:gd name="adj" fmla="val 11783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6532775" y="1484784"/>
            <a:ext cx="2493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u,d,e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Either Φ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or Φ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23528" y="2780928"/>
            <a:ext cx="8085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This can be realized by imposing a (softly-broken) Z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symmetry.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8/22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489180" y="1095129"/>
            <a:ext cx="2528641" cy="388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Glashow, Weinberg (1977)</a:t>
            </a:r>
          </a:p>
        </p:txBody>
      </p:sp>
    </p:spTree>
    <p:extLst>
      <p:ext uri="{BB962C8B-B14F-4D97-AF65-F5344CB8AC3E}">
        <p14:creationId xmlns:p14="http://schemas.microsoft.com/office/powerpoint/2010/main" val="337276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96019" y="1340768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inetic term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417099" y="1815477"/>
            <a:ext cx="6963213" cy="544964"/>
            <a:chOff x="-79071" y="2092071"/>
            <a:chExt cx="7675068" cy="5876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071" y="2132874"/>
              <a:ext cx="4311306" cy="546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086" y="2092071"/>
              <a:ext cx="3220911" cy="545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Ex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1 2HDM with NFC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95536" y="4941168"/>
            <a:ext cx="3655638" cy="1160110"/>
            <a:chOff x="935504" y="4141098"/>
            <a:chExt cx="3655638" cy="1160110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935504" y="4141098"/>
              <a:ext cx="1588437" cy="1160110"/>
              <a:chOff x="3079899" y="1722770"/>
              <a:chExt cx="2266641" cy="1757434"/>
            </a:xfrm>
          </p:grpSpPr>
          <p:cxnSp>
            <p:nvCxnSpPr>
              <p:cNvPr id="29" name="直線コネクタ 28"/>
              <p:cNvCxnSpPr/>
              <p:nvPr/>
            </p:nvCxnSpPr>
            <p:spPr>
              <a:xfrm>
                <a:off x="3563888" y="2636912"/>
                <a:ext cx="648072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フリーフォーム 29"/>
              <p:cNvSpPr/>
              <p:nvPr/>
            </p:nvSpPr>
            <p:spPr>
              <a:xfrm>
                <a:off x="4222224" y="2003648"/>
                <a:ext cx="576064" cy="633264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>
              <a:xfrm rot="5400000">
                <a:off x="4175954" y="2600909"/>
                <a:ext cx="590939" cy="662945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3079899" y="2406082"/>
                <a:ext cx="462519" cy="512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</a:t>
                </a:r>
                <a:endParaRPr kumimoji="1" lang="en-US" altLang="ja-JP" sz="1600" b="1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4870297" y="1722770"/>
                <a:ext cx="476243" cy="512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4852664" y="2967334"/>
                <a:ext cx="476243" cy="512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endParaRPr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35" name="テキスト ボックス 34"/>
            <p:cNvSpPr txBox="1"/>
            <p:nvPr/>
          </p:nvSpPr>
          <p:spPr>
            <a:xfrm>
              <a:off x="2442797" y="4580220"/>
              <a:ext cx="21483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(SM) × </a:t>
              </a:r>
              <a:r>
                <a:rPr kumimoji="1"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sin(β-α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</a:p>
          </p:txBody>
        </p:sp>
      </p:grpSp>
      <p:sp>
        <p:nvSpPr>
          <p:cNvPr id="65" name="テキスト ボックス 64"/>
          <p:cNvSpPr txBox="1"/>
          <p:nvPr/>
        </p:nvSpPr>
        <p:spPr>
          <a:xfrm>
            <a:off x="294617" y="2786500"/>
            <a:ext cx="2743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Yukawa couplings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67" name="表 66"/>
          <p:cNvGraphicFramePr>
            <a:graphicFrameLocks noGrp="1"/>
          </p:cNvGraphicFramePr>
          <p:nvPr>
            <p:extLst/>
          </p:nvPr>
        </p:nvGraphicFramePr>
        <p:xfrm>
          <a:off x="5269306" y="2708920"/>
          <a:ext cx="363426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08567"/>
                <a:gridCol w="908567"/>
                <a:gridCol w="908567"/>
                <a:gridCol w="908567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u</a:t>
                      </a:r>
                      <a:endParaRPr kumimoji="1" lang="ja-JP" altLang="en-US" sz="1600" baseline="-25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endParaRPr kumimoji="1" lang="ja-JP" altLang="en-US" sz="16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</a:t>
                      </a:r>
                      <a:endParaRPr kumimoji="1" lang="ja-JP" altLang="en-US" sz="16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I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II</a:t>
                      </a:r>
                      <a:endParaRPr kumimoji="1" lang="ja-JP" altLang="en-US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X</a:t>
                      </a:r>
                      <a:endParaRPr kumimoji="1" lang="ja-JP" altLang="en-US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Y</a:t>
                      </a:r>
                      <a:endParaRPr kumimoji="1" lang="ja-JP" altLang="en-US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8" name="図 6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797" y="3484387"/>
            <a:ext cx="2998501" cy="438746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066" y="4070572"/>
            <a:ext cx="3851581" cy="509057"/>
          </a:xfrm>
          <a:prstGeom prst="rect">
            <a:avLst/>
          </a:prstGeom>
        </p:spPr>
      </p:pic>
      <p:grpSp>
        <p:nvGrpSpPr>
          <p:cNvPr id="70" name="グループ化 69"/>
          <p:cNvGrpSpPr/>
          <p:nvPr/>
        </p:nvGrpSpPr>
        <p:grpSpPr>
          <a:xfrm>
            <a:off x="4373188" y="4977907"/>
            <a:ext cx="1368148" cy="1058634"/>
            <a:chOff x="3985104" y="4024114"/>
            <a:chExt cx="1264884" cy="985642"/>
          </a:xfrm>
        </p:grpSpPr>
        <p:grpSp>
          <p:nvGrpSpPr>
            <p:cNvPr id="71" name="グループ化 70"/>
            <p:cNvGrpSpPr/>
            <p:nvPr/>
          </p:nvGrpSpPr>
          <p:grpSpPr>
            <a:xfrm>
              <a:off x="3985104" y="4024114"/>
              <a:ext cx="1264884" cy="985642"/>
              <a:chOff x="3427737" y="2114174"/>
              <a:chExt cx="1500000" cy="1098837"/>
            </a:xfrm>
          </p:grpSpPr>
          <p:cxnSp>
            <p:nvCxnSpPr>
              <p:cNvPr id="74" name="直線コネクタ 73"/>
              <p:cNvCxnSpPr/>
              <p:nvPr/>
            </p:nvCxnSpPr>
            <p:spPr>
              <a:xfrm>
                <a:off x="3743525" y="2636911"/>
                <a:ext cx="468435" cy="1"/>
              </a:xfrm>
              <a:prstGeom prst="line">
                <a:avLst/>
              </a:prstGeom>
              <a:ln w="381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テキスト ボックス 74"/>
              <p:cNvSpPr txBox="1"/>
              <p:nvPr/>
            </p:nvSpPr>
            <p:spPr>
              <a:xfrm>
                <a:off x="3427737" y="2487890"/>
                <a:ext cx="355365" cy="3514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4637400" y="2114174"/>
                <a:ext cx="290337" cy="351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</a:t>
                </a:r>
                <a:endParaRPr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4611946" y="2861600"/>
                <a:ext cx="290337" cy="351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u="sng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</a:t>
                </a:r>
                <a:endParaRPr kumimoji="1" lang="ja-JP" altLang="en-US" sz="1600" b="1" u="sng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cxnSp>
          <p:nvCxnSpPr>
            <p:cNvPr id="72" name="直線コネクタ 71"/>
            <p:cNvCxnSpPr/>
            <p:nvPr/>
          </p:nvCxnSpPr>
          <p:spPr>
            <a:xfrm flipV="1">
              <a:off x="4661272" y="4176579"/>
              <a:ext cx="343679" cy="31642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>
              <a:off x="4661272" y="4492999"/>
              <a:ext cx="343679" cy="35498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テキスト ボックス 78"/>
          <p:cNvSpPr txBox="1"/>
          <p:nvPr/>
        </p:nvSpPr>
        <p:spPr>
          <a:xfrm>
            <a:off x="5755571" y="5161400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= (SM) ×</a:t>
            </a:r>
          </a:p>
          <a:p>
            <a:pPr>
              <a:lnSpc>
                <a:spcPct val="150000"/>
              </a:lnSpc>
            </a:pP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sin(β-α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 +ξ</a:t>
            </a:r>
            <a:r>
              <a:rPr lang="en-US" altLang="ja-JP" sz="1600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cos(β-α)]</a:t>
            </a:r>
          </a:p>
        </p:txBody>
      </p:sp>
      <p:sp>
        <p:nvSpPr>
          <p:cNvPr id="37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9/22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781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52391" y="1212735"/>
            <a:ext cx="855073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consider 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model with an SU(2) singlet real scalar field S.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Singlet VEV (v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 does not contribute to EWSB and fermion mass gen. </a:t>
            </a:r>
          </a:p>
          <a:p>
            <a:pPr>
              <a:lnSpc>
                <a:spcPct val="20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can simply take v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0 without loss of generality.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The double-singlet mixing is induced from the Φ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†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term. </a:t>
            </a: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Ex. 2 Higgs Singlet Model (HSM)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557382" y="5005194"/>
            <a:ext cx="3330228" cy="1160110"/>
            <a:chOff x="935504" y="4141098"/>
            <a:chExt cx="3330228" cy="1160110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935504" y="4141098"/>
              <a:ext cx="1588437" cy="1160110"/>
              <a:chOff x="3079899" y="1722770"/>
              <a:chExt cx="2266641" cy="1757434"/>
            </a:xfrm>
          </p:grpSpPr>
          <p:cxnSp>
            <p:nvCxnSpPr>
              <p:cNvPr id="45" name="直線コネクタ 44"/>
              <p:cNvCxnSpPr/>
              <p:nvPr/>
            </p:nvCxnSpPr>
            <p:spPr>
              <a:xfrm>
                <a:off x="3563888" y="2636912"/>
                <a:ext cx="648072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フリーフォーム 45"/>
              <p:cNvSpPr/>
              <p:nvPr/>
            </p:nvSpPr>
            <p:spPr>
              <a:xfrm>
                <a:off x="4222224" y="2003648"/>
                <a:ext cx="576064" cy="633264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 rot="5400000">
                <a:off x="4175954" y="2600909"/>
                <a:ext cx="590939" cy="662945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3079899" y="2406082"/>
                <a:ext cx="462519" cy="512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</a:t>
                </a:r>
                <a:endParaRPr kumimoji="1" lang="en-US" altLang="ja-JP" sz="1600" b="1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4870297" y="1722770"/>
                <a:ext cx="476243" cy="512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4852664" y="2967334"/>
                <a:ext cx="476243" cy="512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endParaRPr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4" name="テキスト ボックス 43"/>
            <p:cNvSpPr txBox="1"/>
            <p:nvPr/>
          </p:nvSpPr>
          <p:spPr>
            <a:xfrm>
              <a:off x="2442797" y="4580220"/>
              <a:ext cx="18229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(SM) × 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cos</a:t>
              </a:r>
              <a:r>
                <a:rPr lang="en-US" altLang="ja-JP" sz="1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α</a:t>
              </a:r>
              <a:endPara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4535034" y="5085184"/>
            <a:ext cx="1368148" cy="1058634"/>
            <a:chOff x="3985104" y="4024114"/>
            <a:chExt cx="1264884" cy="985642"/>
          </a:xfrm>
        </p:grpSpPr>
        <p:grpSp>
          <p:nvGrpSpPr>
            <p:cNvPr id="52" name="グループ化 51"/>
            <p:cNvGrpSpPr/>
            <p:nvPr/>
          </p:nvGrpSpPr>
          <p:grpSpPr>
            <a:xfrm>
              <a:off x="3985104" y="4024114"/>
              <a:ext cx="1264884" cy="985642"/>
              <a:chOff x="3427737" y="2114174"/>
              <a:chExt cx="1500000" cy="1098837"/>
            </a:xfrm>
          </p:grpSpPr>
          <p:cxnSp>
            <p:nvCxnSpPr>
              <p:cNvPr id="55" name="直線コネクタ 54"/>
              <p:cNvCxnSpPr/>
              <p:nvPr/>
            </p:nvCxnSpPr>
            <p:spPr>
              <a:xfrm>
                <a:off x="3743525" y="2636911"/>
                <a:ext cx="468435" cy="1"/>
              </a:xfrm>
              <a:prstGeom prst="line">
                <a:avLst/>
              </a:prstGeom>
              <a:ln w="381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テキスト ボックス 55"/>
              <p:cNvSpPr txBox="1"/>
              <p:nvPr/>
            </p:nvSpPr>
            <p:spPr>
              <a:xfrm>
                <a:off x="3427737" y="2487890"/>
                <a:ext cx="355365" cy="3514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4637400" y="2114174"/>
                <a:ext cx="290337" cy="351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</a:t>
                </a:r>
                <a:endParaRPr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>
                <a:off x="4611946" y="2861600"/>
                <a:ext cx="290337" cy="351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u="sng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</a:t>
                </a:r>
                <a:endParaRPr kumimoji="1" lang="ja-JP" altLang="en-US" sz="1600" b="1" u="sng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cxnSp>
          <p:nvCxnSpPr>
            <p:cNvPr id="53" name="直線コネクタ 52"/>
            <p:cNvCxnSpPr/>
            <p:nvPr/>
          </p:nvCxnSpPr>
          <p:spPr>
            <a:xfrm flipV="1">
              <a:off x="4661272" y="4176579"/>
              <a:ext cx="343679" cy="31642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4661272" y="4492999"/>
              <a:ext cx="343679" cy="35498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テキスト ボックス 58"/>
          <p:cNvSpPr txBox="1"/>
          <p:nvPr/>
        </p:nvSpPr>
        <p:spPr>
          <a:xfrm>
            <a:off x="5917417" y="5343599"/>
            <a:ext cx="1822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= (SM) × 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cos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α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328" y="3485214"/>
            <a:ext cx="3623076" cy="910556"/>
          </a:xfrm>
          <a:prstGeom prst="rect">
            <a:avLst/>
          </a:prstGeom>
        </p:spPr>
      </p:pic>
      <p:sp>
        <p:nvSpPr>
          <p:cNvPr id="60" name="テキスト ボックス 59"/>
          <p:cNvSpPr txBox="1"/>
          <p:nvPr/>
        </p:nvSpPr>
        <p:spPr>
          <a:xfrm>
            <a:off x="251520" y="4293096"/>
            <a:ext cx="7674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h couplings deviate only by the mixing α at the tree level.</a:t>
            </a:r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10/22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970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455167" y="1821757"/>
            <a:ext cx="373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Decoupling limit: M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2nd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∞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Alignment/Decoupling limit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5167" y="1183011"/>
            <a:ext cx="3384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Alignment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limit: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5" y="2646044"/>
            <a:ext cx="3960440" cy="362338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2660874"/>
            <a:ext cx="3922444" cy="367240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473635" y="2700889"/>
            <a:ext cx="7970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2700889"/>
            <a:ext cx="99899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95105" y="3386676"/>
            <a:ext cx="2130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Perturbative </a:t>
            </a:r>
            <a:r>
              <a:rPr lang="en-US" altLang="ja-JP" sz="1600" dirty="0" err="1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uni.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Vacuum stab.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and T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15816" y="4942916"/>
            <a:ext cx="1253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Allowed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08304" y="5116246"/>
            <a:ext cx="1253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Allowed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57987" y="3331831"/>
            <a:ext cx="2130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Perturbative </a:t>
            </a:r>
            <a:r>
              <a:rPr lang="en-US" altLang="ja-JP" sz="1600" dirty="0" err="1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uni.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Vacuum stab.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and T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852602" y="788856"/>
            <a:ext cx="2066848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Blasi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De Curtis , KY</a:t>
            </a:r>
            <a:endParaRPr lang="ja-JP" altLang="en-US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913609" y="1821757"/>
            <a:ext cx="5285291" cy="3946261"/>
            <a:chOff x="2913609" y="1821757"/>
            <a:chExt cx="5285291" cy="3946261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913609" y="2394726"/>
              <a:ext cx="4932937" cy="3373292"/>
              <a:chOff x="2913609" y="2394726"/>
              <a:chExt cx="4932937" cy="3373292"/>
            </a:xfrm>
          </p:grpSpPr>
          <p:sp>
            <p:nvSpPr>
              <p:cNvPr id="2" name="右矢印 1"/>
              <p:cNvSpPr/>
              <p:nvPr/>
            </p:nvSpPr>
            <p:spPr>
              <a:xfrm rot="18371783">
                <a:off x="1499374" y="3849727"/>
                <a:ext cx="3332526" cy="504056"/>
              </a:xfrm>
              <a:prstGeom prst="rightArrow">
                <a:avLst/>
              </a:prstGeom>
              <a:solidFill>
                <a:srgbClr val="FF0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右矢印 19"/>
              <p:cNvSpPr/>
              <p:nvPr/>
            </p:nvSpPr>
            <p:spPr>
              <a:xfrm rot="18371783">
                <a:off x="5928255" y="3808961"/>
                <a:ext cx="3332526" cy="504056"/>
              </a:xfrm>
              <a:prstGeom prst="rightArrow">
                <a:avLst/>
              </a:prstGeom>
              <a:solidFill>
                <a:srgbClr val="FF0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正方形/長方形 3"/>
            <p:cNvSpPr/>
            <p:nvPr/>
          </p:nvSpPr>
          <p:spPr>
            <a:xfrm>
              <a:off x="5816901" y="1821757"/>
              <a:ext cx="2381999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  <a:r>
                <a:rPr lang="en-US" altLang="ja-JP" baseline="-25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2nd</a:t>
              </a: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→ </a:t>
              </a:r>
              <a:r>
                <a:rPr lang="ja-JP" altLang="en-US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∞</a:t>
              </a: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: κ</a:t>
              </a:r>
              <a:r>
                <a:rPr lang="en-US" altLang="ja-JP" baseline="-25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→ </a:t>
              </a: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1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11/22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697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455167" y="1821757"/>
            <a:ext cx="373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Decoupling limit: M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2nd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∞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Alignment/Decoupling limit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5167" y="1183011"/>
            <a:ext cx="3296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Alignment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limit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5" y="2636912"/>
            <a:ext cx="3960440" cy="362338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2660874"/>
            <a:ext cx="3922444" cy="367240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473635" y="2700889"/>
            <a:ext cx="7970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2700889"/>
            <a:ext cx="99899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95105" y="3386676"/>
            <a:ext cx="2130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Perturbative </a:t>
            </a:r>
            <a:r>
              <a:rPr lang="en-US" altLang="ja-JP" sz="1600" dirty="0" err="1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uni.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Vacuum stab.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and T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15816" y="4942916"/>
            <a:ext cx="1253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Allowed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08304" y="5116246"/>
            <a:ext cx="1253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Allowed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57987" y="3331831"/>
            <a:ext cx="2130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Perturbative </a:t>
            </a:r>
            <a:r>
              <a:rPr lang="en-US" altLang="ja-JP" sz="1600" dirty="0" err="1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uni.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Vacuum stab.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and T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852602" y="788856"/>
            <a:ext cx="2066848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Blasi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De Curtis , KY</a:t>
            </a:r>
            <a:endParaRPr lang="ja-JP" altLang="en-US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>
            <a:off x="5508104" y="3501008"/>
            <a:ext cx="3261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1149078" y="5470189"/>
            <a:ext cx="3261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5104453" y="1690059"/>
            <a:ext cx="381499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Speed of the decoupling is quite 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different. </a:t>
            </a:r>
            <a:endParaRPr lang="ja-JP" altLang="en-US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11/22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74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455167" y="1821757"/>
            <a:ext cx="373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Decoupling limit: M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2nd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∞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Alignment/Decoupling limit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5167" y="1183011"/>
            <a:ext cx="3296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Alignment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limit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5" y="2636912"/>
            <a:ext cx="3960440" cy="362338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2660874"/>
            <a:ext cx="3922444" cy="367240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473635" y="2700889"/>
            <a:ext cx="7970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24128" y="2700889"/>
            <a:ext cx="99899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95105" y="3386676"/>
            <a:ext cx="2130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Perturbative </a:t>
            </a:r>
            <a:r>
              <a:rPr lang="en-US" altLang="ja-JP" sz="1600" dirty="0" err="1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uni.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Vacuum stab.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and T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15816" y="4942916"/>
            <a:ext cx="1253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Allowed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08304" y="5116246"/>
            <a:ext cx="1253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Allowed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57987" y="3331831"/>
            <a:ext cx="2130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Perturbative </a:t>
            </a:r>
            <a:r>
              <a:rPr lang="en-US" altLang="ja-JP" sz="1600" dirty="0" err="1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uni.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Vacuum stab.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and T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852602" y="788856"/>
            <a:ext cx="2066848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Blasi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De Curtis , KY</a:t>
            </a:r>
            <a:endParaRPr lang="ja-JP" altLang="en-US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8028384" y="2700889"/>
            <a:ext cx="0" cy="31232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V="1">
            <a:off x="3635896" y="2700889"/>
            <a:ext cx="0" cy="31232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5104453" y="1690059"/>
            <a:ext cx="381499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Speed of the decoupling is quite 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different. </a:t>
            </a:r>
            <a:endParaRPr lang="ja-JP" altLang="en-US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11/22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21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Coupling deviations at the tree level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12776"/>
            <a:ext cx="5112568" cy="489072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035503" y="3070677"/>
            <a:ext cx="367959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Type-I, Y : tanβ &gt; 1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smaller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Type-II, X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tanβ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&gt; 1 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larger 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 : 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643294" y="785839"/>
            <a:ext cx="15007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Δ</a:t>
            </a:r>
            <a:r>
              <a:rPr lang="en-US" altLang="ja-JP" sz="1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1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1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- 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5508104" y="1628800"/>
            <a:ext cx="7920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5508104" y="2132856"/>
            <a:ext cx="792088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5508104" y="2564904"/>
            <a:ext cx="792088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6588224" y="1412776"/>
            <a:ext cx="1286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Tanβ = 1 </a:t>
            </a:r>
            <a:endParaRPr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6579991" y="1951269"/>
            <a:ext cx="1508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Tanβ = 1.5 </a:t>
            </a:r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6586490" y="2454038"/>
            <a:ext cx="1286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Tanβ = 3 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187903" y="4822120"/>
            <a:ext cx="38611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Depending on |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we can classify </a:t>
            </a:r>
          </a:p>
          <a:p>
            <a:pPr>
              <a:lnSpc>
                <a:spcPct val="200000"/>
              </a:lnSpc>
            </a:pPr>
            <a:r>
              <a:rPr lang="en-US" altLang="ja-JP" sz="1600" b="1" dirty="0" smtClean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/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Type-I, Y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/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Type-II, X</a:t>
            </a:r>
            <a:endParaRPr lang="en-US" altLang="ja-JP" sz="1600" baseline="-25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12/22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044002" y="1628800"/>
            <a:ext cx="3991501" cy="3960440"/>
            <a:chOff x="1044002" y="1628800"/>
            <a:chExt cx="3991501" cy="3960440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1044002" y="1628800"/>
              <a:ext cx="3991501" cy="3960440"/>
              <a:chOff x="1044002" y="1628800"/>
              <a:chExt cx="3991501" cy="3960440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2627784" y="1628800"/>
                <a:ext cx="2407719" cy="3960440"/>
              </a:xfrm>
              <a:prstGeom prst="rect">
                <a:avLst/>
              </a:prstGeom>
              <a:solidFill>
                <a:srgbClr val="92D05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1044002" y="3609020"/>
                <a:ext cx="3932381" cy="540060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正方形/長方形 7"/>
            <p:cNvSpPr/>
            <p:nvPr/>
          </p:nvSpPr>
          <p:spPr>
            <a:xfrm>
              <a:off x="4335397" y="4991397"/>
              <a:ext cx="5373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1σ</a:t>
              </a:r>
              <a:endParaRPr lang="ja-JP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6076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Coupling deviations at the tree level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3648" y="1074687"/>
            <a:ext cx="3744416" cy="597256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(-1 ± 0.4)%, tanβ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1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790927"/>
            <a:ext cx="4800600" cy="454342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508104" y="1890698"/>
            <a:ext cx="30948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 and Y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Type-II and X)</a:t>
            </a:r>
          </a:p>
          <a:p>
            <a:pPr>
              <a:lnSpc>
                <a:spcPct val="20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 be distinguished by the 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sign of 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lang="en-US" altLang="ja-JP" sz="1600" baseline="-25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14/22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39817" y="4266962"/>
            <a:ext cx="38651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Type-II seems to be favored.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But, we need more data to 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really say excluded or determined.   </a:t>
            </a:r>
            <a:endParaRPr lang="en-US" altLang="ja-JP" sz="1600" baseline="-25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403648" y="1988840"/>
            <a:ext cx="3744416" cy="3672408"/>
            <a:chOff x="1403648" y="1988840"/>
            <a:chExt cx="3744416" cy="367240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1403648" y="1988840"/>
              <a:ext cx="3744416" cy="3672408"/>
              <a:chOff x="1403648" y="1988840"/>
              <a:chExt cx="3744416" cy="3672408"/>
            </a:xfrm>
          </p:grpSpPr>
          <p:sp>
            <p:nvSpPr>
              <p:cNvPr id="3" name="正方形/長方形 2"/>
              <p:cNvSpPr/>
              <p:nvPr/>
            </p:nvSpPr>
            <p:spPr>
              <a:xfrm>
                <a:off x="1403648" y="1988840"/>
                <a:ext cx="1080120" cy="3672408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1403648" y="1988840"/>
                <a:ext cx="3744416" cy="1584176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正方形/長方形 14"/>
            <p:cNvSpPr/>
            <p:nvPr/>
          </p:nvSpPr>
          <p:spPr>
            <a:xfrm>
              <a:off x="1761754" y="5045288"/>
              <a:ext cx="5373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1σ</a:t>
              </a:r>
              <a:endParaRPr lang="ja-JP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3386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/>
          <a:lstStyle/>
          <a:p>
            <a:pPr algn="l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Contents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6000" y="1268760"/>
            <a:ext cx="4735592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Introduction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Bottom-Up approach</a:t>
            </a:r>
          </a:p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- Implications to the study of h couplings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124" y="2780928"/>
            <a:ext cx="829533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important examples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2HDMs and Higgs singlet Model </a:t>
            </a:r>
          </a:p>
          <a:p>
            <a:pPr>
              <a:lnSpc>
                <a:spcPct val="20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- Pattern of deviations in h couplings at the tree level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5536" y="4797152"/>
            <a:ext cx="72118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Deviations in Higgs boson couplings at one-loop level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5536" y="5805264"/>
            <a:ext cx="1837811" cy="457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000"/>
              </a:lnSpc>
              <a:buFont typeface="Wingdings" panose="05000000000000000000" pitchFamily="2" charset="2"/>
              <a:buChar char="p"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Summary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63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/>
          <a:lstStyle/>
          <a:p>
            <a:pPr algn="l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Contents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6000" y="1268760"/>
            <a:ext cx="4735592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Introduction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Bottom-Up approach</a:t>
            </a:r>
          </a:p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- Implications to the study of h couplings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124" y="2780928"/>
            <a:ext cx="829533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important examples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2HDMs and Higgs singlet Model </a:t>
            </a:r>
          </a:p>
          <a:p>
            <a:pPr>
              <a:lnSpc>
                <a:spcPct val="20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- Pattern of deviations in h couplings at the tree level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5536" y="4797152"/>
            <a:ext cx="727757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Deviations in Higgs boson couplings at one-loop level</a:t>
            </a:r>
            <a:endParaRPr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5536" y="5805264"/>
            <a:ext cx="1837811" cy="457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000"/>
              </a:lnSpc>
              <a:buFont typeface="Wingdings" panose="05000000000000000000" pitchFamily="2" charset="2"/>
              <a:buChar char="p"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Summary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36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>
            <a:normAutofit/>
          </a:bodyPr>
          <a:lstStyle/>
          <a:p>
            <a:pPr algn="l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Higgs couplings at 1-loop level</a:t>
            </a:r>
            <a:endParaRPr kumimoji="1"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6000" y="1268760"/>
            <a:ext cx="8316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From the tree level calculation of κ</a:t>
            </a:r>
            <a:r>
              <a:rPr kumimoji="1"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κ</a:t>
            </a:r>
            <a:r>
              <a:rPr kumimoji="1"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and κ</a:t>
            </a:r>
            <a:r>
              <a:rPr kumimoji="1"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we can extract the 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structure (representations and types of Yuk.)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 the Higgs sector.   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0339" y="2492896"/>
            <a:ext cx="7694735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future e</a:t>
            </a:r>
            <a:r>
              <a:rPr kumimoji="1"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</a:t>
            </a:r>
            <a:r>
              <a:rPr kumimoji="1"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colliders, h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couplings can be measured 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with O(1)% or better accuracy. 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1-loop corrections to the Higgs boson couplings can be O(1)%.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4149080"/>
            <a:ext cx="8928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1-to-1 correspondence between 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and mixing parameters is broken. 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Pattern of deviations can be changed. Inner parameters can be extracted.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5800" y="5534798"/>
            <a:ext cx="8172400" cy="5078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Systematic 1-loop calculations in various Higgs sectors are inevitable! </a:t>
            </a: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15/22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981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07504" y="3698724"/>
            <a:ext cx="2160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H-COUP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67544" y="1283053"/>
            <a:ext cx="8208912" cy="92333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Fortran code to calculate the h couplings at 1-loop level in non-minimal Higgs sectors based on the (modified) on-shell renormalization scheme. 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5536" y="4746049"/>
            <a:ext cx="77524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Triplet Model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95536" y="2564904"/>
            <a:ext cx="7038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2HDMs (Type-I, II, X and Y)       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012160" y="3564434"/>
            <a:ext cx="31318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Okada, </a:t>
            </a: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Senaha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Yuan, 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PRD70 (2004)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PLB731 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2014) 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NPB896 (2015) 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07504" y="3050652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Inert Doublet Model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868144" y="2669859"/>
            <a:ext cx="3318427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NPB907 (2016)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NPB917 (2017) </a:t>
            </a:r>
            <a:endParaRPr lang="en-US" altLang="ja-JP" sz="11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696793" y="5517232"/>
            <a:ext cx="357598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Aoki, </a:t>
            </a:r>
            <a:r>
              <a:rPr lang="en-US" altLang="ja-JP" sz="11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PLB714 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2012)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Aoki, </a:t>
            </a: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PRD87 (2022)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475784" y="693812"/>
            <a:ext cx="36616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i="1" dirty="0" err="1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6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</a:t>
            </a:r>
            <a:r>
              <a:rPr lang="en-US" altLang="ja-JP" sz="16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Sakurai, KY</a:t>
            </a:r>
            <a:endParaRPr lang="ja-JP" altLang="en-US" sz="1600" b="1" dirty="0">
              <a:solidFill>
                <a:srgbClr val="B9FB25"/>
              </a:solidFill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234343"/>
              </p:ext>
            </p:extLst>
          </p:nvPr>
        </p:nvGraphicFramePr>
        <p:xfrm>
          <a:off x="179512" y="2420888"/>
          <a:ext cx="5472608" cy="3602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648072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hVV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htt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hbb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hττ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hhh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hγγ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hZγ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hgg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53439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HSM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Type-I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Type-II</a:t>
                      </a:r>
                      <a:endParaRPr kumimoji="1" lang="ja-JP" altLang="en-US" sz="12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Type-X</a:t>
                      </a:r>
                      <a:endParaRPr kumimoji="1" lang="ja-JP" altLang="en-US" sz="12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2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Type-Y</a:t>
                      </a:r>
                      <a:endParaRPr kumimoji="1" lang="ja-JP" altLang="en-US" sz="12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9183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IDM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18688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HTM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正方形/長方形 20"/>
          <p:cNvSpPr/>
          <p:nvPr/>
        </p:nvSpPr>
        <p:spPr>
          <a:xfrm>
            <a:off x="5673799" y="5100890"/>
            <a:ext cx="3506713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Sakurai, PRD94 (2016)</a:t>
            </a:r>
            <a:endParaRPr lang="en-US" altLang="ja-JP" sz="11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右中かっこ 3"/>
          <p:cNvSpPr/>
          <p:nvPr/>
        </p:nvSpPr>
        <p:spPr>
          <a:xfrm>
            <a:off x="5766065" y="3368770"/>
            <a:ext cx="166468" cy="1591658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16/22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79512" y="2780928"/>
            <a:ext cx="5472608" cy="3584532"/>
            <a:chOff x="179512" y="2780928"/>
            <a:chExt cx="5472608" cy="3584532"/>
          </a:xfrm>
        </p:grpSpPr>
        <p:sp>
          <p:nvSpPr>
            <p:cNvPr id="8" name="正方形/長方形 7"/>
            <p:cNvSpPr/>
            <p:nvPr/>
          </p:nvSpPr>
          <p:spPr>
            <a:xfrm>
              <a:off x="179512" y="2780928"/>
              <a:ext cx="5472608" cy="27363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755576" y="5719129"/>
              <a:ext cx="47525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H-COUP Ver. 1.0 (will be public soon)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38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Important diagram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154740" y="1412776"/>
            <a:ext cx="4417260" cy="4104456"/>
          </a:xfrm>
          <a:prstGeom prst="roundRect">
            <a:avLst>
              <a:gd name="adj" fmla="val 693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413" y="1574916"/>
            <a:ext cx="3406555" cy="1451312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323528" y="3170650"/>
            <a:ext cx="4213537" cy="1296144"/>
            <a:chOff x="251521" y="2996952"/>
            <a:chExt cx="4213537" cy="1296144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39281" y="3276558"/>
              <a:ext cx="2725777" cy="1016538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521" y="3501008"/>
              <a:ext cx="1107034" cy="409575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1259632" y="3364629"/>
              <a:ext cx="5910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95736" y="2996952"/>
              <a:ext cx="504056" cy="291709"/>
            </a:xfrm>
            <a:prstGeom prst="rect">
              <a:avLst/>
            </a:prstGeom>
          </p:spPr>
        </p:pic>
        <p:cxnSp>
          <p:nvCxnSpPr>
            <p:cNvPr id="38" name="直線矢印コネクタ 37"/>
            <p:cNvCxnSpPr/>
            <p:nvPr/>
          </p:nvCxnSpPr>
          <p:spPr>
            <a:xfrm>
              <a:off x="2483768" y="3356992"/>
              <a:ext cx="72008" cy="36004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/>
            <p:cNvCxnSpPr/>
            <p:nvPr/>
          </p:nvCxnSpPr>
          <p:spPr>
            <a:xfrm>
              <a:off x="2483767" y="3364629"/>
              <a:ext cx="471767" cy="35240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3"/>
            <p:cNvSpPr/>
            <p:nvPr/>
          </p:nvSpPr>
          <p:spPr>
            <a:xfrm>
              <a:off x="1538820" y="3541251"/>
              <a:ext cx="2968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</a:t>
              </a:r>
              <a:endParaRPr lang="ja-JP" altLang="en-US" sz="2000" dirty="0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803079" y="1412776"/>
            <a:ext cx="4083576" cy="4180450"/>
            <a:chOff x="4803079" y="1696822"/>
            <a:chExt cx="4083576" cy="418045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03079" y="2096932"/>
              <a:ext cx="4083576" cy="3780340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5508104" y="1696822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λ</a:t>
              </a:r>
              <a:r>
                <a:rPr kumimoji="1" lang="en-US" altLang="ja-JP" sz="2000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hΦ</a:t>
              </a:r>
              <a:r>
                <a:rPr lang="en-US" altLang="ja-JP" sz="2000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Φ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/v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0.6, </a:t>
              </a:r>
              <a:r>
                <a:rPr lang="en-US" altLang="ja-JP" sz="20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1.2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, </a:t>
              </a:r>
              <a:r>
                <a:rPr lang="en-US" altLang="ja-JP" sz="2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1.6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660232" y="4096893"/>
              <a:ext cx="194155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2HDM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</a:t>
              </a:r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anβ = 1, M</a:t>
              </a:r>
              <a:r>
                <a:rPr kumimoji="1"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&gt; 0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</a:t>
              </a:r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in(β</a:t>
              </a:r>
              <a:r>
                <a:rPr kumimoji="1" lang="ja-JP" altLang="en-US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－</a:t>
              </a:r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α) = 1</a:t>
              </a:r>
              <a:endPara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1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17/22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51520" y="5759387"/>
            <a:ext cx="85659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1-loop corrections to the 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hVV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(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hff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 couplings can be -O(1)% level. 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256568" y="548680"/>
            <a:ext cx="2608406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r>
              <a:rPr lang="en-US" altLang="ja-JP" sz="20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lang="en-US" altLang="ja-JP" sz="2000" baseline="30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2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M</a:t>
            </a:r>
            <a:r>
              <a:rPr lang="en-US" altLang="ja-JP" sz="2000" baseline="30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2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+ λ</a:t>
            </a:r>
            <a:r>
              <a:rPr lang="en-US" altLang="ja-JP" sz="20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hΦΦ</a:t>
            </a:r>
            <a:r>
              <a:rPr lang="en-US" altLang="ja-JP" sz="2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v</a:t>
            </a:r>
            <a:r>
              <a:rPr lang="en-US" altLang="ja-JP" sz="2000" baseline="30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2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584" y="4549874"/>
            <a:ext cx="3657600" cy="895350"/>
          </a:xfrm>
          <a:prstGeom prst="rect">
            <a:avLst/>
          </a:prstGeom>
        </p:spPr>
      </p:pic>
      <p:sp>
        <p:nvSpPr>
          <p:cNvPr id="44" name="テキスト ボックス 43"/>
          <p:cNvSpPr txBox="1"/>
          <p:nvPr/>
        </p:nvSpPr>
        <p:spPr>
          <a:xfrm>
            <a:off x="296721" y="3162607"/>
            <a:ext cx="157126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Wave </a:t>
            </a:r>
            <a:r>
              <a:rPr lang="en-US" altLang="ja-JP" sz="14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func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. </a:t>
            </a:r>
            <a:r>
              <a:rPr lang="en-US" altLang="ja-JP" sz="14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ren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右矢印 45"/>
          <p:cNvSpPr/>
          <p:nvPr/>
        </p:nvSpPr>
        <p:spPr>
          <a:xfrm>
            <a:off x="251520" y="4776059"/>
            <a:ext cx="576064" cy="493354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95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Issue of Gauge Dependence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7504" y="1405811"/>
            <a:ext cx="2161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Nielsen Identity:     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019729" y="1223419"/>
            <a:ext cx="37988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N. K. Nielsen, </a:t>
            </a:r>
            <a:r>
              <a:rPr lang="en-US" altLang="ja-JP" sz="12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Nucl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 Phys. B 101, 173 (1975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10573" y="2204864"/>
            <a:ext cx="244634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On-shell condition: 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2157069" y="1412777"/>
            <a:ext cx="2676129" cy="706131"/>
            <a:chOff x="491170" y="2088748"/>
            <a:chExt cx="3478117" cy="819150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91170" y="2101066"/>
              <a:ext cx="3478117" cy="806832"/>
              <a:chOff x="523925" y="1983224"/>
              <a:chExt cx="3478117" cy="806832"/>
            </a:xfrm>
          </p:grpSpPr>
          <p:sp>
            <p:nvSpPr>
              <p:cNvPr id="4" name="左大かっこ 3"/>
              <p:cNvSpPr/>
              <p:nvPr/>
            </p:nvSpPr>
            <p:spPr>
              <a:xfrm>
                <a:off x="1043608" y="1983224"/>
                <a:ext cx="144016" cy="806832"/>
              </a:xfrm>
              <a:prstGeom prst="leftBracket">
                <a:avLst/>
              </a:prstGeom>
              <a:ln w="25400">
                <a:solidFill>
                  <a:schemeClr val="tx1">
                    <a:alpha val="9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" name="図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3925" y="2181852"/>
                <a:ext cx="447675" cy="409575"/>
              </a:xfrm>
              <a:prstGeom prst="rect">
                <a:avLst/>
              </a:prstGeom>
            </p:spPr>
          </p:pic>
          <p:sp>
            <p:nvSpPr>
              <p:cNvPr id="8" name="テキスト ボックス 7"/>
              <p:cNvSpPr txBox="1"/>
              <p:nvPr/>
            </p:nvSpPr>
            <p:spPr>
              <a:xfrm>
                <a:off x="3631428" y="2222095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=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0771" y="2088748"/>
              <a:ext cx="2047875" cy="819150"/>
            </a:xfrm>
            <a:prstGeom prst="rect">
              <a:avLst/>
            </a:prstGeom>
          </p:spPr>
        </p:pic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3187" y="1622698"/>
            <a:ext cx="4071301" cy="43815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5769" y="2280918"/>
            <a:ext cx="3932461" cy="571500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653528" y="2924944"/>
            <a:ext cx="8165060" cy="461665"/>
            <a:chOff x="653528" y="2924944"/>
            <a:chExt cx="8165060" cy="461665"/>
          </a:xfrm>
        </p:grpSpPr>
        <p:sp>
          <p:nvSpPr>
            <p:cNvPr id="25" name="正方形/長方形 24"/>
            <p:cNvSpPr/>
            <p:nvPr/>
          </p:nvSpPr>
          <p:spPr>
            <a:xfrm>
              <a:off x="1399333" y="2924944"/>
              <a:ext cx="74192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G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auge dependence reminds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renormalized mixing 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angles, e.g., α, β.    </a:t>
              </a:r>
            </a:p>
          </p:txBody>
        </p:sp>
        <p:sp>
          <p:nvSpPr>
            <p:cNvPr id="26" name="右矢印 25"/>
            <p:cNvSpPr/>
            <p:nvPr/>
          </p:nvSpPr>
          <p:spPr>
            <a:xfrm>
              <a:off x="653528" y="2971292"/>
              <a:ext cx="692101" cy="405784"/>
            </a:xfrm>
            <a:prstGeom prst="right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右大かっこ 32"/>
          <p:cNvSpPr/>
          <p:nvPr/>
        </p:nvSpPr>
        <p:spPr>
          <a:xfrm>
            <a:off x="4227978" y="1412776"/>
            <a:ext cx="200006" cy="726284"/>
          </a:xfrm>
          <a:prstGeom prst="righ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164370" y="3429000"/>
            <a:ext cx="6135822" cy="2952328"/>
            <a:chOff x="164370" y="3429000"/>
            <a:chExt cx="6135822" cy="2952328"/>
          </a:xfrm>
        </p:grpSpPr>
        <p:sp>
          <p:nvSpPr>
            <p:cNvPr id="49" name="正方形/長方形 48"/>
            <p:cNvSpPr/>
            <p:nvPr/>
          </p:nvSpPr>
          <p:spPr>
            <a:xfrm>
              <a:off x="4658656" y="5858108"/>
              <a:ext cx="164153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Self-energy like</a:t>
              </a: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164370" y="3429000"/>
              <a:ext cx="6063814" cy="2880320"/>
              <a:chOff x="164370" y="3429000"/>
              <a:chExt cx="6063814" cy="2880320"/>
            </a:xfrm>
          </p:grpSpPr>
          <p:pic>
            <p:nvPicPr>
              <p:cNvPr id="18" name="図 1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5955" y="3501008"/>
                <a:ext cx="1219200" cy="1161529"/>
              </a:xfrm>
              <a:prstGeom prst="rect">
                <a:avLst/>
              </a:prstGeom>
            </p:spPr>
          </p:pic>
          <p:pic>
            <p:nvPicPr>
              <p:cNvPr id="20" name="図 1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92725" y="3429000"/>
                <a:ext cx="1362075" cy="1161529"/>
              </a:xfrm>
              <a:prstGeom prst="rect">
                <a:avLst/>
              </a:prstGeom>
            </p:spPr>
          </p:pic>
          <p:pic>
            <p:nvPicPr>
              <p:cNvPr id="22" name="図 2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65955" y="4869160"/>
                <a:ext cx="1181100" cy="1064739"/>
              </a:xfrm>
              <a:prstGeom prst="rect">
                <a:avLst/>
              </a:prstGeom>
            </p:spPr>
          </p:pic>
          <p:pic>
            <p:nvPicPr>
              <p:cNvPr id="24" name="図 2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602250" y="4869160"/>
                <a:ext cx="1352550" cy="1184607"/>
              </a:xfrm>
              <a:prstGeom prst="rect">
                <a:avLst/>
              </a:prstGeom>
            </p:spPr>
          </p:pic>
          <p:sp>
            <p:nvSpPr>
              <p:cNvPr id="35" name="右矢印 34"/>
              <p:cNvSpPr/>
              <p:nvPr/>
            </p:nvSpPr>
            <p:spPr>
              <a:xfrm>
                <a:off x="3496070" y="3917979"/>
                <a:ext cx="692101" cy="405784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右矢印 40"/>
              <p:cNvSpPr/>
              <p:nvPr/>
            </p:nvSpPr>
            <p:spPr>
              <a:xfrm>
                <a:off x="3506528" y="5229200"/>
                <a:ext cx="692101" cy="405784"/>
              </a:xfrm>
              <a:prstGeom prst="rightArrow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290504" y="4221088"/>
                <a:ext cx="108012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pinching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3290504" y="5508521"/>
                <a:ext cx="108012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pinching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60297" y="4489956"/>
                <a:ext cx="12983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Vertex </a:t>
                </a:r>
                <a:r>
                  <a:rPr lang="en-US" altLang="ja-JP" sz="1400" dirty="0" err="1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corrs</a:t>
                </a: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.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776146" y="5786100"/>
                <a:ext cx="129833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Box graphs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4586648" y="4489956"/>
                <a:ext cx="164153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Self-energy like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164370" y="3573596"/>
                <a:ext cx="226422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Pinch tech.</a:t>
                </a: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6186426" y="3939432"/>
            <a:ext cx="2871091" cy="1846668"/>
            <a:chOff x="6186426" y="3939432"/>
            <a:chExt cx="2871091" cy="1846668"/>
          </a:xfrm>
        </p:grpSpPr>
        <p:sp>
          <p:nvSpPr>
            <p:cNvPr id="29" name="右中かっこ 28"/>
            <p:cNvSpPr/>
            <p:nvPr/>
          </p:nvSpPr>
          <p:spPr>
            <a:xfrm>
              <a:off x="6186426" y="3939432"/>
              <a:ext cx="200422" cy="1846668"/>
            </a:xfrm>
            <a:prstGeom prst="righ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598406" y="4093329"/>
              <a:ext cx="2459111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We can extract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“pinch terms”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These cancel the δ</a:t>
              </a:r>
              <a:r>
                <a:rPr lang="en-US" altLang="ja-JP" sz="1600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ξ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part in 2p functions!</a:t>
              </a:r>
            </a:p>
          </p:txBody>
        </p:sp>
      </p:grpSp>
      <p:sp>
        <p:nvSpPr>
          <p:cNvPr id="38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18/22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262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Issue of Gauge Dependence 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63229"/>
            <a:ext cx="4392488" cy="4239784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5151190" y="4428063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Typically, the difference is 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O(0.1)%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level.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2602655"/>
            <a:ext cx="3487353" cy="898353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2446076" y="1255540"/>
            <a:ext cx="6634573" cy="1813420"/>
            <a:chOff x="2446076" y="1255540"/>
            <a:chExt cx="6634573" cy="181342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38884" y="1672463"/>
              <a:ext cx="3761695" cy="653236"/>
            </a:xfrm>
            <a:prstGeom prst="rect">
              <a:avLst/>
            </a:prstGeom>
          </p:spPr>
        </p:pic>
        <p:sp>
          <p:nvSpPr>
            <p:cNvPr id="15" name="角丸四角形 14"/>
            <p:cNvSpPr/>
            <p:nvPr/>
          </p:nvSpPr>
          <p:spPr>
            <a:xfrm>
              <a:off x="6804248" y="2636912"/>
              <a:ext cx="1975185" cy="43204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2446076" y="1255540"/>
              <a:ext cx="663457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Expression of Π</a:t>
              </a:r>
              <a:r>
                <a:rPr lang="en-US" altLang="ja-JP" sz="1200" b="1" i="1" baseline="-25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AG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^PT: Krause, </a:t>
              </a:r>
              <a:r>
                <a:rPr lang="en-US" altLang="ja-JP" sz="1200" b="1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Muhlleitner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, Santos, </a:t>
              </a:r>
              <a:r>
                <a:rPr lang="en-US" altLang="ja-JP" sz="1200" b="1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Ziesche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, JHEP1609</a:t>
              </a:r>
              <a:r>
                <a:rPr lang="ja-JP" altLang="en-US" sz="1200" b="1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(2016)</a:t>
              </a:r>
              <a:endParaRPr lang="ja-JP" altLang="en-US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4856485" y="1604266"/>
              <a:ext cx="3922948" cy="72143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19/22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723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-Δκ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847913"/>
            <a:ext cx="4144001" cy="410136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847913"/>
            <a:ext cx="4195249" cy="4075139"/>
          </a:xfrm>
          <a:prstGeom prst="rect">
            <a:avLst/>
          </a:prstGeom>
        </p:spPr>
      </p:pic>
      <p:sp>
        <p:nvSpPr>
          <p:cNvPr id="13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20/22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71600" y="384386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71600" y="3195791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24000" y="2187680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50635" y="1435006"/>
            <a:ext cx="1653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Tree Level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08104" y="1444714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1-loop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Level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(m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&gt;300 GeV)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08104" y="2060848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63596" y="4499828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20072" y="3212976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680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-Δκ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76081"/>
            <a:ext cx="4320480" cy="4095365"/>
          </a:xfrm>
          <a:prstGeom prst="rect">
            <a:avLst/>
          </a:prstGeom>
        </p:spPr>
      </p:pic>
      <p:sp>
        <p:nvSpPr>
          <p:cNvPr id="8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20/22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847913"/>
            <a:ext cx="4195249" cy="407513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71600" y="384386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71600" y="3195791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24000" y="2187680"/>
            <a:ext cx="215185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64088" y="1988840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300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44208" y="2141240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603840" y="2555612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20072" y="4139788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300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091672" y="4067780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243800" y="3995772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600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71592" y="3419708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451712" y="3356992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387816" y="3356992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550635" y="1435006"/>
            <a:ext cx="1653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Tree Level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508104" y="1444714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1-loop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Level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fixed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r>
              <a:rPr lang="en-US" altLang="ja-JP" sz="1600" b="1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45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68" y="1708823"/>
            <a:ext cx="4368370" cy="432342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923928" y="1844824"/>
            <a:ext cx="253997" cy="3482899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668232"/>
            <a:ext cx="4451481" cy="4220004"/>
          </a:xfrm>
          <a:prstGeom prst="rect">
            <a:avLst/>
          </a:prstGeom>
        </p:spPr>
      </p:pic>
      <p:sp>
        <p:nvSpPr>
          <p:cNvPr id="13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21/22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3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55776" y="1129393"/>
            <a:ext cx="4464496" cy="643423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0.5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± 0.4)%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52120" y="2126989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92080" y="2919077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002731" y="2195572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76256" y="1340768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498675" y="3347700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03934" y="2038839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23094" y="3077809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71600" y="374374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583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74279"/>
            <a:ext cx="4464496" cy="42859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68" y="1708823"/>
            <a:ext cx="4368370" cy="432342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635896" y="1844824"/>
            <a:ext cx="253997" cy="3482899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21/22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3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55776" y="1129393"/>
            <a:ext cx="4464496" cy="643423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± 0.4)%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52120" y="2126989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92080" y="2919077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002731" y="2195572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76256" y="1340768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98675" y="3347700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03934" y="2038839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23094" y="3077809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1600" y="374374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495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Minimal or Non-Minimal?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1/22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1696" y="1196752"/>
            <a:ext cx="7105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LHC Run-I: Existence of one SU(2)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doublet scalar field.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5973" y="1774557"/>
            <a:ext cx="4772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Question: minimal or non-minimal?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35896" y="3017259"/>
            <a:ext cx="373371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hat are their representations?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35896" y="3666348"/>
            <a:ext cx="4049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what kinds of symmetries behind?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35896" y="4244153"/>
            <a:ext cx="49025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what is the scale of the 2nd Higgs boson?</a:t>
            </a:r>
          </a:p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456779" y="2420888"/>
            <a:ext cx="7172518" cy="2534770"/>
            <a:chOff x="456779" y="2420888"/>
            <a:chExt cx="7172518" cy="2534770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456779" y="2526288"/>
              <a:ext cx="25202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If non-minimal, then</a:t>
              </a: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3635896" y="2420888"/>
              <a:ext cx="3993401" cy="577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w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hat is the number of multiplets?</a:t>
              </a:r>
            </a:p>
          </p:txBody>
        </p:sp>
        <p:sp>
          <p:nvSpPr>
            <p:cNvPr id="6" name="左中かっこ 5"/>
            <p:cNvSpPr/>
            <p:nvPr/>
          </p:nvSpPr>
          <p:spPr>
            <a:xfrm>
              <a:off x="3044337" y="2729246"/>
              <a:ext cx="447543" cy="2226412"/>
            </a:xfrm>
            <a:prstGeom prst="leftBrace">
              <a:avLst>
                <a:gd name="adj1" fmla="val 8333"/>
                <a:gd name="adj2" fmla="val 8734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827584" y="5257804"/>
            <a:ext cx="8651467" cy="987448"/>
            <a:chOff x="376054" y="5321860"/>
            <a:chExt cx="8651467" cy="987448"/>
          </a:xfrm>
        </p:grpSpPr>
        <p:sp>
          <p:nvSpPr>
            <p:cNvPr id="2" name="正方形/長方形 1"/>
            <p:cNvSpPr/>
            <p:nvPr/>
          </p:nvSpPr>
          <p:spPr>
            <a:xfrm>
              <a:off x="376054" y="5321860"/>
              <a:ext cx="7076266" cy="9874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92078" y="5364233"/>
              <a:ext cx="84354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Minimal Higgs:        There is no strong motivation/reason. </a:t>
              </a:r>
            </a:p>
            <a:p>
              <a:pPr>
                <a:lnSpc>
                  <a:spcPct val="15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Non-Minimal Higgs: There are motivations. 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107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705" y="1665812"/>
            <a:ext cx="4539808" cy="437538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68" y="1708823"/>
            <a:ext cx="4368370" cy="432342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059832" y="1844824"/>
            <a:ext cx="253997" cy="3482899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21/22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3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55776" y="1129393"/>
            <a:ext cx="4464496" cy="643423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± 0.4)%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52120" y="2126989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92080" y="2919077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98675" y="3347700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002731" y="2195572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76256" y="1340768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03934" y="2038839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3094" y="3077809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71600" y="374374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839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51520" y="3202101"/>
            <a:ext cx="1290717" cy="679325"/>
            <a:chOff x="827584" y="3648766"/>
            <a:chExt cx="1290717" cy="679325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827584" y="3780692"/>
              <a:ext cx="1290717" cy="43165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Δκ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V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≠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０</a:t>
              </a:r>
              <a:endPara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827584" y="3648766"/>
              <a:ext cx="1129390" cy="679325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347864" y="1317514"/>
            <a:ext cx="5710001" cy="671326"/>
            <a:chOff x="3347864" y="1317514"/>
            <a:chExt cx="5710001" cy="671326"/>
          </a:xfrm>
        </p:grpSpPr>
        <p:sp>
          <p:nvSpPr>
            <p:cNvPr id="52" name="角丸四角形 51"/>
            <p:cNvSpPr/>
            <p:nvPr/>
          </p:nvSpPr>
          <p:spPr>
            <a:xfrm>
              <a:off x="6907088" y="1317514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3347864" y="1336354"/>
              <a:ext cx="5710001" cy="652486"/>
              <a:chOff x="3347864" y="1336354"/>
              <a:chExt cx="5710001" cy="652486"/>
            </a:xfrm>
          </p:grpSpPr>
          <p:sp>
            <p:nvSpPr>
              <p:cNvPr id="50" name="テキスト ボックス 49"/>
              <p:cNvSpPr txBox="1"/>
              <p:nvPr/>
            </p:nvSpPr>
            <p:spPr>
              <a:xfrm>
                <a:off x="6804248" y="1336354"/>
                <a:ext cx="2253617" cy="652486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ja-JP" altLang="en-US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　　</a:t>
                </a: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HSM 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(Type-I, Y w/tanβ</a:t>
                </a:r>
                <a:r>
                  <a:rPr lang="ja-JP" altLang="en-US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≫</a:t>
                </a: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1)</a:t>
                </a:r>
              </a:p>
            </p:txBody>
          </p:sp>
          <p:cxnSp>
            <p:nvCxnSpPr>
              <p:cNvPr id="6" name="直線矢印コネクタ 5"/>
              <p:cNvCxnSpPr/>
              <p:nvPr/>
            </p:nvCxnSpPr>
            <p:spPr>
              <a:xfrm>
                <a:off x="3347864" y="1700807"/>
                <a:ext cx="342939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グループ化 19"/>
          <p:cNvGrpSpPr/>
          <p:nvPr/>
        </p:nvGrpSpPr>
        <p:grpSpPr>
          <a:xfrm>
            <a:off x="1445551" y="1499158"/>
            <a:ext cx="1998275" cy="3802050"/>
            <a:chOff x="1445551" y="1499158"/>
            <a:chExt cx="1998275" cy="3802050"/>
          </a:xfrm>
        </p:grpSpPr>
        <p:sp>
          <p:nvSpPr>
            <p:cNvPr id="4" name="左中かっこ 3"/>
            <p:cNvSpPr/>
            <p:nvPr/>
          </p:nvSpPr>
          <p:spPr>
            <a:xfrm>
              <a:off x="1445551" y="1792086"/>
              <a:ext cx="379746" cy="3287427"/>
            </a:xfrm>
            <a:prstGeom prst="lef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1812090" y="1499158"/>
              <a:ext cx="1607782" cy="557042"/>
              <a:chOff x="373956" y="3716681"/>
              <a:chExt cx="1547944" cy="557042"/>
            </a:xfrm>
          </p:grpSpPr>
          <p:sp>
            <p:nvSpPr>
              <p:cNvPr id="11" name="テキスト ボックス 10"/>
              <p:cNvSpPr txBox="1"/>
              <p:nvPr/>
            </p:nvSpPr>
            <p:spPr>
              <a:xfrm>
                <a:off x="373956" y="3774315"/>
                <a:ext cx="1547944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 err="1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err="1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τ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ja-JP" altLang="en-US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≃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|Δκ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</a:p>
            </p:txBody>
          </p:sp>
          <p:sp>
            <p:nvSpPr>
              <p:cNvPr id="13" name="角丸四角形 12"/>
              <p:cNvSpPr/>
              <p:nvPr/>
            </p:nvSpPr>
            <p:spPr>
              <a:xfrm>
                <a:off x="426369" y="3716681"/>
                <a:ext cx="1426202" cy="557042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1835696" y="3015974"/>
              <a:ext cx="1608130" cy="557042"/>
              <a:chOff x="1835696" y="3015974"/>
              <a:chExt cx="1608130" cy="557042"/>
            </a:xfrm>
          </p:grpSpPr>
          <p:sp>
            <p:nvSpPr>
              <p:cNvPr id="57" name="テキスト ボックス 56"/>
              <p:cNvSpPr txBox="1"/>
              <p:nvPr/>
            </p:nvSpPr>
            <p:spPr>
              <a:xfrm>
                <a:off x="1877219" y="3113794"/>
                <a:ext cx="156660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τ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ja-JP" altLang="en-US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≳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</a:p>
            </p:txBody>
          </p:sp>
          <p:sp>
            <p:nvSpPr>
              <p:cNvPr id="60" name="角丸四角形 59"/>
              <p:cNvSpPr/>
              <p:nvPr/>
            </p:nvSpPr>
            <p:spPr>
              <a:xfrm>
                <a:off x="1835696" y="3015974"/>
                <a:ext cx="1535774" cy="557042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1835696" y="4744166"/>
              <a:ext cx="1608130" cy="557042"/>
              <a:chOff x="1835696" y="3015974"/>
              <a:chExt cx="1608130" cy="557042"/>
            </a:xfrm>
          </p:grpSpPr>
          <p:sp>
            <p:nvSpPr>
              <p:cNvPr id="69" name="テキスト ボックス 68"/>
              <p:cNvSpPr txBox="1"/>
              <p:nvPr/>
            </p:nvSpPr>
            <p:spPr>
              <a:xfrm>
                <a:off x="1877219" y="3113794"/>
                <a:ext cx="156660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τ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|&gt;|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1835696" y="3015974"/>
                <a:ext cx="1535774" cy="557042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3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Summary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3253795" y="2053692"/>
            <a:ext cx="5566677" cy="1951372"/>
            <a:chOff x="3253795" y="2053692"/>
            <a:chExt cx="5566677" cy="1951372"/>
          </a:xfrm>
        </p:grpSpPr>
        <p:sp>
          <p:nvSpPr>
            <p:cNvPr id="48" name="テキスト ボックス 47"/>
            <p:cNvSpPr txBox="1"/>
            <p:nvPr/>
          </p:nvSpPr>
          <p:spPr>
            <a:xfrm>
              <a:off x="6957721" y="3480624"/>
              <a:ext cx="1862751" cy="4524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 2HDM</a:t>
              </a: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957721" y="2276872"/>
              <a:ext cx="1862751" cy="4524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Y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2HDM</a:t>
              </a: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6916545" y="2204864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6907088" y="3356992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cxnSp>
          <p:nvCxnSpPr>
            <p:cNvPr id="58" name="直線矢印コネクタ 57"/>
            <p:cNvCxnSpPr/>
            <p:nvPr/>
          </p:nvCxnSpPr>
          <p:spPr>
            <a:xfrm flipV="1">
              <a:off x="5321782" y="2424916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矢印コネクタ 85"/>
            <p:cNvCxnSpPr/>
            <p:nvPr/>
          </p:nvCxnSpPr>
          <p:spPr>
            <a:xfrm flipV="1">
              <a:off x="5364088" y="3691847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左中かっこ 17"/>
            <p:cNvSpPr/>
            <p:nvPr/>
          </p:nvSpPr>
          <p:spPr>
            <a:xfrm>
              <a:off x="3459603" y="2489439"/>
              <a:ext cx="718304" cy="1198088"/>
            </a:xfrm>
            <a:prstGeom prst="leftBrace">
              <a:avLst>
                <a:gd name="adj1" fmla="val 8333"/>
                <a:gd name="adj2" fmla="val 6496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4177907" y="2053692"/>
              <a:ext cx="1133729" cy="679325"/>
              <a:chOff x="-636410" y="3572790"/>
              <a:chExt cx="1133729" cy="679325"/>
            </a:xfrm>
          </p:grpSpPr>
          <p:sp>
            <p:nvSpPr>
              <p:cNvPr id="22" name="テキスト ボックス 21"/>
              <p:cNvSpPr txBox="1"/>
              <p:nvPr/>
            </p:nvSpPr>
            <p:spPr>
              <a:xfrm>
                <a:off x="-636410" y="3697215"/>
                <a:ext cx="111239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b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&gt; 0</a:t>
                </a:r>
                <a:endPara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>
                <a:off x="-636410" y="3572790"/>
                <a:ext cx="1133729" cy="679325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>
              <a:off x="4208739" y="3323401"/>
              <a:ext cx="1133729" cy="679325"/>
              <a:chOff x="-636410" y="3572790"/>
              <a:chExt cx="1133729" cy="679325"/>
            </a:xfrm>
          </p:grpSpPr>
          <p:sp>
            <p:nvSpPr>
              <p:cNvPr id="77" name="テキスト ボックス 76"/>
              <p:cNvSpPr txBox="1"/>
              <p:nvPr/>
            </p:nvSpPr>
            <p:spPr>
              <a:xfrm>
                <a:off x="-636410" y="3697215"/>
                <a:ext cx="111239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b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&lt; 0</a:t>
                </a:r>
                <a:endPara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>
                <a:off x="-636410" y="3572790"/>
                <a:ext cx="1133729" cy="679325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" name="テキスト ボックス 93"/>
            <p:cNvSpPr txBox="1"/>
            <p:nvPr/>
          </p:nvSpPr>
          <p:spPr>
            <a:xfrm>
              <a:off x="3253795" y="2065392"/>
              <a:ext cx="1112397" cy="39395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600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Δκ</a:t>
              </a:r>
              <a:r>
                <a:rPr lang="en-US" altLang="ja-JP" sz="1600" baseline="-250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τ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&lt;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0</a:t>
              </a:r>
              <a:endPara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3275856" y="4125187"/>
            <a:ext cx="5544616" cy="2112125"/>
            <a:chOff x="3275856" y="4125187"/>
            <a:chExt cx="5544616" cy="2112125"/>
          </a:xfrm>
        </p:grpSpPr>
        <p:cxnSp>
          <p:nvCxnSpPr>
            <p:cNvPr id="87" name="直線矢印コネクタ 86"/>
            <p:cNvCxnSpPr/>
            <p:nvPr/>
          </p:nvCxnSpPr>
          <p:spPr>
            <a:xfrm flipV="1">
              <a:off x="5365738" y="4627951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矢印コネクタ 87"/>
            <p:cNvCxnSpPr/>
            <p:nvPr/>
          </p:nvCxnSpPr>
          <p:spPr>
            <a:xfrm flipV="1">
              <a:off x="5364088" y="5924095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テキスト ボックス 88"/>
            <p:cNvSpPr txBox="1"/>
            <p:nvPr/>
          </p:nvSpPr>
          <p:spPr>
            <a:xfrm>
              <a:off x="6957721" y="4416728"/>
              <a:ext cx="1862751" cy="4524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Type-X 2HDM</a:t>
              </a:r>
            </a:p>
          </p:txBody>
        </p:sp>
        <p:sp>
          <p:nvSpPr>
            <p:cNvPr id="90" name="角丸四角形 89"/>
            <p:cNvSpPr/>
            <p:nvPr/>
          </p:nvSpPr>
          <p:spPr>
            <a:xfrm>
              <a:off x="6916545" y="4293096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6957721" y="5712872"/>
              <a:ext cx="1862751" cy="4524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Type-II 2HDM</a:t>
              </a:r>
            </a:p>
          </p:txBody>
        </p:sp>
        <p:sp>
          <p:nvSpPr>
            <p:cNvPr id="92" name="角丸四角形 91"/>
            <p:cNvSpPr/>
            <p:nvPr/>
          </p:nvSpPr>
          <p:spPr>
            <a:xfrm>
              <a:off x="6916545" y="5589240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9" name="左中かっこ 78"/>
            <p:cNvSpPr/>
            <p:nvPr/>
          </p:nvSpPr>
          <p:spPr>
            <a:xfrm>
              <a:off x="3491880" y="4563083"/>
              <a:ext cx="718304" cy="1359030"/>
            </a:xfrm>
            <a:prstGeom prst="leftBrace">
              <a:avLst>
                <a:gd name="adj1" fmla="val 8333"/>
                <a:gd name="adj2" fmla="val 34177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/>
            <p:cNvGrpSpPr/>
            <p:nvPr/>
          </p:nvGrpSpPr>
          <p:grpSpPr>
            <a:xfrm>
              <a:off x="4210184" y="4288278"/>
              <a:ext cx="1133729" cy="679325"/>
              <a:chOff x="-636410" y="3572790"/>
              <a:chExt cx="1133729" cy="679325"/>
            </a:xfrm>
          </p:grpSpPr>
          <p:sp>
            <p:nvSpPr>
              <p:cNvPr id="81" name="テキスト ボックス 80"/>
              <p:cNvSpPr txBox="1"/>
              <p:nvPr/>
            </p:nvSpPr>
            <p:spPr>
              <a:xfrm>
                <a:off x="-636410" y="3697215"/>
                <a:ext cx="111239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b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&gt; 0</a:t>
                </a:r>
                <a:endPara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82" name="角丸四角形 81"/>
              <p:cNvSpPr/>
              <p:nvPr/>
            </p:nvSpPr>
            <p:spPr>
              <a:xfrm>
                <a:off x="-636410" y="3572790"/>
                <a:ext cx="1133729" cy="679325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4241016" y="5557987"/>
              <a:ext cx="1133729" cy="679325"/>
              <a:chOff x="-636410" y="3572790"/>
              <a:chExt cx="1133729" cy="679325"/>
            </a:xfrm>
          </p:grpSpPr>
          <p:sp>
            <p:nvSpPr>
              <p:cNvPr id="84" name="テキスト ボックス 83"/>
              <p:cNvSpPr txBox="1"/>
              <p:nvPr/>
            </p:nvSpPr>
            <p:spPr>
              <a:xfrm>
                <a:off x="-636410" y="3697215"/>
                <a:ext cx="111239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b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&lt; 0</a:t>
                </a:r>
                <a:endPara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>
                <a:off x="-636410" y="3572790"/>
                <a:ext cx="1133729" cy="679325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テキスト ボックス 94"/>
            <p:cNvSpPr txBox="1"/>
            <p:nvPr/>
          </p:nvSpPr>
          <p:spPr>
            <a:xfrm>
              <a:off x="3275856" y="4125187"/>
              <a:ext cx="1112397" cy="39395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600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Δκ</a:t>
              </a:r>
              <a:r>
                <a:rPr lang="en-US" altLang="ja-JP" sz="1600" baseline="-250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τ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&lt;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0</a:t>
              </a:r>
              <a:endPara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97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22/22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498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51520" y="3202101"/>
            <a:ext cx="1290717" cy="679325"/>
            <a:chOff x="827584" y="3648766"/>
            <a:chExt cx="1290717" cy="679325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827584" y="3780692"/>
              <a:ext cx="1290717" cy="43165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Δκ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V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≠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０</a:t>
              </a:r>
              <a:endPara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827584" y="3648766"/>
              <a:ext cx="1129390" cy="679325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347864" y="1268760"/>
            <a:ext cx="5832648" cy="732508"/>
            <a:chOff x="3347864" y="1268760"/>
            <a:chExt cx="5832648" cy="732508"/>
          </a:xfrm>
        </p:grpSpPr>
        <p:sp>
          <p:nvSpPr>
            <p:cNvPr id="52" name="角丸四角形 51"/>
            <p:cNvSpPr/>
            <p:nvPr/>
          </p:nvSpPr>
          <p:spPr>
            <a:xfrm>
              <a:off x="6907088" y="1317514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3347864" y="1268760"/>
              <a:ext cx="5832648" cy="732508"/>
              <a:chOff x="3347864" y="1268760"/>
              <a:chExt cx="5832648" cy="732508"/>
            </a:xfrm>
          </p:grpSpPr>
          <p:sp>
            <p:nvSpPr>
              <p:cNvPr id="50" name="テキスト ボックス 49"/>
              <p:cNvSpPr txBox="1"/>
              <p:nvPr/>
            </p:nvSpPr>
            <p:spPr>
              <a:xfrm>
                <a:off x="6494847" y="1268760"/>
                <a:ext cx="2685665" cy="73250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ja-JP" altLang="en-US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　　　</a:t>
                </a:r>
                <a:r>
                  <a:rPr lang="en-US" altLang="ja-JP" sz="1600" b="1" dirty="0" smtClean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HSM/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ja-JP" sz="1600" b="1" dirty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sz="1600" b="1" dirty="0" smtClean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      All 2HDMs</a:t>
                </a:r>
              </a:p>
            </p:txBody>
          </p:sp>
          <p:cxnSp>
            <p:nvCxnSpPr>
              <p:cNvPr id="6" name="直線矢印コネクタ 5"/>
              <p:cNvCxnSpPr/>
              <p:nvPr/>
            </p:nvCxnSpPr>
            <p:spPr>
              <a:xfrm>
                <a:off x="3347864" y="1700807"/>
                <a:ext cx="3429399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グループ化 19"/>
          <p:cNvGrpSpPr/>
          <p:nvPr/>
        </p:nvGrpSpPr>
        <p:grpSpPr>
          <a:xfrm>
            <a:off x="1445551" y="1499158"/>
            <a:ext cx="1998275" cy="3802050"/>
            <a:chOff x="1445551" y="1499158"/>
            <a:chExt cx="1998275" cy="3802050"/>
          </a:xfrm>
        </p:grpSpPr>
        <p:sp>
          <p:nvSpPr>
            <p:cNvPr id="4" name="左中かっこ 3"/>
            <p:cNvSpPr/>
            <p:nvPr/>
          </p:nvSpPr>
          <p:spPr>
            <a:xfrm>
              <a:off x="1445551" y="1792086"/>
              <a:ext cx="379746" cy="3287427"/>
            </a:xfrm>
            <a:prstGeom prst="lef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1812090" y="1499158"/>
              <a:ext cx="1607782" cy="557042"/>
              <a:chOff x="373956" y="3716681"/>
              <a:chExt cx="1547944" cy="557042"/>
            </a:xfrm>
          </p:grpSpPr>
          <p:sp>
            <p:nvSpPr>
              <p:cNvPr id="11" name="テキスト ボックス 10"/>
              <p:cNvSpPr txBox="1"/>
              <p:nvPr/>
            </p:nvSpPr>
            <p:spPr>
              <a:xfrm>
                <a:off x="373956" y="3774315"/>
                <a:ext cx="1547944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 err="1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err="1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τ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ja-JP" altLang="en-US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≃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|Δκ</a:t>
                </a:r>
                <a:r>
                  <a:rPr lang="en-US" altLang="ja-JP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</a:p>
            </p:txBody>
          </p:sp>
          <p:sp>
            <p:nvSpPr>
              <p:cNvPr id="13" name="角丸四角形 12"/>
              <p:cNvSpPr/>
              <p:nvPr/>
            </p:nvSpPr>
            <p:spPr>
              <a:xfrm>
                <a:off x="426369" y="3716681"/>
                <a:ext cx="1426202" cy="557042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1835696" y="3015974"/>
              <a:ext cx="1608130" cy="557042"/>
              <a:chOff x="1835696" y="3015974"/>
              <a:chExt cx="1608130" cy="557042"/>
            </a:xfrm>
          </p:grpSpPr>
          <p:sp>
            <p:nvSpPr>
              <p:cNvPr id="57" name="テキスト ボックス 56"/>
              <p:cNvSpPr txBox="1"/>
              <p:nvPr/>
            </p:nvSpPr>
            <p:spPr>
              <a:xfrm>
                <a:off x="1877219" y="3113794"/>
                <a:ext cx="156660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τ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ja-JP" altLang="en-US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≳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</a:p>
            </p:txBody>
          </p:sp>
          <p:sp>
            <p:nvSpPr>
              <p:cNvPr id="60" name="角丸四角形 59"/>
              <p:cNvSpPr/>
              <p:nvPr/>
            </p:nvSpPr>
            <p:spPr>
              <a:xfrm>
                <a:off x="1835696" y="3015974"/>
                <a:ext cx="1535774" cy="557042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1835696" y="4744166"/>
              <a:ext cx="1608130" cy="557042"/>
              <a:chOff x="1835696" y="3015974"/>
              <a:chExt cx="1608130" cy="557042"/>
            </a:xfrm>
          </p:grpSpPr>
          <p:sp>
            <p:nvSpPr>
              <p:cNvPr id="69" name="テキスト ボックス 68"/>
              <p:cNvSpPr txBox="1"/>
              <p:nvPr/>
            </p:nvSpPr>
            <p:spPr>
              <a:xfrm>
                <a:off x="1877219" y="3113794"/>
                <a:ext cx="1566607" cy="4524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  <a:r>
                  <a:rPr lang="en-US" altLang="ja-JP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 err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τ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|&gt;|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Δκ</a:t>
                </a:r>
                <a:r>
                  <a:rPr lang="en-US" altLang="ja-JP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|</a:t>
                </a:r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1835696" y="3015974"/>
                <a:ext cx="1535774" cy="557042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5321782" y="2204864"/>
            <a:ext cx="3567649" cy="4032448"/>
            <a:chOff x="5321782" y="2204864"/>
            <a:chExt cx="3567649" cy="4032448"/>
          </a:xfrm>
        </p:grpSpPr>
        <p:sp>
          <p:nvSpPr>
            <p:cNvPr id="48" name="テキスト ボックス 47"/>
            <p:cNvSpPr txBox="1"/>
            <p:nvPr/>
          </p:nvSpPr>
          <p:spPr>
            <a:xfrm>
              <a:off x="6882664" y="3481316"/>
              <a:ext cx="2006767" cy="412421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600" b="1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Type-I/II 2HDM</a:t>
              </a: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957721" y="2276872"/>
              <a:ext cx="1862751" cy="4524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Y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2HDM</a:t>
              </a: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6916545" y="2204864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6907088" y="3356992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cxnSp>
          <p:nvCxnSpPr>
            <p:cNvPr id="58" name="直線矢印コネクタ 57"/>
            <p:cNvCxnSpPr/>
            <p:nvPr/>
          </p:nvCxnSpPr>
          <p:spPr>
            <a:xfrm flipV="1">
              <a:off x="5321782" y="2424916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矢印コネクタ 85"/>
            <p:cNvCxnSpPr/>
            <p:nvPr/>
          </p:nvCxnSpPr>
          <p:spPr>
            <a:xfrm flipV="1">
              <a:off x="5364088" y="3691847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矢印コネクタ 86"/>
            <p:cNvCxnSpPr/>
            <p:nvPr/>
          </p:nvCxnSpPr>
          <p:spPr>
            <a:xfrm flipV="1">
              <a:off x="5365738" y="4627951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矢印コネクタ 87"/>
            <p:cNvCxnSpPr/>
            <p:nvPr/>
          </p:nvCxnSpPr>
          <p:spPr>
            <a:xfrm flipV="1">
              <a:off x="5364088" y="5924095"/>
              <a:ext cx="1510518" cy="2518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テキスト ボックス 88"/>
            <p:cNvSpPr txBox="1"/>
            <p:nvPr/>
          </p:nvSpPr>
          <p:spPr>
            <a:xfrm>
              <a:off x="6957721" y="4416728"/>
              <a:ext cx="1862751" cy="4524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Type-X 2HDM</a:t>
              </a:r>
            </a:p>
          </p:txBody>
        </p:sp>
        <p:sp>
          <p:nvSpPr>
            <p:cNvPr id="90" name="角丸四角形 89"/>
            <p:cNvSpPr/>
            <p:nvPr/>
          </p:nvSpPr>
          <p:spPr>
            <a:xfrm>
              <a:off x="6916545" y="4293096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6957721" y="5712872"/>
              <a:ext cx="1862751" cy="4524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Type-II 2HDM</a:t>
              </a:r>
            </a:p>
          </p:txBody>
        </p:sp>
        <p:sp>
          <p:nvSpPr>
            <p:cNvPr id="92" name="角丸四角形 91"/>
            <p:cNvSpPr/>
            <p:nvPr/>
          </p:nvSpPr>
          <p:spPr>
            <a:xfrm>
              <a:off x="6916545" y="5589240"/>
              <a:ext cx="1841376" cy="64807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93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Summary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253795" y="2053692"/>
            <a:ext cx="2120950" cy="4183620"/>
            <a:chOff x="3253795" y="2053692"/>
            <a:chExt cx="2120950" cy="4183620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3459603" y="2053692"/>
              <a:ext cx="1915142" cy="4183620"/>
              <a:chOff x="3459603" y="2053692"/>
              <a:chExt cx="1915142" cy="4183620"/>
            </a:xfrm>
          </p:grpSpPr>
          <p:sp>
            <p:nvSpPr>
              <p:cNvPr id="18" name="左中かっこ 17"/>
              <p:cNvSpPr/>
              <p:nvPr/>
            </p:nvSpPr>
            <p:spPr>
              <a:xfrm>
                <a:off x="3459603" y="2489439"/>
                <a:ext cx="718304" cy="1198088"/>
              </a:xfrm>
              <a:prstGeom prst="leftBrace">
                <a:avLst>
                  <a:gd name="adj1" fmla="val 8333"/>
                  <a:gd name="adj2" fmla="val 64968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4177907" y="2053692"/>
                <a:ext cx="1133729" cy="679325"/>
                <a:chOff x="-636410" y="3572790"/>
                <a:chExt cx="1133729" cy="679325"/>
              </a:xfrm>
            </p:grpSpPr>
            <p:sp>
              <p:nvSpPr>
                <p:cNvPr id="22" name="テキスト ボックス 21"/>
                <p:cNvSpPr txBox="1"/>
                <p:nvPr/>
              </p:nvSpPr>
              <p:spPr>
                <a:xfrm>
                  <a:off x="-636410" y="3697215"/>
                  <a:ext cx="1112397" cy="452432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Δκ</a:t>
                  </a:r>
                  <a:r>
                    <a:rPr lang="en-US" altLang="ja-JP" baseline="-25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b</a:t>
                  </a: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&gt; 0</a:t>
                  </a:r>
                  <a:endPara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23" name="角丸四角形 22"/>
                <p:cNvSpPr/>
                <p:nvPr/>
              </p:nvSpPr>
              <p:spPr>
                <a:xfrm>
                  <a:off x="-636410" y="3572790"/>
                  <a:ext cx="1133729" cy="679325"/>
                </a:xfrm>
                <a:prstGeom prst="round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/>
              <p:cNvGrpSpPr/>
              <p:nvPr/>
            </p:nvGrpSpPr>
            <p:grpSpPr>
              <a:xfrm>
                <a:off x="4208739" y="3323401"/>
                <a:ext cx="1133729" cy="679325"/>
                <a:chOff x="-636410" y="3572790"/>
                <a:chExt cx="1133729" cy="679325"/>
              </a:xfrm>
            </p:grpSpPr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-636410" y="3697215"/>
                  <a:ext cx="1112397" cy="452432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Δκ</a:t>
                  </a:r>
                  <a:r>
                    <a:rPr lang="en-US" altLang="ja-JP" baseline="-25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b</a:t>
                  </a: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&lt; 0</a:t>
                  </a:r>
                  <a:endPara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78" name="角丸四角形 77"/>
                <p:cNvSpPr/>
                <p:nvPr/>
              </p:nvSpPr>
              <p:spPr>
                <a:xfrm>
                  <a:off x="-636410" y="3572790"/>
                  <a:ext cx="1133729" cy="679325"/>
                </a:xfrm>
                <a:prstGeom prst="round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左中かっこ 78"/>
              <p:cNvSpPr/>
              <p:nvPr/>
            </p:nvSpPr>
            <p:spPr>
              <a:xfrm>
                <a:off x="3491880" y="4563083"/>
                <a:ext cx="718304" cy="1359030"/>
              </a:xfrm>
              <a:prstGeom prst="leftBrace">
                <a:avLst>
                  <a:gd name="adj1" fmla="val 8333"/>
                  <a:gd name="adj2" fmla="val 34177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>
                <a:off x="4210184" y="4288278"/>
                <a:ext cx="1133729" cy="679325"/>
                <a:chOff x="-636410" y="3572790"/>
                <a:chExt cx="1133729" cy="679325"/>
              </a:xfrm>
            </p:grpSpPr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-636410" y="3697215"/>
                  <a:ext cx="1112397" cy="452432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Δκ</a:t>
                  </a:r>
                  <a:r>
                    <a:rPr lang="en-US" altLang="ja-JP" baseline="-25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b</a:t>
                  </a: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&gt; 0</a:t>
                  </a:r>
                  <a:endPara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-636410" y="3572790"/>
                  <a:ext cx="1133729" cy="679325"/>
                </a:xfrm>
                <a:prstGeom prst="round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>
                <a:off x="4241016" y="5557987"/>
                <a:ext cx="1133729" cy="679325"/>
                <a:chOff x="-636410" y="3572790"/>
                <a:chExt cx="1133729" cy="679325"/>
              </a:xfrm>
            </p:grpSpPr>
            <p:sp>
              <p:nvSpPr>
                <p:cNvPr id="84" name="テキスト ボックス 83"/>
                <p:cNvSpPr txBox="1"/>
                <p:nvPr/>
              </p:nvSpPr>
              <p:spPr>
                <a:xfrm>
                  <a:off x="-636410" y="3697215"/>
                  <a:ext cx="1112397" cy="452432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Δκ</a:t>
                  </a:r>
                  <a:r>
                    <a:rPr lang="en-US" altLang="ja-JP" baseline="-25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b</a:t>
                  </a:r>
                  <a:r>
                    <a:rPr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&lt; 0</a:t>
                  </a:r>
                  <a:endPara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85" name="角丸四角形 84"/>
                <p:cNvSpPr/>
                <p:nvPr/>
              </p:nvSpPr>
              <p:spPr>
                <a:xfrm>
                  <a:off x="-636410" y="3572790"/>
                  <a:ext cx="1133729" cy="679325"/>
                </a:xfrm>
                <a:prstGeom prst="round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4" name="テキスト ボックス 93"/>
            <p:cNvSpPr txBox="1"/>
            <p:nvPr/>
          </p:nvSpPr>
          <p:spPr>
            <a:xfrm>
              <a:off x="3253795" y="2065392"/>
              <a:ext cx="1112397" cy="39395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600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Δκ</a:t>
              </a:r>
              <a:r>
                <a:rPr lang="en-US" altLang="ja-JP" sz="1600" baseline="-250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τ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&lt;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0</a:t>
              </a:r>
              <a:endPara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5" name="テキスト ボックス 94"/>
            <p:cNvSpPr txBox="1"/>
            <p:nvPr/>
          </p:nvSpPr>
          <p:spPr>
            <a:xfrm>
              <a:off x="3275856" y="4125187"/>
              <a:ext cx="1112397" cy="39395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600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Δκ</a:t>
              </a:r>
              <a:r>
                <a:rPr lang="en-US" altLang="ja-JP" sz="1600" baseline="-250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τ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&lt;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0</a:t>
              </a:r>
              <a:endPara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96" name="テキスト ボックス 95"/>
          <p:cNvSpPr txBox="1"/>
          <p:nvPr/>
        </p:nvSpPr>
        <p:spPr>
          <a:xfrm>
            <a:off x="243824" y="5565884"/>
            <a:ext cx="3392072" cy="81253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If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|Δκ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≾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1%, then</a:t>
            </a:r>
          </a:p>
          <a:p>
            <a:pPr>
              <a:lnSpc>
                <a:spcPct val="130000"/>
              </a:lnSpc>
            </a:pPr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oop effects 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important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</a:p>
        </p:txBody>
      </p:sp>
      <p:sp>
        <p:nvSpPr>
          <p:cNvPr id="55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22/22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660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Buck up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7" y="1268760"/>
            <a:ext cx="8010525" cy="413385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67944" y="783359"/>
            <a:ext cx="49170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0"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0" lang="ja-JP" altLang="ja-JP" sz="1400" b="1" i="1" u="none" strike="noStrike" cap="none" normalizeH="0" baseline="0" dirty="0" smtClean="0">
                <a:ln>
                  <a:noFill/>
                </a:ln>
                <a:solidFill>
                  <a:srgbClr val="B9FB2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Enomoto and Watanabe</a:t>
            </a:r>
            <a:r>
              <a:rPr kumimoji="0" lang="en-US" altLang="ja-JP" sz="1400" b="1" i="1" u="none" strike="noStrike" cap="none" normalizeH="0" baseline="0" dirty="0" smtClean="0">
                <a:ln>
                  <a:noFill/>
                </a:ln>
                <a:solidFill>
                  <a:srgbClr val="B9FB2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kumimoji="0" lang="ja-JP" altLang="ja-JP" sz="1400" b="1" i="1" u="none" strike="noStrike" cap="none" normalizeH="0" baseline="0" dirty="0" smtClean="0">
                <a:ln>
                  <a:noFill/>
                </a:ln>
                <a:solidFill>
                  <a:srgbClr val="B9FB2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JHEP 1605, 002 (2016)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2" y="5449237"/>
            <a:ext cx="802005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hhh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coupling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4" y="1883123"/>
            <a:ext cx="4536504" cy="36724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988" y="2013421"/>
            <a:ext cx="4069468" cy="354211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5331970" y="683404"/>
            <a:ext cx="3822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NPB917 (2017) </a:t>
            </a:r>
            <a:endParaRPr lang="en-US" altLang="ja-JP" sz="12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338736" y="1241353"/>
            <a:ext cx="3779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Tree Level,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1-loop Level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523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Important diagrams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5479090" y="1502228"/>
            <a:ext cx="2252278" cy="1524000"/>
            <a:chOff x="5344058" y="1484784"/>
            <a:chExt cx="2252278" cy="152400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086" y="1484784"/>
              <a:ext cx="2000250" cy="152400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44058" y="1723663"/>
              <a:ext cx="504056" cy="291709"/>
            </a:xfrm>
            <a:prstGeom prst="rect">
              <a:avLst/>
            </a:prstGeom>
          </p:spPr>
        </p:pic>
        <p:cxnSp>
          <p:nvCxnSpPr>
            <p:cNvPr id="10" name="直線矢印コネクタ 9"/>
            <p:cNvCxnSpPr/>
            <p:nvPr/>
          </p:nvCxnSpPr>
          <p:spPr>
            <a:xfrm>
              <a:off x="5943131" y="1953943"/>
              <a:ext cx="376645" cy="29284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>
              <a:off x="5943131" y="1933183"/>
              <a:ext cx="921014" cy="9179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>
              <a:off x="5929215" y="1933183"/>
              <a:ext cx="894617" cy="52778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図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621" y="2996952"/>
            <a:ext cx="3926363" cy="89821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506" y="3323388"/>
            <a:ext cx="2952328" cy="626016"/>
          </a:xfrm>
          <a:prstGeom prst="rect">
            <a:avLst/>
          </a:prstGeom>
        </p:spPr>
      </p:pic>
      <p:sp>
        <p:nvSpPr>
          <p:cNvPr id="47" name="角丸四角形 46"/>
          <p:cNvSpPr/>
          <p:nvPr/>
        </p:nvSpPr>
        <p:spPr>
          <a:xfrm>
            <a:off x="154740" y="1412776"/>
            <a:ext cx="4310319" cy="4896544"/>
          </a:xfrm>
          <a:prstGeom prst="roundRect">
            <a:avLst>
              <a:gd name="adj" fmla="val 693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413" y="1574916"/>
            <a:ext cx="3406555" cy="1451312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5004048" y="4094202"/>
            <a:ext cx="59101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78961" y="4145932"/>
            <a:ext cx="3040432" cy="692469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154740" y="5124905"/>
            <a:ext cx="43103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 ~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- 0.6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% for m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300 GeV,  λ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hΦΦ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1.5v (Φ=H,A,H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4582161" y="1412776"/>
            <a:ext cx="4310319" cy="4896544"/>
          </a:xfrm>
          <a:prstGeom prst="roundRect">
            <a:avLst>
              <a:gd name="adj" fmla="val 693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4654169" y="5085184"/>
            <a:ext cx="43103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~ +30% for m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300 GeV,  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λ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hΦΦ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1.5v (Φ=H,A,H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932040" y="755411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1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en-US" altLang="ja-JP" sz="1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(MHM)/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en-US" altLang="ja-JP" sz="1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(SM),   </a:t>
            </a:r>
            <a:r>
              <a:rPr lang="en-US" altLang="ja-JP" sz="16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Δκ</a:t>
            </a:r>
            <a:r>
              <a:rPr lang="en-US" altLang="ja-JP" sz="1600" baseline="-250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κ</a:t>
            </a:r>
            <a:r>
              <a:rPr lang="en-US" altLang="ja-JP" sz="1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- 1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51521" y="3861048"/>
            <a:ext cx="4213537" cy="1296144"/>
            <a:chOff x="251521" y="2996952"/>
            <a:chExt cx="4213537" cy="1296144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739281" y="3276558"/>
              <a:ext cx="2725777" cy="1016538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1521" y="3501008"/>
              <a:ext cx="1107034" cy="409575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1259632" y="3364629"/>
              <a:ext cx="5910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5736" y="2996952"/>
              <a:ext cx="504056" cy="291709"/>
            </a:xfrm>
            <a:prstGeom prst="rect">
              <a:avLst/>
            </a:prstGeom>
          </p:spPr>
        </p:pic>
        <p:cxnSp>
          <p:nvCxnSpPr>
            <p:cNvPr id="38" name="直線矢印コネクタ 37"/>
            <p:cNvCxnSpPr/>
            <p:nvPr/>
          </p:nvCxnSpPr>
          <p:spPr>
            <a:xfrm>
              <a:off x="2483768" y="3356992"/>
              <a:ext cx="72008" cy="36004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/>
            <p:cNvCxnSpPr/>
            <p:nvPr/>
          </p:nvCxnSpPr>
          <p:spPr>
            <a:xfrm>
              <a:off x="2483767" y="3364629"/>
              <a:ext cx="471767" cy="35240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3"/>
            <p:cNvSpPr/>
            <p:nvPr/>
          </p:nvSpPr>
          <p:spPr>
            <a:xfrm>
              <a:off x="1538820" y="3541251"/>
              <a:ext cx="2968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</a:t>
              </a:r>
              <a:endParaRPr lang="ja-JP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4990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Upper limit on λ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hΦΦ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from triviality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6" y="1233498"/>
            <a:ext cx="4139952" cy="41243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39" y="1271598"/>
            <a:ext cx="4730849" cy="408622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012135" y="2488253"/>
            <a:ext cx="2808312" cy="1012755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 =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|Φ|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</a:p>
          <a:p>
            <a:pPr>
              <a:lnSpc>
                <a:spcPct val="150000"/>
              </a:lnSpc>
            </a:pPr>
            <a:r>
              <a:rPr lang="en-US" altLang="ja-JP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…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66580" y="1538793"/>
            <a:ext cx="1101364" cy="489534"/>
          </a:xfrm>
          <a:prstGeom prst="rect">
            <a:avLst/>
          </a:prstGeom>
          <a:noFill/>
          <a:ln w="25400">
            <a:noFill/>
          </a:ln>
        </p:spPr>
        <p:txBody>
          <a:bodyPr wrap="none" lIns="108000" tIns="108000" rIns="108000" bIns="72000" rtlCol="0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2HDMs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18851" y="1571314"/>
            <a:ext cx="785572" cy="489534"/>
          </a:xfrm>
          <a:prstGeom prst="rect">
            <a:avLst/>
          </a:prstGeom>
          <a:noFill/>
          <a:ln w="25400">
            <a:noFill/>
          </a:ln>
        </p:spPr>
        <p:txBody>
          <a:bodyPr wrap="none" lIns="108000" tIns="108000" rIns="108000" bIns="72000" rtlCol="0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822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VS </a:t>
            </a:r>
            <a:r>
              <a:rPr lang="en-US" altLang="ja-JP" sz="3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3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endParaRPr lang="ja-JP" altLang="en-US" sz="3200" baseline="-25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782380" y="634030"/>
            <a:ext cx="515546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Tsumura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 </a:t>
            </a:r>
            <a:r>
              <a:rPr lang="en-US" altLang="ja-JP" sz="1400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Yokoya</a:t>
            </a:r>
            <a:r>
              <a:rPr lang="en-US" altLang="ja-JP" sz="1400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PRD90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(2014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484784"/>
            <a:ext cx="5276850" cy="496252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724128" y="1196752"/>
            <a:ext cx="3744416" cy="637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Singlet Model</a:t>
            </a:r>
          </a:p>
          <a:p>
            <a:pPr>
              <a:lnSpc>
                <a:spcPct val="13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0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cos α</a:t>
            </a:r>
          </a:p>
          <a:p>
            <a:pPr>
              <a:lnSpc>
                <a:spcPct val="130000"/>
              </a:lnSpc>
            </a:pP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2HDM-I</a:t>
            </a:r>
          </a:p>
          <a:p>
            <a:pPr>
              <a:lnSpc>
                <a:spcPct val="13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~ [tanβ-</a:t>
            </a:r>
            <a:r>
              <a: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α]cosβ</a:t>
            </a:r>
          </a:p>
          <a:p>
            <a:pPr>
              <a:lnSpc>
                <a:spcPct val="130000"/>
              </a:lnSpc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cos α/sin β</a:t>
            </a:r>
          </a:p>
          <a:p>
            <a:pPr>
              <a:lnSpc>
                <a:spcPct val="130000"/>
              </a:lnSpc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Triplet Model</a:t>
            </a:r>
          </a:p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 [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tanβ-</a:t>
            </a:r>
            <a:r>
              <a:rPr lang="en-US" altLang="ja-JP" b="1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sqrt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(8/3)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α]cosβ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0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cos α/sin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β</a:t>
            </a:r>
          </a:p>
          <a:p>
            <a:pPr>
              <a:lnSpc>
                <a:spcPct val="130000"/>
              </a:lnSpc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eplet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Model</a:t>
            </a:r>
          </a:p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 [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tanβ-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α]cosβ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cos α/sin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β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554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potential of 2HDM (CPC + Z2)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1519" y="1341159"/>
            <a:ext cx="8712969" cy="431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potential with softly-broken Z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symmetry and CP-conservation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5961" y="5157192"/>
            <a:ext cx="398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Mass parameters [sin(β-α)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1]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1" name="Picture 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98" y="4221089"/>
            <a:ext cx="2392304" cy="4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54733"/>
            <a:ext cx="432048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7" y="2492896"/>
            <a:ext cx="6912768" cy="6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角丸四角形 25"/>
          <p:cNvSpPr/>
          <p:nvPr/>
        </p:nvSpPr>
        <p:spPr>
          <a:xfrm>
            <a:off x="544303" y="1988840"/>
            <a:ext cx="7988137" cy="1208534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539552" y="5733256"/>
            <a:ext cx="4342601" cy="720080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5582" y="3419708"/>
            <a:ext cx="1981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 parameters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3964994"/>
            <a:ext cx="652329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 (=246 GeV)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(=125 GeV), </a:t>
            </a:r>
          </a:p>
          <a:p>
            <a:pPr>
              <a:lnSpc>
                <a:spcPct val="13000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H+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in(β-α), tanβ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and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544303" y="3861048"/>
            <a:ext cx="7988137" cy="996498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83568" y="5877272"/>
            <a:ext cx="3576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~ λv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 M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λ’v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2000" dirty="0"/>
          </a:p>
        </p:txBody>
      </p:sp>
      <p:sp>
        <p:nvSpPr>
          <p:cNvPr id="2" name="正方形/長方形 1"/>
          <p:cNvSpPr/>
          <p:nvPr/>
        </p:nvSpPr>
        <p:spPr>
          <a:xfrm>
            <a:off x="5129060" y="6093296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 =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A, H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036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potential of HSM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5582" y="3419708"/>
            <a:ext cx="2060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 parameters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2833" y="4045713"/>
            <a:ext cx="741682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 (=246 GeV)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(=125 GeV), </a:t>
            </a: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sin(α), 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and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μ</a:t>
            </a:r>
            <a:r>
              <a:rPr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683568" y="3941767"/>
            <a:ext cx="7628097" cy="639361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7982" y="1412776"/>
            <a:ext cx="359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most general potential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2" y="1905315"/>
            <a:ext cx="7200156" cy="108002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325107" y="5014917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Scalar Masses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37" y="5628908"/>
            <a:ext cx="6779183" cy="544314"/>
          </a:xfrm>
          <a:prstGeom prst="rect">
            <a:avLst/>
          </a:prstGeom>
        </p:spPr>
      </p:pic>
      <p:sp>
        <p:nvSpPr>
          <p:cNvPr id="22" name="角丸四角形 21"/>
          <p:cNvSpPr/>
          <p:nvPr/>
        </p:nvSpPr>
        <p:spPr>
          <a:xfrm>
            <a:off x="696703" y="1844824"/>
            <a:ext cx="7628097" cy="1342782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11561" y="5597951"/>
            <a:ext cx="6984776" cy="639361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4751716"/>
            <a:ext cx="2448272" cy="65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8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Motivations of non-minimal Higgs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0179" y="1137518"/>
            <a:ext cx="89479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BSM</a:t>
            </a:r>
            <a:endParaRPr lang="en-US" altLang="ja-JP" sz="2400" b="1" baseline="30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9422" y="1879664"/>
            <a:ext cx="23247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Supersymmetry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16016" y="1800899"/>
            <a:ext cx="231781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least 2-doublets</a:t>
            </a:r>
            <a:endParaRPr lang="en-US" altLang="ja-JP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716016" y="2492896"/>
            <a:ext cx="43909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Depends on the global sym. breaking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SO(6)/SO(4)×SO(2)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</a:t>
            </a:r>
          </a:p>
        </p:txBody>
      </p:sp>
      <p:sp>
        <p:nvSpPr>
          <p:cNvPr id="31" name="右矢印 30"/>
          <p:cNvSpPr/>
          <p:nvPr/>
        </p:nvSpPr>
        <p:spPr>
          <a:xfrm>
            <a:off x="3707904" y="3672480"/>
            <a:ext cx="864096" cy="53677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60032" y="3633189"/>
            <a:ext cx="39863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Non-minimal Higgs sectors can 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ppear as low energy eff. theory 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99422" y="2585738"/>
            <a:ext cx="36965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pNGB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Higgs </a:t>
            </a:r>
            <a:endParaRPr lang="en-US" altLang="ja-JP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23528" y="3701422"/>
            <a:ext cx="32351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Extended Gauge Models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e.g., 331, 3221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etc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32040" y="1139259"/>
            <a:ext cx="225132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Sector</a:t>
            </a:r>
            <a:endParaRPr lang="en-US" altLang="ja-JP" sz="2400" b="1" baseline="30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3707904" y="2589513"/>
            <a:ext cx="864096" cy="53677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右矢印 34"/>
          <p:cNvSpPr/>
          <p:nvPr/>
        </p:nvSpPr>
        <p:spPr>
          <a:xfrm>
            <a:off x="3707904" y="1750778"/>
            <a:ext cx="864096" cy="53677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349392" y="4709534"/>
            <a:ext cx="32463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BSM Phenomena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(ν-mass, DM, BAU, Muon g-2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右矢印 37"/>
          <p:cNvSpPr/>
          <p:nvPr/>
        </p:nvSpPr>
        <p:spPr>
          <a:xfrm>
            <a:off x="3707904" y="4752600"/>
            <a:ext cx="864096" cy="53677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860032" y="4785317"/>
            <a:ext cx="3948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Extra scalar multiplets play a role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 explain them. 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299422" y="3429000"/>
            <a:ext cx="8593058" cy="0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2/22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177846" y="2176368"/>
            <a:ext cx="1909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Talk by Stefania</a:t>
            </a:r>
            <a:endParaRPr lang="en-US" altLang="ja-JP" sz="1600" b="1" i="1" baseline="30000" dirty="0" smtClean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92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Renormalization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3" y="1412776"/>
            <a:ext cx="828091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Count the # of parameters in the Lagrangian. 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7543" y="2744912"/>
            <a:ext cx="828091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 Prepare the same # of counter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terms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shifting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parameters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 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543" y="4041056"/>
            <a:ext cx="8280920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 Set the same # of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conditions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 determine the CT’s. 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7544" y="5337200"/>
            <a:ext cx="8280920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4. Calculate the renormalized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quantities.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7" y="2084669"/>
            <a:ext cx="3024336" cy="464603"/>
          </a:xfrm>
          <a:prstGeom prst="rect">
            <a:avLst/>
          </a:prstGeom>
        </p:spPr>
      </p:pic>
      <p:sp>
        <p:nvSpPr>
          <p:cNvPr id="18" name="下矢印 17"/>
          <p:cNvSpPr/>
          <p:nvPr/>
        </p:nvSpPr>
        <p:spPr>
          <a:xfrm>
            <a:off x="827584" y="2000072"/>
            <a:ext cx="720081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下矢印 18"/>
          <p:cNvSpPr/>
          <p:nvPr/>
        </p:nvSpPr>
        <p:spPr>
          <a:xfrm>
            <a:off x="827584" y="3341360"/>
            <a:ext cx="720081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>
            <a:off x="827584" y="4637504"/>
            <a:ext cx="720081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3344615"/>
            <a:ext cx="6336704" cy="55971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1124" y="6070793"/>
            <a:ext cx="3558509" cy="46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2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276872"/>
            <a:ext cx="6683807" cy="43924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923928" y="2001034"/>
            <a:ext cx="672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Tree</a:t>
            </a:r>
            <a:endParaRPr kumimoji="1" lang="ja-JP" altLang="en-US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6885" y="200103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PI</a:t>
            </a:r>
            <a:endParaRPr kumimoji="1" lang="ja-JP" altLang="en-US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78173" y="1988840"/>
            <a:ext cx="1691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Counter ter</a:t>
            </a:r>
            <a:r>
              <a:rPr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endParaRPr kumimoji="1" lang="ja-JP" altLang="en-US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2616470"/>
            <a:ext cx="788999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hWW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hZZ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5536" y="4293487"/>
            <a:ext cx="482824" cy="431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hff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1162" y="5568856"/>
            <a:ext cx="612668" cy="45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hhh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Renormalized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Couplings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7544" y="1320384"/>
            <a:ext cx="5256584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4. Calculate the renormalized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quantities.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970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Renormalization in the Higgs sector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7543" y="1700808"/>
            <a:ext cx="8496945" cy="2239074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Parameters in the potential (8) : 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H+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α, β,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v, 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kumimoji="1"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Tadpoles (2)                            :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kumimoji="1" lang="en-US" altLang="ja-JP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baseline="-25000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T</a:t>
            </a:r>
            <a:r>
              <a:rPr lang="en-US" altLang="ja-JP" baseline="-250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endParaRPr kumimoji="1" lang="en-US" altLang="ja-JP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Wave functions (12)   </a:t>
            </a:r>
            <a:r>
              <a:rPr kumimoji="1"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       :  Z</a:t>
            </a:r>
            <a:r>
              <a:rPr kumimoji="1"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even</a:t>
            </a:r>
            <a:r>
              <a:rPr kumimoji="1"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(2×</a:t>
            </a:r>
            <a:r>
              <a:rPr kumimoji="1" lang="ja-JP" altLang="en-US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lang="en-US" altLang="ja-JP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), </a:t>
            </a:r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odd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(2×</a:t>
            </a:r>
            <a:r>
              <a:rPr lang="ja-JP" altLang="en-US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lang="en-US" altLang="ja-JP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), 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baseline="-250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(2×</a:t>
            </a:r>
            <a:r>
              <a:rPr lang="ja-JP" altLang="en-US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>
              <a:lnSpc>
                <a:spcPct val="200000"/>
              </a:lnSpc>
            </a:pP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Total (22)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3529" y="1268760"/>
            <a:ext cx="5904656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Count the # of parameters in the Lagrangian. 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3529" y="3984680"/>
            <a:ext cx="828091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 Prepare the same # of counter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terms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shifting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parameters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 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54981" y="4591308"/>
            <a:ext cx="8496945" cy="1754326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Parameter shift                  : 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-250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δm</a:t>
            </a:r>
            <a:r>
              <a:rPr lang="en-US" altLang="ja-JP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α 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α+δα,…</a:t>
            </a:r>
            <a:endParaRPr lang="en-US" altLang="ja-JP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Tadpole shift                      :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kumimoji="1" lang="en-US" altLang="ja-JP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baseline="-25000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ja-JP" altLang="en-US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 + </a:t>
            </a:r>
            <a:r>
              <a:rPr lang="en-US" altLang="ja-JP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δT</a:t>
            </a:r>
            <a:r>
              <a:rPr lang="en-US" altLang="ja-JP" baseline="-25000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T</a:t>
            </a:r>
            <a:r>
              <a:rPr lang="en-US" altLang="ja-JP" baseline="-250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ja-JP" altLang="en-US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→ </a:t>
            </a:r>
            <a:r>
              <a:rPr lang="en-US" altLang="ja-JP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 + </a:t>
            </a:r>
            <a:r>
              <a:rPr lang="en-US" altLang="ja-JP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δT</a:t>
            </a:r>
            <a:r>
              <a:rPr lang="en-US" altLang="ja-JP" baseline="-25000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endParaRPr kumimoji="1" lang="en-US" altLang="ja-JP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Field shift 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    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5903384"/>
            <a:ext cx="2088232" cy="63634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2717" y="5858538"/>
            <a:ext cx="2961952" cy="66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8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テキスト ボックス 2054"/>
          <p:cNvSpPr txBox="1"/>
          <p:nvPr/>
        </p:nvSpPr>
        <p:spPr>
          <a:xfrm>
            <a:off x="251520" y="2182898"/>
            <a:ext cx="223670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Tadpole condition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283968" y="2164794"/>
            <a:ext cx="636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-78174" y="1972575"/>
            <a:ext cx="2156552" cy="60221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724102" y="2207601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H, h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89481" y="2915652"/>
            <a:ext cx="5346615" cy="1080120"/>
            <a:chOff x="179512" y="3114818"/>
            <a:chExt cx="5346615" cy="1080120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341551" y="3474858"/>
              <a:ext cx="2520280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On-shell condition I 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4889414" y="3444080"/>
              <a:ext cx="6367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0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179512" y="3114818"/>
              <a:ext cx="2156552" cy="108012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2904570" y="3448182"/>
              <a:ext cx="3465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Φ</a:t>
              </a:r>
              <a:endPara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4154722" y="3717032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@ p</a:t>
            </a:r>
            <a:r>
              <a:rPr kumimoji="1"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m</a:t>
            </a:r>
            <a:r>
              <a:rPr kumimoji="1"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kumimoji="1"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1600" baseline="30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Renormalization in the Higgs sector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8787" y="1367044"/>
            <a:ext cx="478145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 Set the same # of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conditions. 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092280" y="2173589"/>
            <a:ext cx="1519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δT</a:t>
            </a:r>
            <a:r>
              <a:rPr lang="en-US" altLang="ja-JP" baseline="-25000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δT</a:t>
            </a:r>
            <a:r>
              <a:rPr lang="en-US" altLang="ja-JP" baseline="-25000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baseline="-250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(2)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7092280" y="3275692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δm</a:t>
            </a:r>
            <a:r>
              <a:rPr lang="en-US" altLang="ja-JP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(4)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023" y="2020194"/>
            <a:ext cx="990597" cy="676122"/>
          </a:xfrm>
          <a:prstGeom prst="rect">
            <a:avLst/>
          </a:prstGeom>
        </p:spPr>
      </p:pic>
      <p:sp>
        <p:nvSpPr>
          <p:cNvPr id="42" name="下矢印 41"/>
          <p:cNvSpPr/>
          <p:nvPr/>
        </p:nvSpPr>
        <p:spPr>
          <a:xfrm rot="16200000">
            <a:off x="6186859" y="2102175"/>
            <a:ext cx="514700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9" name="グループ化 78"/>
          <p:cNvGrpSpPr/>
          <p:nvPr/>
        </p:nvGrpSpPr>
        <p:grpSpPr>
          <a:xfrm>
            <a:off x="2688507" y="4293924"/>
            <a:ext cx="2730402" cy="869922"/>
            <a:chOff x="179512" y="3800906"/>
            <a:chExt cx="3582993" cy="1060982"/>
          </a:xfrm>
        </p:grpSpPr>
        <p:pic>
          <p:nvPicPr>
            <p:cNvPr id="8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279" y="3800906"/>
              <a:ext cx="177165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068551"/>
              <a:ext cx="440855" cy="596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左大かっこ 81"/>
            <p:cNvSpPr/>
            <p:nvPr/>
          </p:nvSpPr>
          <p:spPr>
            <a:xfrm>
              <a:off x="683568" y="3872914"/>
              <a:ext cx="79989" cy="88049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左大かっこ 82"/>
            <p:cNvSpPr/>
            <p:nvPr/>
          </p:nvSpPr>
          <p:spPr>
            <a:xfrm flipH="1">
              <a:off x="2483768" y="3872914"/>
              <a:ext cx="67596" cy="88049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2699790" y="4160947"/>
              <a:ext cx="1062715" cy="487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kumimoji="1"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0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755576" y="4439686"/>
              <a:ext cx="454789" cy="412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endPara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2051720" y="4448978"/>
              <a:ext cx="454789" cy="412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endPara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8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886" y="2960292"/>
            <a:ext cx="1380051" cy="77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テキスト ボックス 88"/>
          <p:cNvSpPr txBox="1"/>
          <p:nvPr/>
        </p:nvSpPr>
        <p:spPr>
          <a:xfrm>
            <a:off x="4369446" y="3284984"/>
            <a:ext cx="346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251520" y="4581128"/>
            <a:ext cx="2520280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On-shell condition II 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89481" y="5867980"/>
            <a:ext cx="2682319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On-shell condition III 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3419872" y="6402814"/>
            <a:ext cx="2105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@ p</a:t>
            </a:r>
            <a:r>
              <a:rPr kumimoji="1"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m</a:t>
            </a:r>
            <a:r>
              <a:rPr kumimoji="1"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kumimoji="1"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=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Φ’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1600" baseline="30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646074"/>
            <a:ext cx="1380051" cy="77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テキスト ボックス 93"/>
          <p:cNvSpPr txBox="1"/>
          <p:nvPr/>
        </p:nvSpPr>
        <p:spPr>
          <a:xfrm>
            <a:off x="4339392" y="5970766"/>
            <a:ext cx="399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Φ’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2771800" y="5949280"/>
            <a:ext cx="346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626259" y="5909210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0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7" name="下矢印 96"/>
          <p:cNvSpPr/>
          <p:nvPr/>
        </p:nvSpPr>
        <p:spPr>
          <a:xfrm rot="16200000">
            <a:off x="6186858" y="3171650"/>
            <a:ext cx="514700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下矢印 97"/>
          <p:cNvSpPr/>
          <p:nvPr/>
        </p:nvSpPr>
        <p:spPr>
          <a:xfrm rot="16200000">
            <a:off x="6186858" y="4406431"/>
            <a:ext cx="514700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下矢印 98"/>
          <p:cNvSpPr/>
          <p:nvPr/>
        </p:nvSpPr>
        <p:spPr>
          <a:xfrm rot="16200000">
            <a:off x="6186858" y="5763938"/>
            <a:ext cx="514700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7092280" y="4509120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δZ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(6)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139952" y="517867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@ p</a:t>
            </a:r>
            <a:r>
              <a:rPr kumimoji="1"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m</a:t>
            </a:r>
            <a:r>
              <a:rPr kumimoji="1"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kumimoji="1"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1600" baseline="30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6876256" y="5291916"/>
            <a:ext cx="1837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δα, δC</a:t>
            </a:r>
            <a:r>
              <a:rPr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Hh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δC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hH</a:t>
            </a:r>
            <a:r>
              <a:rPr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6876256" y="5723964"/>
            <a:ext cx="1847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δβ, </a:t>
            </a:r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δC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AG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δC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</a:t>
            </a:r>
            <a:r>
              <a:rPr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6876256" y="6156012"/>
            <a:ext cx="22140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δC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G+H</a:t>
            </a:r>
            <a:r>
              <a:rPr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δC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H+G</a:t>
            </a:r>
            <a:r>
              <a:rPr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(8)</a:t>
            </a:r>
          </a:p>
          <a:p>
            <a:r>
              <a:rPr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ja-JP" altLang="en-US" dirty="0">
              <a:solidFill>
                <a:srgbClr val="00B050"/>
              </a:solidFill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580112" y="1187460"/>
            <a:ext cx="3127075" cy="890651"/>
            <a:chOff x="5580112" y="1187460"/>
            <a:chExt cx="3127075" cy="890651"/>
          </a:xfrm>
        </p:grpSpPr>
        <p:sp>
          <p:nvSpPr>
            <p:cNvPr id="105" name="正方形/長方形 104"/>
            <p:cNvSpPr/>
            <p:nvPr/>
          </p:nvSpPr>
          <p:spPr>
            <a:xfrm>
              <a:off x="5580112" y="1187460"/>
              <a:ext cx="3127075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δv   : Ren. in EW sector </a:t>
              </a:r>
              <a:r>
                <a:rPr lang="en-US" altLang="ja-JP" sz="1200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Hollik</a:t>
              </a:r>
              <a:endParaRPr lang="en-US" altLang="ja-JP" sz="12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>
                <a:lnSpc>
                  <a:spcPct val="13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δM</a:t>
              </a:r>
              <a:r>
                <a:rPr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: Minimal subtra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tion</a:t>
              </a:r>
              <a:endParaRPr lang="ja-JP" altLang="en-US" sz="1600" dirty="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6016406" y="1801112"/>
              <a:ext cx="266900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i="1" dirty="0" err="1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Kanemura</a:t>
              </a: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Okada, </a:t>
              </a:r>
              <a:r>
                <a:rPr lang="en-US" altLang="ja-JP" sz="1200" i="1" dirty="0" err="1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Senaha</a:t>
              </a: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Yuan</a:t>
              </a:r>
              <a:endParaRPr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5043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44"/>
    </mc:Choice>
    <mc:Fallback xmlns="">
      <p:transition spd="slow" advTm="57244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Uncertainty for QCD corrections</a:t>
            </a:r>
            <a:endParaRPr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340768"/>
            <a:ext cx="5416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Lepage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Mackenzie and </a:t>
            </a:r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Peskin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1404.0319 [</a:t>
            </a:r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hep-ph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endParaRPr kumimoji="1" lang="ja-JP" altLang="en-US" sz="16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013176"/>
            <a:ext cx="6448425" cy="14287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679322"/>
            <a:ext cx="6485521" cy="311783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2" y="1260698"/>
            <a:ext cx="174307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8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湯川</a:t>
            </a:r>
            <a:r>
              <a:rPr lang="ja-JP" altLang="en-US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カップリング（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3HDM, Type-Z</a:t>
            </a:r>
            <a:r>
              <a:rPr lang="ja-JP" altLang="en-US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Southampton)      </a:t>
            </a:r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                                                                              12/25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7544" y="1196752"/>
            <a:ext cx="50433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Δκ</a:t>
            </a:r>
            <a:r>
              <a:rPr lang="en-US" altLang="ja-JP" sz="2400" baseline="-25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Δκ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V</a:t>
            </a:r>
            <a:r>
              <a:rPr lang="en-US" altLang="ja-JP" sz="2400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en-US" altLang="ja-JP" sz="2400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ξ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f</a:t>
            </a:r>
            <a:r>
              <a:rPr lang="en-US" altLang="ja-JP" sz="24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(R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en-US" altLang="ja-JP" sz="2400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ξ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f</a:t>
            </a:r>
            <a:r>
              <a:rPr lang="en-US" altLang="ja-JP" sz="24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(R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31 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630105" y="3933056"/>
            <a:ext cx="2452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tanγ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1</a:t>
            </a:r>
            <a:endParaRPr lang="ja-JP" altLang="en-US" sz="1400" dirty="0"/>
          </a:p>
        </p:txBody>
      </p:sp>
      <p:sp>
        <p:nvSpPr>
          <p:cNvPr id="27" name="正方形/長方形 26"/>
          <p:cNvSpPr/>
          <p:nvPr/>
        </p:nvSpPr>
        <p:spPr>
          <a:xfrm>
            <a:off x="899592" y="1917993"/>
            <a:ext cx="49785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V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=-1%,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Δκ</a:t>
            </a:r>
            <a:r>
              <a:rPr lang="en-US" altLang="ja-JP" sz="1600" baseline="-25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U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&lt; 0, (R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and (R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31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canned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877668" y="2618618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ξ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-tanβ </a:t>
            </a:r>
            <a:endParaRPr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4923508" y="3230396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ξ</a:t>
            </a:r>
            <a:r>
              <a:rPr lang="en-US" altLang="ja-JP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-tanβ </a:t>
            </a:r>
            <a:endParaRPr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6722710" y="2636912"/>
            <a:ext cx="2282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ξ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en-US" altLang="ja-JP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-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tanγ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/cosβ </a:t>
            </a:r>
            <a:endParaRPr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6705074" y="3221978"/>
            <a:ext cx="2153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ξ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en-US" altLang="ja-JP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cotγ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/cosβ </a:t>
            </a:r>
            <a:endParaRPr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5004048" y="4086364"/>
            <a:ext cx="5040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5004048" y="4509120"/>
            <a:ext cx="50405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5004048" y="4941168"/>
            <a:ext cx="50405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>
            <a:off x="5647881" y="4355812"/>
            <a:ext cx="2452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tanγ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2</a:t>
            </a:r>
            <a:endParaRPr lang="ja-JP" altLang="en-US" sz="1400" dirty="0"/>
          </a:p>
        </p:txBody>
      </p:sp>
      <p:sp>
        <p:nvSpPr>
          <p:cNvPr id="44" name="正方形/長方形 43"/>
          <p:cNvSpPr/>
          <p:nvPr/>
        </p:nvSpPr>
        <p:spPr>
          <a:xfrm>
            <a:off x="5652120" y="4787860"/>
            <a:ext cx="2452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tanγ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1/2</a:t>
            </a:r>
            <a:endParaRPr lang="ja-JP" altLang="en-US" sz="14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69" y="2346920"/>
            <a:ext cx="432435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1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</a:t>
            </a:r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波振幅行列の固有値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5" y="2204864"/>
            <a:ext cx="7220669" cy="4202329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611560" y="1200352"/>
            <a:ext cx="799288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Kanemura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Kubota, 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Takasugi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(1993) [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Diagonalized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all the neutral channels]</a:t>
            </a:r>
            <a:endParaRPr lang="en-US" altLang="ja-JP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Akeroyd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Arhrib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Naimi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(2000) 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[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Diagonalized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all the singly-charged channels]</a:t>
            </a:r>
          </a:p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Ginzburg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Ivanov 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2003)                  [Extended to the CPV 2HDM]</a:t>
            </a:r>
            <a:endParaRPr lang="en-US" altLang="ja-JP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502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Motivations of non-minimal Higgs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0179" y="1137518"/>
            <a:ext cx="89479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BSM</a:t>
            </a:r>
            <a:endParaRPr lang="en-US" altLang="ja-JP" sz="2400" b="1" baseline="30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9422" y="1879664"/>
            <a:ext cx="23247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Supersymmetry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16016" y="1800899"/>
            <a:ext cx="231781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least 2-doublets</a:t>
            </a:r>
            <a:endParaRPr lang="en-US" altLang="ja-JP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716016" y="2492896"/>
            <a:ext cx="43909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Depends on the global sym. breaking</a:t>
            </a:r>
          </a:p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SO(6)/SO(4)×SO(2)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60032" y="3633189"/>
            <a:ext cx="39863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Non-minimal Higgs sectors can 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ppear as low energy eff. theory 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99422" y="2585738"/>
            <a:ext cx="36965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pNGB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Higgs </a:t>
            </a:r>
            <a:endParaRPr lang="en-US" altLang="ja-JP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23528" y="3701422"/>
            <a:ext cx="32351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Extended Gauge Models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e.g., 331, 3221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etc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32040" y="1139259"/>
            <a:ext cx="225132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Sector</a:t>
            </a:r>
            <a:endParaRPr lang="en-US" altLang="ja-JP" sz="2400" b="1" baseline="30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49392" y="4709534"/>
            <a:ext cx="32463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BSM Phenomena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(ν-mass, DM, BAU, Muon g-2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860032" y="4785317"/>
            <a:ext cx="3948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Extra scalar multiplets play a role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 explain them. 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299422" y="3429000"/>
            <a:ext cx="8593058" cy="0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2/22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475655" y="5781164"/>
            <a:ext cx="5049103" cy="553998"/>
            <a:chOff x="1475655" y="5781164"/>
            <a:chExt cx="5049103" cy="553998"/>
          </a:xfrm>
        </p:grpSpPr>
        <p:sp>
          <p:nvSpPr>
            <p:cNvPr id="21" name="正方形/長方形 20"/>
            <p:cNvSpPr/>
            <p:nvPr/>
          </p:nvSpPr>
          <p:spPr>
            <a:xfrm>
              <a:off x="1475655" y="5800648"/>
              <a:ext cx="5049103" cy="5086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755145" y="5781164"/>
              <a:ext cx="476961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iggs is a </a:t>
              </a:r>
              <a:r>
                <a:rPr lang="en-US" altLang="ja-JP" sz="2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robe 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 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ew 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</a:t>
              </a: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hysics!!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3" name="右矢印 22"/>
          <p:cNvSpPr/>
          <p:nvPr/>
        </p:nvSpPr>
        <p:spPr>
          <a:xfrm rot="10800000">
            <a:off x="3595730" y="2680111"/>
            <a:ext cx="864096" cy="1497777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635896" y="4438006"/>
            <a:ext cx="9755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Probe</a:t>
            </a:r>
            <a:endParaRPr lang="ja-JP" altLang="en-US" sz="2000" b="1" dirty="0">
              <a:solidFill>
                <a:schemeClr val="tx2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177846" y="2176368"/>
            <a:ext cx="1909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Talk by Stefania</a:t>
            </a:r>
            <a:endParaRPr lang="en-US" altLang="ja-JP" sz="1600" b="1" i="1" baseline="30000" dirty="0" smtClean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58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Bottom-Up Approach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4416" y="1196752"/>
            <a:ext cx="857516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How can we narrow down the various possibilities of the Higgs sector?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3/22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2943" y="1744166"/>
            <a:ext cx="65649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Effective field theory      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or   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Renormallizable models</a:t>
            </a:r>
            <a:endParaRPr lang="en-US" altLang="ja-JP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5463" y="2251997"/>
            <a:ext cx="3613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Generic, but less prediction power</a:t>
            </a:r>
            <a:endParaRPr lang="en-US" altLang="ja-JP" sz="16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91335" y="2266430"/>
            <a:ext cx="50526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Specific, but high precision calculations possible </a:t>
            </a:r>
            <a:endParaRPr lang="en-US" altLang="ja-JP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454800" y="2777153"/>
            <a:ext cx="8263803" cy="2139536"/>
            <a:chOff x="454800" y="2777153"/>
            <a:chExt cx="8263803" cy="2139536"/>
          </a:xfrm>
        </p:grpSpPr>
        <p:sp>
          <p:nvSpPr>
            <p:cNvPr id="26" name="テキスト ボックス 25"/>
            <p:cNvSpPr txBox="1"/>
            <p:nvPr/>
          </p:nvSpPr>
          <p:spPr>
            <a:xfrm>
              <a:off x="454800" y="2777153"/>
              <a:ext cx="5269328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Electroweak rho parameter: ρ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exp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= 1.0004</a:t>
              </a:r>
              <a:endParaRPr lang="ja-JP" altLang="en-US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5596025" y="2785311"/>
              <a:ext cx="77617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+ 0.0003</a:t>
              </a:r>
              <a:endParaRPr lang="ja-JP" altLang="en-US" sz="10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5596025" y="3001335"/>
              <a:ext cx="77296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  0.0004</a:t>
              </a:r>
              <a:endParaRPr lang="ja-JP" altLang="en-US" sz="1000" dirty="0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3635896" y="3356992"/>
              <a:ext cx="5082707" cy="1051003"/>
              <a:chOff x="395535" y="1369885"/>
              <a:chExt cx="5082707" cy="1051003"/>
            </a:xfrm>
          </p:grpSpPr>
          <p:sp>
            <p:nvSpPr>
              <p:cNvPr id="28" name="角丸四角形 27"/>
              <p:cNvSpPr/>
              <p:nvPr/>
            </p:nvSpPr>
            <p:spPr>
              <a:xfrm>
                <a:off x="395535" y="1369885"/>
                <a:ext cx="5082707" cy="1051003"/>
              </a:xfrm>
              <a:prstGeom prst="round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9" name="図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5040" y="1461566"/>
                <a:ext cx="4731201" cy="904506"/>
              </a:xfrm>
              <a:prstGeom prst="rect">
                <a:avLst/>
              </a:prstGeom>
            </p:spPr>
          </p:pic>
        </p:grpSp>
        <p:sp>
          <p:nvSpPr>
            <p:cNvPr id="37" name="テキスト ボックス 36"/>
            <p:cNvSpPr txBox="1"/>
            <p:nvPr/>
          </p:nvSpPr>
          <p:spPr>
            <a:xfrm>
              <a:off x="4863736" y="4578135"/>
              <a:ext cx="34067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T:isospin, Y:hypercharge, v:VEV</a:t>
              </a: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448651" y="5085184"/>
            <a:ext cx="6931661" cy="884929"/>
            <a:chOff x="184265" y="6057666"/>
            <a:chExt cx="7023740" cy="884929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184265" y="6098983"/>
              <a:ext cx="7023740" cy="843612"/>
              <a:chOff x="184265" y="6098983"/>
              <a:chExt cx="7023740" cy="843612"/>
            </a:xfrm>
          </p:grpSpPr>
          <p:sp>
            <p:nvSpPr>
              <p:cNvPr id="44" name="テキスト ボックス 43"/>
              <p:cNvSpPr txBox="1"/>
              <p:nvPr/>
            </p:nvSpPr>
            <p:spPr>
              <a:xfrm>
                <a:off x="878813" y="6130065"/>
                <a:ext cx="6329192" cy="812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 + singlets + doublets (+ inert scalars)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   + higher reps. /w small VEV or VEV alignments </a:t>
                </a:r>
              </a:p>
            </p:txBody>
          </p:sp>
          <p:sp>
            <p:nvSpPr>
              <p:cNvPr id="45" name="右矢印 44"/>
              <p:cNvSpPr/>
              <p:nvPr/>
            </p:nvSpPr>
            <p:spPr>
              <a:xfrm>
                <a:off x="184265" y="6098983"/>
                <a:ext cx="463440" cy="504056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742747" y="6057666"/>
              <a:ext cx="6230755" cy="88492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615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Bottom-Up Approach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4416" y="1196752"/>
            <a:ext cx="857516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How can we narrow down the various possibilities of the Higgs sector?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4/22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2943" y="1744166"/>
            <a:ext cx="65649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Effective field theory      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or   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Renormallizable models</a:t>
            </a:r>
            <a:endParaRPr lang="en-US" altLang="ja-JP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5463" y="2251997"/>
            <a:ext cx="3613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Generic, but less prediction power</a:t>
            </a:r>
            <a:endParaRPr lang="en-US" altLang="ja-JP" sz="16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91335" y="2266430"/>
            <a:ext cx="50526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Specific, but high precision calculations possible </a:t>
            </a:r>
            <a:endParaRPr lang="en-US" altLang="ja-JP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4800" y="2777153"/>
            <a:ext cx="526932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Electroweak rho parameter: ρ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exp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1.0004</a:t>
            </a:r>
            <a:endParaRPr lang="ja-JP" altLang="en-US" baseline="-25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596025" y="2785311"/>
            <a:ext cx="7761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+ 0.0003</a:t>
            </a:r>
            <a:endParaRPr lang="ja-JP" altLang="en-US" sz="1000" dirty="0"/>
          </a:p>
        </p:txBody>
      </p:sp>
      <p:sp>
        <p:nvSpPr>
          <p:cNvPr id="8" name="正方形/長方形 7"/>
          <p:cNvSpPr/>
          <p:nvPr/>
        </p:nvSpPr>
        <p:spPr>
          <a:xfrm>
            <a:off x="5596025" y="3001335"/>
            <a:ext cx="7729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 0.0004</a:t>
            </a:r>
            <a:endParaRPr lang="ja-JP" altLang="en-US" sz="1000" dirty="0"/>
          </a:p>
        </p:txBody>
      </p:sp>
      <p:grpSp>
        <p:nvGrpSpPr>
          <p:cNvPr id="41" name="グループ化 40"/>
          <p:cNvGrpSpPr/>
          <p:nvPr/>
        </p:nvGrpSpPr>
        <p:grpSpPr>
          <a:xfrm>
            <a:off x="755577" y="3356617"/>
            <a:ext cx="6552728" cy="545373"/>
            <a:chOff x="184265" y="6057666"/>
            <a:chExt cx="6725972" cy="545373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184265" y="6098983"/>
              <a:ext cx="6725972" cy="504056"/>
              <a:chOff x="184265" y="6098983"/>
              <a:chExt cx="6725972" cy="504056"/>
            </a:xfrm>
          </p:grpSpPr>
          <p:sp>
            <p:nvSpPr>
              <p:cNvPr id="44" name="テキスト ボックス 43"/>
              <p:cNvSpPr txBox="1"/>
              <p:nvPr/>
            </p:nvSpPr>
            <p:spPr>
              <a:xfrm>
                <a:off x="918250" y="6127554"/>
                <a:ext cx="5991987" cy="41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 + singlets + doublets + “higher reps.” + inert scalars </a:t>
                </a:r>
              </a:p>
            </p:txBody>
          </p:sp>
          <p:sp>
            <p:nvSpPr>
              <p:cNvPr id="45" name="右矢印 44"/>
              <p:cNvSpPr/>
              <p:nvPr/>
            </p:nvSpPr>
            <p:spPr>
              <a:xfrm>
                <a:off x="184265" y="6098983"/>
                <a:ext cx="463440" cy="504056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856176" y="6057666"/>
              <a:ext cx="5906237" cy="5078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432454" y="4057581"/>
            <a:ext cx="73078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 FCNCs: These must be tiny from exp. (e.g., B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mixing) </a:t>
            </a:r>
            <a:endParaRPr lang="ja-JP" altLang="en-US" baseline="-25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755576" y="4653136"/>
            <a:ext cx="7913457" cy="830997"/>
            <a:chOff x="755576" y="4653136"/>
            <a:chExt cx="7913457" cy="830997"/>
          </a:xfrm>
        </p:grpSpPr>
        <p:sp>
          <p:nvSpPr>
            <p:cNvPr id="22" name="右矢印 21"/>
            <p:cNvSpPr/>
            <p:nvPr/>
          </p:nvSpPr>
          <p:spPr>
            <a:xfrm>
              <a:off x="755576" y="4705653"/>
              <a:ext cx="457364" cy="504056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259632" y="4653136"/>
              <a:ext cx="740940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It constrains the structure of multi-doublet models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Natural way to avoid tree FCNCs: 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Natural Flavor Conservation (NFC)</a:t>
              </a: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454800" y="5585465"/>
            <a:ext cx="19591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4. What else?   </a:t>
            </a:r>
            <a:endParaRPr lang="ja-JP" altLang="en-US" sz="2400" b="1" baseline="-25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339752" y="5518973"/>
            <a:ext cx="30492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Couplings!!</a:t>
            </a:r>
            <a:endParaRPr lang="ja-JP" altLang="en-US" sz="2400" b="1" baseline="-25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394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this talk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0991" y="1268760"/>
            <a:ext cx="79532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consider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simple non-minimal Higgs sectors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i.e.,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 + X, </a:t>
            </a:r>
          </a:p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discuss the deviation in the h couplings from the SM value.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5/22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79905" y="4695527"/>
            <a:ext cx="293743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V="1">
            <a:off x="1899326" y="3140968"/>
            <a:ext cx="0" cy="31091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634662" y="2712695"/>
            <a:ext cx="25313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Discovery of new Higgs</a:t>
            </a:r>
            <a:endParaRPr lang="ja-JP" altLang="en-US" sz="1600" dirty="0">
              <a:solidFill>
                <a:schemeClr val="tx2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116484" y="4846613"/>
            <a:ext cx="1747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Coup. deviation</a:t>
            </a:r>
            <a:endParaRPr lang="ja-JP" altLang="en-US" sz="1600" dirty="0">
              <a:solidFill>
                <a:schemeClr val="tx2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787983" y="4276700"/>
            <a:ext cx="601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Yes</a:t>
            </a:r>
            <a:endParaRPr lang="ja-JP" altLang="en-US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395536" y="4260018"/>
            <a:ext cx="522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</a:t>
            </a:r>
            <a:endParaRPr lang="ja-JP" altLang="en-US" b="1" dirty="0"/>
          </a:p>
        </p:txBody>
      </p:sp>
      <p:sp>
        <p:nvSpPr>
          <p:cNvPr id="33" name="正方形/長方形 32"/>
          <p:cNvSpPr/>
          <p:nvPr/>
        </p:nvSpPr>
        <p:spPr>
          <a:xfrm>
            <a:off x="1884340" y="3244118"/>
            <a:ext cx="601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Yes</a:t>
            </a:r>
            <a:endParaRPr lang="ja-JP" altLang="en-US" b="1" dirty="0"/>
          </a:p>
        </p:txBody>
      </p:sp>
      <p:sp>
        <p:nvSpPr>
          <p:cNvPr id="34" name="正方形/長方形 33"/>
          <p:cNvSpPr/>
          <p:nvPr/>
        </p:nvSpPr>
        <p:spPr>
          <a:xfrm>
            <a:off x="1907704" y="5795972"/>
            <a:ext cx="522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</a:t>
            </a:r>
            <a:endParaRPr lang="ja-JP" altLang="en-US" b="1" dirty="0"/>
          </a:p>
        </p:txBody>
      </p:sp>
      <p:sp>
        <p:nvSpPr>
          <p:cNvPr id="35" name="正方形/長方形 34"/>
          <p:cNvSpPr/>
          <p:nvPr/>
        </p:nvSpPr>
        <p:spPr>
          <a:xfrm>
            <a:off x="296811" y="2212687"/>
            <a:ext cx="3657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Possible situations after Run-II</a:t>
            </a:r>
            <a:endParaRPr lang="ja-JP" altLang="en-US" u="sng" dirty="0"/>
          </a:p>
        </p:txBody>
      </p:sp>
      <p:sp>
        <p:nvSpPr>
          <p:cNvPr id="46" name="正方形/長方形 45"/>
          <p:cNvSpPr/>
          <p:nvPr/>
        </p:nvSpPr>
        <p:spPr>
          <a:xfrm>
            <a:off x="3851920" y="3462099"/>
            <a:ext cx="37190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B: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Fingerprint identification 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Extraction of the 2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nd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Higgs mass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3851920" y="5589240"/>
            <a:ext cx="37439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D: Constraint on model parameters</a:t>
            </a:r>
            <a:endParaRPr lang="ja-JP" altLang="en-US" sz="1600" dirty="0"/>
          </a:p>
        </p:txBody>
      </p:sp>
      <p:sp>
        <p:nvSpPr>
          <p:cNvPr id="48" name="正方形/長方形 47"/>
          <p:cNvSpPr/>
          <p:nvPr/>
        </p:nvSpPr>
        <p:spPr>
          <a:xfrm>
            <a:off x="2395191" y="3833150"/>
            <a:ext cx="356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385366" y="5334728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891608" y="5359046"/>
            <a:ext cx="367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928276" y="3860711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08144" y="2751311"/>
            <a:ext cx="5372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A: Fingerprint identification (with fixed parameters)</a:t>
            </a:r>
            <a:endParaRPr lang="ja-JP" altLang="en-US" sz="1600" dirty="0"/>
          </a:p>
        </p:txBody>
      </p:sp>
      <p:sp>
        <p:nvSpPr>
          <p:cNvPr id="37" name="正方形/長方形 36"/>
          <p:cNvSpPr/>
          <p:nvPr/>
        </p:nvSpPr>
        <p:spPr>
          <a:xfrm>
            <a:off x="3828847" y="4495667"/>
            <a:ext cx="386900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Constraint on model parameters </a:t>
            </a: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Consistency check </a:t>
            </a:r>
          </a:p>
          <a:p>
            <a:pPr>
              <a:lnSpc>
                <a:spcPct val="150000"/>
              </a:lnSpc>
            </a:pP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6281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5940152" y="1115616"/>
            <a:ext cx="1964441" cy="430887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Future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 and Future Measurements 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40761" y="1657424"/>
            <a:ext cx="2952328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4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arXiv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r>
              <a:rPr lang="en-US" altLang="ja-JP" sz="1400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1310.8361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[</a:t>
            </a:r>
            <a:r>
              <a:rPr kumimoji="1" lang="en-US" altLang="ja-JP" sz="14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hep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-ex]</a:t>
            </a:r>
            <a:endParaRPr kumimoji="1" lang="ja-JP" altLang="en-US" sz="14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4337449" y="3399964"/>
            <a:ext cx="612329" cy="604519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85547" y="1197895"/>
            <a:ext cx="4104456" cy="47320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Present (LHC Run-I: ATLAS + CMS)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58593" y="1696430"/>
            <a:ext cx="2661306" cy="340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arXiv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1606.02266 [</a:t>
            </a:r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hep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-ex]</a:t>
            </a:r>
            <a:endParaRPr lang="ja-JP" altLang="en-US" sz="14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54006" y="2479249"/>
            <a:ext cx="817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~10%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6164" y="3701206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~20%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97740" y="4156048"/>
            <a:ext cx="817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~15%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8195" y="4527624"/>
            <a:ext cx="817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~20%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85085" y="5041777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~10%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227" y="2010191"/>
            <a:ext cx="4038600" cy="3651743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5076056" y="3862209"/>
            <a:ext cx="3977237" cy="7189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140626" y="5877272"/>
            <a:ext cx="8950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To compare future precise measurements, precise calculations are necessary!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859" y="2024545"/>
            <a:ext cx="3028950" cy="3645995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6444208" y="756364"/>
            <a:ext cx="2699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1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lang="en-US" altLang="ja-JP" sz="1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en-US" altLang="ja-JP" sz="1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16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en-US" altLang="ja-JP" sz="1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xp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)/g</a:t>
            </a:r>
            <a:r>
              <a:rPr lang="en-US" altLang="ja-JP" sz="1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(SM) 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6/22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62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139804</TotalTime>
  <Words>3085</Words>
  <Application>Microsoft Office PowerPoint</Application>
  <PresentationFormat>画面に合わせる (4:3)</PresentationFormat>
  <Paragraphs>699</Paragraphs>
  <Slides>46</Slides>
  <Notes>46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46</vt:i4>
      </vt:variant>
    </vt:vector>
  </HeadingPairs>
  <TitlesOfParts>
    <vt:vector size="54" baseType="lpstr">
      <vt:lpstr>Meiryo UI</vt:lpstr>
      <vt:lpstr>ＭＳ Ｐゴシック</vt:lpstr>
      <vt:lpstr>メイリオ</vt:lpstr>
      <vt:lpstr>Arial</vt:lpstr>
      <vt:lpstr>Calibri</vt:lpstr>
      <vt:lpstr>Times New Roman</vt:lpstr>
      <vt:lpstr>Wingdings</vt:lpstr>
      <vt:lpstr>Office ​​テーマ</vt:lpstr>
      <vt:lpstr>Higgs boson couplings  in the non-minimal Higgs sectors</vt:lpstr>
      <vt:lpstr>　Contents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　Contents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　Contents</vt:lpstr>
      <vt:lpstr>　Higgs couplings at 1-loop level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the Higgs sector from Higgs coupling measurements</dc:title>
  <dc:creator>Windows ユーザー</dc:creator>
  <cp:lastModifiedBy>kei yagyu</cp:lastModifiedBy>
  <cp:revision>6109</cp:revision>
  <cp:lastPrinted>2015-02-08T14:55:53Z</cp:lastPrinted>
  <dcterms:created xsi:type="dcterms:W3CDTF">2013-07-02T16:05:00Z</dcterms:created>
  <dcterms:modified xsi:type="dcterms:W3CDTF">2017-03-01T09:07:00Z</dcterms:modified>
</cp:coreProperties>
</file>