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4" r:id="rId1"/>
  </p:sldMasterIdLst>
  <p:notesMasterIdLst>
    <p:notesMasterId r:id="rId24"/>
  </p:notesMasterIdLst>
  <p:handoutMasterIdLst>
    <p:handoutMasterId r:id="rId25"/>
  </p:handoutMasterIdLst>
  <p:sldIdLst>
    <p:sldId id="406" r:id="rId2"/>
    <p:sldId id="397" r:id="rId3"/>
    <p:sldId id="394" r:id="rId4"/>
    <p:sldId id="378" r:id="rId5"/>
    <p:sldId id="408" r:id="rId6"/>
    <p:sldId id="390" r:id="rId7"/>
    <p:sldId id="382" r:id="rId8"/>
    <p:sldId id="347" r:id="rId9"/>
    <p:sldId id="366" r:id="rId10"/>
    <p:sldId id="401" r:id="rId11"/>
    <p:sldId id="386" r:id="rId12"/>
    <p:sldId id="383" r:id="rId13"/>
    <p:sldId id="387" r:id="rId14"/>
    <p:sldId id="377" r:id="rId15"/>
    <p:sldId id="388" r:id="rId16"/>
    <p:sldId id="400" r:id="rId17"/>
    <p:sldId id="403" r:id="rId18"/>
    <p:sldId id="409" r:id="rId19"/>
    <p:sldId id="410" r:id="rId20"/>
    <p:sldId id="412" r:id="rId21"/>
    <p:sldId id="411" r:id="rId22"/>
    <p:sldId id="350" r:id="rId23"/>
  </p:sldIdLst>
  <p:sldSz cx="9144000" cy="6858000" type="screen4x3"/>
  <p:notesSz cx="9866313" cy="6734175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00"/>
    <a:srgbClr val="FF7C80"/>
    <a:srgbClr val="FFCC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2593" autoAdjust="0"/>
    <p:restoredTop sz="94660"/>
  </p:normalViewPr>
  <p:slideViewPr>
    <p:cSldViewPr>
      <p:cViewPr varScale="1">
        <p:scale>
          <a:sx n="126" d="100"/>
          <a:sy n="126" d="100"/>
        </p:scale>
        <p:origin x="157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4276256" cy="336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6" rIns="91413" bIns="4570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7734" y="1"/>
            <a:ext cx="4276254" cy="336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6" rIns="91413" bIns="4570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396221"/>
            <a:ext cx="4276256" cy="336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6" rIns="91413" bIns="4570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7734" y="6396221"/>
            <a:ext cx="4276254" cy="336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3" tIns="45706" rIns="91413" bIns="4570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C1153F0-774F-48A5-A375-C8FA88BC3C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40911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6256" cy="337955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87734" y="0"/>
            <a:ext cx="4276254" cy="337955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r">
              <a:defRPr sz="1200"/>
            </a:lvl1pPr>
          </a:lstStyle>
          <a:p>
            <a:fld id="{082F3772-6E35-4923-B155-0A5EB8F82C9C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417888" y="841375"/>
            <a:ext cx="3030537" cy="2273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3" tIns="45706" rIns="91413" bIns="4570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5935" y="3240896"/>
            <a:ext cx="7894445" cy="2651642"/>
          </a:xfrm>
          <a:prstGeom prst="rect">
            <a:avLst/>
          </a:prstGeom>
        </p:spPr>
        <p:txBody>
          <a:bodyPr vert="horz" lIns="91413" tIns="45706" rIns="91413" bIns="4570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6396221"/>
            <a:ext cx="4276256" cy="337955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87734" y="6396221"/>
            <a:ext cx="4276254" cy="337955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r">
              <a:defRPr sz="1200"/>
            </a:lvl1pPr>
          </a:lstStyle>
          <a:p>
            <a:fld id="{0A7A1012-BD3C-43D1-8CDA-17B2D48779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53622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7A1012-BD3C-43D1-8CDA-17B2D48779C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29758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83925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23687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33582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31861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4909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357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66914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938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375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7320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5588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EF2E10-B23F-4FB0-8FD2-6095628194D5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894632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63697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14678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09461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816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020" y="1769541"/>
            <a:ext cx="7080026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020" y="3598339"/>
            <a:ext cx="7080026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5059D-C4EA-43D3-B838-F42400F205B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45823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ate-V2-S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95" y="540085"/>
            <a:ext cx="7656010" cy="38343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4" y="4565255"/>
            <a:ext cx="7766495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26217" y="695010"/>
            <a:ext cx="7285600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6532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CCF26-3EDB-482D-967F-2BDE98214291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132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8437"/>
            <a:ext cx="776532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295180"/>
            <a:ext cx="7765322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CCF26-3EDB-482D-967F-2BDE98214291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576949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3"/>
            <a:ext cx="6564224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304353"/>
            <a:ext cx="7765322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CCF26-3EDB-482D-967F-2BDE98214291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1" name="TextBox 10"/>
          <p:cNvSpPr txBox="1"/>
          <p:nvPr/>
        </p:nvSpPr>
        <p:spPr>
          <a:xfrm>
            <a:off x="627459" y="87391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28359" y="293324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2277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2126943"/>
            <a:ext cx="7765322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9" y="4650556"/>
            <a:ext cx="776414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CCF26-3EDB-482D-967F-2BDE98214291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602940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5033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76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4929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4929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CCF26-3EDB-482D-967F-2BDE98214291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44610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39" y="1826045"/>
            <a:ext cx="2529046" cy="1833558"/>
          </a:xfrm>
          <a:prstGeom prst="rect">
            <a:avLst/>
          </a:prstGeom>
        </p:spPr>
      </p:pic>
      <p:pic>
        <p:nvPicPr>
          <p:cNvPr id="28" name="Picture 27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13" y="1826045"/>
            <a:ext cx="2529046" cy="1833558"/>
          </a:xfrm>
          <a:prstGeom prst="rect">
            <a:avLst/>
          </a:prstGeom>
        </p:spPr>
      </p:pic>
      <p:pic>
        <p:nvPicPr>
          <p:cNvPr id="29" name="Picture 28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715" y="1826045"/>
            <a:ext cx="2529046" cy="1833558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6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763577" y="1938918"/>
            <a:ext cx="2319276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6" y="4480369"/>
            <a:ext cx="2475738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91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09307" y="1939094"/>
            <a:ext cx="2319276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75" y="4480368"/>
            <a:ext cx="2476753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5023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056774" y="1934432"/>
            <a:ext cx="2319276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4929" y="4480366"/>
            <a:ext cx="2475738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CCF26-3EDB-482D-967F-2BDE98214291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43452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4D164A-36FB-4BE8-86B2-64738316ADA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358345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7302" y="609600"/>
            <a:ext cx="1713365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7" y="609600"/>
            <a:ext cx="5937654" cy="5181601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A9ADAB-E684-4B9C-93A6-BEA295FBFA27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44783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34612A-4271-457B-905A-DC6A85C596BC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85710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1761068"/>
            <a:ext cx="7192913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3589879"/>
            <a:ext cx="7192913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42BD2-048A-4CCB-92EF-C430B0CC5CA4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1707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7" y="1732449"/>
            <a:ext cx="3795373" cy="4058750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169" y="1732450"/>
            <a:ext cx="3798499" cy="4058751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768DB-0358-4AF7-A1AF-5867CDA775A2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76524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45" y="1770323"/>
            <a:ext cx="3787423" cy="4112953"/>
          </a:xfrm>
          <a:prstGeom prst="rect">
            <a:avLst/>
          </a:prstGeom>
        </p:spPr>
      </p:pic>
      <p:pic>
        <p:nvPicPr>
          <p:cNvPr id="14" name="Picture 13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245" y="1770323"/>
            <a:ext cx="3787423" cy="4112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404" y="1835254"/>
            <a:ext cx="3657258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404" y="2380138"/>
            <a:ext cx="3657258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1225" y="1835255"/>
            <a:ext cx="3671498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1225" y="2380138"/>
            <a:ext cx="3671498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7F655F-3C32-41D5-AA88-6A4C90C37781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5265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EEA802-25EA-459C-81A2-F2E09340A0C5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16984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B9CED7-709F-47EC-B32F-F41684CF6DB1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6634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0"/>
            <a:ext cx="2780167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5" y="609600"/>
            <a:ext cx="4808943" cy="51816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431518"/>
            <a:ext cx="2780167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1A524-ACB2-4527-8F9A-3FD0776A64D4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37878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late-V2-S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987" y="609923"/>
            <a:ext cx="3428146" cy="5205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923"/>
            <a:ext cx="3924676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76728" y="743989"/>
            <a:ext cx="3165375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439261"/>
            <a:ext cx="3924676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966E5-52F0-4C47-8B7F-A906558BB1C0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68805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1732450"/>
            <a:ext cx="776532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7" y="5883276"/>
            <a:ext cx="50046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65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>
              <a:defRPr/>
            </a:pPr>
            <a:fld id="{2C1CCF26-3EDB-482D-967F-2BDE98214291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43582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  <p:sldLayoutId id="2147483751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kumimoji="1"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kumimoji="1"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628650" y="188640"/>
            <a:ext cx="7886700" cy="1196792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 dirty="0">
                <a:solidFill>
                  <a:srgbClr val="7030A0"/>
                </a:solidFill>
                <a:latin typeface="+mn-lt"/>
              </a:rPr>
              <a:t>Digital Archives for Nuclear Emulsion Data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ja-JP" sz="2400" dirty="0">
                <a:solidFill>
                  <a:srgbClr val="7030A0"/>
                </a:solidFill>
                <a:latin typeface="+mn-lt"/>
              </a:rPr>
              <a:t>- past experiments in cosmic-ray and accelerator physics -</a:t>
            </a:r>
            <a:endParaRPr lang="ja-JP" altLang="en-US" sz="24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9532" y="1772816"/>
            <a:ext cx="8424936" cy="3816424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en-US" altLang="ja-JP" dirty="0">
                <a:solidFill>
                  <a:schemeClr val="tx1"/>
                </a:solidFill>
              </a:rPr>
              <a:t>HTS runs at </a:t>
            </a:r>
            <a:r>
              <a:rPr lang="en-US" altLang="ja-JP" dirty="0">
                <a:solidFill>
                  <a:schemeClr val="tx1"/>
                </a:solidFill>
                <a:cs typeface="Calibri" panose="020F0502020204030204" pitchFamily="34" charset="0"/>
              </a:rPr>
              <a:t>~</a:t>
            </a:r>
            <a:r>
              <a:rPr lang="en-US" altLang="ja-JP" dirty="0">
                <a:solidFill>
                  <a:schemeClr val="tx1"/>
                </a:solidFill>
              </a:rPr>
              <a:t>0.5m</a:t>
            </a:r>
            <a:r>
              <a:rPr lang="en-US" altLang="ja-JP" baseline="30000" dirty="0">
                <a:solidFill>
                  <a:schemeClr val="tx1"/>
                </a:solidFill>
              </a:rPr>
              <a:t>2</a:t>
            </a:r>
            <a:r>
              <a:rPr lang="en-US" altLang="ja-JP" dirty="0">
                <a:solidFill>
                  <a:schemeClr val="tx1"/>
                </a:solidFill>
              </a:rPr>
              <a:t>/h read-out speed. 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en-US" altLang="ja-JP" b="1" dirty="0">
                <a:solidFill>
                  <a:schemeClr val="tx1"/>
                </a:solidFill>
              </a:rPr>
              <a:t>All tracks in past experiments’ emulsion can be read-out. </a:t>
            </a:r>
            <a:br>
              <a:rPr lang="en-US" altLang="ja-JP" b="1" dirty="0">
                <a:solidFill>
                  <a:schemeClr val="tx1"/>
                </a:solidFill>
              </a:rPr>
            </a:br>
            <a:r>
              <a:rPr lang="en-US" altLang="ja-JP" dirty="0">
                <a:solidFill>
                  <a:schemeClr val="tx1"/>
                </a:solidFill>
              </a:rPr>
              <a:t>for minimum bias re-analysis. 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en-US" altLang="ja-JP" dirty="0">
                <a:solidFill>
                  <a:schemeClr val="tx1"/>
                </a:solidFill>
              </a:rPr>
              <a:t>Share those emulsion data for educational use etc. </a:t>
            </a:r>
            <a:r>
              <a:rPr lang="en-US" altLang="ja-JP" dirty="0">
                <a:solidFill>
                  <a:schemeClr val="tx1"/>
                </a:solidFill>
                <a:effectLst/>
                <a:cs typeface="Calibri" panose="020F0502020204030204" pitchFamily="34" charset="0"/>
              </a:rPr>
              <a:t>→</a:t>
            </a:r>
            <a:r>
              <a:rPr lang="en-US" altLang="ja-JP" dirty="0">
                <a:solidFill>
                  <a:schemeClr val="tx1"/>
                </a:solidFill>
                <a:effectLst/>
              </a:rPr>
              <a:t> </a:t>
            </a:r>
            <a:r>
              <a:rPr lang="en-US" altLang="ja-JP" b="1" dirty="0">
                <a:solidFill>
                  <a:schemeClr val="tx1"/>
                </a:solidFill>
                <a:effectLst/>
              </a:rPr>
              <a:t>Digital Archives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en-US" altLang="ja-JP" dirty="0">
                <a:solidFill>
                  <a:schemeClr val="tx1"/>
                </a:solidFill>
                <a:effectLst/>
              </a:rPr>
              <a:t>Emulsion plates read-out by HTS so far are … 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en-US" altLang="ja-JP" sz="2000" dirty="0">
                <a:solidFill>
                  <a:schemeClr val="tx1"/>
                </a:solidFill>
              </a:rPr>
              <a:t>All two blocks of RUNJOB 1997 flight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en-US" altLang="ja-JP" sz="2000" dirty="0">
                <a:solidFill>
                  <a:schemeClr val="tx1"/>
                </a:solidFill>
                <a:sym typeface="Symbol" panose="05050102010706020507" pitchFamily="18" charset="2"/>
              </a:rPr>
              <a:t>Part of top 9 plates of JACEE-13 ( Antarctic circumpolar fight in 1994 )</a:t>
            </a:r>
            <a:endParaRPr lang="en-US" altLang="ja-JP" sz="2000" dirty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n"/>
            </a:pPr>
            <a:r>
              <a:rPr lang="en-US" altLang="ja-JP" sz="2000" b="1" dirty="0">
                <a:solidFill>
                  <a:schemeClr val="tx1"/>
                </a:solidFill>
              </a:rPr>
              <a:t>1 module of DONUT ( neutrino experiment ) </a:t>
            </a:r>
          </a:p>
          <a:p>
            <a:pPr marL="36900" indent="0">
              <a:buClr>
                <a:srgbClr val="00B050"/>
              </a:buClr>
              <a:buNone/>
            </a:pPr>
            <a:endParaRPr lang="en-US" altLang="ja-JP" dirty="0">
              <a:solidFill>
                <a:schemeClr val="tx1"/>
              </a:solidFill>
              <a:effectLst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5082825" y="5661248"/>
            <a:ext cx="3269978" cy="91940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600" dirty="0"/>
              <a:t>K. Kodama : Aichi Univ. of </a:t>
            </a:r>
            <a:r>
              <a:rPr kumimoji="1" lang="en-US" altLang="ja-JP" sz="1600" dirty="0" err="1"/>
              <a:t>Edication</a:t>
            </a:r>
            <a:endParaRPr kumimoji="1" lang="en-US" altLang="ja-JP" sz="1600" dirty="0"/>
          </a:p>
          <a:p>
            <a:pPr algn="ctr"/>
            <a:r>
              <a:rPr lang="en-US" altLang="ja-JP" sz="1600" dirty="0"/>
              <a:t>M. </a:t>
            </a:r>
            <a:r>
              <a:rPr lang="en-US" altLang="ja-JP" sz="1600" dirty="0" err="1"/>
              <a:t>Ichimura</a:t>
            </a:r>
            <a:r>
              <a:rPr lang="en-US" altLang="ja-JP" sz="1600" dirty="0"/>
              <a:t> : </a:t>
            </a:r>
            <a:r>
              <a:rPr lang="en-US" altLang="ja-JP" sz="1600" dirty="0" err="1"/>
              <a:t>Hirosaki</a:t>
            </a:r>
            <a:r>
              <a:rPr lang="en-US" altLang="ja-JP" sz="1600" dirty="0"/>
              <a:t> Univ. </a:t>
            </a:r>
          </a:p>
          <a:p>
            <a:pPr algn="ctr"/>
            <a:r>
              <a:rPr kumimoji="1" lang="en-US" altLang="ja-JP" sz="1600" dirty="0"/>
              <a:t>M. Nakamura : Nagoya Univ.     </a:t>
            </a:r>
            <a:endParaRPr kumimoji="1" lang="ja-JP" altLang="en-US" sz="1600" dirty="0"/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26399D45-E5BB-854F-733A-1017226E11A5}"/>
              </a:ext>
            </a:extLst>
          </p:cNvPr>
          <p:cNvSpPr/>
          <p:nvPr/>
        </p:nvSpPr>
        <p:spPr>
          <a:xfrm>
            <a:off x="6140131" y="4797152"/>
            <a:ext cx="1876757" cy="408623"/>
          </a:xfrm>
          <a:prstGeom prst="wedgeRoundRectCallout">
            <a:avLst>
              <a:gd name="adj1" fmla="val -63541"/>
              <a:gd name="adj2" fmla="val -38295"/>
              <a:gd name="adj3" fmla="val 16667"/>
            </a:avLst>
          </a:prstGeom>
          <a:solidFill>
            <a:srgbClr val="FFFF00"/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This presentation</a:t>
            </a:r>
          </a:p>
        </p:txBody>
      </p:sp>
    </p:spTree>
    <p:extLst>
      <p:ext uri="{BB962C8B-B14F-4D97-AF65-F5344CB8AC3E}">
        <p14:creationId xmlns:p14="http://schemas.microsoft.com/office/powerpoint/2010/main" val="2877454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ADA6C7E5-9BA2-60BC-A421-C6771B87869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7584" y="2185615"/>
            <a:ext cx="5106339" cy="3915483"/>
          </a:xfrm>
          <a:prstGeom prst="rect">
            <a:avLst/>
          </a:prstGeom>
        </p:spPr>
      </p:pic>
      <p:sp>
        <p:nvSpPr>
          <p:cNvPr id="8" name="角丸四角形 1">
            <a:extLst>
              <a:ext uri="{FF2B5EF4-FFF2-40B4-BE49-F238E27FC236}">
                <a16:creationId xmlns:a16="http://schemas.microsoft.com/office/drawing/2014/main" id="{0DAC9188-9411-327E-3AAC-FF171451A7EA}"/>
              </a:ext>
            </a:extLst>
          </p:cNvPr>
          <p:cNvSpPr/>
          <p:nvPr/>
        </p:nvSpPr>
        <p:spPr>
          <a:xfrm>
            <a:off x="1515277" y="6237311"/>
            <a:ext cx="4100803" cy="340519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sz="14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Nuclear Instruments and Methods A493(2002)45-66</a:t>
            </a:r>
            <a:endParaRPr kumimoji="1" lang="ja-JP" altLang="en-US" sz="1400" dirty="0">
              <a:latin typeface="Calibri Light" panose="020F0302020204030204" pitchFamily="34" charset="0"/>
              <a:ea typeface="BIZ UDPゴシック" panose="020B0400000000000000" pitchFamily="50" charset="-128"/>
            </a:endParaRPr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07AE717B-8A3F-3669-2FA1-0DAEC82D0934}"/>
              </a:ext>
            </a:extLst>
          </p:cNvPr>
          <p:cNvSpPr txBox="1">
            <a:spLocks/>
          </p:cNvSpPr>
          <p:nvPr/>
        </p:nvSpPr>
        <p:spPr>
          <a:xfrm>
            <a:off x="628650" y="363186"/>
            <a:ext cx="7886700" cy="91128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 b="1" dirty="0">
                <a:solidFill>
                  <a:srgbClr val="0070C0"/>
                </a:solidFill>
                <a:ea typeface="BIZ UDPゴシック" panose="020B0400000000000000" pitchFamily="50" charset="-128"/>
              </a:rPr>
              <a:t>Summary of </a:t>
            </a:r>
            <a:r>
              <a:rPr lang="en-US" altLang="ja-JP" sz="2800" b="1" dirty="0">
                <a:solidFill>
                  <a:srgbClr val="0070C0"/>
                </a:solidFill>
                <a:ea typeface="BIZ UDPゴシック" panose="020B0400000000000000" pitchFamily="50" charset="-128"/>
                <a:sym typeface="Symbol" panose="05050102010706020507" pitchFamily="18" charset="2"/>
              </a:rPr>
              <a:t> </a:t>
            </a:r>
            <a:r>
              <a:rPr lang="en-US" altLang="ja-JP" sz="2800" b="1" dirty="0">
                <a:solidFill>
                  <a:srgbClr val="0070C0"/>
                </a:solidFill>
                <a:ea typeface="BIZ UDPゴシック" panose="020B0400000000000000" pitchFamily="50" charset="-128"/>
              </a:rPr>
              <a:t>beam exposures in DONUT</a:t>
            </a:r>
            <a:endParaRPr lang="en-US" altLang="ja-JP" sz="2800" b="1" dirty="0">
              <a:solidFill>
                <a:srgbClr val="00B0F0"/>
              </a:solidFill>
              <a:ea typeface="BIZ UDPゴシック" panose="020B0400000000000000" pitchFamily="50" charset="-128"/>
            </a:endParaRPr>
          </a:p>
        </p:txBody>
      </p:sp>
      <p:sp>
        <p:nvSpPr>
          <p:cNvPr id="10" name="角丸四角形 20">
            <a:extLst>
              <a:ext uri="{FF2B5EF4-FFF2-40B4-BE49-F238E27FC236}">
                <a16:creationId xmlns:a16="http://schemas.microsoft.com/office/drawing/2014/main" id="{508764BA-DD83-432D-DE1F-12FA682EAC40}"/>
              </a:ext>
            </a:extLst>
          </p:cNvPr>
          <p:cNvSpPr/>
          <p:nvPr/>
        </p:nvSpPr>
        <p:spPr>
          <a:xfrm>
            <a:off x="1267673" y="1315104"/>
            <a:ext cx="6472923" cy="715089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>
              <a:buClr>
                <a:schemeClr val="bg1"/>
              </a:buClr>
              <a:buSzPct val="70000"/>
            </a:pPr>
            <a:r>
              <a:rPr lang="en-US" altLang="ja-JP" b="1" dirty="0">
                <a:latin typeface="+mj-lt"/>
                <a:ea typeface="BIZ UDPゴシック" panose="020B0400000000000000" pitchFamily="50" charset="-128"/>
              </a:rPr>
              <a:t>3.54×10</a:t>
            </a:r>
            <a:r>
              <a:rPr lang="en-US" altLang="ja-JP" b="1" baseline="30000" dirty="0">
                <a:latin typeface="+mj-lt"/>
                <a:ea typeface="BIZ UDPゴシック" panose="020B0400000000000000" pitchFamily="50" charset="-128"/>
              </a:rPr>
              <a:t>17</a:t>
            </a:r>
            <a:r>
              <a:rPr lang="ja-JP" altLang="en-US" b="1" dirty="0">
                <a:latin typeface="+mj-lt"/>
                <a:ea typeface="BIZ UDPゴシック" panose="020B0400000000000000" pitchFamily="50" charset="-128"/>
              </a:rPr>
              <a:t> </a:t>
            </a:r>
            <a:r>
              <a:rPr lang="en-US" altLang="ja-JP" b="1" dirty="0">
                <a:latin typeface="+mj-lt"/>
                <a:ea typeface="BIZ UDPゴシック" panose="020B0400000000000000" pitchFamily="50" charset="-128"/>
              </a:rPr>
              <a:t>protons of 800GeV/c were used to create neutrino beam </a:t>
            </a:r>
          </a:p>
          <a:p>
            <a:pPr algn="ctr">
              <a:buClr>
                <a:schemeClr val="bg1"/>
              </a:buClr>
              <a:buSzPct val="70000"/>
            </a:pPr>
            <a:r>
              <a:rPr lang="en-US" altLang="ja-JP" b="1" dirty="0">
                <a:latin typeface="+mj-lt"/>
                <a:ea typeface="BIZ UDPゴシック" panose="020B0400000000000000" pitchFamily="50" charset="-128"/>
              </a:rPr>
              <a:t>and exposed to emulsion targets</a:t>
            </a:r>
            <a:endParaRPr kumimoji="1" lang="ja-JP" altLang="en-US" b="1" dirty="0">
              <a:latin typeface="+mj-lt"/>
              <a:ea typeface="BIZ UDPゴシック" panose="020B0400000000000000" pitchFamily="50" charset="-128"/>
            </a:endParaRPr>
          </a:p>
        </p:txBody>
      </p:sp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859C27EF-B2E5-F2B1-2D55-E9D6487AEC5E}"/>
              </a:ext>
            </a:extLst>
          </p:cNvPr>
          <p:cNvSpPr/>
          <p:nvPr/>
        </p:nvSpPr>
        <p:spPr>
          <a:xfrm>
            <a:off x="5436096" y="3700681"/>
            <a:ext cx="3260697" cy="885349"/>
          </a:xfrm>
          <a:prstGeom prst="wedgeRoundRectCallout">
            <a:avLst>
              <a:gd name="adj1" fmla="val -56981"/>
              <a:gd name="adj2" fmla="val -42629"/>
              <a:gd name="adj3" fmla="val 1666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dirty="0">
                <a:ea typeface="BIZ UDPゴシック" panose="020B0400000000000000" pitchFamily="50" charset="-128"/>
              </a:rPr>
              <a:t>Module #1 were read-out. </a:t>
            </a:r>
          </a:p>
          <a:p>
            <a:pPr algn="ctr"/>
            <a:r>
              <a:rPr lang="en-US" altLang="ja-JP" sz="1400" dirty="0">
                <a:ea typeface="BIZ UDPゴシック" panose="020B0400000000000000" pitchFamily="50" charset="-128"/>
              </a:rPr>
              <a:t>No swelling ( i.e. expand emulsion layer ) </a:t>
            </a:r>
          </a:p>
          <a:p>
            <a:pPr algn="ctr"/>
            <a:r>
              <a:rPr lang="en-US" altLang="ja-JP" sz="1400" dirty="0">
                <a:ea typeface="BIZ UDPゴシック" panose="020B0400000000000000" pitchFamily="50" charset="-128"/>
              </a:rPr>
              <a:t>not to damage emulsion plates</a:t>
            </a:r>
            <a:endParaRPr lang="ja-JP" altLang="en-US" sz="1400" dirty="0"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0185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コンピューターの画面のスクリーンショット&#10;&#10;自動的に生成された説明">
            <a:extLst>
              <a:ext uri="{FF2B5EF4-FFF2-40B4-BE49-F238E27FC236}">
                <a16:creationId xmlns:a16="http://schemas.microsoft.com/office/drawing/2014/main" id="{EEBD85CF-A156-4C32-B5F1-AB28BFA6DA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31312" y="2492896"/>
            <a:ext cx="4589160" cy="3350275"/>
          </a:xfrm>
          <a:prstGeom prst="rect">
            <a:avLst/>
          </a:prstGeom>
        </p:spPr>
      </p:pic>
      <p:pic>
        <p:nvPicPr>
          <p:cNvPr id="3" name="図 2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1992CE4F-F51D-4802-910E-616BA6F7A27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512" y="1368244"/>
            <a:ext cx="4131177" cy="2924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6663D105-E398-4E45-BE97-11F0304A3766}"/>
              </a:ext>
            </a:extLst>
          </p:cNvPr>
          <p:cNvSpPr/>
          <p:nvPr/>
        </p:nvSpPr>
        <p:spPr>
          <a:xfrm>
            <a:off x="5076056" y="4964593"/>
            <a:ext cx="774047" cy="408623"/>
          </a:xfrm>
          <a:prstGeom prst="wedgeRoundRectCallout">
            <a:avLst>
              <a:gd name="adj1" fmla="val -70342"/>
              <a:gd name="adj2" fmla="val 43676"/>
              <a:gd name="adj3" fmla="val 16667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dirty="0"/>
              <a:t>Ghost</a:t>
            </a:r>
            <a:endParaRPr kumimoji="1" lang="ja-JP" altLang="en-US" dirty="0"/>
          </a:p>
        </p:txBody>
      </p:sp>
      <p:sp>
        <p:nvSpPr>
          <p:cNvPr id="33" name="タイトル 1"/>
          <p:cNvSpPr txBox="1">
            <a:spLocks/>
          </p:cNvSpPr>
          <p:nvPr/>
        </p:nvSpPr>
        <p:spPr>
          <a:xfrm>
            <a:off x="645740" y="245623"/>
            <a:ext cx="7886700" cy="87912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 dirty="0" err="1">
                <a:ln>
                  <a:solidFill>
                    <a:prstClr val="white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rgbClr val="0070C0"/>
                </a:solidFill>
                <a:effectLst>
                  <a:outerShdw blurRad="9525" dist="25400" dir="14640000" algn="tl" rotWithShape="0">
                    <a:prstClr val="white">
                      <a:alpha val="30000"/>
                    </a:prstClr>
                  </a:outerShdw>
                </a:effectLst>
                <a:latin typeface="Calibri" panose="020F0502020204030204" pitchFamily="34" charset="0"/>
                <a:ea typeface="BIZ UDPゴシック" panose="020B0400000000000000" pitchFamily="50" charset="-128"/>
              </a:rPr>
              <a:t>MicroTrack</a:t>
            </a:r>
            <a:r>
              <a:rPr lang="en-US" altLang="ja-JP" sz="2800" dirty="0">
                <a:ln>
                  <a:solidFill>
                    <a:prstClr val="white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rgbClr val="0070C0"/>
                </a:solidFill>
                <a:effectLst>
                  <a:outerShdw blurRad="9525" dist="25400" dir="14640000" algn="tl" rotWithShape="0">
                    <a:prstClr val="white">
                      <a:alpha val="30000"/>
                    </a:prstClr>
                  </a:outerShdw>
                </a:effectLst>
                <a:latin typeface="Calibri" panose="020F0502020204030204" pitchFamily="34" charset="0"/>
                <a:ea typeface="BIZ UDPゴシック" panose="020B0400000000000000" pitchFamily="50" charset="-128"/>
              </a:rPr>
              <a:t> Read-out</a:t>
            </a:r>
            <a:endParaRPr lang="ja-JP" altLang="en-US" sz="2800" dirty="0">
              <a:ln>
                <a:solidFill>
                  <a:prstClr val="white">
                    <a:lumMod val="75000"/>
                    <a:lumOff val="25000"/>
                    <a:alpha val="10000"/>
                  </a:prstClr>
                </a:solidFill>
              </a:ln>
              <a:solidFill>
                <a:srgbClr val="0070C0"/>
              </a:solidFill>
              <a:effectLst>
                <a:outerShdw blurRad="9525" dist="25400" dir="14640000" algn="tl" rotWithShape="0">
                  <a:prstClr val="white">
                    <a:alpha val="30000"/>
                  </a:prstClr>
                </a:outerShdw>
              </a:effectLst>
              <a:latin typeface="Calibri" panose="020F0502020204030204" pitchFamily="34" charset="0"/>
              <a:ea typeface="BIZ UDPゴシック" panose="020B0400000000000000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372637" y="6008183"/>
            <a:ext cx="6398731" cy="465892"/>
          </a:xfrm>
          <a:prstGeom prst="roundRect">
            <a:avLst>
              <a:gd name="adj" fmla="val 24612"/>
            </a:avLst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sz="2000" dirty="0" err="1"/>
              <a:t>MicroTrack</a:t>
            </a:r>
            <a:r>
              <a:rPr lang="en-US" altLang="ja-JP" sz="2000" dirty="0"/>
              <a:t>, DONUT mod-01 pl048 face=1</a:t>
            </a:r>
            <a:r>
              <a:rPr lang="ja-JP" altLang="en-US" sz="2000" dirty="0"/>
              <a:t> </a:t>
            </a:r>
            <a:r>
              <a:rPr lang="en-US" altLang="ja-JP" sz="2000" dirty="0"/>
              <a:t>ph≥7 ( test scan )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32E43321-B8EC-4DE3-93DC-ABA15850FEB7}"/>
              </a:ext>
            </a:extLst>
          </p:cNvPr>
          <p:cNvSpPr/>
          <p:nvPr/>
        </p:nvSpPr>
        <p:spPr>
          <a:xfrm>
            <a:off x="5018474" y="1914299"/>
            <a:ext cx="3020367" cy="715089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ea typeface="BIZ UDPゴシック" panose="020B0400000000000000" pitchFamily="50" charset="-128"/>
              </a:rPr>
              <a:t>Position and angle difference </a:t>
            </a:r>
          </a:p>
          <a:p>
            <a:pPr algn="ctr"/>
            <a:r>
              <a:rPr kumimoji="1" lang="en-US" altLang="ja-JP" dirty="0">
                <a:ea typeface="BIZ UDPゴシック" panose="020B0400000000000000" pitchFamily="50" charset="-128"/>
              </a:rPr>
              <a:t>of any two </a:t>
            </a:r>
            <a:r>
              <a:rPr kumimoji="1" lang="en-US" altLang="ja-JP" dirty="0" err="1">
                <a:ea typeface="BIZ UDPゴシック" panose="020B0400000000000000" pitchFamily="50" charset="-128"/>
              </a:rPr>
              <a:t>MicroTracks</a:t>
            </a:r>
            <a:endParaRPr kumimoji="1" lang="en-US" altLang="ja-JP" dirty="0">
              <a:ea typeface="BIZ UDPゴシック" panose="020B0400000000000000" pitchFamily="50" charset="-128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39113E39-D9FC-4EB1-834B-C2443D0A2FF9}"/>
              </a:ext>
            </a:extLst>
          </p:cNvPr>
          <p:cNvSpPr/>
          <p:nvPr/>
        </p:nvSpPr>
        <p:spPr>
          <a:xfrm>
            <a:off x="1917394" y="1196752"/>
            <a:ext cx="655410" cy="408623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dirty="0" err="1"/>
              <a:t>tan</a:t>
            </a:r>
            <a:r>
              <a:rPr lang="en-US" altLang="ja-JP" i="1" dirty="0" err="1"/>
              <a:t>θ</a:t>
            </a:r>
            <a:endParaRPr lang="en-US" altLang="ja-JP" dirty="0">
              <a:ea typeface="BIZ UDPゴシック" panose="020B0400000000000000" pitchFamily="50" charset="-128"/>
            </a:endParaRPr>
          </a:p>
        </p:txBody>
      </p:sp>
      <p:sp>
        <p:nvSpPr>
          <p:cNvPr id="9" name="角丸四角形吹き出し 11">
            <a:extLst>
              <a:ext uri="{FF2B5EF4-FFF2-40B4-BE49-F238E27FC236}">
                <a16:creationId xmlns:a16="http://schemas.microsoft.com/office/drawing/2014/main" id="{B5527D41-5448-4D35-A4A5-C54EB5239279}"/>
              </a:ext>
            </a:extLst>
          </p:cNvPr>
          <p:cNvSpPr/>
          <p:nvPr/>
        </p:nvSpPr>
        <p:spPr>
          <a:xfrm>
            <a:off x="882223" y="4447459"/>
            <a:ext cx="2725759" cy="34051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400" dirty="0" err="1">
                <a:latin typeface="Calibri" panose="020F0502020204030204" pitchFamily="34" charset="0"/>
                <a:ea typeface="BIZ UDPゴシック" panose="020B0400000000000000" pitchFamily="50" charset="-128"/>
              </a:rPr>
              <a:t>MicroTrack</a:t>
            </a:r>
            <a:r>
              <a:rPr lang="ja-JP" altLang="en-US" sz="1400" dirty="0">
                <a:latin typeface="Calibri" panose="020F0502020204030204" pitchFamily="34" charset="0"/>
                <a:ea typeface="BIZ UDPゴシック" panose="020B0400000000000000" pitchFamily="50" charset="-128"/>
              </a:rPr>
              <a:t> </a:t>
            </a:r>
            <a:r>
              <a:rPr lang="en-US" altLang="ja-JP" sz="1400" dirty="0">
                <a:latin typeface="Calibri" panose="020F0502020204030204" pitchFamily="34" charset="0"/>
                <a:ea typeface="BIZ UDPゴシック" panose="020B0400000000000000" pitchFamily="50" charset="-128"/>
              </a:rPr>
              <a:t>density</a:t>
            </a:r>
            <a:r>
              <a:rPr lang="ja-JP" altLang="en-US" sz="1400" dirty="0">
                <a:latin typeface="Calibri" panose="020F0502020204030204" pitchFamily="34" charset="0"/>
                <a:ea typeface="BIZ UDPゴシック" panose="020B0400000000000000" pitchFamily="50" charset="-128"/>
              </a:rPr>
              <a:t> </a:t>
            </a:r>
            <a:r>
              <a:rPr lang="en-US" altLang="ja-JP" sz="1400" dirty="0">
                <a:latin typeface="Calibri" panose="020F0502020204030204" pitchFamily="34" charset="0"/>
                <a:ea typeface="BIZ UDPゴシック" panose="020B0400000000000000" pitchFamily="50" charset="-128"/>
              </a:rPr>
              <a:t>= 1.6×10</a:t>
            </a:r>
            <a:r>
              <a:rPr lang="en-US" altLang="ja-JP" sz="1400" baseline="30000" dirty="0">
                <a:latin typeface="Calibri" panose="020F0502020204030204" pitchFamily="34" charset="0"/>
                <a:ea typeface="BIZ UDPゴシック" panose="020B0400000000000000" pitchFamily="50" charset="-128"/>
              </a:rPr>
              <a:t>6</a:t>
            </a:r>
            <a:r>
              <a:rPr lang="en-US" altLang="ja-JP" sz="1400" dirty="0">
                <a:latin typeface="Calibri" panose="020F0502020204030204" pitchFamily="34" charset="0"/>
                <a:ea typeface="BIZ UDPゴシック" panose="020B0400000000000000" pitchFamily="50" charset="-128"/>
              </a:rPr>
              <a:t>/cm</a:t>
            </a:r>
            <a:r>
              <a:rPr lang="en-US" altLang="ja-JP" sz="1400" baseline="30000" dirty="0">
                <a:latin typeface="Calibri" panose="020F0502020204030204" pitchFamily="34" charset="0"/>
                <a:ea typeface="BIZ UDPゴシック" panose="020B0400000000000000" pitchFamily="50" charset="-128"/>
              </a:rPr>
              <a:t>2</a:t>
            </a:r>
            <a:endParaRPr lang="ja-JP" altLang="en-US" sz="1400" baseline="30000" dirty="0">
              <a:latin typeface="Calibri" panose="020F0502020204030204" pitchFamily="34" charset="0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5021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グラフ&#10;&#10;自動的に生成された説明">
            <a:extLst>
              <a:ext uri="{FF2B5EF4-FFF2-40B4-BE49-F238E27FC236}">
                <a16:creationId xmlns:a16="http://schemas.microsoft.com/office/drawing/2014/main" id="{82BBC8F1-B0B4-44C7-9CCF-3AB37F54C7A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44008" y="3212562"/>
            <a:ext cx="3689196" cy="24941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図 2" descr="コンピューターのスクリーンショット&#10;&#10;自動的に生成された説明">
            <a:extLst>
              <a:ext uri="{FF2B5EF4-FFF2-40B4-BE49-F238E27FC236}">
                <a16:creationId xmlns:a16="http://schemas.microsoft.com/office/drawing/2014/main" id="{3DBCEAD4-4E64-456C-92FC-BFA9AB753F0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1600" y="2995706"/>
            <a:ext cx="3495661" cy="25126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" name="タイトル 1"/>
          <p:cNvSpPr txBox="1">
            <a:spLocks/>
          </p:cNvSpPr>
          <p:nvPr/>
        </p:nvSpPr>
        <p:spPr>
          <a:xfrm>
            <a:off x="645740" y="116632"/>
            <a:ext cx="7886700" cy="87912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 dirty="0" err="1">
                <a:ln>
                  <a:solidFill>
                    <a:prstClr val="white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rgbClr val="0070C0"/>
                </a:solidFill>
                <a:effectLst>
                  <a:outerShdw blurRad="9525" dist="25400" dir="14640000" algn="tl" rotWithShape="0">
                    <a:prstClr val="white">
                      <a:alpha val="30000"/>
                    </a:prstClr>
                  </a:outerShdw>
                </a:effectLst>
                <a:latin typeface="Calibri" panose="020F0502020204030204" pitchFamily="34" charset="0"/>
                <a:ea typeface="BIZ UDPゴシック" panose="020B0400000000000000" pitchFamily="50" charset="-128"/>
              </a:rPr>
              <a:t>BaseTrack</a:t>
            </a:r>
            <a:r>
              <a:rPr lang="en-US" altLang="ja-JP" sz="2800" dirty="0">
                <a:ln>
                  <a:solidFill>
                    <a:prstClr val="white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rgbClr val="0070C0"/>
                </a:solidFill>
                <a:effectLst>
                  <a:outerShdw blurRad="9525" dist="25400" dir="14640000" algn="tl" rotWithShape="0">
                    <a:prstClr val="white">
                      <a:alpha val="30000"/>
                    </a:prstClr>
                  </a:outerShdw>
                </a:effectLst>
                <a:latin typeface="Calibri" panose="020F0502020204030204" pitchFamily="34" charset="0"/>
                <a:ea typeface="BIZ UDPゴシック" panose="020B0400000000000000" pitchFamily="50" charset="-128"/>
              </a:rPr>
              <a:t> production</a:t>
            </a:r>
            <a:endParaRPr lang="ja-JP" altLang="en-US" sz="2800" dirty="0">
              <a:ln>
                <a:solidFill>
                  <a:prstClr val="white">
                    <a:lumMod val="75000"/>
                    <a:lumOff val="25000"/>
                    <a:alpha val="10000"/>
                  </a:prstClr>
                </a:solidFill>
              </a:ln>
              <a:solidFill>
                <a:srgbClr val="0070C0"/>
              </a:solidFill>
              <a:effectLst>
                <a:outerShdw blurRad="9525" dist="25400" dir="14640000" algn="tl" rotWithShape="0">
                  <a:prstClr val="white">
                    <a:alpha val="30000"/>
                  </a:prstClr>
                </a:outerShdw>
              </a:effectLst>
              <a:latin typeface="Calibri" panose="020F0502020204030204" pitchFamily="34" charset="0"/>
              <a:ea typeface="BIZ UDPゴシック" panose="020B0400000000000000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836351" y="6021288"/>
            <a:ext cx="5471306" cy="44267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sz="2000" dirty="0" err="1">
                <a:latin typeface="Calibri" panose="020F0502020204030204" pitchFamily="34" charset="0"/>
                <a:ea typeface="BIZ UDPゴシック" panose="020B0400000000000000" pitchFamily="50" charset="-128"/>
                <a:cs typeface="Calibri" panose="020F0502020204030204" pitchFamily="34" charset="0"/>
              </a:rPr>
              <a:t>BaseTrack</a:t>
            </a:r>
            <a:r>
              <a:rPr lang="en-US" altLang="ja-JP" sz="2000" dirty="0">
                <a:latin typeface="Calibri" panose="020F0502020204030204" pitchFamily="34" charset="0"/>
                <a:ea typeface="BIZ UDPゴシック" panose="020B0400000000000000" pitchFamily="50" charset="-128"/>
                <a:cs typeface="Calibri" panose="020F0502020204030204" pitchFamily="34" charset="0"/>
              </a:rPr>
              <a:t>, DONUT mod-01 pl048 </a:t>
            </a:r>
            <a:r>
              <a:rPr lang="en-US" altLang="ja-JP" sz="2000" dirty="0"/>
              <a:t>ph≥7 ( test scan )</a:t>
            </a:r>
            <a:endParaRPr lang="en-US" altLang="ja-JP" sz="2000" dirty="0">
              <a:latin typeface="Calibri" panose="020F0502020204030204" pitchFamily="34" charset="0"/>
              <a:ea typeface="BIZ UDPゴシック" panose="020B04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95B6CB57-581C-42D4-9BF1-5B6DB2883661}"/>
              </a:ext>
            </a:extLst>
          </p:cNvPr>
          <p:cNvSpPr/>
          <p:nvPr/>
        </p:nvSpPr>
        <p:spPr>
          <a:xfrm>
            <a:off x="1030472" y="2061368"/>
            <a:ext cx="2971628" cy="1021556"/>
          </a:xfrm>
          <a:prstGeom prst="wedgeRoundRectCallout">
            <a:avLst>
              <a:gd name="adj1" fmla="val -8007"/>
              <a:gd name="adj2" fmla="val 64175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dirty="0" err="1">
                <a:latin typeface="Calibri Light" panose="020F0302020204030204" pitchFamily="34" charset="0"/>
                <a:ea typeface="BIZ UDPゴシック" panose="020B0400000000000000" pitchFamily="50" charset="-128"/>
              </a:rPr>
              <a:t>MicroTrack</a:t>
            </a:r>
            <a:r>
              <a:rPr lang="en-US" altLang="ja-JP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 angle resolution </a:t>
            </a:r>
          </a:p>
          <a:p>
            <a:pPr algn="ctr"/>
            <a:r>
              <a:rPr lang="en-US" altLang="ja-JP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evaluated with </a:t>
            </a:r>
            <a:r>
              <a:rPr lang="en-US" altLang="ja-JP" dirty="0" err="1">
                <a:latin typeface="Calibri Light" panose="020F0302020204030204" pitchFamily="34" charset="0"/>
                <a:ea typeface="BIZ UDPゴシック" panose="020B0400000000000000" pitchFamily="50" charset="-128"/>
              </a:rPr>
              <a:t>BaseTracks</a:t>
            </a:r>
            <a:r>
              <a:rPr lang="en-US" altLang="ja-JP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.</a:t>
            </a:r>
          </a:p>
          <a:p>
            <a:pPr algn="ctr"/>
            <a:r>
              <a:rPr kumimoji="1" lang="en-US" altLang="ja-JP" dirty="0" err="1">
                <a:latin typeface="Calibri Light" panose="020F0302020204030204" pitchFamily="34" charset="0"/>
                <a:ea typeface="BIZ UDPゴシック" panose="020B0400000000000000" pitchFamily="50" charset="-128"/>
              </a:rPr>
              <a:t>BaseTrack</a:t>
            </a:r>
            <a:r>
              <a:rPr lang="ja-JP" altLang="en-US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 </a:t>
            </a:r>
            <a:r>
              <a:rPr lang="en-US" altLang="ja-JP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angle</a:t>
            </a:r>
            <a:r>
              <a:rPr lang="ja-JP" altLang="en-US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 </a:t>
            </a:r>
            <a:r>
              <a:rPr lang="en-US" altLang="ja-JP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dependent</a:t>
            </a:r>
            <a:endParaRPr kumimoji="1" lang="en-US" altLang="ja-JP" dirty="0">
              <a:latin typeface="Calibri Light" panose="020F0302020204030204" pitchFamily="34" charset="0"/>
              <a:ea typeface="BIZ UDPゴシック" panose="020B0400000000000000" pitchFamily="50" charset="-128"/>
            </a:endParaRPr>
          </a:p>
        </p:txBody>
      </p:sp>
      <p:sp>
        <p:nvSpPr>
          <p:cNvPr id="12" name="吹き出し: 角を丸めた四角形 11">
            <a:extLst>
              <a:ext uri="{FF2B5EF4-FFF2-40B4-BE49-F238E27FC236}">
                <a16:creationId xmlns:a16="http://schemas.microsoft.com/office/drawing/2014/main" id="{292ADE29-6C1F-4A8E-9A08-B2010FD6799A}"/>
              </a:ext>
            </a:extLst>
          </p:cNvPr>
          <p:cNvSpPr/>
          <p:nvPr/>
        </p:nvSpPr>
        <p:spPr>
          <a:xfrm>
            <a:off x="5292080" y="2276872"/>
            <a:ext cx="2949657" cy="1021556"/>
          </a:xfrm>
          <a:prstGeom prst="wedgeRoundRectCallout">
            <a:avLst>
              <a:gd name="adj1" fmla="val -35515"/>
              <a:gd name="adj2" fmla="val 73566"/>
              <a:gd name="adj3" fmla="val 16667"/>
            </a:avLst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Tight cut ( ∆</a:t>
            </a:r>
            <a:r>
              <a:rPr lang="ja-JP" altLang="en-US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𝜃≤</a:t>
            </a:r>
            <a:r>
              <a:rPr lang="en-US" altLang="ja-JP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0.04 ) </a:t>
            </a:r>
          </a:p>
          <a:p>
            <a:pPr algn="ctr"/>
            <a:r>
              <a:rPr lang="en-US" altLang="ja-JP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in lateral angle difference </a:t>
            </a:r>
          </a:p>
          <a:p>
            <a:pPr algn="ctr"/>
            <a:r>
              <a:rPr lang="en-US" altLang="ja-JP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to increase </a:t>
            </a:r>
            <a:r>
              <a:rPr lang="en-US" altLang="ja-JP" dirty="0" err="1">
                <a:latin typeface="Calibri Light" panose="020F0302020204030204" pitchFamily="34" charset="0"/>
                <a:ea typeface="BIZ UDPゴシック" panose="020B0400000000000000" pitchFamily="50" charset="-128"/>
              </a:rPr>
              <a:t>BaseTrack</a:t>
            </a:r>
            <a:r>
              <a:rPr lang="en-US" altLang="ja-JP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 purity.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角丸四角形 9">
                <a:extLst>
                  <a:ext uri="{FF2B5EF4-FFF2-40B4-BE49-F238E27FC236}">
                    <a16:creationId xmlns:a16="http://schemas.microsoft.com/office/drawing/2014/main" id="{9C0F90EE-8DB0-4DFC-9CA8-4D899A84E925}"/>
                  </a:ext>
                </a:extLst>
              </p:cNvPr>
              <p:cNvSpPr/>
              <p:nvPr/>
            </p:nvSpPr>
            <p:spPr>
              <a:xfrm>
                <a:off x="1261349" y="1052736"/>
                <a:ext cx="6621308" cy="783193"/>
              </a:xfrm>
              <a:prstGeom prst="round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altLang="ja-JP" sz="2000" b="1" dirty="0" err="1">
                    <a:latin typeface="Calibri" panose="020F0502020204030204" pitchFamily="34" charset="0"/>
                    <a:ea typeface="BIZ UDPゴシック" panose="020B0400000000000000" pitchFamily="50" charset="-128"/>
                    <a:cs typeface="Calibri" panose="020F0502020204030204" pitchFamily="34" charset="0"/>
                  </a:rPr>
                  <a:t>BaseTrack</a:t>
                </a:r>
                <a:r>
                  <a:rPr lang="en-US" altLang="ja-JP" sz="2000" b="1" dirty="0">
                    <a:latin typeface="Calibri" panose="020F0502020204030204" pitchFamily="34" charset="0"/>
                    <a:ea typeface="BIZ UDPゴシック" panose="020B0400000000000000" pitchFamily="50" charset="-128"/>
                    <a:cs typeface="Calibri" panose="020F0502020204030204" pitchFamily="34" charset="0"/>
                  </a:rPr>
                  <a:t> </a:t>
                </a:r>
                <a:r>
                  <a:rPr lang="en-US" altLang="ja-JP" sz="2000" b="1" dirty="0">
                    <a:latin typeface="Calibri Light" panose="020F0302020204030204" pitchFamily="34" charset="0"/>
                    <a:ea typeface="BIZ UDPゴシック" panose="020B0400000000000000" pitchFamily="50" charset="-128"/>
                    <a:cs typeface="Calibri" panose="020F0502020204030204" pitchFamily="34" charset="0"/>
                  </a:rPr>
                  <a:t>condition</a:t>
                </a:r>
                <a:endParaRPr lang="en-US" altLang="ja-JP" sz="2000" b="1" dirty="0">
                  <a:latin typeface="Calibri Light" panose="020F0302020204030204" pitchFamily="34" charset="0"/>
                  <a:ea typeface="BIZ UDPゴシック" panose="020B0400000000000000" pitchFamily="50" charset="-128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ja-JP" alt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≤0.06+0.01×</m:t>
                    </m:r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0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𝑏𝑎𝑠𝑒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Calibri Light" panose="020F0302020204030204" pitchFamily="34" charset="0"/>
                    <a:ea typeface="BIZ UDPゴシック" panose="020B0400000000000000" pitchFamily="50" charset="-128"/>
                  </a:rPr>
                  <a:t> where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ja-JP" alt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altLang="ja-JP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ja-JP" sz="2000" i="1">
                        <a:latin typeface="Cambria Math" panose="02040503050406030204" pitchFamily="18" charset="0"/>
                      </a:rPr>
                      <m:t>𝑎𝑏𝑠</m:t>
                    </m:r>
                    <m:d>
                      <m:d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000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𝑚𝑖𝑐𝑟𝑜</m:t>
                            </m:r>
                          </m:sub>
                        </m:sSub>
                        <m:r>
                          <a:rPr lang="en-US" altLang="ja-JP" sz="20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sz="2000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𝑏𝑎𝑠𝑒</m:t>
                            </m:r>
                          </m:sub>
                        </m:sSub>
                      </m:e>
                    </m:d>
                  </m:oMath>
                </a14:m>
                <a:endParaRPr lang="en-US" altLang="ja-JP" sz="2000" dirty="0">
                  <a:latin typeface="Calibri Light" panose="020F0302020204030204" pitchFamily="34" charset="0"/>
                  <a:ea typeface="BIZ UDPゴシック" panose="020B0400000000000000" pitchFamily="50" charset="-128"/>
                </a:endParaRPr>
              </a:p>
            </p:txBody>
          </p:sp>
        </mc:Choice>
        <mc:Fallback xmlns="">
          <p:sp>
            <p:nvSpPr>
              <p:cNvPr id="13" name="角丸四角形 9">
                <a:extLst>
                  <a:ext uri="{FF2B5EF4-FFF2-40B4-BE49-F238E27FC236}">
                    <a16:creationId xmlns:a16="http://schemas.microsoft.com/office/drawing/2014/main" id="{9C0F90EE-8DB0-4DFC-9CA8-4D899A84E92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1349" y="1052736"/>
                <a:ext cx="6621308" cy="783193"/>
              </a:xfrm>
              <a:prstGeom prst="roundRect">
                <a:avLst/>
              </a:prstGeom>
              <a:blipFill>
                <a:blip r:embed="rId6"/>
                <a:stretch>
                  <a:fillRect b="-687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5602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コンピューターのスクリーンショット&#10;&#10;自動的に生成された説明">
            <a:extLst>
              <a:ext uri="{FF2B5EF4-FFF2-40B4-BE49-F238E27FC236}">
                <a16:creationId xmlns:a16="http://schemas.microsoft.com/office/drawing/2014/main" id="{A68751AB-A52D-4CFA-AA85-B876317847C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4" t="4222" r="921" b="22"/>
          <a:stretch/>
        </p:blipFill>
        <p:spPr>
          <a:xfrm>
            <a:off x="1150607" y="1073436"/>
            <a:ext cx="6842787" cy="47141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" name="タイトル 1"/>
          <p:cNvSpPr txBox="1">
            <a:spLocks/>
          </p:cNvSpPr>
          <p:nvPr/>
        </p:nvSpPr>
        <p:spPr>
          <a:xfrm>
            <a:off x="645740" y="116632"/>
            <a:ext cx="7886700" cy="87912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 dirty="0" err="1">
                <a:ln>
                  <a:solidFill>
                    <a:prstClr val="white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rgbClr val="0070C0"/>
                </a:solidFill>
                <a:effectLst>
                  <a:outerShdw blurRad="9525" dist="25400" dir="14640000" algn="tl" rotWithShape="0">
                    <a:prstClr val="white">
                      <a:alpha val="30000"/>
                    </a:prstClr>
                  </a:outerShdw>
                </a:effectLst>
                <a:latin typeface="+mn-lt"/>
                <a:ea typeface="BIZ UDPゴシック" panose="020B0400000000000000" pitchFamily="50" charset="-128"/>
              </a:rPr>
              <a:t>BaseTrack</a:t>
            </a:r>
            <a:r>
              <a:rPr lang="en-US" altLang="ja-JP" sz="2800" dirty="0">
                <a:ln>
                  <a:solidFill>
                    <a:prstClr val="white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rgbClr val="0070C0"/>
                </a:solidFill>
                <a:effectLst>
                  <a:outerShdw blurRad="9525" dist="25400" dir="14640000" algn="tl" rotWithShape="0">
                    <a:prstClr val="white">
                      <a:alpha val="30000"/>
                    </a:prstClr>
                  </a:outerShdw>
                </a:effectLst>
                <a:latin typeface="+mn-lt"/>
                <a:ea typeface="BIZ UDPゴシック" panose="020B0400000000000000" pitchFamily="50" charset="-128"/>
              </a:rPr>
              <a:t> angle </a:t>
            </a:r>
            <a:r>
              <a:rPr lang="en-US" altLang="ja-JP" sz="2800" dirty="0" err="1">
                <a:ln>
                  <a:solidFill>
                    <a:prstClr val="white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rgbClr val="0070C0"/>
                </a:solidFill>
                <a:effectLst>
                  <a:outerShdw blurRad="9525" dist="25400" dir="14640000" algn="tl" rotWithShape="0">
                    <a:prstClr val="white">
                      <a:alpha val="30000"/>
                    </a:prstClr>
                  </a:outerShdw>
                </a:effectLst>
                <a:latin typeface="+mn-lt"/>
                <a:ea typeface="BIZ UDPゴシック" panose="020B0400000000000000" pitchFamily="50" charset="-128"/>
              </a:rPr>
              <a:t>distibution</a:t>
            </a:r>
            <a:endParaRPr lang="ja-JP" altLang="en-US" sz="2800" dirty="0">
              <a:ln>
                <a:solidFill>
                  <a:prstClr val="white">
                    <a:lumMod val="75000"/>
                    <a:lumOff val="25000"/>
                    <a:alpha val="10000"/>
                  </a:prstClr>
                </a:solidFill>
              </a:ln>
              <a:solidFill>
                <a:srgbClr val="0070C0"/>
              </a:solidFill>
              <a:effectLst>
                <a:outerShdw blurRad="9525" dist="25400" dir="14640000" algn="tl" rotWithShape="0">
                  <a:prstClr val="white">
                    <a:alpha val="30000"/>
                  </a:prstClr>
                </a:outerShdw>
              </a:effectLst>
              <a:latin typeface="+mn-lt"/>
              <a:ea typeface="BIZ UDPゴシック" panose="020B0400000000000000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836358" y="6021288"/>
            <a:ext cx="5471306" cy="44267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sz="2000" dirty="0" err="1"/>
              <a:t>BaseTrack</a:t>
            </a:r>
            <a:r>
              <a:rPr lang="en-US" altLang="ja-JP" sz="2000" dirty="0"/>
              <a:t>, DONUT mod-01 pl048 ph≥7 ( test scan )</a:t>
            </a:r>
          </a:p>
        </p:txBody>
      </p:sp>
      <p:sp>
        <p:nvSpPr>
          <p:cNvPr id="5" name="角丸四角形吹き出し 11">
            <a:extLst>
              <a:ext uri="{FF2B5EF4-FFF2-40B4-BE49-F238E27FC236}">
                <a16:creationId xmlns:a16="http://schemas.microsoft.com/office/drawing/2014/main" id="{11462A89-BFED-46ED-87F2-201F37527EFF}"/>
              </a:ext>
            </a:extLst>
          </p:cNvPr>
          <p:cNvSpPr/>
          <p:nvPr/>
        </p:nvSpPr>
        <p:spPr>
          <a:xfrm>
            <a:off x="3249747" y="4691532"/>
            <a:ext cx="2644510" cy="340519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400" dirty="0" err="1">
                <a:latin typeface="Calibri" panose="020F0502020204030204" pitchFamily="34" charset="0"/>
                <a:ea typeface="BIZ UDPゴシック" panose="020B0400000000000000" pitchFamily="50" charset="-128"/>
              </a:rPr>
              <a:t>BaseTrack</a:t>
            </a:r>
            <a:r>
              <a:rPr lang="ja-JP" altLang="en-US" sz="1400" dirty="0">
                <a:latin typeface="Calibri" panose="020F0502020204030204" pitchFamily="34" charset="0"/>
                <a:ea typeface="BIZ UDPゴシック" panose="020B0400000000000000" pitchFamily="50" charset="-128"/>
              </a:rPr>
              <a:t> </a:t>
            </a:r>
            <a:r>
              <a:rPr lang="en-US" altLang="ja-JP" sz="1400" dirty="0">
                <a:latin typeface="Calibri" panose="020F0502020204030204" pitchFamily="34" charset="0"/>
                <a:ea typeface="BIZ UDPゴシック" panose="020B0400000000000000" pitchFamily="50" charset="-128"/>
              </a:rPr>
              <a:t>density</a:t>
            </a:r>
            <a:r>
              <a:rPr lang="ja-JP" altLang="en-US" sz="1400" dirty="0">
                <a:latin typeface="Calibri" panose="020F0502020204030204" pitchFamily="34" charset="0"/>
                <a:ea typeface="BIZ UDPゴシック" panose="020B0400000000000000" pitchFamily="50" charset="-128"/>
              </a:rPr>
              <a:t> </a:t>
            </a:r>
            <a:r>
              <a:rPr lang="en-US" altLang="ja-JP" sz="1400" dirty="0">
                <a:latin typeface="Calibri" panose="020F0502020204030204" pitchFamily="34" charset="0"/>
                <a:ea typeface="BIZ UDPゴシック" panose="020B0400000000000000" pitchFamily="50" charset="-128"/>
              </a:rPr>
              <a:t>= 1.5×10</a:t>
            </a:r>
            <a:r>
              <a:rPr lang="en-US" altLang="ja-JP" sz="1400" baseline="30000" dirty="0">
                <a:latin typeface="Calibri" panose="020F0502020204030204" pitchFamily="34" charset="0"/>
                <a:ea typeface="BIZ UDPゴシック" panose="020B0400000000000000" pitchFamily="50" charset="-128"/>
              </a:rPr>
              <a:t>5</a:t>
            </a:r>
            <a:r>
              <a:rPr lang="en-US" altLang="ja-JP" sz="1400" dirty="0">
                <a:latin typeface="Calibri" panose="020F0502020204030204" pitchFamily="34" charset="0"/>
                <a:ea typeface="BIZ UDPゴシック" panose="020B0400000000000000" pitchFamily="50" charset="-128"/>
              </a:rPr>
              <a:t>/cm</a:t>
            </a:r>
            <a:r>
              <a:rPr lang="en-US" altLang="ja-JP" sz="1400" baseline="30000" dirty="0">
                <a:latin typeface="Calibri" panose="020F0502020204030204" pitchFamily="34" charset="0"/>
                <a:ea typeface="BIZ UDPゴシック" panose="020B0400000000000000" pitchFamily="50" charset="-128"/>
              </a:rPr>
              <a:t>2</a:t>
            </a:r>
            <a:endParaRPr lang="ja-JP" altLang="en-US" sz="1400" baseline="30000" dirty="0">
              <a:latin typeface="Calibri" panose="020F0502020204030204" pitchFamily="34" charset="0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68187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A84E8785-DF8E-4E28-AE3A-88B51407DC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82" y="1320810"/>
            <a:ext cx="4972050" cy="3371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" name="タイトル 1"/>
          <p:cNvSpPr txBox="1">
            <a:spLocks/>
          </p:cNvSpPr>
          <p:nvPr/>
        </p:nvSpPr>
        <p:spPr>
          <a:xfrm>
            <a:off x="645740" y="342414"/>
            <a:ext cx="7886700" cy="87912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 dirty="0" err="1">
                <a:ln>
                  <a:solidFill>
                    <a:prstClr val="white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rgbClr val="0070C0"/>
                </a:solidFill>
                <a:effectLst>
                  <a:outerShdw blurRad="9525" dist="25400" dir="14640000" algn="tl" rotWithShape="0">
                    <a:prstClr val="white">
                      <a:alpha val="30000"/>
                    </a:prstClr>
                  </a:outerShdw>
                </a:effectLst>
                <a:latin typeface="Calibri" panose="020F0502020204030204" pitchFamily="34" charset="0"/>
                <a:ea typeface="BIZ UDPゴシック" panose="020B0400000000000000" pitchFamily="50" charset="-128"/>
              </a:rPr>
              <a:t>Positon</a:t>
            </a:r>
            <a:r>
              <a:rPr lang="en-US" altLang="ja-JP" sz="2800" dirty="0">
                <a:ln>
                  <a:solidFill>
                    <a:prstClr val="white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rgbClr val="0070C0"/>
                </a:solidFill>
                <a:effectLst>
                  <a:outerShdw blurRad="9525" dist="25400" dir="14640000" algn="tl" rotWithShape="0">
                    <a:prstClr val="white">
                      <a:alpha val="30000"/>
                    </a:prstClr>
                  </a:outerShdw>
                </a:effectLst>
                <a:latin typeface="Calibri" panose="020F0502020204030204" pitchFamily="34" charset="0"/>
                <a:ea typeface="BIZ UDPゴシック" panose="020B0400000000000000" pitchFamily="50" charset="-128"/>
              </a:rPr>
              <a:t> alignment between plates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2" b="-715"/>
          <a:stretch/>
        </p:blipFill>
        <p:spPr>
          <a:xfrm>
            <a:off x="4932040" y="3789040"/>
            <a:ext cx="3600000" cy="23762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角丸四角形 9">
            <a:extLst>
              <a:ext uri="{FF2B5EF4-FFF2-40B4-BE49-F238E27FC236}">
                <a16:creationId xmlns:a16="http://schemas.microsoft.com/office/drawing/2014/main" id="{3EDD23D5-F079-4927-8FF5-8240822E435B}"/>
              </a:ext>
            </a:extLst>
          </p:cNvPr>
          <p:cNvSpPr/>
          <p:nvPr/>
        </p:nvSpPr>
        <p:spPr>
          <a:xfrm>
            <a:off x="1532330" y="4802143"/>
            <a:ext cx="3232397" cy="715089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dirty="0"/>
              <a:t>DONUT mod-01 pl46–pl47 </a:t>
            </a:r>
            <a:r>
              <a:rPr lang="en-US" altLang="ja-JP" sz="1800" dirty="0"/>
              <a:t>ph≥7</a:t>
            </a:r>
          </a:p>
          <a:p>
            <a:pPr algn="ctr"/>
            <a:r>
              <a:rPr lang="en-US" altLang="ja-JP" dirty="0"/>
              <a:t>( test scan )</a:t>
            </a:r>
          </a:p>
        </p:txBody>
      </p:sp>
      <p:sp>
        <p:nvSpPr>
          <p:cNvPr id="9" name="角丸四角形吹き出し 8"/>
          <p:cNvSpPr/>
          <p:nvPr/>
        </p:nvSpPr>
        <p:spPr>
          <a:xfrm>
            <a:off x="1683341" y="1429479"/>
            <a:ext cx="2935999" cy="919401"/>
          </a:xfrm>
          <a:prstGeom prst="wedgeRoundRectCallout">
            <a:avLst>
              <a:gd name="adj1" fmla="val 4692"/>
              <a:gd name="adj2" fmla="val 72648"/>
              <a:gd name="adj3" fmla="val 16667"/>
            </a:avLst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プレート間でつながる飛跡の</a:t>
            </a:r>
            <a:endParaRPr lang="en-US" altLang="ja-JP" sz="1600" dirty="0">
              <a:solidFill>
                <a:prstClr val="white"/>
              </a:solidFill>
              <a:latin typeface="Calibri Light" panose="020F0302020204030204" pitchFamily="34" charset="0"/>
              <a:ea typeface="BIZ UDPゴシック" panose="020B0400000000000000" pitchFamily="50" charset="-128"/>
            </a:endParaRPr>
          </a:p>
          <a:p>
            <a:pPr algn="ctr"/>
            <a:r>
              <a:rPr lang="ja-JP" altLang="en-US" sz="1600" dirty="0">
                <a:solidFill>
                  <a:prstClr val="white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位置ズレ分布</a:t>
            </a:r>
            <a:endParaRPr lang="en-US" altLang="ja-JP" sz="1600" dirty="0">
              <a:solidFill>
                <a:prstClr val="white"/>
              </a:solidFill>
              <a:latin typeface="Calibri Light" panose="020F0302020204030204" pitchFamily="34" charset="0"/>
              <a:ea typeface="BIZ UDPゴシック" panose="020B0400000000000000" pitchFamily="50" charset="-128"/>
            </a:endParaRPr>
          </a:p>
          <a:p>
            <a:pPr algn="ctr"/>
            <a:r>
              <a:rPr lang="en-US" altLang="ja-JP" sz="1600" dirty="0">
                <a:solidFill>
                  <a:prstClr val="white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No obvious slip observed</a:t>
            </a:r>
          </a:p>
        </p:txBody>
      </p:sp>
      <p:sp>
        <p:nvSpPr>
          <p:cNvPr id="12" name="角丸四角形吹き出し 8">
            <a:extLst>
              <a:ext uri="{FF2B5EF4-FFF2-40B4-BE49-F238E27FC236}">
                <a16:creationId xmlns:a16="http://schemas.microsoft.com/office/drawing/2014/main" id="{BEC16D06-84F9-4414-B5FA-CD489E960813}"/>
              </a:ext>
            </a:extLst>
          </p:cNvPr>
          <p:cNvSpPr/>
          <p:nvPr/>
        </p:nvSpPr>
        <p:spPr>
          <a:xfrm>
            <a:off x="5772645" y="3874413"/>
            <a:ext cx="1688658" cy="646986"/>
          </a:xfrm>
          <a:prstGeom prst="wedgeRoundRectCallout">
            <a:avLst>
              <a:gd name="adj1" fmla="val -9556"/>
              <a:gd name="adj2" fmla="val 70311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sz="1600" dirty="0">
                <a:solidFill>
                  <a:prstClr val="white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Slips observed in </a:t>
            </a:r>
          </a:p>
          <a:p>
            <a:pPr algn="ctr"/>
            <a:r>
              <a:rPr lang="en-US" altLang="ja-JP" sz="1600" dirty="0">
                <a:solidFill>
                  <a:prstClr val="white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RUNJOB-97A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5652335" y="6095196"/>
            <a:ext cx="2159411" cy="37457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sz="1600" dirty="0"/>
              <a:t>RUNJOB-97A pl02–pl03</a:t>
            </a:r>
          </a:p>
        </p:txBody>
      </p:sp>
    </p:spTree>
    <p:extLst>
      <p:ext uri="{BB962C8B-B14F-4D97-AF65-F5344CB8AC3E}">
        <p14:creationId xmlns:p14="http://schemas.microsoft.com/office/powerpoint/2010/main" val="25398613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BC277082-FD82-4F5F-9559-CE83497E13B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76294" y="1231741"/>
            <a:ext cx="5991412" cy="4394518"/>
          </a:xfrm>
          <a:prstGeom prst="rect">
            <a:avLst/>
          </a:prstGeom>
        </p:spPr>
      </p:pic>
      <p:sp>
        <p:nvSpPr>
          <p:cNvPr id="33" name="タイトル 1"/>
          <p:cNvSpPr txBox="1">
            <a:spLocks/>
          </p:cNvSpPr>
          <p:nvPr/>
        </p:nvSpPr>
        <p:spPr>
          <a:xfrm>
            <a:off x="645740" y="342414"/>
            <a:ext cx="7886700" cy="87912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 dirty="0" err="1">
                <a:ln>
                  <a:solidFill>
                    <a:prstClr val="white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rgbClr val="0070C0"/>
                </a:solidFill>
                <a:effectLst>
                  <a:outerShdw blurRad="9525" dist="25400" dir="14640000" algn="tl" rotWithShape="0">
                    <a:prstClr val="white">
                      <a:alpha val="30000"/>
                    </a:prstClr>
                  </a:outerShdw>
                </a:effectLst>
                <a:latin typeface="Calibri" panose="020F0502020204030204" pitchFamily="34" charset="0"/>
                <a:ea typeface="BIZ UDPゴシック" panose="020B0400000000000000" pitchFamily="50" charset="-128"/>
              </a:rPr>
              <a:t>BaseTrack</a:t>
            </a:r>
            <a:r>
              <a:rPr lang="en-US" altLang="ja-JP" sz="2800" dirty="0">
                <a:ln>
                  <a:solidFill>
                    <a:prstClr val="white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rgbClr val="0070C0"/>
                </a:solidFill>
                <a:effectLst>
                  <a:outerShdw blurRad="9525" dist="25400" dir="14640000" algn="tl" rotWithShape="0">
                    <a:prstClr val="white">
                      <a:alpha val="30000"/>
                    </a:prstClr>
                  </a:outerShdw>
                </a:effectLst>
                <a:latin typeface="Calibri" panose="020F0502020204030204" pitchFamily="34" charset="0"/>
                <a:ea typeface="BIZ UDPゴシック" panose="020B0400000000000000" pitchFamily="50" charset="-128"/>
              </a:rPr>
              <a:t> recognition efficiency</a:t>
            </a:r>
          </a:p>
        </p:txBody>
      </p:sp>
      <p:sp>
        <p:nvSpPr>
          <p:cNvPr id="11" name="角丸四角形 9">
            <a:extLst>
              <a:ext uri="{FF2B5EF4-FFF2-40B4-BE49-F238E27FC236}">
                <a16:creationId xmlns:a16="http://schemas.microsoft.com/office/drawing/2014/main" id="{3EDD23D5-F079-4927-8FF5-8240822E435B}"/>
              </a:ext>
            </a:extLst>
          </p:cNvPr>
          <p:cNvSpPr/>
          <p:nvPr/>
        </p:nvSpPr>
        <p:spPr>
          <a:xfrm>
            <a:off x="2943203" y="5734776"/>
            <a:ext cx="3291783" cy="40862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dirty="0"/>
              <a:t>DONUT mod-01 pl47 ( test scan )</a:t>
            </a:r>
          </a:p>
        </p:txBody>
      </p:sp>
      <p:sp>
        <p:nvSpPr>
          <p:cNvPr id="9" name="角丸四角形吹き出し 8"/>
          <p:cNvSpPr/>
          <p:nvPr/>
        </p:nvSpPr>
        <p:spPr>
          <a:xfrm>
            <a:off x="5889187" y="1696075"/>
            <a:ext cx="1014560" cy="646986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■ </a:t>
            </a:r>
            <a:r>
              <a:rPr lang="en-US" altLang="ja-JP" sz="1600" dirty="0">
                <a:solidFill>
                  <a:schemeClr val="tx1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: ph≥7</a:t>
            </a:r>
          </a:p>
          <a:p>
            <a:pPr algn="ctr"/>
            <a:r>
              <a:rPr lang="ja-JP" altLang="en-US" sz="1600" dirty="0">
                <a:solidFill>
                  <a:schemeClr val="tx1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□ </a:t>
            </a:r>
            <a:r>
              <a:rPr lang="en-US" altLang="ja-JP" sz="1600" dirty="0">
                <a:solidFill>
                  <a:schemeClr val="tx1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: ph≥8</a:t>
            </a:r>
          </a:p>
        </p:txBody>
      </p:sp>
    </p:spTree>
    <p:extLst>
      <p:ext uri="{BB962C8B-B14F-4D97-AF65-F5344CB8AC3E}">
        <p14:creationId xmlns:p14="http://schemas.microsoft.com/office/powerpoint/2010/main" val="36352637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角丸四角形吹き出し 26"/>
          <p:cNvSpPr/>
          <p:nvPr/>
        </p:nvSpPr>
        <p:spPr>
          <a:xfrm>
            <a:off x="1091759" y="5386629"/>
            <a:ext cx="6960483" cy="78319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sz="2000" dirty="0"/>
              <a:t>24 HTS scan areas were needed to read-out one emulsion plate. </a:t>
            </a:r>
          </a:p>
          <a:p>
            <a:pPr algn="ctr"/>
            <a:r>
              <a:rPr lang="en-US" altLang="ja-JP" sz="2000" dirty="0">
                <a:sym typeface="Symbol" panose="05050102010706020507" pitchFamily="18" charset="2"/>
              </a:rPr>
              <a:t></a:t>
            </a:r>
            <a:r>
              <a:rPr lang="en-US" altLang="ja-JP" sz="2000" dirty="0"/>
              <a:t>5mm overlap between scan areas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B58DCCC-056C-B208-B774-94ECF3A45FDC}"/>
              </a:ext>
            </a:extLst>
          </p:cNvPr>
          <p:cNvGrpSpPr/>
          <p:nvPr/>
        </p:nvGrpSpPr>
        <p:grpSpPr>
          <a:xfrm>
            <a:off x="1835696" y="1364732"/>
            <a:ext cx="3891600" cy="3892873"/>
            <a:chOff x="899591" y="1466157"/>
            <a:chExt cx="3891600" cy="3892873"/>
          </a:xfrm>
        </p:grpSpPr>
        <p:sp>
          <p:nvSpPr>
            <p:cNvPr id="4" name="正方形/長方形 3"/>
            <p:cNvSpPr/>
            <p:nvPr/>
          </p:nvSpPr>
          <p:spPr>
            <a:xfrm>
              <a:off x="899591" y="1466157"/>
              <a:ext cx="3891600" cy="389287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32F48FBA-B18F-4CB8-8020-7D57B5EEBB42}"/>
                </a:ext>
              </a:extLst>
            </p:cNvPr>
            <p:cNvSpPr/>
            <p:nvPr/>
          </p:nvSpPr>
          <p:spPr>
            <a:xfrm>
              <a:off x="998565" y="4726553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000" dirty="0"/>
                <a:t>01</a:t>
              </a:r>
              <a:endParaRPr kumimoji="1" lang="ja-JP" altLang="en-US" sz="2000" dirty="0"/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224187E1-2009-45E3-ACFB-729321ED75A2}"/>
                </a:ext>
              </a:extLst>
            </p:cNvPr>
            <p:cNvSpPr/>
            <p:nvPr/>
          </p:nvSpPr>
          <p:spPr>
            <a:xfrm>
              <a:off x="1938406" y="4726553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000" dirty="0"/>
                <a:t>02</a:t>
              </a:r>
              <a:endParaRPr kumimoji="1" lang="ja-JP" altLang="en-US" sz="2000" dirty="0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9E42182D-9DF2-4EFC-AEB1-9E9F21D6A45A}"/>
                </a:ext>
              </a:extLst>
            </p:cNvPr>
            <p:cNvSpPr/>
            <p:nvPr/>
          </p:nvSpPr>
          <p:spPr>
            <a:xfrm>
              <a:off x="2878247" y="4726553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000" dirty="0"/>
                <a:t>03</a:t>
              </a:r>
              <a:endParaRPr kumimoji="1" lang="ja-JP" altLang="en-US" sz="2000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DB652F01-01F9-400A-BFAF-92A7E7B5E30F}"/>
                </a:ext>
              </a:extLst>
            </p:cNvPr>
            <p:cNvSpPr/>
            <p:nvPr/>
          </p:nvSpPr>
          <p:spPr>
            <a:xfrm>
              <a:off x="998565" y="4092187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000" dirty="0"/>
                <a:t>05</a:t>
              </a:r>
              <a:endParaRPr kumimoji="1" lang="ja-JP" altLang="en-US" sz="2000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5269CE59-873E-43B5-8F29-8A3626B14AFD}"/>
                </a:ext>
              </a:extLst>
            </p:cNvPr>
            <p:cNvSpPr/>
            <p:nvPr/>
          </p:nvSpPr>
          <p:spPr>
            <a:xfrm>
              <a:off x="1938406" y="4094091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000" dirty="0"/>
                <a:t>06</a:t>
              </a:r>
              <a:endParaRPr kumimoji="1" lang="ja-JP" altLang="en-US" sz="2000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3FDD5292-FAFA-4364-BEEF-1A9F873B1734}"/>
                </a:ext>
              </a:extLst>
            </p:cNvPr>
            <p:cNvSpPr/>
            <p:nvPr/>
          </p:nvSpPr>
          <p:spPr>
            <a:xfrm>
              <a:off x="2878247" y="4094091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000" dirty="0"/>
                <a:t>07</a:t>
              </a:r>
              <a:endParaRPr kumimoji="1" lang="ja-JP" altLang="en-US" sz="2000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74B0ECC9-ABA3-4ECA-B440-6013CD3D00B3}"/>
                </a:ext>
              </a:extLst>
            </p:cNvPr>
            <p:cNvSpPr/>
            <p:nvPr/>
          </p:nvSpPr>
          <p:spPr>
            <a:xfrm>
              <a:off x="998565" y="3464480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000" dirty="0"/>
                <a:t>09</a:t>
              </a:r>
              <a:endParaRPr kumimoji="1" lang="ja-JP" altLang="en-US" sz="2000" dirty="0"/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311B3529-C087-497B-89A1-6D26BA05219F}"/>
                </a:ext>
              </a:extLst>
            </p:cNvPr>
            <p:cNvSpPr/>
            <p:nvPr/>
          </p:nvSpPr>
          <p:spPr>
            <a:xfrm>
              <a:off x="1938406" y="3465435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000" dirty="0"/>
                <a:t>10</a:t>
              </a:r>
              <a:endParaRPr kumimoji="1" lang="ja-JP" altLang="en-US" sz="2000" dirty="0"/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3D982808-4F32-4A51-8CE9-976CC9015766}"/>
                </a:ext>
              </a:extLst>
            </p:cNvPr>
            <p:cNvSpPr/>
            <p:nvPr/>
          </p:nvSpPr>
          <p:spPr>
            <a:xfrm>
              <a:off x="2878247" y="3465431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/>
                <a:t>11</a:t>
              </a:r>
              <a:endParaRPr kumimoji="1" lang="ja-JP" altLang="en-US" sz="2000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9F5F608A-7D0F-44A5-B6D2-DB81130BEC8B}"/>
                </a:ext>
              </a:extLst>
            </p:cNvPr>
            <p:cNvSpPr/>
            <p:nvPr/>
          </p:nvSpPr>
          <p:spPr>
            <a:xfrm>
              <a:off x="998565" y="2834868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000" dirty="0"/>
                <a:t>13</a:t>
              </a:r>
              <a:endParaRPr kumimoji="1" lang="ja-JP" altLang="en-US" sz="2000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C71EBC07-7B21-4E78-A1C0-33A880DEB2C8}"/>
                </a:ext>
              </a:extLst>
            </p:cNvPr>
            <p:cNvSpPr/>
            <p:nvPr/>
          </p:nvSpPr>
          <p:spPr>
            <a:xfrm>
              <a:off x="1938406" y="2834868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/>
                <a:t>14</a:t>
              </a:r>
              <a:endParaRPr kumimoji="1" lang="ja-JP" altLang="en-US" sz="2000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D50E2446-1DA8-4508-B66C-070E121F33A8}"/>
                </a:ext>
              </a:extLst>
            </p:cNvPr>
            <p:cNvSpPr/>
            <p:nvPr/>
          </p:nvSpPr>
          <p:spPr>
            <a:xfrm>
              <a:off x="2878247" y="2834875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/>
                <a:t>15</a:t>
              </a:r>
              <a:endParaRPr kumimoji="1" lang="ja-JP" altLang="en-US" sz="2000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345AAD8B-E14E-4DAE-AEC5-9C2423161D9E}"/>
                </a:ext>
              </a:extLst>
            </p:cNvPr>
            <p:cNvSpPr/>
            <p:nvPr/>
          </p:nvSpPr>
          <p:spPr>
            <a:xfrm>
              <a:off x="998565" y="2203352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/>
                <a:t>17</a:t>
              </a:r>
              <a:endParaRPr kumimoji="1" lang="ja-JP" altLang="en-US" sz="2000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FE2E58E5-88DD-43D2-9F90-81890430CD88}"/>
                </a:ext>
              </a:extLst>
            </p:cNvPr>
            <p:cNvSpPr/>
            <p:nvPr/>
          </p:nvSpPr>
          <p:spPr>
            <a:xfrm>
              <a:off x="1938406" y="2203352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/>
                <a:t>18</a:t>
              </a:r>
              <a:endParaRPr kumimoji="1" lang="ja-JP" altLang="en-US" sz="2000" dirty="0"/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84414186-E9E6-411A-9326-A2E729D9B0F0}"/>
                </a:ext>
              </a:extLst>
            </p:cNvPr>
            <p:cNvSpPr/>
            <p:nvPr/>
          </p:nvSpPr>
          <p:spPr>
            <a:xfrm>
              <a:off x="2878247" y="2203352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/>
                <a:t>19</a:t>
              </a:r>
              <a:endParaRPr kumimoji="1" lang="ja-JP" altLang="en-US" sz="2000" dirty="0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E64ED49B-5ADF-4E5E-82EA-F5389A0D4A50}"/>
                </a:ext>
              </a:extLst>
            </p:cNvPr>
            <p:cNvSpPr/>
            <p:nvPr/>
          </p:nvSpPr>
          <p:spPr>
            <a:xfrm>
              <a:off x="1002029" y="1572796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/>
                <a:t>21</a:t>
              </a:r>
              <a:endParaRPr kumimoji="1" lang="ja-JP" altLang="en-US" sz="2000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DC8214EB-AF44-4EC2-B591-1AEE39773CDB}"/>
                </a:ext>
              </a:extLst>
            </p:cNvPr>
            <p:cNvSpPr/>
            <p:nvPr/>
          </p:nvSpPr>
          <p:spPr>
            <a:xfrm>
              <a:off x="1940715" y="1572796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000" dirty="0"/>
                <a:t>22</a:t>
              </a:r>
              <a:endParaRPr kumimoji="1" lang="ja-JP" altLang="en-US" sz="2000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CD226B22-F4B5-4218-A8B9-907D1B95E4D4}"/>
                </a:ext>
              </a:extLst>
            </p:cNvPr>
            <p:cNvSpPr/>
            <p:nvPr/>
          </p:nvSpPr>
          <p:spPr>
            <a:xfrm>
              <a:off x="2879401" y="1572796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000" dirty="0"/>
                <a:t>23</a:t>
              </a:r>
              <a:endParaRPr kumimoji="1" lang="ja-JP" altLang="en-US" sz="2000" dirty="0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A549CB4A-0B54-4ABC-9EC2-BC06F427A6E3}"/>
                </a:ext>
              </a:extLst>
            </p:cNvPr>
            <p:cNvSpPr/>
            <p:nvPr/>
          </p:nvSpPr>
          <p:spPr>
            <a:xfrm>
              <a:off x="3818088" y="4726553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000" dirty="0"/>
                <a:t>04</a:t>
              </a:r>
              <a:endParaRPr kumimoji="1" lang="ja-JP" altLang="en-US" sz="2000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5EA6F4B0-CE4B-48CF-BD73-4CA166F3BDD1}"/>
                </a:ext>
              </a:extLst>
            </p:cNvPr>
            <p:cNvSpPr/>
            <p:nvPr/>
          </p:nvSpPr>
          <p:spPr>
            <a:xfrm>
              <a:off x="3818088" y="4094087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000" dirty="0"/>
                <a:t>08</a:t>
              </a:r>
              <a:endParaRPr kumimoji="1" lang="ja-JP" altLang="en-US" sz="2000" dirty="0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51D952F4-7361-4C0F-8239-C5FD1FF094ED}"/>
                </a:ext>
              </a:extLst>
            </p:cNvPr>
            <p:cNvSpPr/>
            <p:nvPr/>
          </p:nvSpPr>
          <p:spPr>
            <a:xfrm>
              <a:off x="3818088" y="3465431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/>
                <a:t>12</a:t>
              </a:r>
              <a:endParaRPr kumimoji="1" lang="ja-JP" altLang="en-US" sz="2000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E8EFEA1-4C4B-4B53-A3FD-E1F49478CBA3}"/>
                </a:ext>
              </a:extLst>
            </p:cNvPr>
            <p:cNvSpPr/>
            <p:nvPr/>
          </p:nvSpPr>
          <p:spPr>
            <a:xfrm>
              <a:off x="3818088" y="2834875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/>
                <a:t>16</a:t>
              </a:r>
              <a:endParaRPr kumimoji="1" lang="ja-JP" altLang="en-US" sz="2000" dirty="0"/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1382362B-BE47-4437-B662-9D57361E6C7C}"/>
                </a:ext>
              </a:extLst>
            </p:cNvPr>
            <p:cNvSpPr/>
            <p:nvPr/>
          </p:nvSpPr>
          <p:spPr>
            <a:xfrm>
              <a:off x="3818088" y="2204307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/>
                <a:t>20</a:t>
              </a:r>
              <a:endParaRPr kumimoji="1" lang="ja-JP" altLang="en-US" sz="2000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144BCE6D-805C-48C0-97B7-64178EA54165}"/>
                </a:ext>
              </a:extLst>
            </p:cNvPr>
            <p:cNvSpPr/>
            <p:nvPr/>
          </p:nvSpPr>
          <p:spPr>
            <a:xfrm>
              <a:off x="3818088" y="1572796"/>
              <a:ext cx="864000" cy="540000"/>
            </a:xfrm>
            <a:prstGeom prst="rect">
              <a:avLst/>
            </a:prstGeom>
            <a:ln w="19050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000" dirty="0"/>
                <a:t>24</a:t>
              </a:r>
              <a:endParaRPr kumimoji="1" lang="ja-JP" altLang="en-US" sz="2000" dirty="0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4390803" y="5107114"/>
              <a:ext cx="350968" cy="19464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" tIns="3600" rIns="3600" bIns="3600" rtlCol="0" anchor="ctr"/>
            <a:lstStyle/>
            <a:p>
              <a:pPr algn="ctr"/>
              <a:r>
                <a:rPr kumimoji="1" lang="ja-JP" altLang="en-US" sz="800" b="1" dirty="0">
                  <a:solidFill>
                    <a:schemeClr val="tx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ラベル</a:t>
              </a:r>
            </a:p>
          </p:txBody>
        </p:sp>
      </p:grpSp>
      <p:sp>
        <p:nvSpPr>
          <p:cNvPr id="6" name="タイトル 1">
            <a:extLst>
              <a:ext uri="{FF2B5EF4-FFF2-40B4-BE49-F238E27FC236}">
                <a16:creationId xmlns:a16="http://schemas.microsoft.com/office/drawing/2014/main" id="{7F384054-A21A-FAE5-F2D7-F1FA1CE8FD27}"/>
              </a:ext>
            </a:extLst>
          </p:cNvPr>
          <p:cNvSpPr txBox="1">
            <a:spLocks/>
          </p:cNvSpPr>
          <p:nvPr/>
        </p:nvSpPr>
        <p:spPr>
          <a:xfrm>
            <a:off x="628649" y="439163"/>
            <a:ext cx="7886700" cy="543942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 dirty="0">
                <a:solidFill>
                  <a:srgbClr val="0070C0"/>
                </a:solidFill>
                <a:latin typeface="+mn-lt"/>
                <a:ea typeface="BIZ UDPゴシック" panose="020B0400000000000000" pitchFamily="50" charset="-128"/>
              </a:rPr>
              <a:t>24 HTS scan data were joined to read-out one plate</a:t>
            </a:r>
            <a:endParaRPr lang="ja-JP" altLang="en-US" sz="2800" dirty="0">
              <a:solidFill>
                <a:srgbClr val="0070C0"/>
              </a:solidFill>
              <a:latin typeface="+mn-lt"/>
              <a:ea typeface="BIZ UDPゴシック" panose="020B0400000000000000" pitchFamily="50" charset="-128"/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F3336D11-F907-5DAC-738B-F2B33B11AC4D}"/>
              </a:ext>
            </a:extLst>
          </p:cNvPr>
          <p:cNvSpPr/>
          <p:nvPr/>
        </p:nvSpPr>
        <p:spPr>
          <a:xfrm>
            <a:off x="6084168" y="1400852"/>
            <a:ext cx="1611734" cy="681038"/>
          </a:xfrm>
          <a:prstGeom prst="wedgeRoundRectCallout">
            <a:avLst>
              <a:gd name="adj1" fmla="val -67763"/>
              <a:gd name="adj2" fmla="val 10898"/>
              <a:gd name="adj3" fmla="val 16667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000" dirty="0"/>
              <a:t>DONUT plate</a:t>
            </a:r>
          </a:p>
          <a:p>
            <a:pPr algn="ctr"/>
            <a:r>
              <a:rPr lang="en-US" altLang="ja-JP" sz="1400" dirty="0"/>
              <a:t>500mm x 500mm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0856046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グラフ&#10;&#10;自動的に生成された説明">
            <a:extLst>
              <a:ext uri="{FF2B5EF4-FFF2-40B4-BE49-F238E27FC236}">
                <a16:creationId xmlns:a16="http://schemas.microsoft.com/office/drawing/2014/main" id="{47B5E4FC-F986-C291-09FF-4FA31984936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6" t="5712" r="7995"/>
          <a:stretch/>
        </p:blipFill>
        <p:spPr>
          <a:xfrm>
            <a:off x="1007644" y="1124744"/>
            <a:ext cx="7128713" cy="5059009"/>
          </a:xfrm>
          <a:prstGeom prst="rect">
            <a:avLst/>
          </a:prstGeom>
        </p:spPr>
      </p:pic>
      <p:sp>
        <p:nvSpPr>
          <p:cNvPr id="33" name="タイトル 1"/>
          <p:cNvSpPr txBox="1">
            <a:spLocks/>
          </p:cNvSpPr>
          <p:nvPr/>
        </p:nvSpPr>
        <p:spPr>
          <a:xfrm>
            <a:off x="628650" y="245623"/>
            <a:ext cx="7886700" cy="87912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 dirty="0" err="1">
                <a:ln>
                  <a:solidFill>
                    <a:prstClr val="white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rgbClr val="0070C0"/>
                </a:solidFill>
                <a:effectLst>
                  <a:outerShdw blurRad="9525" dist="25400" dir="14640000" algn="tl" rotWithShape="0">
                    <a:prstClr val="white">
                      <a:alpha val="30000"/>
                    </a:prstClr>
                  </a:outerShdw>
                </a:effectLst>
                <a:latin typeface="+mn-lt"/>
                <a:ea typeface="BIZ UDPゴシック" panose="020B0400000000000000" pitchFamily="50" charset="-128"/>
              </a:rPr>
              <a:t>BaseTrack</a:t>
            </a:r>
            <a:r>
              <a:rPr lang="en-US" altLang="ja-JP" sz="2800" dirty="0">
                <a:ln>
                  <a:solidFill>
                    <a:prstClr val="white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rgbClr val="0070C0"/>
                </a:solidFill>
                <a:effectLst>
                  <a:outerShdw blurRad="9525" dist="25400" dir="14640000" algn="tl" rotWithShape="0">
                    <a:prstClr val="white">
                      <a:alpha val="30000"/>
                    </a:prstClr>
                  </a:outerShdw>
                </a:effectLst>
                <a:latin typeface="+mn-lt"/>
                <a:ea typeface="BIZ UDPゴシック" panose="020B0400000000000000" pitchFamily="50" charset="-128"/>
              </a:rPr>
              <a:t> position distribution of one emulsion plate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ja-JP" sz="2400" dirty="0">
                <a:ln>
                  <a:solidFill>
                    <a:prstClr val="white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rgbClr val="0070C0"/>
                </a:solidFill>
                <a:effectLst>
                  <a:outerShdw blurRad="9525" dist="25400" dir="14640000" algn="tl" rotWithShape="0">
                    <a:prstClr val="white">
                      <a:alpha val="30000"/>
                    </a:prstClr>
                  </a:outerShdw>
                </a:effectLst>
                <a:latin typeface="+mn-lt"/>
                <a:ea typeface="BIZ UDPゴシック" panose="020B0400000000000000" pitchFamily="50" charset="-128"/>
              </a:rPr>
              <a:t>(50cm x 50cm in DONUT)</a:t>
            </a:r>
            <a:endParaRPr lang="ja-JP" altLang="en-US" sz="2400" dirty="0">
              <a:ln>
                <a:solidFill>
                  <a:prstClr val="white">
                    <a:lumMod val="75000"/>
                    <a:lumOff val="25000"/>
                    <a:alpha val="10000"/>
                  </a:prstClr>
                </a:solidFill>
              </a:ln>
              <a:solidFill>
                <a:srgbClr val="0070C0"/>
              </a:solidFill>
              <a:effectLst>
                <a:outerShdw blurRad="9525" dist="25400" dir="14640000" algn="tl" rotWithShape="0">
                  <a:prstClr val="white">
                    <a:alpha val="30000"/>
                  </a:prstClr>
                </a:outerShdw>
              </a:effectLst>
              <a:latin typeface="+mn-lt"/>
              <a:ea typeface="BIZ UDPゴシック" panose="020B0400000000000000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2441238" y="6046136"/>
            <a:ext cx="4261526" cy="44267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sz="2000" dirty="0" err="1"/>
              <a:t>BaseTrack</a:t>
            </a:r>
            <a:r>
              <a:rPr lang="en-US" altLang="ja-JP" sz="2000" dirty="0"/>
              <a:t>, DONUT mod-01 pl045 ph≥7</a:t>
            </a:r>
          </a:p>
        </p:txBody>
      </p:sp>
    </p:spTree>
    <p:extLst>
      <p:ext uri="{BB962C8B-B14F-4D97-AF65-F5344CB8AC3E}">
        <p14:creationId xmlns:p14="http://schemas.microsoft.com/office/powerpoint/2010/main" val="34893147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6D570E01-44B5-2ED7-6EB5-1DCCACF6197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9057" y="1351417"/>
            <a:ext cx="5910802" cy="3995236"/>
          </a:xfrm>
          <a:prstGeom prst="rect">
            <a:avLst/>
          </a:prstGeom>
        </p:spPr>
      </p:pic>
      <p:sp>
        <p:nvSpPr>
          <p:cNvPr id="33" name="タイトル 1"/>
          <p:cNvSpPr txBox="1">
            <a:spLocks/>
          </p:cNvSpPr>
          <p:nvPr/>
        </p:nvSpPr>
        <p:spPr>
          <a:xfrm>
            <a:off x="645740" y="332656"/>
            <a:ext cx="7886700" cy="792088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3000" b="1" dirty="0" err="1">
                <a:solidFill>
                  <a:srgbClr val="0070C0"/>
                </a:solidFill>
                <a:latin typeface="+mn-lt"/>
              </a:rPr>
              <a:t>Linklet</a:t>
            </a:r>
            <a:endParaRPr lang="en-US" altLang="ja-JP" sz="3000" b="1" dirty="0">
              <a:solidFill>
                <a:srgbClr val="0070C0"/>
              </a:solidFill>
              <a:latin typeface="+mn-lt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altLang="ja-JP" sz="2200" dirty="0">
                <a:solidFill>
                  <a:srgbClr val="0070C0"/>
                </a:solidFill>
                <a:latin typeface="+mn-lt"/>
              </a:rPr>
              <a:t>- a pair of </a:t>
            </a:r>
            <a:r>
              <a:rPr lang="en-US" altLang="ja-JP" sz="2200" dirty="0" err="1">
                <a:solidFill>
                  <a:srgbClr val="0070C0"/>
                </a:solidFill>
                <a:latin typeface="+mn-lt"/>
              </a:rPr>
              <a:t>BaseTracks</a:t>
            </a:r>
            <a:r>
              <a:rPr lang="en-US" altLang="ja-JP" sz="2200" dirty="0">
                <a:solidFill>
                  <a:srgbClr val="0070C0"/>
                </a:solidFill>
                <a:latin typeface="+mn-lt"/>
              </a:rPr>
              <a:t> connected on two plates -</a:t>
            </a:r>
          </a:p>
        </p:txBody>
      </p:sp>
      <p:pic>
        <p:nvPicPr>
          <p:cNvPr id="3" name="図 2" descr="抽象 が含まれている画像&#10;&#10;自動的に生成された説明">
            <a:extLst>
              <a:ext uri="{FF2B5EF4-FFF2-40B4-BE49-F238E27FC236}">
                <a16:creationId xmlns:a16="http://schemas.microsoft.com/office/drawing/2014/main" id="{69389226-FF96-621F-96FB-A5749551A4B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75721" y="1844824"/>
            <a:ext cx="2298593" cy="3008422"/>
          </a:xfrm>
          <a:prstGeom prst="rect">
            <a:avLst/>
          </a:prstGeom>
        </p:spPr>
      </p:pic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8C3B9EDC-DFD2-9E54-9E23-1852CEE38E12}"/>
              </a:ext>
            </a:extLst>
          </p:cNvPr>
          <p:cNvSpPr/>
          <p:nvPr/>
        </p:nvSpPr>
        <p:spPr>
          <a:xfrm>
            <a:off x="971600" y="5661248"/>
            <a:ext cx="7200800" cy="648072"/>
          </a:xfrm>
          <a:prstGeom prst="roundRect">
            <a:avLst/>
          </a:prstGeom>
          <a:solidFill>
            <a:srgbClr val="00B05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err="1"/>
              <a:t>Linklet</a:t>
            </a:r>
            <a:r>
              <a:rPr kumimoji="1" lang="en-US" altLang="ja-JP" sz="2000" dirty="0"/>
              <a:t> between pl045 and pl046</a:t>
            </a:r>
            <a:endParaRPr kumimoji="1" lang="en-US" altLang="ja-JP" sz="1600" dirty="0">
              <a:latin typeface="+mj-lt"/>
            </a:endParaRP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C0C316B5-5E18-9457-F6E5-02EF66D274F8}"/>
              </a:ext>
            </a:extLst>
          </p:cNvPr>
          <p:cNvSpPr/>
          <p:nvPr/>
        </p:nvSpPr>
        <p:spPr>
          <a:xfrm>
            <a:off x="6698586" y="1340768"/>
            <a:ext cx="1977870" cy="408623"/>
          </a:xfrm>
          <a:prstGeom prst="wedgeRoundRectCallout">
            <a:avLst>
              <a:gd name="adj1" fmla="val -42033"/>
              <a:gd name="adj2" fmla="val 90936"/>
              <a:gd name="adj3" fmla="val 16667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+mj-lt"/>
              </a:rPr>
              <a:t>Position difference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DBF3F609-EAA9-6993-54E4-A76E0BCF8088}"/>
              </a:ext>
            </a:extLst>
          </p:cNvPr>
          <p:cNvSpPr/>
          <p:nvPr/>
        </p:nvSpPr>
        <p:spPr>
          <a:xfrm>
            <a:off x="6920499" y="5013176"/>
            <a:ext cx="1753815" cy="408623"/>
          </a:xfrm>
          <a:prstGeom prst="wedgeRoundRectCallout">
            <a:avLst>
              <a:gd name="adj1" fmla="val -42033"/>
              <a:gd name="adj2" fmla="val -103168"/>
              <a:gd name="adj3" fmla="val 16667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+mj-lt"/>
              </a:rPr>
              <a:t>Angle difference</a:t>
            </a:r>
            <a:endParaRPr kumimoji="1" lang="ja-JP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44288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08779EF-7F8F-E57E-BCD3-7A05F97E89E8}"/>
              </a:ext>
            </a:extLst>
          </p:cNvPr>
          <p:cNvGrpSpPr/>
          <p:nvPr/>
        </p:nvGrpSpPr>
        <p:grpSpPr>
          <a:xfrm>
            <a:off x="647770" y="1246597"/>
            <a:ext cx="7848461" cy="2254411"/>
            <a:chOff x="554314" y="1210545"/>
            <a:chExt cx="7848461" cy="2254411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343CCA4A-9972-AF9D-636C-BE2B667960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8002" b="49004"/>
            <a:stretch/>
          </p:blipFill>
          <p:spPr>
            <a:xfrm>
              <a:off x="554314" y="1210545"/>
              <a:ext cx="2073470" cy="2238695"/>
            </a:xfrm>
            <a:prstGeom prst="rect">
              <a:avLst/>
            </a:prstGeom>
          </p:spPr>
        </p:pic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122D5748-5648-68AE-2AC3-7D8F61313E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2" r="7079" b="48646"/>
            <a:stretch/>
          </p:blipFill>
          <p:spPr>
            <a:xfrm>
              <a:off x="2699792" y="1210545"/>
              <a:ext cx="5702983" cy="2254411"/>
            </a:xfrm>
            <a:prstGeom prst="rect">
              <a:avLst/>
            </a:prstGeom>
          </p:spPr>
        </p:pic>
      </p:grpSp>
      <p:sp>
        <p:nvSpPr>
          <p:cNvPr id="33" name="タイトル 1"/>
          <p:cNvSpPr txBox="1">
            <a:spLocks/>
          </p:cNvSpPr>
          <p:nvPr/>
        </p:nvSpPr>
        <p:spPr>
          <a:xfrm>
            <a:off x="645740" y="332656"/>
            <a:ext cx="7886700" cy="864096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 dirty="0">
                <a:solidFill>
                  <a:srgbClr val="0070C0"/>
                </a:solidFill>
                <a:latin typeface="+mn-lt"/>
              </a:rPr>
              <a:t>Track reconstruction</a:t>
            </a:r>
            <a:r>
              <a:rPr lang="ja-JP" altLang="en-US" sz="2800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altLang="ja-JP" sz="2800" dirty="0">
                <a:solidFill>
                  <a:srgbClr val="0070C0"/>
                </a:solidFill>
                <a:latin typeface="+mn-lt"/>
              </a:rPr>
              <a:t>and vertex search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ja-JP" sz="2000" dirty="0">
                <a:solidFill>
                  <a:srgbClr val="0070C0"/>
                </a:solidFill>
                <a:latin typeface="+mn-lt"/>
              </a:rPr>
              <a:t>group </a:t>
            </a:r>
            <a:r>
              <a:rPr lang="ja-JP" altLang="en-US" sz="2000" dirty="0">
                <a:solidFill>
                  <a:srgbClr val="0070C0"/>
                </a:solidFill>
                <a:latin typeface="+mn-lt"/>
              </a:rPr>
              <a:t>⇒ </a:t>
            </a:r>
            <a:r>
              <a:rPr lang="en-US" altLang="ja-JP" sz="2000" dirty="0">
                <a:solidFill>
                  <a:srgbClr val="0070C0"/>
                </a:solidFill>
                <a:latin typeface="+mn-lt"/>
              </a:rPr>
              <a:t>chain </a:t>
            </a:r>
            <a:r>
              <a:rPr lang="ja-JP" altLang="en-US" sz="2000" dirty="0">
                <a:solidFill>
                  <a:srgbClr val="0070C0"/>
                </a:solidFill>
                <a:latin typeface="+mn-lt"/>
              </a:rPr>
              <a:t>⇒ </a:t>
            </a:r>
            <a:r>
              <a:rPr lang="en-US" altLang="ja-JP" sz="2000" dirty="0">
                <a:solidFill>
                  <a:srgbClr val="0070C0"/>
                </a:solidFill>
                <a:latin typeface="+mn-lt"/>
              </a:rPr>
              <a:t>m-file</a:t>
            </a:r>
            <a:r>
              <a:rPr lang="ja-JP" altLang="en-US" sz="2000" dirty="0">
                <a:solidFill>
                  <a:srgbClr val="0070C0"/>
                </a:solidFill>
                <a:latin typeface="+mn-lt"/>
              </a:rPr>
              <a:t> ⇒ </a:t>
            </a:r>
            <a:r>
              <a:rPr lang="en-US" altLang="ja-JP" sz="2000" dirty="0">
                <a:solidFill>
                  <a:srgbClr val="0070C0"/>
                </a:solidFill>
                <a:latin typeface="+mn-lt"/>
              </a:rPr>
              <a:t>vertex</a:t>
            </a:r>
            <a:endParaRPr lang="ja-JP" altLang="en-US" sz="20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角丸四角形吹き出し 26">
            <a:extLst>
              <a:ext uri="{FF2B5EF4-FFF2-40B4-BE49-F238E27FC236}">
                <a16:creationId xmlns:a16="http://schemas.microsoft.com/office/drawing/2014/main" id="{EAFF505C-05B1-6013-CDBE-41FD10F738CA}"/>
              </a:ext>
            </a:extLst>
          </p:cNvPr>
          <p:cNvSpPr/>
          <p:nvPr/>
        </p:nvSpPr>
        <p:spPr>
          <a:xfrm>
            <a:off x="988534" y="3572441"/>
            <a:ext cx="5344946" cy="2952903"/>
          </a:xfrm>
          <a:prstGeom prst="roundRect">
            <a:avLst>
              <a:gd name="adj" fmla="val 10472"/>
            </a:avLst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tIns="36000" bIns="36000" rtlCol="0" anchor="ctr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ja-JP" sz="1600" dirty="0" err="1">
                <a:latin typeface="Calibri Light" panose="020F0302020204030204" pitchFamily="34" charset="0"/>
                <a:ea typeface="BIZ UDPゴシック" panose="020B0400000000000000" pitchFamily="50" charset="-128"/>
              </a:rPr>
              <a:t>BaseTrack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 : 1.5x10</a:t>
            </a:r>
            <a:r>
              <a:rPr lang="en-US" altLang="ja-JP" sz="1600" baseline="30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3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/mm</a:t>
            </a:r>
            <a:r>
              <a:rPr lang="en-US" altLang="ja-JP" sz="1600" baseline="30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2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, 3.6x10</a:t>
            </a:r>
            <a:r>
              <a:rPr lang="en-US" altLang="ja-JP" sz="1600" baseline="30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8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 tracks/plate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600" dirty="0" err="1">
                <a:latin typeface="Calibri Light" panose="020F0302020204030204" pitchFamily="34" charset="0"/>
                <a:ea typeface="BIZ UDPゴシック" panose="020B0400000000000000" pitchFamily="50" charset="-128"/>
              </a:rPr>
              <a:t>Linklet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 : 0.5x10</a:t>
            </a:r>
            <a:r>
              <a:rPr lang="en-US" altLang="ja-JP" sz="1600" baseline="30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3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/mm</a:t>
            </a:r>
            <a:r>
              <a:rPr lang="en-US" altLang="ja-JP" sz="1600" baseline="30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2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, 1.3x10</a:t>
            </a:r>
            <a:r>
              <a:rPr lang="en-US" altLang="ja-JP" sz="1600" baseline="30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8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 </a:t>
            </a:r>
            <a:r>
              <a:rPr lang="en-US" altLang="ja-JP" sz="1600" dirty="0" err="1">
                <a:latin typeface="Calibri Light" panose="020F0302020204030204" pitchFamily="34" charset="0"/>
                <a:ea typeface="BIZ UDPゴシック" panose="020B0400000000000000" pitchFamily="50" charset="-128"/>
              </a:rPr>
              <a:t>linklets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/plate-pair (1x)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Group : total 0.45x10</a:t>
            </a:r>
            <a:r>
              <a:rPr lang="en-US" altLang="ja-JP" sz="1600" baseline="30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6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 Groups, 14.8 tracks/Group 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Chain : 13.2 chains/group, total 6.0x10</a:t>
            </a:r>
            <a:r>
              <a:rPr lang="en-US" altLang="ja-JP" sz="1600" baseline="30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9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  Chains</a:t>
            </a:r>
          </a:p>
          <a:p>
            <a:pPr marL="800100" lvl="1" indent="-342900">
              <a:buFont typeface="Wingdings" panose="05000000000000000000" pitchFamily="2" charset="2"/>
              <a:buChar char="n"/>
            </a:pP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make Chains for Groups with &lt; 1x10</a:t>
            </a:r>
            <a:r>
              <a:rPr lang="en-US" altLang="ja-JP" sz="1600" baseline="30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6 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tracks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M-file of largest chains in each Group only. 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Reject passed-through (</a:t>
            </a:r>
            <a:r>
              <a:rPr lang="en-US" altLang="ja-JP" sz="1600" dirty="0" err="1">
                <a:latin typeface="Calibri Light" panose="020F0302020204030204" pitchFamily="34" charset="0"/>
                <a:ea typeface="BIZ UDPゴシック" panose="020B0400000000000000" pitchFamily="50" charset="-128"/>
              </a:rPr>
              <a:t>tusukinuke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) tracks.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definition : </a:t>
            </a:r>
            <a:r>
              <a:rPr lang="en-US" altLang="ja-JP" sz="1600" dirty="0" err="1">
                <a:latin typeface="Calibri Light" panose="020F0302020204030204" pitchFamily="34" charset="0"/>
                <a:ea typeface="BIZ UDPゴシック" panose="020B0400000000000000" pitchFamily="50" charset="-128"/>
              </a:rPr>
              <a:t>dxy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=100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  <a:sym typeface="Symbol" panose="05050102010706020507" pitchFamily="18" charset="2"/>
              </a:rPr>
              <a:t>m, </a:t>
            </a:r>
            <a:r>
              <a:rPr lang="en-US" altLang="ja-JP" sz="1600" dirty="0" err="1">
                <a:latin typeface="Calibri Light" panose="020F0302020204030204" pitchFamily="34" charset="0"/>
                <a:ea typeface="BIZ UDPゴシック" panose="020B0400000000000000" pitchFamily="50" charset="-128"/>
                <a:sym typeface="Symbol" panose="05050102010706020507" pitchFamily="18" charset="2"/>
              </a:rPr>
              <a:t>dz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  <a:sym typeface="Symbol" panose="05050102010706020507" pitchFamily="18" charset="2"/>
              </a:rPr>
              <a:t>=1plate</a:t>
            </a:r>
            <a:endParaRPr lang="en-US" altLang="ja-JP" sz="1600" dirty="0">
              <a:latin typeface="Calibri Light" panose="020F0302020204030204" pitchFamily="34" charset="0"/>
              <a:ea typeface="BIZ UDPゴシック" panose="020B0400000000000000" pitchFamily="50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Pickup vertex candidates. 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sz="1600" dirty="0" err="1">
                <a:latin typeface="Calibri Light" panose="020F0302020204030204" pitchFamily="34" charset="0"/>
                <a:ea typeface="BIZ UDPゴシック" panose="020B0400000000000000" pitchFamily="50" charset="-128"/>
              </a:rPr>
              <a:t>ttv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 : same-plate, </a:t>
            </a:r>
            <a:r>
              <a:rPr lang="en-US" altLang="ja-JP" sz="1600" dirty="0" err="1">
                <a:latin typeface="Calibri Light" panose="020F0302020204030204" pitchFamily="34" charset="0"/>
                <a:ea typeface="BIZ UDPゴシック" panose="020B0400000000000000" pitchFamily="50" charset="-128"/>
              </a:rPr>
              <a:t>dr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&lt;3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  <a:sym typeface="Symbol" panose="05050102010706020507" pitchFamily="18" charset="2"/>
              </a:rPr>
              <a:t>m,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 dt&gt;20mrad, </a:t>
            </a:r>
            <a:r>
              <a:rPr lang="en-US" altLang="ja-JP" sz="1600" b="1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0&lt;</a:t>
            </a:r>
            <a:r>
              <a:rPr lang="en-US" altLang="ja-JP" sz="1600" b="1" dirty="0" err="1">
                <a:latin typeface="Calibri Light" panose="020F0302020204030204" pitchFamily="34" charset="0"/>
                <a:ea typeface="BIZ UDPゴシック" panose="020B0400000000000000" pitchFamily="50" charset="-128"/>
              </a:rPr>
              <a:t>dz</a:t>
            </a:r>
            <a:r>
              <a:rPr lang="en-US" altLang="ja-JP" sz="1600" b="1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&lt;2.3mm 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sz="1600" dirty="0" err="1">
                <a:latin typeface="Calibri Light" panose="020F0302020204030204" pitchFamily="34" charset="0"/>
                <a:ea typeface="BIZ UDPゴシック" panose="020B0400000000000000" pitchFamily="50" charset="-128"/>
              </a:rPr>
              <a:t>vtx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 : bin-volume = 20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  <a:sym typeface="Symbol" panose="05050102010706020507" pitchFamily="18" charset="2"/>
              </a:rPr>
              <a:t>x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20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  <a:sym typeface="Symbol" panose="05050102010706020507" pitchFamily="18" charset="2"/>
              </a:rPr>
              <a:t>x100m, #-of-ttv&gt;10</a:t>
            </a:r>
          </a:p>
        </p:txBody>
      </p:sp>
      <p:pic>
        <p:nvPicPr>
          <p:cNvPr id="3" name="図 2" descr="グラフ&#10;&#10;自動的に生成された説明">
            <a:extLst>
              <a:ext uri="{FF2B5EF4-FFF2-40B4-BE49-F238E27FC236}">
                <a16:creationId xmlns:a16="http://schemas.microsoft.com/office/drawing/2014/main" id="{63A4D969-1174-B30B-1362-499CBDC94B6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000"/>
          <a:stretch/>
        </p:blipFill>
        <p:spPr>
          <a:xfrm>
            <a:off x="6444416" y="3829464"/>
            <a:ext cx="1872000" cy="2438857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CFA54EE-ECAD-BFE2-20CF-7D83854AAED6}"/>
              </a:ext>
            </a:extLst>
          </p:cNvPr>
          <p:cNvSpPr/>
          <p:nvPr/>
        </p:nvSpPr>
        <p:spPr>
          <a:xfrm rot="5400000">
            <a:off x="5332419" y="2086353"/>
            <a:ext cx="1679063" cy="507501"/>
          </a:xfrm>
          <a:prstGeom prst="rect">
            <a:avLst/>
          </a:prstGeom>
          <a:solidFill>
            <a:srgbClr val="FFFF00">
              <a:alpha val="4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</a:rPr>
              <a:t>Fe</a:t>
            </a:r>
            <a:endParaRPr kumimoji="1" lang="ja-JP" alt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05AEDF8-33E5-A2CD-D131-B829E348051F}"/>
              </a:ext>
            </a:extLst>
          </p:cNvPr>
          <p:cNvSpPr/>
          <p:nvPr/>
        </p:nvSpPr>
        <p:spPr>
          <a:xfrm rot="5400000">
            <a:off x="4992513" y="2264888"/>
            <a:ext cx="1680650" cy="148844"/>
          </a:xfrm>
          <a:prstGeom prst="rect">
            <a:avLst/>
          </a:prstGeom>
          <a:solidFill>
            <a:srgbClr val="0070C0">
              <a:alpha val="2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emulsion plate 47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BE27D2F-CE0D-E4E7-C6C4-8D56F8518FB7}"/>
              </a:ext>
            </a:extLst>
          </p:cNvPr>
          <p:cNvSpPr/>
          <p:nvPr/>
        </p:nvSpPr>
        <p:spPr>
          <a:xfrm rot="5400000">
            <a:off x="5660468" y="2264888"/>
            <a:ext cx="1680650" cy="148844"/>
          </a:xfrm>
          <a:prstGeom prst="rect">
            <a:avLst/>
          </a:prstGeom>
          <a:solidFill>
            <a:srgbClr val="0070C0">
              <a:alpha val="2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emulsion plate 48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42F6184-8A5F-A1DB-72B0-27BDE9D4C1E6}"/>
              </a:ext>
            </a:extLst>
          </p:cNvPr>
          <p:cNvSpPr/>
          <p:nvPr/>
        </p:nvSpPr>
        <p:spPr>
          <a:xfrm rot="5400000">
            <a:off x="4643365" y="2086353"/>
            <a:ext cx="1679063" cy="507501"/>
          </a:xfrm>
          <a:prstGeom prst="rect">
            <a:avLst/>
          </a:prstGeom>
          <a:solidFill>
            <a:srgbClr val="FFFF00">
              <a:alpha val="4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</a:rPr>
              <a:t>Fe</a:t>
            </a:r>
            <a:endParaRPr kumimoji="1" lang="ja-JP" alt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D9E1271-856D-F599-689A-B2F166FACEBF}"/>
              </a:ext>
            </a:extLst>
          </p:cNvPr>
          <p:cNvSpPr/>
          <p:nvPr/>
        </p:nvSpPr>
        <p:spPr>
          <a:xfrm rot="5400000">
            <a:off x="4295875" y="2264888"/>
            <a:ext cx="1680650" cy="148844"/>
          </a:xfrm>
          <a:prstGeom prst="rect">
            <a:avLst/>
          </a:prstGeom>
          <a:solidFill>
            <a:srgbClr val="0070C0">
              <a:alpha val="2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emulsion plate 46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41021AE-C1E4-D8E2-1913-AEEA51BD4E87}"/>
              </a:ext>
            </a:extLst>
          </p:cNvPr>
          <p:cNvSpPr/>
          <p:nvPr/>
        </p:nvSpPr>
        <p:spPr>
          <a:xfrm rot="5400000">
            <a:off x="3948270" y="2086353"/>
            <a:ext cx="1679063" cy="507501"/>
          </a:xfrm>
          <a:prstGeom prst="rect">
            <a:avLst/>
          </a:prstGeom>
          <a:solidFill>
            <a:srgbClr val="FFFF00">
              <a:alpha val="4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</a:rPr>
              <a:t>Fe</a:t>
            </a:r>
            <a:endParaRPr kumimoji="1" lang="ja-JP" alt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294E3D7-F371-89ED-D5AE-37DA51640107}"/>
              </a:ext>
            </a:extLst>
          </p:cNvPr>
          <p:cNvSpPr/>
          <p:nvPr/>
        </p:nvSpPr>
        <p:spPr>
          <a:xfrm rot="5400000">
            <a:off x="5994406" y="2086353"/>
            <a:ext cx="1679063" cy="507501"/>
          </a:xfrm>
          <a:prstGeom prst="rect">
            <a:avLst/>
          </a:prstGeom>
          <a:solidFill>
            <a:srgbClr val="FFFF00">
              <a:alpha val="4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</a:rPr>
              <a:t>Fe</a:t>
            </a:r>
            <a:endParaRPr kumimoji="1" lang="ja-JP" alt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74BD35E-6AE2-5847-2D10-7D561794B840}"/>
              </a:ext>
            </a:extLst>
          </p:cNvPr>
          <p:cNvSpPr/>
          <p:nvPr/>
        </p:nvSpPr>
        <p:spPr>
          <a:xfrm rot="5400000">
            <a:off x="3258609" y="2086353"/>
            <a:ext cx="1679063" cy="507501"/>
          </a:xfrm>
          <a:prstGeom prst="rect">
            <a:avLst/>
          </a:prstGeom>
          <a:solidFill>
            <a:srgbClr val="FFFF00">
              <a:alpha val="4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</a:rPr>
              <a:t>Fe</a:t>
            </a:r>
            <a:endParaRPr kumimoji="1" lang="ja-JP" alt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6444B05-E9D4-1F9F-356A-4AC0730205B7}"/>
              </a:ext>
            </a:extLst>
          </p:cNvPr>
          <p:cNvSpPr/>
          <p:nvPr/>
        </p:nvSpPr>
        <p:spPr>
          <a:xfrm rot="5400000">
            <a:off x="3599658" y="2264888"/>
            <a:ext cx="1680650" cy="148844"/>
          </a:xfrm>
          <a:prstGeom prst="rect">
            <a:avLst/>
          </a:prstGeom>
          <a:solidFill>
            <a:srgbClr val="0070C0">
              <a:alpha val="2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emulsion plate 45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358C9D57-C56E-573E-2538-1E083D397562}"/>
              </a:ext>
            </a:extLst>
          </p:cNvPr>
          <p:cNvSpPr/>
          <p:nvPr/>
        </p:nvSpPr>
        <p:spPr>
          <a:xfrm rot="5400000">
            <a:off x="2917034" y="2264888"/>
            <a:ext cx="1680650" cy="148844"/>
          </a:xfrm>
          <a:prstGeom prst="rect">
            <a:avLst/>
          </a:prstGeom>
          <a:solidFill>
            <a:srgbClr val="0070C0">
              <a:alpha val="2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emulsion plate 44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500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タイトル 1"/>
          <p:cNvSpPr txBox="1">
            <a:spLocks/>
          </p:cNvSpPr>
          <p:nvPr/>
        </p:nvSpPr>
        <p:spPr>
          <a:xfrm>
            <a:off x="645740" y="360000"/>
            <a:ext cx="7886700" cy="543942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400" b="1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NETSCAN data obtained so far</a:t>
            </a:r>
            <a:endParaRPr lang="ja-JP" altLang="en-US" sz="2400" b="1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D1461B2B-6E43-49D6-9A8D-7EBC5A568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089" y="1268760"/>
            <a:ext cx="8191822" cy="4608512"/>
          </a:xfrm>
        </p:spPr>
        <p:txBody>
          <a:bodyPr>
            <a:noAutofit/>
          </a:bodyPr>
          <a:lstStyle/>
          <a:p>
            <a:pPr>
              <a:buClr>
                <a:srgbClr val="00B050"/>
              </a:buClr>
              <a:buFont typeface="Wingdings" panose="05000000000000000000" pitchFamily="2" charset="2"/>
              <a:buChar char="n"/>
            </a:pPr>
            <a:r>
              <a:rPr lang="en-US" altLang="ja-JP" sz="1800" dirty="0">
                <a:solidFill>
                  <a:schemeClr val="tx1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RUNJOB</a:t>
            </a:r>
            <a:endParaRPr kumimoji="1" lang="en-US" altLang="ja-JP" sz="1800" dirty="0">
              <a:solidFill>
                <a:schemeClr val="tx1"/>
              </a:solidFill>
              <a:latin typeface="Calibri Light" panose="020F0302020204030204" pitchFamily="34" charset="0"/>
              <a:ea typeface="BIZ UDPゴシック" panose="020B0400000000000000" pitchFamily="50" charset="-128"/>
            </a:endParaRPr>
          </a:p>
          <a:p>
            <a:pPr lvl="1">
              <a:buClr>
                <a:schemeClr val="accent3"/>
              </a:buClr>
              <a:buFont typeface="Wingdings" panose="05000000000000000000" pitchFamily="2" charset="2"/>
              <a:buChar char="n"/>
            </a:pPr>
            <a:r>
              <a:rPr lang="en-US" altLang="ja-JP" dirty="0">
                <a:solidFill>
                  <a:schemeClr val="tx1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Two blocks of 1997 flight ( 16.4 m</a:t>
            </a:r>
            <a:r>
              <a:rPr lang="en-US" altLang="ja-JP" baseline="30000" dirty="0">
                <a:solidFill>
                  <a:schemeClr val="tx1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2 </a:t>
            </a:r>
            <a:r>
              <a:rPr lang="en-US" altLang="ja-JP" dirty="0">
                <a:solidFill>
                  <a:schemeClr val="tx1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) were read-out. </a:t>
            </a:r>
            <a:endParaRPr lang="en-US" altLang="ja-JP" baseline="30000" dirty="0">
              <a:solidFill>
                <a:schemeClr val="tx1"/>
              </a:solidFill>
              <a:latin typeface="Calibri Light" panose="020F0302020204030204" pitchFamily="34" charset="0"/>
              <a:ea typeface="BIZ UDPゴシック" panose="020B0400000000000000" pitchFamily="50" charset="-128"/>
            </a:endParaRPr>
          </a:p>
          <a:p>
            <a:pPr lvl="1">
              <a:buClr>
                <a:schemeClr val="accent3"/>
              </a:buClr>
              <a:buFont typeface="Wingdings" panose="05000000000000000000" pitchFamily="2" charset="2"/>
              <a:buChar char="n"/>
            </a:pPr>
            <a:r>
              <a:rPr lang="en-US" altLang="ja-JP" dirty="0">
                <a:solidFill>
                  <a:schemeClr val="tx1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Total 10 flight campaigns ( 20 blocks ) had been done. </a:t>
            </a:r>
          </a:p>
          <a:p>
            <a:pPr lvl="1">
              <a:buClr>
                <a:schemeClr val="accent3"/>
              </a:buClr>
              <a:buFont typeface="Wingdings" panose="05000000000000000000" pitchFamily="2" charset="2"/>
              <a:buChar char="n"/>
            </a:pPr>
            <a:r>
              <a:rPr lang="en-US" altLang="ja-JP" dirty="0">
                <a:solidFill>
                  <a:schemeClr val="tx1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Slips among emulsion plates were observed. 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n"/>
            </a:pPr>
            <a:r>
              <a:rPr lang="en-US" altLang="ja-JP" sz="1800" dirty="0">
                <a:solidFill>
                  <a:schemeClr val="tx1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JACEE-13 ( Antarctic flight )</a:t>
            </a:r>
          </a:p>
          <a:p>
            <a:pPr lvl="1">
              <a:buClr>
                <a:schemeClr val="accent3"/>
              </a:buClr>
              <a:buFont typeface="Wingdings" panose="05000000000000000000" pitchFamily="2" charset="2"/>
              <a:buChar char="n"/>
            </a:pPr>
            <a:r>
              <a:rPr lang="en-US" altLang="ja-JP" dirty="0">
                <a:solidFill>
                  <a:schemeClr val="tx1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1/4 of upper 9 plates ( 0.45 m</a:t>
            </a:r>
            <a:r>
              <a:rPr lang="en-US" altLang="ja-JP" baseline="30000" dirty="0">
                <a:solidFill>
                  <a:schemeClr val="tx1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2</a:t>
            </a:r>
            <a:r>
              <a:rPr lang="ja-JP" altLang="en-US" dirty="0">
                <a:solidFill>
                  <a:schemeClr val="tx1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 </a:t>
            </a:r>
            <a:r>
              <a:rPr lang="en-US" altLang="ja-JP" dirty="0">
                <a:solidFill>
                  <a:schemeClr val="tx1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) were read-out. </a:t>
            </a:r>
            <a:endParaRPr lang="en-US" altLang="ja-JP" i="1" dirty="0">
              <a:solidFill>
                <a:schemeClr val="tx1"/>
              </a:solidFill>
              <a:latin typeface="Calibri Light" panose="020F0302020204030204" pitchFamily="34" charset="0"/>
              <a:ea typeface="BIZ UDPゴシック" panose="020B0400000000000000" pitchFamily="50" charset="-128"/>
            </a:endParaRPr>
          </a:p>
          <a:p>
            <a:pPr lvl="1">
              <a:buClr>
                <a:schemeClr val="accent3"/>
              </a:buClr>
              <a:buFont typeface="Wingdings" panose="05000000000000000000" pitchFamily="2" charset="2"/>
              <a:buChar char="n"/>
            </a:pPr>
            <a:r>
              <a:rPr lang="en-US" altLang="ja-JP" dirty="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BIZ UDPゴシック" panose="020B0400000000000000" pitchFamily="50" charset="-128"/>
              </a:rPr>
              <a:t>No slip observed. </a:t>
            </a:r>
            <a:endParaRPr lang="en-US" altLang="ja-JP" dirty="0">
              <a:solidFill>
                <a:schemeClr val="tx1"/>
              </a:solidFill>
              <a:latin typeface="Calibri Light" panose="020F0302020204030204" pitchFamily="34" charset="0"/>
              <a:ea typeface="BIZ UDPゴシック" panose="020B0400000000000000" pitchFamily="50" charset="-128"/>
            </a:endParaRP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n"/>
            </a:pPr>
            <a:r>
              <a:rPr lang="en-US" altLang="ja-JP" sz="1800" b="1" dirty="0">
                <a:solidFill>
                  <a:schemeClr val="tx1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DONUT</a:t>
            </a:r>
          </a:p>
          <a:p>
            <a:pPr lvl="1">
              <a:buClr>
                <a:schemeClr val="accent3"/>
              </a:buClr>
              <a:buFont typeface="Wingdings" panose="05000000000000000000" pitchFamily="2" charset="2"/>
              <a:buChar char="n"/>
            </a:pPr>
            <a:r>
              <a:rPr lang="en-US" altLang="ja-JP" b="1" dirty="0">
                <a:solidFill>
                  <a:schemeClr val="tx1"/>
                </a:solidFill>
                <a:latin typeface="Calibri Light" panose="020F0302020204030204" pitchFamily="34" charset="0"/>
                <a:ea typeface="BIZ UDPゴシック" panose="020B0400000000000000" pitchFamily="50" charset="-128"/>
                <a:sym typeface="Symbol" panose="05050102010706020507" pitchFamily="18" charset="2"/>
              </a:rPr>
              <a:t>Module #1 ( 11.5</a:t>
            </a:r>
            <a:r>
              <a:rPr lang="en-US" altLang="ja-JP" b="1" dirty="0">
                <a:solidFill>
                  <a:schemeClr val="tx1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 m</a:t>
            </a:r>
            <a:r>
              <a:rPr lang="en-US" altLang="ja-JP" b="1" baseline="30000" dirty="0">
                <a:solidFill>
                  <a:schemeClr val="tx1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2</a:t>
            </a:r>
            <a:r>
              <a:rPr lang="en-US" altLang="ja-JP" b="1" dirty="0">
                <a:solidFill>
                  <a:schemeClr val="tx1"/>
                </a:solidFill>
                <a:latin typeface="Calibri Light" panose="020F0302020204030204" pitchFamily="34" charset="0"/>
                <a:ea typeface="BIZ UDPゴシック" panose="020B0400000000000000" pitchFamily="50" charset="-128"/>
                <a:sym typeface="Symbol" panose="05050102010706020507" pitchFamily="18" charset="2"/>
              </a:rPr>
              <a:t>, largest  Interactions expected ) were read-out. </a:t>
            </a:r>
          </a:p>
          <a:p>
            <a:pPr lvl="1">
              <a:buClr>
                <a:schemeClr val="accent3"/>
              </a:buClr>
              <a:buFont typeface="Wingdings" panose="05000000000000000000" pitchFamily="2" charset="2"/>
              <a:buChar char="n"/>
            </a:pPr>
            <a:r>
              <a:rPr lang="en-US" altLang="ja-JP" b="1" dirty="0">
                <a:solidFill>
                  <a:schemeClr val="tx1"/>
                </a:solidFill>
                <a:latin typeface="Calibri Light" panose="020F0302020204030204" pitchFamily="34" charset="0"/>
                <a:ea typeface="BIZ UDPゴシック" panose="020B0400000000000000" pitchFamily="50" charset="-128"/>
              </a:rPr>
              <a:t>Total 7 modules were exposed to neutrino beam at Fermilab. </a:t>
            </a:r>
          </a:p>
        </p:txBody>
      </p:sp>
    </p:spTree>
    <p:extLst>
      <p:ext uri="{BB962C8B-B14F-4D97-AF65-F5344CB8AC3E}">
        <p14:creationId xmlns:p14="http://schemas.microsoft.com/office/powerpoint/2010/main" val="19660542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08779EF-7F8F-E57E-BCD3-7A05F97E89E8}"/>
              </a:ext>
            </a:extLst>
          </p:cNvPr>
          <p:cNvGrpSpPr/>
          <p:nvPr/>
        </p:nvGrpSpPr>
        <p:grpSpPr>
          <a:xfrm>
            <a:off x="647770" y="1246597"/>
            <a:ext cx="7848461" cy="2254411"/>
            <a:chOff x="554314" y="1210545"/>
            <a:chExt cx="7848461" cy="2254411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343CCA4A-9972-AF9D-636C-BE2B667960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8002" b="49004"/>
            <a:stretch/>
          </p:blipFill>
          <p:spPr>
            <a:xfrm>
              <a:off x="554314" y="1210545"/>
              <a:ext cx="2073470" cy="2238695"/>
            </a:xfrm>
            <a:prstGeom prst="rect">
              <a:avLst/>
            </a:prstGeom>
          </p:spPr>
        </p:pic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122D5748-5648-68AE-2AC3-7D8F61313E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2" r="7079" b="48646"/>
            <a:stretch/>
          </p:blipFill>
          <p:spPr>
            <a:xfrm>
              <a:off x="2699792" y="1210545"/>
              <a:ext cx="5702983" cy="2254411"/>
            </a:xfrm>
            <a:prstGeom prst="rect">
              <a:avLst/>
            </a:prstGeom>
          </p:spPr>
        </p:pic>
      </p:grpSp>
      <p:sp>
        <p:nvSpPr>
          <p:cNvPr id="33" name="タイトル 1"/>
          <p:cNvSpPr txBox="1">
            <a:spLocks/>
          </p:cNvSpPr>
          <p:nvPr/>
        </p:nvSpPr>
        <p:spPr>
          <a:xfrm>
            <a:off x="645740" y="332656"/>
            <a:ext cx="7886700" cy="864096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 dirty="0">
                <a:solidFill>
                  <a:srgbClr val="0070C0"/>
                </a:solidFill>
                <a:latin typeface="+mn-lt"/>
              </a:rPr>
              <a:t>Track reconstruction</a:t>
            </a:r>
            <a:r>
              <a:rPr lang="ja-JP" altLang="en-US" sz="2800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altLang="ja-JP" sz="2800" dirty="0">
                <a:solidFill>
                  <a:srgbClr val="0070C0"/>
                </a:solidFill>
                <a:latin typeface="+mn-lt"/>
              </a:rPr>
              <a:t>and vertex search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ja-JP" sz="2000" dirty="0">
                <a:solidFill>
                  <a:srgbClr val="0070C0"/>
                </a:solidFill>
                <a:latin typeface="+mn-lt"/>
              </a:rPr>
              <a:t>group </a:t>
            </a:r>
            <a:r>
              <a:rPr lang="ja-JP" altLang="en-US" sz="2000" dirty="0">
                <a:solidFill>
                  <a:srgbClr val="0070C0"/>
                </a:solidFill>
                <a:latin typeface="+mn-lt"/>
              </a:rPr>
              <a:t>⇒ </a:t>
            </a:r>
            <a:r>
              <a:rPr lang="en-US" altLang="ja-JP" sz="2000" dirty="0">
                <a:solidFill>
                  <a:srgbClr val="0070C0"/>
                </a:solidFill>
                <a:latin typeface="+mn-lt"/>
              </a:rPr>
              <a:t>chain </a:t>
            </a:r>
            <a:r>
              <a:rPr lang="ja-JP" altLang="en-US" sz="2000" dirty="0">
                <a:solidFill>
                  <a:srgbClr val="0070C0"/>
                </a:solidFill>
                <a:latin typeface="+mn-lt"/>
              </a:rPr>
              <a:t>⇒ </a:t>
            </a:r>
            <a:r>
              <a:rPr lang="en-US" altLang="ja-JP" sz="2000" dirty="0">
                <a:solidFill>
                  <a:srgbClr val="0070C0"/>
                </a:solidFill>
                <a:latin typeface="+mn-lt"/>
              </a:rPr>
              <a:t>m-file</a:t>
            </a:r>
            <a:r>
              <a:rPr lang="ja-JP" altLang="en-US" sz="2000" dirty="0">
                <a:solidFill>
                  <a:srgbClr val="0070C0"/>
                </a:solidFill>
                <a:latin typeface="+mn-lt"/>
              </a:rPr>
              <a:t> ⇒ </a:t>
            </a:r>
            <a:r>
              <a:rPr lang="en-US" altLang="ja-JP" sz="2000" dirty="0">
                <a:solidFill>
                  <a:srgbClr val="0070C0"/>
                </a:solidFill>
                <a:latin typeface="+mn-lt"/>
              </a:rPr>
              <a:t>vertex</a:t>
            </a:r>
            <a:endParaRPr lang="ja-JP" altLang="en-US" sz="20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角丸四角形吹き出し 26">
            <a:extLst>
              <a:ext uri="{FF2B5EF4-FFF2-40B4-BE49-F238E27FC236}">
                <a16:creationId xmlns:a16="http://schemas.microsoft.com/office/drawing/2014/main" id="{EAFF505C-05B1-6013-CDBE-41FD10F738CA}"/>
              </a:ext>
            </a:extLst>
          </p:cNvPr>
          <p:cNvSpPr/>
          <p:nvPr/>
        </p:nvSpPr>
        <p:spPr>
          <a:xfrm>
            <a:off x="988534" y="3572441"/>
            <a:ext cx="5344946" cy="2952903"/>
          </a:xfrm>
          <a:prstGeom prst="roundRect">
            <a:avLst>
              <a:gd name="adj" fmla="val 10472"/>
            </a:avLst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tIns="36000" bIns="36000" rtlCol="0" anchor="ctr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ja-JP" sz="1600" dirty="0" err="1">
                <a:latin typeface="Calibri Light" panose="020F0302020204030204" pitchFamily="34" charset="0"/>
                <a:ea typeface="BIZ UDPゴシック" panose="020B0400000000000000" pitchFamily="50" charset="-128"/>
              </a:rPr>
              <a:t>BaseTrack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 : 1.5x10</a:t>
            </a:r>
            <a:r>
              <a:rPr lang="en-US" altLang="ja-JP" sz="1600" baseline="30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3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/mm</a:t>
            </a:r>
            <a:r>
              <a:rPr lang="en-US" altLang="ja-JP" sz="1600" baseline="30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2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, 3.6x10</a:t>
            </a:r>
            <a:r>
              <a:rPr lang="en-US" altLang="ja-JP" sz="1600" baseline="30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8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 tracks/plate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600" dirty="0" err="1">
                <a:latin typeface="Calibri Light" panose="020F0302020204030204" pitchFamily="34" charset="0"/>
                <a:ea typeface="BIZ UDPゴシック" panose="020B0400000000000000" pitchFamily="50" charset="-128"/>
              </a:rPr>
              <a:t>Linklet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 : 0.5x10</a:t>
            </a:r>
            <a:r>
              <a:rPr lang="en-US" altLang="ja-JP" sz="1600" baseline="30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3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/mm</a:t>
            </a:r>
            <a:r>
              <a:rPr lang="en-US" altLang="ja-JP" sz="1600" baseline="30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2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, 1.3x10</a:t>
            </a:r>
            <a:r>
              <a:rPr lang="en-US" altLang="ja-JP" sz="1600" baseline="30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8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 </a:t>
            </a:r>
            <a:r>
              <a:rPr lang="en-US" altLang="ja-JP" sz="1600" dirty="0" err="1">
                <a:latin typeface="Calibri Light" panose="020F0302020204030204" pitchFamily="34" charset="0"/>
                <a:ea typeface="BIZ UDPゴシック" panose="020B0400000000000000" pitchFamily="50" charset="-128"/>
              </a:rPr>
              <a:t>linklets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/plate-pair (1x)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Group : total 0.45x10</a:t>
            </a:r>
            <a:r>
              <a:rPr lang="en-US" altLang="ja-JP" sz="1600" baseline="30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6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 Groups, 14.8 tracks/Group 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Chain : 13.2 chains/group, total 6.0x10</a:t>
            </a:r>
            <a:r>
              <a:rPr lang="en-US" altLang="ja-JP" sz="1600" baseline="30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9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  Chains</a:t>
            </a:r>
          </a:p>
          <a:p>
            <a:pPr marL="800100" lvl="1" indent="-342900">
              <a:buFont typeface="Wingdings" panose="05000000000000000000" pitchFamily="2" charset="2"/>
              <a:buChar char="n"/>
            </a:pP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make Chains for Groups with &lt; 1x10</a:t>
            </a:r>
            <a:r>
              <a:rPr lang="en-US" altLang="ja-JP" sz="1600" baseline="30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6 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tracks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M-file of largest chains in each Group only. 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Reject passed-through (</a:t>
            </a:r>
            <a:r>
              <a:rPr lang="en-US" altLang="ja-JP" sz="1600" dirty="0" err="1">
                <a:latin typeface="Calibri Light" panose="020F0302020204030204" pitchFamily="34" charset="0"/>
                <a:ea typeface="BIZ UDPゴシック" panose="020B0400000000000000" pitchFamily="50" charset="-128"/>
              </a:rPr>
              <a:t>tusukinuke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) tracks.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definition : </a:t>
            </a:r>
            <a:r>
              <a:rPr lang="en-US" altLang="ja-JP" sz="1600" dirty="0" err="1">
                <a:latin typeface="Calibri Light" panose="020F0302020204030204" pitchFamily="34" charset="0"/>
                <a:ea typeface="BIZ UDPゴシック" panose="020B0400000000000000" pitchFamily="50" charset="-128"/>
              </a:rPr>
              <a:t>dxy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=100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  <a:sym typeface="Symbol" panose="05050102010706020507" pitchFamily="18" charset="2"/>
              </a:rPr>
              <a:t>m, </a:t>
            </a:r>
            <a:r>
              <a:rPr lang="en-US" altLang="ja-JP" sz="1600" dirty="0" err="1">
                <a:latin typeface="Calibri Light" panose="020F0302020204030204" pitchFamily="34" charset="0"/>
                <a:ea typeface="BIZ UDPゴシック" panose="020B0400000000000000" pitchFamily="50" charset="-128"/>
                <a:sym typeface="Symbol" panose="05050102010706020507" pitchFamily="18" charset="2"/>
              </a:rPr>
              <a:t>dz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  <a:sym typeface="Symbol" panose="05050102010706020507" pitchFamily="18" charset="2"/>
              </a:rPr>
              <a:t>=1plate</a:t>
            </a:r>
            <a:endParaRPr lang="en-US" altLang="ja-JP" sz="1600" dirty="0">
              <a:latin typeface="Calibri Light" panose="020F0302020204030204" pitchFamily="34" charset="0"/>
              <a:ea typeface="BIZ UDPゴシック" panose="020B0400000000000000" pitchFamily="50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Pickup vertex candidates. 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sz="1600" dirty="0" err="1">
                <a:latin typeface="Calibri Light" panose="020F0302020204030204" pitchFamily="34" charset="0"/>
                <a:ea typeface="BIZ UDPゴシック" panose="020B0400000000000000" pitchFamily="50" charset="-128"/>
              </a:rPr>
              <a:t>ttv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 : same-plate, </a:t>
            </a:r>
            <a:r>
              <a:rPr lang="en-US" altLang="ja-JP" sz="1600" dirty="0" err="1">
                <a:latin typeface="Calibri Light" panose="020F0302020204030204" pitchFamily="34" charset="0"/>
                <a:ea typeface="BIZ UDPゴシック" panose="020B0400000000000000" pitchFamily="50" charset="-128"/>
              </a:rPr>
              <a:t>dr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&lt;3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  <a:sym typeface="Symbol" panose="05050102010706020507" pitchFamily="18" charset="2"/>
              </a:rPr>
              <a:t>m,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 dt&gt;20mrad, </a:t>
            </a:r>
            <a:r>
              <a:rPr lang="en-US" altLang="ja-JP" sz="1600" b="1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0&lt;</a:t>
            </a:r>
            <a:r>
              <a:rPr lang="en-US" altLang="ja-JP" sz="1600" b="1" dirty="0" err="1">
                <a:latin typeface="Calibri Light" panose="020F0302020204030204" pitchFamily="34" charset="0"/>
                <a:ea typeface="BIZ UDPゴシック" panose="020B0400000000000000" pitchFamily="50" charset="-128"/>
              </a:rPr>
              <a:t>dz</a:t>
            </a:r>
            <a:r>
              <a:rPr lang="en-US" altLang="ja-JP" sz="1600" b="1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&lt;2.3mm 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lang="en-US" altLang="ja-JP" sz="1600" dirty="0" err="1">
                <a:latin typeface="Calibri Light" panose="020F0302020204030204" pitchFamily="34" charset="0"/>
                <a:ea typeface="BIZ UDPゴシック" panose="020B0400000000000000" pitchFamily="50" charset="-128"/>
              </a:rPr>
              <a:t>vtx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 : bin-volume = 20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  <a:sym typeface="Symbol" panose="05050102010706020507" pitchFamily="18" charset="2"/>
              </a:rPr>
              <a:t>x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20</a:t>
            </a:r>
            <a:r>
              <a:rPr lang="en-US" altLang="ja-JP" sz="1600" dirty="0">
                <a:latin typeface="Calibri Light" panose="020F0302020204030204" pitchFamily="34" charset="0"/>
                <a:ea typeface="BIZ UDPゴシック" panose="020B0400000000000000" pitchFamily="50" charset="-128"/>
                <a:sym typeface="Symbol" panose="05050102010706020507" pitchFamily="18" charset="2"/>
              </a:rPr>
              <a:t>x100m, #-of-ttv&gt;10</a:t>
            </a:r>
          </a:p>
        </p:txBody>
      </p:sp>
      <p:pic>
        <p:nvPicPr>
          <p:cNvPr id="3" name="図 2" descr="グラフ&#10;&#10;自動的に生成された説明">
            <a:extLst>
              <a:ext uri="{FF2B5EF4-FFF2-40B4-BE49-F238E27FC236}">
                <a16:creationId xmlns:a16="http://schemas.microsoft.com/office/drawing/2014/main" id="{63A4D969-1174-B30B-1362-499CBDC94B6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000"/>
          <a:stretch/>
        </p:blipFill>
        <p:spPr>
          <a:xfrm>
            <a:off x="6444416" y="3829464"/>
            <a:ext cx="1872000" cy="2438857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CFA54EE-ECAD-BFE2-20CF-7D83854AAED6}"/>
              </a:ext>
            </a:extLst>
          </p:cNvPr>
          <p:cNvSpPr/>
          <p:nvPr/>
        </p:nvSpPr>
        <p:spPr>
          <a:xfrm rot="5400000">
            <a:off x="5332419" y="2086353"/>
            <a:ext cx="1679063" cy="507501"/>
          </a:xfrm>
          <a:prstGeom prst="rect">
            <a:avLst/>
          </a:prstGeom>
          <a:solidFill>
            <a:schemeClr val="accent6">
              <a:alpha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</a:rPr>
              <a:t>Fe</a:t>
            </a:r>
            <a:endParaRPr kumimoji="1" lang="ja-JP" alt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05AEDF8-33E5-A2CD-D131-B829E348051F}"/>
              </a:ext>
            </a:extLst>
          </p:cNvPr>
          <p:cNvSpPr/>
          <p:nvPr/>
        </p:nvSpPr>
        <p:spPr>
          <a:xfrm rot="5400000">
            <a:off x="4992513" y="2264888"/>
            <a:ext cx="1680650" cy="148844"/>
          </a:xfrm>
          <a:prstGeom prst="rect">
            <a:avLst/>
          </a:prstGeom>
          <a:solidFill>
            <a:srgbClr val="0070C0">
              <a:alpha val="2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emulsion plate 47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BE27D2F-CE0D-E4E7-C6C4-8D56F8518FB7}"/>
              </a:ext>
            </a:extLst>
          </p:cNvPr>
          <p:cNvSpPr/>
          <p:nvPr/>
        </p:nvSpPr>
        <p:spPr>
          <a:xfrm rot="5400000">
            <a:off x="5660468" y="2264888"/>
            <a:ext cx="1680650" cy="148844"/>
          </a:xfrm>
          <a:prstGeom prst="rect">
            <a:avLst/>
          </a:prstGeom>
          <a:solidFill>
            <a:srgbClr val="0070C0">
              <a:alpha val="2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emulsion plate 48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42F6184-8A5F-A1DB-72B0-27BDE9D4C1E6}"/>
              </a:ext>
            </a:extLst>
          </p:cNvPr>
          <p:cNvSpPr/>
          <p:nvPr/>
        </p:nvSpPr>
        <p:spPr>
          <a:xfrm rot="5400000">
            <a:off x="4643365" y="2086353"/>
            <a:ext cx="1679063" cy="507501"/>
          </a:xfrm>
          <a:prstGeom prst="rect">
            <a:avLst/>
          </a:prstGeom>
          <a:solidFill>
            <a:srgbClr val="FFFF00">
              <a:alpha val="4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</a:rPr>
              <a:t>Fe</a:t>
            </a:r>
            <a:endParaRPr kumimoji="1" lang="ja-JP" alt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D9E1271-856D-F599-689A-B2F166FACEBF}"/>
              </a:ext>
            </a:extLst>
          </p:cNvPr>
          <p:cNvSpPr/>
          <p:nvPr/>
        </p:nvSpPr>
        <p:spPr>
          <a:xfrm rot="5400000">
            <a:off x="4295875" y="2264888"/>
            <a:ext cx="1680650" cy="148844"/>
          </a:xfrm>
          <a:prstGeom prst="rect">
            <a:avLst/>
          </a:prstGeom>
          <a:solidFill>
            <a:srgbClr val="0070C0">
              <a:alpha val="2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emulsion plate 46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41021AE-C1E4-D8E2-1913-AEEA51BD4E87}"/>
              </a:ext>
            </a:extLst>
          </p:cNvPr>
          <p:cNvSpPr/>
          <p:nvPr/>
        </p:nvSpPr>
        <p:spPr>
          <a:xfrm rot="5400000">
            <a:off x="3948270" y="2086353"/>
            <a:ext cx="1679063" cy="507501"/>
          </a:xfrm>
          <a:prstGeom prst="rect">
            <a:avLst/>
          </a:prstGeom>
          <a:solidFill>
            <a:srgbClr val="FFFF00">
              <a:alpha val="4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</a:rPr>
              <a:t>Fe</a:t>
            </a:r>
            <a:endParaRPr kumimoji="1" lang="ja-JP" alt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294E3D7-F371-89ED-D5AE-37DA51640107}"/>
              </a:ext>
            </a:extLst>
          </p:cNvPr>
          <p:cNvSpPr/>
          <p:nvPr/>
        </p:nvSpPr>
        <p:spPr>
          <a:xfrm rot="5400000">
            <a:off x="5994406" y="2086353"/>
            <a:ext cx="1679063" cy="507501"/>
          </a:xfrm>
          <a:prstGeom prst="rect">
            <a:avLst/>
          </a:prstGeom>
          <a:solidFill>
            <a:srgbClr val="FFFF00">
              <a:alpha val="4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</a:rPr>
              <a:t>Fe</a:t>
            </a:r>
            <a:endParaRPr kumimoji="1" lang="ja-JP" alt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74BD35E-6AE2-5847-2D10-7D561794B840}"/>
              </a:ext>
            </a:extLst>
          </p:cNvPr>
          <p:cNvSpPr/>
          <p:nvPr/>
        </p:nvSpPr>
        <p:spPr>
          <a:xfrm rot="5400000">
            <a:off x="3258609" y="2086353"/>
            <a:ext cx="1679063" cy="507501"/>
          </a:xfrm>
          <a:prstGeom prst="rect">
            <a:avLst/>
          </a:prstGeom>
          <a:solidFill>
            <a:srgbClr val="FFFF00">
              <a:alpha val="4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  <a:latin typeface="+mj-lt"/>
              </a:rPr>
              <a:t>Fe</a:t>
            </a:r>
            <a:endParaRPr kumimoji="1" lang="ja-JP" alt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6444B05-E9D4-1F9F-356A-4AC0730205B7}"/>
              </a:ext>
            </a:extLst>
          </p:cNvPr>
          <p:cNvSpPr/>
          <p:nvPr/>
        </p:nvSpPr>
        <p:spPr>
          <a:xfrm rot="5400000">
            <a:off x="3599658" y="2264888"/>
            <a:ext cx="1680650" cy="148844"/>
          </a:xfrm>
          <a:prstGeom prst="rect">
            <a:avLst/>
          </a:prstGeom>
          <a:solidFill>
            <a:srgbClr val="0070C0">
              <a:alpha val="2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emulsion plate 45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358C9D57-C56E-573E-2538-1E083D397562}"/>
              </a:ext>
            </a:extLst>
          </p:cNvPr>
          <p:cNvSpPr/>
          <p:nvPr/>
        </p:nvSpPr>
        <p:spPr>
          <a:xfrm rot="5400000">
            <a:off x="2917034" y="2264888"/>
            <a:ext cx="1680650" cy="148844"/>
          </a:xfrm>
          <a:prstGeom prst="rect">
            <a:avLst/>
          </a:prstGeom>
          <a:solidFill>
            <a:srgbClr val="0070C0">
              <a:alpha val="2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emulsion plate 44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2" name="吹き出し: 角を丸めた四角形 1">
            <a:extLst>
              <a:ext uri="{FF2B5EF4-FFF2-40B4-BE49-F238E27FC236}">
                <a16:creationId xmlns:a16="http://schemas.microsoft.com/office/drawing/2014/main" id="{A1FD7351-7FF0-BB00-DBA1-342B6814E0DB}"/>
              </a:ext>
            </a:extLst>
          </p:cNvPr>
          <p:cNvSpPr/>
          <p:nvPr/>
        </p:nvSpPr>
        <p:spPr>
          <a:xfrm>
            <a:off x="6516216" y="1072682"/>
            <a:ext cx="1844993" cy="625268"/>
          </a:xfrm>
          <a:prstGeom prst="wedgeRoundRectCallout">
            <a:avLst>
              <a:gd name="adj1" fmla="val -67137"/>
              <a:gd name="adj2" fmla="val 49736"/>
              <a:gd name="adj3" fmla="val 16667"/>
            </a:avLst>
          </a:prstGeom>
          <a:solidFill>
            <a:schemeClr val="accent6"/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72000" tIns="36000" rIns="72000" bIns="36000" rtlCol="0" anchor="ctr">
            <a:spAutoFit/>
          </a:bodyPr>
          <a:lstStyle/>
          <a:p>
            <a:pPr algn="ctr"/>
            <a:r>
              <a:rPr lang="en-US" altLang="ja-JP" sz="1600" dirty="0"/>
              <a:t>vertex in this region</a:t>
            </a:r>
          </a:p>
          <a:p>
            <a:pPr algn="ctr"/>
            <a:r>
              <a:rPr lang="en-US" altLang="ja-JP" sz="1600" dirty="0"/>
              <a:t>in next slide 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7530710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コンピューターの画面&#10;&#10;中程度の精度で自動的に生成された説明">
            <a:extLst>
              <a:ext uri="{FF2B5EF4-FFF2-40B4-BE49-F238E27FC236}">
                <a16:creationId xmlns:a16="http://schemas.microsoft.com/office/drawing/2014/main" id="{0D8768CF-B0F8-E44F-6110-819F9ED2163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59832" y="1076117"/>
            <a:ext cx="5256584" cy="5184576"/>
          </a:xfrm>
          <a:prstGeom prst="rect">
            <a:avLst/>
          </a:prstGeom>
        </p:spPr>
      </p:pic>
      <p:sp>
        <p:nvSpPr>
          <p:cNvPr id="33" name="タイトル 1"/>
          <p:cNvSpPr txBox="1">
            <a:spLocks/>
          </p:cNvSpPr>
          <p:nvPr/>
        </p:nvSpPr>
        <p:spPr>
          <a:xfrm>
            <a:off x="645740" y="332656"/>
            <a:ext cx="7886700" cy="864096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 dirty="0">
                <a:solidFill>
                  <a:srgbClr val="0070C0"/>
                </a:solidFill>
                <a:latin typeface="+mn-lt"/>
              </a:rPr>
              <a:t>Selected vertex candidates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A31450D1-6F24-9F66-D50A-15D4A9AD22F2}"/>
              </a:ext>
            </a:extLst>
          </p:cNvPr>
          <p:cNvSpPr/>
          <p:nvPr/>
        </p:nvSpPr>
        <p:spPr>
          <a:xfrm>
            <a:off x="1180398" y="6030625"/>
            <a:ext cx="6783204" cy="40862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en-US" altLang="ja-JP" dirty="0"/>
              <a:t>62.1mm &lt; </a:t>
            </a:r>
            <a:r>
              <a:rPr lang="en-US" altLang="ja-JP" dirty="0" err="1"/>
              <a:t>vz</a:t>
            </a:r>
            <a:r>
              <a:rPr lang="en-US" altLang="ja-JP" dirty="0"/>
              <a:t> &lt; 63.5mm ( between pl047 and pl048 ) … still preliminary</a:t>
            </a:r>
            <a:endParaRPr kumimoji="1" lang="ja-JP" altLang="en-US" dirty="0"/>
          </a:p>
        </p:txBody>
      </p:sp>
      <p:pic>
        <p:nvPicPr>
          <p:cNvPr id="8" name="図 7" descr="ダイアグラム&#10;&#10;自動的に生成された説明">
            <a:extLst>
              <a:ext uri="{FF2B5EF4-FFF2-40B4-BE49-F238E27FC236}">
                <a16:creationId xmlns:a16="http://schemas.microsoft.com/office/drawing/2014/main" id="{D78709DE-6AEC-432E-2264-E5D3C043789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6602" y="1340768"/>
            <a:ext cx="3312368" cy="3211072"/>
          </a:xfrm>
          <a:prstGeom prst="ellipse">
            <a:avLst/>
          </a:prstGeom>
          <a:ln w="19050">
            <a:solidFill>
              <a:schemeClr val="bg1"/>
            </a:solidFill>
          </a:ln>
        </p:spPr>
      </p:pic>
      <p:sp>
        <p:nvSpPr>
          <p:cNvPr id="9" name="矢印: 右 8">
            <a:extLst>
              <a:ext uri="{FF2B5EF4-FFF2-40B4-BE49-F238E27FC236}">
                <a16:creationId xmlns:a16="http://schemas.microsoft.com/office/drawing/2014/main" id="{17A61368-83E4-F986-E0EA-01E7E391699A}"/>
              </a:ext>
            </a:extLst>
          </p:cNvPr>
          <p:cNvSpPr/>
          <p:nvPr/>
        </p:nvSpPr>
        <p:spPr>
          <a:xfrm rot="10195244">
            <a:off x="3670226" y="2368169"/>
            <a:ext cx="257032" cy="414987"/>
          </a:xfrm>
          <a:prstGeom prst="rightArrow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05370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タイトル 1"/>
          <p:cNvSpPr txBox="1">
            <a:spLocks/>
          </p:cNvSpPr>
          <p:nvPr/>
        </p:nvSpPr>
        <p:spPr>
          <a:xfrm>
            <a:off x="645740" y="332656"/>
            <a:ext cx="7886700" cy="543942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>
                <a:solidFill>
                  <a:srgbClr val="0070C0"/>
                </a:solidFill>
                <a:latin typeface="+mn-lt"/>
              </a:rPr>
              <a:t>Summary</a:t>
            </a:r>
            <a:endParaRPr lang="ja-JP" altLang="en-US" sz="280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359532" y="1124744"/>
            <a:ext cx="8316924" cy="4536504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marL="3429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kumimoji="1"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kumimoji="1"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kumimoji="1"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kumimoji="1"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kumimoji="1"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kumimoji="1"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kumimoji="1"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kumimoji="1"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kumimoji="1"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fontAlgn="auto">
              <a:buClr>
                <a:srgbClr val="00B050"/>
              </a:buClr>
              <a:buFont typeface="Wingdings" panose="05000000000000000000" pitchFamily="2" charset="2"/>
              <a:buChar char="n"/>
            </a:pPr>
            <a:r>
              <a:rPr lang="en-US" altLang="ja-JP" dirty="0">
                <a:solidFill>
                  <a:schemeClr val="tx1"/>
                </a:solidFill>
                <a:latin typeface="+mj-lt"/>
              </a:rPr>
              <a:t>Full surface read-out of all emulsions in past experiments is being possible.</a:t>
            </a:r>
          </a:p>
          <a:p>
            <a:pPr fontAlgn="auto">
              <a:buClr>
                <a:srgbClr val="00B050"/>
              </a:buClr>
              <a:buFont typeface="Wingdings" panose="05000000000000000000" pitchFamily="2" charset="2"/>
              <a:buChar char="n"/>
            </a:pPr>
            <a:r>
              <a:rPr lang="en-US" altLang="ja-JP" dirty="0">
                <a:solidFill>
                  <a:schemeClr val="tx1"/>
                </a:solidFill>
                <a:latin typeface="+mj-lt"/>
              </a:rPr>
              <a:t>It will be valuable to read out emulsions in past experiments </a:t>
            </a:r>
            <a:br>
              <a:rPr lang="en-US" altLang="ja-JP" dirty="0">
                <a:solidFill>
                  <a:schemeClr val="tx1"/>
                </a:solidFill>
                <a:latin typeface="+mj-lt"/>
              </a:rPr>
            </a:br>
            <a:r>
              <a:rPr lang="en-US" altLang="ja-JP" dirty="0">
                <a:solidFill>
                  <a:schemeClr val="tx1"/>
                </a:solidFill>
                <a:latin typeface="+mj-lt"/>
              </a:rPr>
              <a:t>and make them public in some way, such as a </a:t>
            </a:r>
            <a:r>
              <a:rPr lang="en-US" altLang="ja-JP" b="1" dirty="0">
                <a:solidFill>
                  <a:schemeClr val="tx1"/>
                </a:solidFill>
                <a:latin typeface="+mj-lt"/>
              </a:rPr>
              <a:t>Digital Archives</a:t>
            </a:r>
            <a:r>
              <a:rPr lang="en-US" altLang="ja-JP" dirty="0">
                <a:solidFill>
                  <a:schemeClr val="tx1"/>
                </a:solidFill>
                <a:latin typeface="+mj-lt"/>
              </a:rPr>
              <a:t> of emulsion data.</a:t>
            </a:r>
          </a:p>
          <a:p>
            <a:pPr lvl="1" fontAlgn="auto">
              <a:buClr>
                <a:schemeClr val="accent3"/>
              </a:buClr>
              <a:buFont typeface="Wingdings" panose="05000000000000000000" pitchFamily="2" charset="2"/>
              <a:buChar char="n"/>
            </a:pPr>
            <a:r>
              <a:rPr lang="en-US" altLang="ja-JP" sz="2000" dirty="0">
                <a:solidFill>
                  <a:schemeClr val="tx1"/>
                </a:solidFill>
                <a:effectLst/>
                <a:latin typeface="+mj-lt"/>
              </a:rPr>
              <a:t>Minimum bias re-analysis for </a:t>
            </a:r>
            <a:r>
              <a:rPr lang="en-US" altLang="ja-JP" sz="2000" b="1" dirty="0">
                <a:solidFill>
                  <a:schemeClr val="tx1"/>
                </a:solidFill>
                <a:effectLst/>
                <a:latin typeface="+mj-lt"/>
              </a:rPr>
              <a:t>physics purpose</a:t>
            </a:r>
            <a:r>
              <a:rPr lang="en-US" altLang="ja-JP" sz="2000" dirty="0">
                <a:solidFill>
                  <a:schemeClr val="tx1"/>
                </a:solidFill>
                <a:effectLst/>
                <a:latin typeface="+mj-lt"/>
              </a:rPr>
              <a:t>.</a:t>
            </a:r>
          </a:p>
          <a:p>
            <a:pPr lvl="1" fontAlgn="auto">
              <a:buClr>
                <a:schemeClr val="accent3"/>
              </a:buClr>
              <a:buFont typeface="Wingdings" panose="05000000000000000000" pitchFamily="2" charset="2"/>
              <a:buChar char="n"/>
            </a:pPr>
            <a:r>
              <a:rPr lang="en-US" altLang="ja-JP" sz="2000" dirty="0">
                <a:solidFill>
                  <a:schemeClr val="tx1"/>
                </a:solidFill>
                <a:effectLst/>
                <a:latin typeface="+mj-lt"/>
              </a:rPr>
              <a:t>Real data for </a:t>
            </a:r>
            <a:r>
              <a:rPr lang="en-US" altLang="ja-JP" sz="2000" b="1" dirty="0">
                <a:solidFill>
                  <a:schemeClr val="tx1"/>
                </a:solidFill>
                <a:effectLst/>
                <a:latin typeface="+mj-lt"/>
              </a:rPr>
              <a:t>educational use</a:t>
            </a:r>
            <a:r>
              <a:rPr lang="en-US" altLang="ja-JP" sz="2000" dirty="0">
                <a:solidFill>
                  <a:schemeClr val="tx1"/>
                </a:solidFill>
                <a:effectLst/>
                <a:latin typeface="+mj-lt"/>
              </a:rPr>
              <a:t>. 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n"/>
            </a:pPr>
            <a:r>
              <a:rPr lang="en-US" altLang="ja-JP" dirty="0">
                <a:solidFill>
                  <a:schemeClr val="tx1"/>
                </a:solidFill>
                <a:latin typeface="+mj-lt"/>
              </a:rPr>
              <a:t>Data obtained so far … </a:t>
            </a:r>
          </a:p>
          <a:p>
            <a:pPr lvl="1">
              <a:buClr>
                <a:schemeClr val="accent3"/>
              </a:buClr>
              <a:buFont typeface="Wingdings" panose="05000000000000000000" pitchFamily="2" charset="2"/>
              <a:buChar char="n"/>
            </a:pPr>
            <a:r>
              <a:rPr lang="en-US" altLang="ja-JP" sz="2000" dirty="0">
                <a:solidFill>
                  <a:schemeClr val="tx1"/>
                </a:solidFill>
                <a:latin typeface="+mj-lt"/>
              </a:rPr>
              <a:t> All two blocks of RUNJOB 1997 flight ( </a:t>
            </a:r>
            <a:r>
              <a:rPr lang="en-US" altLang="ja-JP" sz="2000" dirty="0">
                <a:solidFill>
                  <a:schemeClr val="tx1"/>
                </a:solidFill>
                <a:latin typeface="+mj-lt"/>
                <a:ea typeface="BIZ UDPゴシック" panose="020B0400000000000000" pitchFamily="50" charset="-128"/>
              </a:rPr>
              <a:t>16.4 m</a:t>
            </a:r>
            <a:r>
              <a:rPr lang="en-US" altLang="ja-JP" sz="2000" baseline="30000" dirty="0">
                <a:solidFill>
                  <a:schemeClr val="tx1"/>
                </a:solidFill>
                <a:latin typeface="+mj-lt"/>
                <a:ea typeface="BIZ UDPゴシック" panose="020B0400000000000000" pitchFamily="50" charset="-128"/>
              </a:rPr>
              <a:t>2</a:t>
            </a:r>
            <a:r>
              <a:rPr lang="en-US" altLang="ja-JP" sz="2000" dirty="0">
                <a:solidFill>
                  <a:schemeClr val="tx1"/>
                </a:solidFill>
                <a:latin typeface="+mj-lt"/>
                <a:ea typeface="BIZ UDPゴシック" panose="020B0400000000000000" pitchFamily="50" charset="-128"/>
              </a:rPr>
              <a:t> )</a:t>
            </a:r>
            <a:endParaRPr lang="en-US" altLang="ja-JP" sz="2000" dirty="0">
              <a:solidFill>
                <a:schemeClr val="tx1"/>
              </a:solidFill>
              <a:latin typeface="+mj-lt"/>
            </a:endParaRPr>
          </a:p>
          <a:p>
            <a:pPr lvl="1">
              <a:buClr>
                <a:schemeClr val="accent3"/>
              </a:buClr>
              <a:buFont typeface="Wingdings" panose="05000000000000000000" pitchFamily="2" charset="2"/>
              <a:buChar char="n"/>
            </a:pPr>
            <a:r>
              <a:rPr lang="en-US" altLang="ja-JP" sz="2000" dirty="0">
                <a:solidFill>
                  <a:schemeClr val="tx1"/>
                </a:solidFill>
                <a:latin typeface="+mj-lt"/>
              </a:rPr>
              <a:t>Part of JACEE-13 flight ( </a:t>
            </a:r>
            <a:r>
              <a:rPr lang="en-US" altLang="ja-JP" sz="2000" dirty="0">
                <a:solidFill>
                  <a:schemeClr val="tx1"/>
                </a:solidFill>
                <a:latin typeface="+mj-lt"/>
                <a:ea typeface="BIZ UDPゴシック" panose="020B0400000000000000" pitchFamily="50" charset="-128"/>
              </a:rPr>
              <a:t>0.45 m</a:t>
            </a:r>
            <a:r>
              <a:rPr lang="en-US" altLang="ja-JP" sz="2000" baseline="30000" dirty="0">
                <a:solidFill>
                  <a:schemeClr val="tx1"/>
                </a:solidFill>
                <a:latin typeface="+mj-lt"/>
                <a:ea typeface="BIZ UDPゴシック" panose="020B0400000000000000" pitchFamily="50" charset="-128"/>
              </a:rPr>
              <a:t>2</a:t>
            </a:r>
            <a:r>
              <a:rPr lang="en-US" altLang="ja-JP" sz="2000" dirty="0">
                <a:solidFill>
                  <a:schemeClr val="tx1"/>
                </a:solidFill>
                <a:latin typeface="+mj-lt"/>
                <a:ea typeface="BIZ UDPゴシック" panose="020B0400000000000000" pitchFamily="50" charset="-128"/>
              </a:rPr>
              <a:t> )</a:t>
            </a:r>
            <a:endParaRPr lang="en-US" altLang="ja-JP" sz="2000" dirty="0">
              <a:solidFill>
                <a:schemeClr val="tx1"/>
              </a:solidFill>
              <a:latin typeface="+mj-lt"/>
            </a:endParaRPr>
          </a:p>
          <a:p>
            <a:pPr lvl="1">
              <a:buClr>
                <a:schemeClr val="accent3"/>
              </a:buClr>
              <a:buFont typeface="Wingdings" panose="05000000000000000000" pitchFamily="2" charset="2"/>
              <a:buChar char="n"/>
            </a:pPr>
            <a:r>
              <a:rPr lang="en-US" altLang="ja-JP" sz="2000" dirty="0">
                <a:solidFill>
                  <a:schemeClr val="tx1"/>
                </a:solidFill>
                <a:latin typeface="+mj-lt"/>
              </a:rPr>
              <a:t>1 module of DONUT ( 11</a:t>
            </a:r>
            <a:r>
              <a:rPr lang="en-US" altLang="ja-JP" sz="2000" dirty="0">
                <a:solidFill>
                  <a:schemeClr val="tx1"/>
                </a:solidFill>
                <a:latin typeface="+mj-lt"/>
                <a:ea typeface="BIZ UDPゴシック" panose="020B0400000000000000" pitchFamily="50" charset="-128"/>
              </a:rPr>
              <a:t>.5 m</a:t>
            </a:r>
            <a:r>
              <a:rPr lang="en-US" altLang="ja-JP" sz="2000" baseline="30000" dirty="0">
                <a:solidFill>
                  <a:schemeClr val="tx1"/>
                </a:solidFill>
                <a:latin typeface="+mj-lt"/>
                <a:ea typeface="BIZ UDPゴシック" panose="020B0400000000000000" pitchFamily="50" charset="-128"/>
              </a:rPr>
              <a:t>2</a:t>
            </a:r>
            <a:r>
              <a:rPr lang="en-US" altLang="ja-JP" sz="2000" dirty="0">
                <a:solidFill>
                  <a:schemeClr val="tx1"/>
                </a:solidFill>
                <a:latin typeface="+mj-lt"/>
                <a:ea typeface="BIZ UDPゴシック" panose="020B0400000000000000" pitchFamily="50" charset="-128"/>
              </a:rPr>
              <a:t> )</a:t>
            </a:r>
            <a:r>
              <a:rPr lang="en-US" altLang="ja-JP" sz="20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lvl="1">
              <a:buClr>
                <a:schemeClr val="accent3"/>
              </a:buClr>
              <a:buFont typeface="Wingdings" panose="05000000000000000000" pitchFamily="2" charset="2"/>
              <a:buChar char="n"/>
            </a:pPr>
            <a:endParaRPr lang="en-US" altLang="ja-JP" sz="20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3761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645740" y="360000"/>
            <a:ext cx="7886700" cy="91128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>
                <a:solidFill>
                  <a:srgbClr val="0070C0"/>
                </a:solidFill>
                <a:latin typeface="+mn-lt"/>
              </a:rPr>
              <a:t>RUNJOB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ja-JP" sz="2000">
                <a:solidFill>
                  <a:srgbClr val="0070C0"/>
                </a:solidFill>
                <a:latin typeface="+mn-lt"/>
              </a:rPr>
              <a:t>RU</a:t>
            </a:r>
            <a:r>
              <a:rPr lang="en-US" altLang="ja-JP" sz="2000">
                <a:solidFill>
                  <a:srgbClr val="00B0F0"/>
                </a:solidFill>
                <a:latin typeface="+mn-lt"/>
              </a:rPr>
              <a:t>ssia-</a:t>
            </a:r>
            <a:r>
              <a:rPr lang="en-US" altLang="ja-JP" sz="2000">
                <a:solidFill>
                  <a:srgbClr val="0070C0"/>
                </a:solidFill>
                <a:latin typeface="+mn-lt"/>
              </a:rPr>
              <a:t>N</a:t>
            </a:r>
            <a:r>
              <a:rPr lang="en-US" altLang="ja-JP" sz="2000">
                <a:solidFill>
                  <a:srgbClr val="00B0F0"/>
                </a:solidFill>
                <a:latin typeface="+mn-lt"/>
              </a:rPr>
              <a:t>ippon</a:t>
            </a:r>
            <a:r>
              <a:rPr lang="en-US" altLang="ja-JP" sz="2000">
                <a:solidFill>
                  <a:srgbClr val="0070C0"/>
                </a:solidFill>
                <a:latin typeface="+mn-lt"/>
              </a:rPr>
              <a:t> JO</a:t>
            </a:r>
            <a:r>
              <a:rPr lang="en-US" altLang="ja-JP" sz="2000">
                <a:solidFill>
                  <a:srgbClr val="00B0F0"/>
                </a:solidFill>
                <a:latin typeface="+mn-lt"/>
              </a:rPr>
              <a:t>int</a:t>
            </a:r>
            <a:r>
              <a:rPr lang="en-US" altLang="ja-JP" sz="2000">
                <a:solidFill>
                  <a:srgbClr val="0070C0"/>
                </a:solidFill>
                <a:latin typeface="+mn-lt"/>
              </a:rPr>
              <a:t> B</a:t>
            </a:r>
            <a:r>
              <a:rPr lang="en-US" altLang="ja-JP" sz="2000">
                <a:solidFill>
                  <a:srgbClr val="00B0F0"/>
                </a:solidFill>
                <a:latin typeface="+mn-lt"/>
              </a:rPr>
              <a:t>alloon-program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539552" y="5044818"/>
            <a:ext cx="8136904" cy="1408518"/>
          </a:xfrm>
        </p:spPr>
        <p:txBody>
          <a:bodyPr>
            <a:noAutofit/>
          </a:bodyPr>
          <a:lstStyle/>
          <a:p>
            <a:pPr>
              <a:buClr>
                <a:srgbClr val="00B050"/>
              </a:buClr>
              <a:buFont typeface="Wingdings" panose="05000000000000000000" pitchFamily="2" charset="2"/>
              <a:buChar char="n"/>
            </a:pPr>
            <a:r>
              <a:rPr lang="en-US" altLang="ja-JP" dirty="0">
                <a:solidFill>
                  <a:schemeClr val="tx1"/>
                </a:solidFill>
                <a:latin typeface="+mj-lt"/>
              </a:rPr>
              <a:t>10 successful flights ( 1995</a:t>
            </a:r>
            <a:r>
              <a:rPr lang="en-US" altLang="ja-JP" dirty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</a:t>
            </a:r>
            <a:r>
              <a:rPr lang="en-US" altLang="ja-JP" dirty="0">
                <a:solidFill>
                  <a:schemeClr val="tx1"/>
                </a:solidFill>
                <a:latin typeface="+mj-lt"/>
              </a:rPr>
              <a:t>1997,1999 )</a:t>
            </a:r>
          </a:p>
          <a:p>
            <a:pPr lvl="1">
              <a:buClr>
                <a:schemeClr val="accent3"/>
              </a:buClr>
              <a:buFont typeface="Wingdings" panose="05000000000000000000" pitchFamily="2" charset="2"/>
              <a:buChar char="n"/>
            </a:pPr>
            <a:r>
              <a:rPr lang="en-US" altLang="ja-JP" sz="2000" dirty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Each flight was </a:t>
            </a:r>
            <a:r>
              <a:rPr lang="en-US" altLang="ja-JP" sz="2000" dirty="0">
                <a:solidFill>
                  <a:schemeClr val="tx1"/>
                </a:solidFill>
                <a:latin typeface="+mj-lt"/>
              </a:rPr>
              <a:t>140 hours at mean altitude of </a:t>
            </a:r>
            <a:r>
              <a:rPr lang="en-US" altLang="ja-JP" sz="2000" dirty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 </a:t>
            </a:r>
            <a:r>
              <a:rPr lang="en-US" altLang="ja-JP" sz="2000" dirty="0">
                <a:solidFill>
                  <a:schemeClr val="tx1"/>
                </a:solidFill>
                <a:latin typeface="+mj-lt"/>
              </a:rPr>
              <a:t>10g/cm</a:t>
            </a:r>
            <a:r>
              <a:rPr lang="en-US" altLang="ja-JP" sz="2000" baseline="30000" dirty="0">
                <a:solidFill>
                  <a:schemeClr val="tx1"/>
                </a:solidFill>
                <a:latin typeface="+mj-lt"/>
              </a:rPr>
              <a:t>2</a:t>
            </a:r>
            <a:r>
              <a:rPr lang="en-US" altLang="ja-JP" sz="2000" dirty="0">
                <a:solidFill>
                  <a:schemeClr val="tx1"/>
                </a:solidFill>
                <a:latin typeface="+mj-lt"/>
              </a:rPr>
              <a:t> ( 30</a:t>
            </a:r>
            <a:r>
              <a:rPr lang="en-US" altLang="ja-JP" sz="2000" dirty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</a:t>
            </a:r>
            <a:r>
              <a:rPr lang="en-US" altLang="ja-JP" sz="2000" dirty="0">
                <a:solidFill>
                  <a:schemeClr val="tx1"/>
                </a:solidFill>
                <a:latin typeface="+mj-lt"/>
              </a:rPr>
              <a:t>35km )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n"/>
            </a:pPr>
            <a:r>
              <a:rPr lang="en-US" altLang="ja-JP" dirty="0">
                <a:solidFill>
                  <a:schemeClr val="tx1"/>
                </a:solidFill>
                <a:latin typeface="+mj-lt"/>
              </a:rPr>
              <a:t>HTS scanning done for </a:t>
            </a:r>
            <a:r>
              <a:rPr lang="en-US" altLang="ja-JP">
                <a:solidFill>
                  <a:schemeClr val="tx1"/>
                </a:solidFill>
                <a:latin typeface="+mj-lt"/>
              </a:rPr>
              <a:t>2 blocks </a:t>
            </a:r>
            <a:r>
              <a:rPr lang="en-US" altLang="ja-JP" dirty="0">
                <a:solidFill>
                  <a:schemeClr val="tx1"/>
                </a:solidFill>
                <a:latin typeface="+mj-lt"/>
              </a:rPr>
              <a:t>of 1997 flight. </a:t>
            </a:r>
            <a:endParaRPr lang="en-US" altLang="ja-JP" baseline="300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292" y="1340767"/>
            <a:ext cx="5177416" cy="358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325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D596849-1D77-4711-8C8E-1FDB03AECBF6}"/>
              </a:ext>
            </a:extLst>
          </p:cNvPr>
          <p:cNvGrpSpPr/>
          <p:nvPr/>
        </p:nvGrpSpPr>
        <p:grpSpPr>
          <a:xfrm>
            <a:off x="303828" y="5949280"/>
            <a:ext cx="8536345" cy="415498"/>
            <a:chOff x="330024" y="5949280"/>
            <a:chExt cx="8536345" cy="415498"/>
          </a:xfrm>
        </p:grpSpPr>
        <p:cxnSp>
          <p:nvCxnSpPr>
            <p:cNvPr id="5" name="直線矢印コネクタ 4"/>
            <p:cNvCxnSpPr>
              <a:cxnSpLocks/>
            </p:cNvCxnSpPr>
            <p:nvPr/>
          </p:nvCxnSpPr>
          <p:spPr>
            <a:xfrm>
              <a:off x="330024" y="6157029"/>
              <a:ext cx="853634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7" name="テキスト ボックス 6"/>
            <p:cNvSpPr txBox="1"/>
            <p:nvPr/>
          </p:nvSpPr>
          <p:spPr>
            <a:xfrm>
              <a:off x="3984887" y="5949280"/>
              <a:ext cx="1226618" cy="415498"/>
            </a:xfrm>
            <a:prstGeom prst="rect">
              <a:avLst/>
            </a:prstGeom>
          </p:spPr>
          <p:txBody>
            <a:bodyPr wrap="none" tIns="0" rtlCol="0" anchor="ctr" anchorCtr="0">
              <a:spAutoFit/>
            </a:bodyPr>
            <a:lstStyle/>
            <a:p>
              <a:r>
                <a:rPr lang="ja-JP" altLang="en-US" sz="2400" dirty="0">
                  <a:latin typeface="+mj-lt"/>
                  <a:sym typeface="Symbol" panose="05050102010706020507" pitchFamily="18" charset="2"/>
                </a:rPr>
                <a:t></a:t>
              </a:r>
              <a:r>
                <a:rPr lang="en-US" altLang="ja-JP" sz="2400" dirty="0">
                  <a:latin typeface="+mj-lt"/>
                  <a:ea typeface="Cambria Math" panose="02040503050406030204" pitchFamily="18" charset="0"/>
                </a:rPr>
                <a:t>0</a:t>
              </a:r>
              <a:r>
                <a:rPr kumimoji="1" lang="en-US" altLang="ja-JP" sz="2400" dirty="0">
                  <a:latin typeface="+mj-lt"/>
                  <a:ea typeface="Cambria Math" panose="02040503050406030204" pitchFamily="18" charset="0"/>
                </a:rPr>
                <a:t>.7mm</a:t>
              </a:r>
              <a:endParaRPr kumimoji="1" lang="ja-JP" altLang="en-US" sz="2400" dirty="0">
                <a:latin typeface="+mj-lt"/>
              </a:endParaRPr>
            </a:p>
          </p:txBody>
        </p:sp>
      </p:grpSp>
      <p:sp>
        <p:nvSpPr>
          <p:cNvPr id="14" name="タイトル 1"/>
          <p:cNvSpPr txBox="1">
            <a:spLocks/>
          </p:cNvSpPr>
          <p:nvPr/>
        </p:nvSpPr>
        <p:spPr>
          <a:xfrm>
            <a:off x="628650" y="364778"/>
            <a:ext cx="7886700" cy="543942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 dirty="0">
                <a:solidFill>
                  <a:srgbClr val="0070C0"/>
                </a:solidFill>
                <a:latin typeface="+mn-lt"/>
              </a:rPr>
              <a:t>Microscope view of a RUNJOB emulsion plate</a:t>
            </a:r>
            <a:endParaRPr lang="ja-JP" altLang="en-US" sz="28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3" name="図 2" descr="草の上にある&#10;&#10;中程度の精度で自動的に生成された説明">
            <a:extLst>
              <a:ext uri="{FF2B5EF4-FFF2-40B4-BE49-F238E27FC236}">
                <a16:creationId xmlns:a16="http://schemas.microsoft.com/office/drawing/2014/main" id="{358E4964-C46D-44AB-8006-D3AB35A701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28" y="1028153"/>
            <a:ext cx="8536345" cy="4801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831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177" y="954322"/>
            <a:ext cx="7097646" cy="5715038"/>
          </a:xfrm>
          <a:prstGeom prst="rect">
            <a:avLst/>
          </a:prstGeom>
        </p:spPr>
      </p:pic>
      <p:grpSp>
        <p:nvGrpSpPr>
          <p:cNvPr id="16" name="グループ化 15"/>
          <p:cNvGrpSpPr/>
          <p:nvPr/>
        </p:nvGrpSpPr>
        <p:grpSpPr>
          <a:xfrm>
            <a:off x="1899604" y="1525108"/>
            <a:ext cx="3901640" cy="2697434"/>
            <a:chOff x="1899604" y="1407498"/>
            <a:chExt cx="3901640" cy="2697434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081978" y="1423943"/>
              <a:ext cx="2719266" cy="2673198"/>
            </a:xfrm>
            <a:prstGeom prst="rect">
              <a:avLst/>
            </a:prstGeom>
            <a:ln w="25400">
              <a:solidFill>
                <a:schemeClr val="bg1"/>
              </a:solidFill>
            </a:ln>
          </p:spPr>
        </p:pic>
        <p:sp>
          <p:nvSpPr>
            <p:cNvPr id="4" name="正方形/長方形 3"/>
            <p:cNvSpPr/>
            <p:nvPr/>
          </p:nvSpPr>
          <p:spPr>
            <a:xfrm>
              <a:off x="1899604" y="1638740"/>
              <a:ext cx="144000" cy="14401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" name="直線コネクタ 7"/>
            <p:cNvCxnSpPr/>
            <p:nvPr/>
          </p:nvCxnSpPr>
          <p:spPr>
            <a:xfrm flipV="1">
              <a:off x="2042599" y="1407498"/>
              <a:ext cx="1032801" cy="233817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>
              <a:off x="2043604" y="1782756"/>
              <a:ext cx="1028517" cy="2322176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タイトル 1"/>
          <p:cNvSpPr txBox="1">
            <a:spLocks/>
          </p:cNvSpPr>
          <p:nvPr/>
        </p:nvSpPr>
        <p:spPr>
          <a:xfrm>
            <a:off x="701570" y="308181"/>
            <a:ext cx="7740860" cy="543942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 dirty="0">
                <a:ln>
                  <a:solidFill>
                    <a:prstClr val="white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rgbClr val="0070C0"/>
                </a:solidFill>
                <a:effectLst>
                  <a:outerShdw blurRad="9525" dist="25400" dir="14640000" algn="tl" rotWithShape="0">
                    <a:prstClr val="white">
                      <a:alpha val="30000"/>
                    </a:prstClr>
                  </a:outerShdw>
                </a:effectLst>
                <a:latin typeface="+mn-lt"/>
              </a:rPr>
              <a:t>Selected vertices/interactions in RUNJOB target module</a:t>
            </a:r>
            <a:endParaRPr lang="ja-JP" altLang="en-US" sz="2800" b="1" dirty="0">
              <a:ln>
                <a:solidFill>
                  <a:prstClr val="white">
                    <a:lumMod val="75000"/>
                    <a:lumOff val="25000"/>
                    <a:alpha val="10000"/>
                  </a:prstClr>
                </a:solidFill>
              </a:ln>
              <a:solidFill>
                <a:srgbClr val="0070C0"/>
              </a:solidFill>
              <a:effectLst>
                <a:outerShdw blurRad="9525" dist="25400" dir="14640000" algn="tl" rotWithShape="0">
                  <a:prstClr val="white">
                    <a:alpha val="30000"/>
                  </a:prstClr>
                </a:outerShdw>
              </a:effectLst>
              <a:latin typeface="+mn-lt"/>
            </a:endParaRPr>
          </a:p>
        </p:txBody>
      </p:sp>
      <p:sp>
        <p:nvSpPr>
          <p:cNvPr id="12" name="角丸四角形 10">
            <a:extLst>
              <a:ext uri="{FF2B5EF4-FFF2-40B4-BE49-F238E27FC236}">
                <a16:creationId xmlns:a16="http://schemas.microsoft.com/office/drawing/2014/main" id="{CD9628B4-CD3A-4C32-A97C-BAFB7DEF4527}"/>
              </a:ext>
            </a:extLst>
          </p:cNvPr>
          <p:cNvSpPr/>
          <p:nvPr/>
        </p:nvSpPr>
        <p:spPr>
          <a:xfrm>
            <a:off x="1926526" y="5733419"/>
            <a:ext cx="5290960" cy="783193"/>
          </a:xfrm>
          <a:prstGeom prst="roundRect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sz="2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Look into 16 emulsion plates of 50cm×40cm size</a:t>
            </a:r>
          </a:p>
          <a:p>
            <a:pPr algn="ctr"/>
            <a:r>
              <a:rPr lang="en-US" altLang="ja-JP" sz="2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Target module</a:t>
            </a:r>
          </a:p>
        </p:txBody>
      </p:sp>
    </p:spTree>
    <p:extLst>
      <p:ext uri="{BB962C8B-B14F-4D97-AF65-F5344CB8AC3E}">
        <p14:creationId xmlns:p14="http://schemas.microsoft.com/office/powerpoint/2010/main" val="1662873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地図, ワイヤー, スキー, 空気 が含まれている画像&#10;&#10;自動的に生成された説明">
            <a:extLst>
              <a:ext uri="{FF2B5EF4-FFF2-40B4-BE49-F238E27FC236}">
                <a16:creationId xmlns:a16="http://schemas.microsoft.com/office/drawing/2014/main" id="{AD3ECFD6-F966-414E-BE52-8884371964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43308"/>
            <a:ext cx="3493296" cy="2889909"/>
          </a:xfrm>
          <a:prstGeom prst="rect">
            <a:avLst/>
          </a:prstGeom>
        </p:spPr>
      </p:pic>
      <p:sp>
        <p:nvSpPr>
          <p:cNvPr id="4" name="タイトル 1"/>
          <p:cNvSpPr txBox="1">
            <a:spLocks/>
          </p:cNvSpPr>
          <p:nvPr/>
        </p:nvSpPr>
        <p:spPr>
          <a:xfrm>
            <a:off x="645740" y="404664"/>
            <a:ext cx="7886700" cy="792088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 dirty="0">
                <a:solidFill>
                  <a:srgbClr val="0070C0"/>
                </a:solidFill>
                <a:latin typeface="+mn-lt"/>
              </a:rPr>
              <a:t>JACEE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ja-JP" sz="2000" dirty="0">
                <a:solidFill>
                  <a:srgbClr val="0070C0"/>
                </a:solidFill>
                <a:latin typeface="+mn-lt"/>
              </a:rPr>
              <a:t>J</a:t>
            </a:r>
            <a:r>
              <a:rPr lang="en-US" altLang="ja-JP" sz="2000" dirty="0">
                <a:solidFill>
                  <a:srgbClr val="00B0F0"/>
                </a:solidFill>
                <a:latin typeface="+mn-lt"/>
              </a:rPr>
              <a:t>apanese-</a:t>
            </a:r>
            <a:r>
              <a:rPr lang="en-US" altLang="ja-JP" sz="2000" dirty="0">
                <a:solidFill>
                  <a:srgbClr val="0070C0"/>
                </a:solidFill>
                <a:latin typeface="+mn-lt"/>
              </a:rPr>
              <a:t>A</a:t>
            </a:r>
            <a:r>
              <a:rPr lang="en-US" altLang="ja-JP" sz="2000" dirty="0">
                <a:solidFill>
                  <a:srgbClr val="00B0F0"/>
                </a:solidFill>
                <a:latin typeface="+mn-lt"/>
              </a:rPr>
              <a:t>merican</a:t>
            </a:r>
            <a:r>
              <a:rPr lang="en-US" altLang="ja-JP" sz="2000" dirty="0">
                <a:solidFill>
                  <a:srgbClr val="0070C0"/>
                </a:solidFill>
                <a:latin typeface="+mn-lt"/>
              </a:rPr>
              <a:t> C</a:t>
            </a:r>
            <a:r>
              <a:rPr lang="en-US" altLang="ja-JP" sz="2000" dirty="0">
                <a:solidFill>
                  <a:srgbClr val="00B0F0"/>
                </a:solidFill>
                <a:latin typeface="+mn-lt"/>
              </a:rPr>
              <a:t>ooperative</a:t>
            </a:r>
            <a:r>
              <a:rPr lang="en-US" altLang="ja-JP" sz="2000" dirty="0">
                <a:solidFill>
                  <a:srgbClr val="0070C0"/>
                </a:solidFill>
                <a:latin typeface="+mn-lt"/>
              </a:rPr>
              <a:t> E</a:t>
            </a:r>
            <a:r>
              <a:rPr lang="en-US" altLang="ja-JP" sz="2000" dirty="0">
                <a:solidFill>
                  <a:srgbClr val="00B0F0"/>
                </a:solidFill>
                <a:latin typeface="+mn-lt"/>
              </a:rPr>
              <a:t>mulsion </a:t>
            </a:r>
            <a:r>
              <a:rPr lang="en-US" altLang="ja-JP" sz="2000" dirty="0">
                <a:solidFill>
                  <a:srgbClr val="0070C0"/>
                </a:solidFill>
              </a:rPr>
              <a:t>E</a:t>
            </a:r>
            <a:r>
              <a:rPr lang="en-US" altLang="ja-JP" sz="2000" dirty="0">
                <a:solidFill>
                  <a:srgbClr val="00B0F0"/>
                </a:solidFill>
              </a:rPr>
              <a:t>xperiment</a:t>
            </a:r>
            <a:endParaRPr lang="en-US" altLang="ja-JP" sz="2000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3103930" y="1517326"/>
            <a:ext cx="5249808" cy="143358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36900" indent="0" algn="ctr">
              <a:buClr>
                <a:srgbClr val="00B050"/>
              </a:buClr>
              <a:buNone/>
            </a:pPr>
            <a:r>
              <a:rPr lang="en-US" altLang="ja-JP" sz="1800" b="1" dirty="0">
                <a:solidFill>
                  <a:schemeClr val="bg1"/>
                </a:solidFill>
                <a:latin typeface="Calibri Light" panose="020F0302020204030204" pitchFamily="34" charset="0"/>
                <a:ea typeface="ＭＳ Ｐゴシック" panose="020B0600070205080204" pitchFamily="50" charset="-128"/>
              </a:rPr>
              <a:t>JACEE-13(1994) is Antarctic circumpolar flight</a:t>
            </a:r>
          </a:p>
          <a:p>
            <a:pPr marL="36900" indent="0" algn="ctr">
              <a:lnSpc>
                <a:spcPts val="1400"/>
              </a:lnSpc>
              <a:buClr>
                <a:srgbClr val="00B050"/>
              </a:buClr>
              <a:buNone/>
            </a:pPr>
            <a:r>
              <a:rPr lang="en-US" altLang="ja-JP" sz="1600" b="1" dirty="0">
                <a:solidFill>
                  <a:schemeClr val="bg1"/>
                </a:solidFill>
                <a:latin typeface="Calibri Light" panose="020F0302020204030204" pitchFamily="34" charset="0"/>
                <a:ea typeface="ＭＳ Ｐゴシック" panose="020B0600070205080204" pitchFamily="50" charset="-128"/>
              </a:rPr>
              <a:t>This flight was intended to study high energy cosmic ray flux. </a:t>
            </a:r>
          </a:p>
          <a:p>
            <a:pPr marL="36900" indent="0" algn="ctr">
              <a:lnSpc>
                <a:spcPts val="1400"/>
              </a:lnSpc>
              <a:buClr>
                <a:srgbClr val="00B050"/>
              </a:buClr>
              <a:buNone/>
            </a:pPr>
            <a:r>
              <a:rPr lang="en-US" altLang="ja-JP" sz="1600" b="1" dirty="0">
                <a:solidFill>
                  <a:schemeClr val="bg1"/>
                </a:solidFill>
                <a:latin typeface="Calibri Light" panose="020F0302020204030204" pitchFamily="34" charset="0"/>
                <a:ea typeface="ＭＳ Ｐゴシック" panose="020B0600070205080204" pitchFamily="50" charset="-128"/>
              </a:rPr>
              <a:t>It would be interesting to observe low energy anti-protons, </a:t>
            </a:r>
          </a:p>
          <a:p>
            <a:pPr marL="36900" indent="0" algn="ctr">
              <a:lnSpc>
                <a:spcPts val="1400"/>
              </a:lnSpc>
              <a:buClr>
                <a:srgbClr val="00B050"/>
              </a:buClr>
              <a:buNone/>
            </a:pPr>
            <a:r>
              <a:rPr lang="en-US" altLang="ja-JP" sz="1600" b="1" dirty="0">
                <a:solidFill>
                  <a:schemeClr val="bg1"/>
                </a:solidFill>
                <a:latin typeface="Calibri Light" panose="020F0302020204030204" pitchFamily="34" charset="0"/>
                <a:ea typeface="ＭＳ Ｐゴシック" panose="020B0600070205080204" pitchFamily="50" charset="-128"/>
              </a:rPr>
              <a:t>because of low rigidity cut off of this flight.</a:t>
            </a:r>
            <a:endParaRPr lang="en-US" altLang="ja-JP" sz="1600" dirty="0">
              <a:solidFill>
                <a:schemeClr val="bg1"/>
              </a:solidFill>
              <a:latin typeface="Calibri Light" panose="020F030202020403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FFB68AF1-E279-4802-B063-CA423CA3EEEF}"/>
              </a:ext>
            </a:extLst>
          </p:cNvPr>
          <p:cNvSpPr/>
          <p:nvPr/>
        </p:nvSpPr>
        <p:spPr>
          <a:xfrm>
            <a:off x="3275856" y="3806613"/>
            <a:ext cx="1096986" cy="646986"/>
          </a:xfrm>
          <a:prstGeom prst="wedgeRoundRectCallout">
            <a:avLst>
              <a:gd name="adj1" fmla="val -76052"/>
              <a:gd name="adj2" fmla="val -42209"/>
              <a:gd name="adj3" fmla="val 1666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600" dirty="0"/>
              <a:t>JACEE-13</a:t>
            </a:r>
          </a:p>
          <a:p>
            <a:pPr algn="ctr"/>
            <a:r>
              <a:rPr kumimoji="1" lang="en-US" altLang="ja-JP" sz="1600" dirty="0"/>
              <a:t>flight path</a:t>
            </a:r>
            <a:endParaRPr kumimoji="1" lang="ja-JP" altLang="en-US" sz="1600" dirty="0"/>
          </a:p>
        </p:txBody>
      </p:sp>
      <p:sp>
        <p:nvSpPr>
          <p:cNvPr id="10" name="コンテンツ プレースホルダー 4">
            <a:extLst>
              <a:ext uri="{FF2B5EF4-FFF2-40B4-BE49-F238E27FC236}">
                <a16:creationId xmlns:a16="http://schemas.microsoft.com/office/drawing/2014/main" id="{B815A868-5BED-4E88-9BEC-C9C0B7722DCB}"/>
              </a:ext>
            </a:extLst>
          </p:cNvPr>
          <p:cNvSpPr txBox="1">
            <a:spLocks/>
          </p:cNvSpPr>
          <p:nvPr/>
        </p:nvSpPr>
        <p:spPr>
          <a:xfrm>
            <a:off x="683568" y="4774173"/>
            <a:ext cx="4591706" cy="340519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rtlCol="0" anchor="t">
            <a:spAutoFit/>
          </a:bodyPr>
          <a:lstStyle>
            <a:lvl1pPr marL="3429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kumimoji="1"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lt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kumimoji="1"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lt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kumimoji="1"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lt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kumimoji="1"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lt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kumimoji="1"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lt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kumimoji="1"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lt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kumimoji="1"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lt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kumimoji="1"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lt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kumimoji="1"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lt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36900" indent="0" fontAlgn="auto">
              <a:buClr>
                <a:srgbClr val="00B050"/>
              </a:buClr>
              <a:buNone/>
            </a:pPr>
            <a:r>
              <a:rPr lang="en-US" altLang="ja-JP" sz="1400">
                <a:solidFill>
                  <a:schemeClr val="bg1"/>
                </a:solidFill>
                <a:latin typeface="Calibri Light" panose="020F0302020204030204" pitchFamily="34" charset="0"/>
                <a:ea typeface="ＭＳ Ｐゴシック" panose="020B0600070205080204" pitchFamily="50" charset="-128"/>
              </a:rPr>
              <a:t>https://stratocat.com.ar/fichas-e/1994/MCM-19941221.htm</a:t>
            </a:r>
          </a:p>
        </p:txBody>
      </p:sp>
      <p:pic>
        <p:nvPicPr>
          <p:cNvPr id="8" name="図 7" descr="座る, 時計 が含まれている画像&#10;&#10;自動的に生成された説明">
            <a:extLst>
              <a:ext uri="{FF2B5EF4-FFF2-40B4-BE49-F238E27FC236}">
                <a16:creationId xmlns:a16="http://schemas.microsoft.com/office/drawing/2014/main" id="{6373EC66-64E0-4BDC-9483-00B7DABAD7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09622" y="3528906"/>
            <a:ext cx="2249564" cy="2924430"/>
          </a:xfrm>
          <a:prstGeom prst="rect">
            <a:avLst/>
          </a:prstGeom>
        </p:spPr>
      </p:pic>
      <p:sp>
        <p:nvSpPr>
          <p:cNvPr id="11" name="コンテンツ プレースホルダー 4">
            <a:extLst>
              <a:ext uri="{FF2B5EF4-FFF2-40B4-BE49-F238E27FC236}">
                <a16:creationId xmlns:a16="http://schemas.microsoft.com/office/drawing/2014/main" id="{F1FE4248-460E-41BF-8D27-DB06310D44CA}"/>
              </a:ext>
            </a:extLst>
          </p:cNvPr>
          <p:cNvSpPr txBox="1">
            <a:spLocks/>
          </p:cNvSpPr>
          <p:nvPr/>
        </p:nvSpPr>
        <p:spPr>
          <a:xfrm>
            <a:off x="1835696" y="5493073"/>
            <a:ext cx="4180906" cy="969485"/>
          </a:xfrm>
          <a:prstGeom prst="wedgeRoundRectCallout">
            <a:avLst>
              <a:gd name="adj1" fmla="val 57392"/>
              <a:gd name="adj2" fmla="val 5573"/>
              <a:gd name="adj3" fmla="val 1666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rtlCol="0" anchor="t">
            <a:spAutoFit/>
          </a:bodyPr>
          <a:lstStyle>
            <a:lvl1pPr marL="3429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kumimoji="1"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lt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kumimoji="1"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lt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kumimoji="1"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lt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kumimoji="1"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lt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kumimoji="1"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lt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kumimoji="1"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lt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kumimoji="1"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lt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kumimoji="1"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lt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kumimoji="1"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lt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36900" indent="0" algn="ctr" fontAlgn="auto">
              <a:buClr>
                <a:srgbClr val="00B050"/>
              </a:buClr>
              <a:buNone/>
            </a:pPr>
            <a:r>
              <a:rPr lang="en-US" altLang="ja-JP" sz="1600" b="1" dirty="0" err="1">
                <a:solidFill>
                  <a:schemeClr val="bg1"/>
                </a:solidFill>
                <a:latin typeface="+mj-lt"/>
                <a:ea typeface="BIZ UDPゴシック" panose="020B0400000000000000" pitchFamily="50" charset="-128"/>
                <a:cs typeface="Calibri Light" panose="020F0302020204030204" pitchFamily="34" charset="0"/>
              </a:rPr>
              <a:t>Anihilation</a:t>
            </a:r>
            <a:r>
              <a:rPr lang="en-US" altLang="ja-JP" sz="1600" b="1" dirty="0">
                <a:solidFill>
                  <a:schemeClr val="bg1"/>
                </a:solidFill>
                <a:latin typeface="+mj-lt"/>
                <a:ea typeface="BIZ UDPゴシック" panose="020B0400000000000000" pitchFamily="50" charset="-128"/>
                <a:cs typeface="Calibri Light" panose="020F0302020204030204" pitchFamily="34" charset="0"/>
              </a:rPr>
              <a:t> of an anti-proton in</a:t>
            </a:r>
            <a:r>
              <a:rPr lang="ja-JP" altLang="en-US" sz="1600" b="1" dirty="0">
                <a:solidFill>
                  <a:schemeClr val="bg1"/>
                </a:solidFill>
                <a:latin typeface="+mj-lt"/>
                <a:ea typeface="BIZ UDPゴシック" panose="020B0400000000000000" pitchFamily="50" charset="-128"/>
                <a:cs typeface="Calibri Light" panose="020F0302020204030204" pitchFamily="34" charset="0"/>
              </a:rPr>
              <a:t> </a:t>
            </a:r>
            <a:r>
              <a:rPr lang="en-US" altLang="ja-JP" sz="1600" b="1" dirty="0">
                <a:solidFill>
                  <a:schemeClr val="bg1"/>
                </a:solidFill>
                <a:latin typeface="+mj-lt"/>
                <a:ea typeface="BIZ UDPゴシック" panose="020B0400000000000000" pitchFamily="50" charset="-128"/>
                <a:cs typeface="Calibri Light" panose="020F0302020204030204" pitchFamily="34" charset="0"/>
              </a:rPr>
              <a:t>emulsion</a:t>
            </a:r>
          </a:p>
          <a:p>
            <a:pPr marL="36900" indent="0" algn="ctr" fontAlgn="auto">
              <a:lnSpc>
                <a:spcPts val="1200"/>
              </a:lnSpc>
              <a:buClr>
                <a:srgbClr val="00B050"/>
              </a:buClr>
              <a:buNone/>
            </a:pPr>
            <a:r>
              <a:rPr lang="en-US" altLang="ja-JP" sz="1200" dirty="0">
                <a:solidFill>
                  <a:schemeClr val="bg1"/>
                </a:solidFill>
                <a:latin typeface="+mj-lt"/>
                <a:ea typeface="ＭＳ Ｐゴシック" panose="020B0600070205080204" pitchFamily="50" charset="-128"/>
              </a:rPr>
              <a:t>The Study of Elementary Particles by the Photographic Method</a:t>
            </a:r>
          </a:p>
          <a:p>
            <a:pPr marL="36900" indent="0" algn="ctr" fontAlgn="auto">
              <a:lnSpc>
                <a:spcPts val="1200"/>
              </a:lnSpc>
              <a:buClr>
                <a:srgbClr val="00B050"/>
              </a:buClr>
              <a:buNone/>
            </a:pPr>
            <a:r>
              <a:rPr lang="en-US" altLang="ja-JP" sz="1200" dirty="0">
                <a:solidFill>
                  <a:schemeClr val="bg1"/>
                </a:solidFill>
                <a:latin typeface="+mj-lt"/>
                <a:ea typeface="ＭＳ Ｐゴシック" panose="020B0600070205080204" pitchFamily="50" charset="-128"/>
              </a:rPr>
              <a:t>Powell, Fowler and Perkins</a:t>
            </a:r>
          </a:p>
        </p:txBody>
      </p:sp>
    </p:spTree>
    <p:extLst>
      <p:ext uri="{BB962C8B-B14F-4D97-AF65-F5344CB8AC3E}">
        <p14:creationId xmlns:p14="http://schemas.microsoft.com/office/powerpoint/2010/main" val="4246647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8385E97F-9D99-4239-ADFD-94E1B444A0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1460" y="620688"/>
            <a:ext cx="8641080" cy="5676671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C8770A7-ADCD-4DD8-A6CB-7E3E0A805E7A}"/>
              </a:ext>
            </a:extLst>
          </p:cNvPr>
          <p:cNvGrpSpPr/>
          <p:nvPr/>
        </p:nvGrpSpPr>
        <p:grpSpPr>
          <a:xfrm>
            <a:off x="303827" y="6325870"/>
            <a:ext cx="8536345" cy="415498"/>
            <a:chOff x="303827" y="6320442"/>
            <a:chExt cx="8536345" cy="415498"/>
          </a:xfrm>
        </p:grpSpPr>
        <p:cxnSp>
          <p:nvCxnSpPr>
            <p:cNvPr id="5" name="直線矢印コネクタ 4"/>
            <p:cNvCxnSpPr/>
            <p:nvPr/>
          </p:nvCxnSpPr>
          <p:spPr>
            <a:xfrm>
              <a:off x="303827" y="6528191"/>
              <a:ext cx="853634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7" name="テキスト ボックス 6"/>
            <p:cNvSpPr txBox="1"/>
            <p:nvPr/>
          </p:nvSpPr>
          <p:spPr>
            <a:xfrm>
              <a:off x="3880944" y="6320442"/>
              <a:ext cx="1382110" cy="415498"/>
            </a:xfrm>
            <a:prstGeom prst="rect">
              <a:avLst/>
            </a:prstGeom>
          </p:spPr>
          <p:txBody>
            <a:bodyPr wrap="none" tIns="0" rtlCol="0" anchor="ctr" anchorCtr="0">
              <a:spAutoFit/>
            </a:bodyPr>
            <a:lstStyle/>
            <a:p>
              <a:r>
                <a:rPr lang="ja-JP" altLang="en-US" sz="2400">
                  <a:latin typeface="+mj-lt"/>
                  <a:sym typeface="Symbol" panose="05050102010706020507" pitchFamily="18" charset="2"/>
                </a:rPr>
                <a:t></a:t>
              </a:r>
              <a:r>
                <a:rPr lang="en-US" altLang="ja-JP" sz="2400">
                  <a:latin typeface="+mj-lt"/>
                  <a:ea typeface="Cambria Math" panose="02040503050406030204" pitchFamily="18" charset="0"/>
                </a:rPr>
                <a:t>0</a:t>
              </a:r>
              <a:r>
                <a:rPr kumimoji="1" lang="en-US" altLang="ja-JP" sz="2400">
                  <a:latin typeface="+mj-lt"/>
                  <a:ea typeface="Cambria Math" panose="02040503050406030204" pitchFamily="18" charset="0"/>
                </a:rPr>
                <a:t>.76mm</a:t>
              </a:r>
              <a:endParaRPr kumimoji="1" lang="ja-JP" altLang="en-US" sz="2400" dirty="0">
                <a:latin typeface="+mj-lt"/>
              </a:endParaRPr>
            </a:p>
          </p:txBody>
        </p:sp>
      </p:grpSp>
      <p:sp>
        <p:nvSpPr>
          <p:cNvPr id="14" name="タイトル 1"/>
          <p:cNvSpPr txBox="1">
            <a:spLocks/>
          </p:cNvSpPr>
          <p:nvPr/>
        </p:nvSpPr>
        <p:spPr>
          <a:xfrm>
            <a:off x="645740" y="44624"/>
            <a:ext cx="7886700" cy="543942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 dirty="0">
                <a:solidFill>
                  <a:srgbClr val="0070C0"/>
                </a:solidFill>
                <a:latin typeface="+mn-lt"/>
              </a:rPr>
              <a:t>Microscope view of a JACEE-13 emulsion plate</a:t>
            </a:r>
            <a:endParaRPr lang="ja-JP" altLang="en-US" sz="28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角丸四角形吹き出し 11">
            <a:extLst>
              <a:ext uri="{FF2B5EF4-FFF2-40B4-BE49-F238E27FC236}">
                <a16:creationId xmlns:a16="http://schemas.microsoft.com/office/drawing/2014/main" id="{A33E4EC7-31CF-2FA1-5CE2-B6E83ACB81BB}"/>
              </a:ext>
            </a:extLst>
          </p:cNvPr>
          <p:cNvSpPr/>
          <p:nvPr/>
        </p:nvSpPr>
        <p:spPr>
          <a:xfrm>
            <a:off x="6651468" y="4259044"/>
            <a:ext cx="1541197" cy="408623"/>
          </a:xfrm>
          <a:prstGeom prst="wedgeRoundRectCallout">
            <a:avLst>
              <a:gd name="adj1" fmla="val -38236"/>
              <a:gd name="adj2" fmla="val 105027"/>
              <a:gd name="adj3" fmla="val 1666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dirty="0">
                <a:latin typeface="Calibri Light" panose="020F0302020204030204" pitchFamily="34" charset="0"/>
                <a:ea typeface="BIZ UDPゴシック" panose="020B0400000000000000" pitchFamily="50" charset="-128"/>
                <a:cs typeface="Calibri Light" panose="020F0302020204030204" pitchFamily="34" charset="0"/>
              </a:rPr>
              <a:t>high Z nucleus</a:t>
            </a:r>
            <a:endParaRPr lang="ja-JP" altLang="en-US" dirty="0">
              <a:latin typeface="Calibri Light" panose="020F0302020204030204" pitchFamily="34" charset="0"/>
              <a:ea typeface="BIZ UDPゴシック" panose="020B0400000000000000" pitchFamily="50" charset="-128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526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F3D9548B-ECB7-4B25-A5D0-564A259AF1CA}"/>
              </a:ext>
            </a:extLst>
          </p:cNvPr>
          <p:cNvGrpSpPr/>
          <p:nvPr/>
        </p:nvGrpSpPr>
        <p:grpSpPr>
          <a:xfrm>
            <a:off x="699082" y="942818"/>
            <a:ext cx="7745836" cy="5438510"/>
            <a:chOff x="899592" y="942818"/>
            <a:chExt cx="7745836" cy="5438510"/>
          </a:xfrm>
        </p:grpSpPr>
        <p:pic>
          <p:nvPicPr>
            <p:cNvPr id="5" name="図 4" descr="QR コード&#10;&#10;自動的に生成された説明">
              <a:extLst>
                <a:ext uri="{FF2B5EF4-FFF2-40B4-BE49-F238E27FC236}">
                  <a16:creationId xmlns:a16="http://schemas.microsoft.com/office/drawing/2014/main" id="{CC83E4C5-9717-4013-87CC-CEDB66FF03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547664" y="942818"/>
              <a:ext cx="7097764" cy="5438510"/>
            </a:xfrm>
            <a:prstGeom prst="rect">
              <a:avLst/>
            </a:prstGeom>
          </p:spPr>
        </p:pic>
        <p:sp>
          <p:nvSpPr>
            <p:cNvPr id="8" name="正方形/長方形 7"/>
            <p:cNvSpPr/>
            <p:nvPr/>
          </p:nvSpPr>
          <p:spPr>
            <a:xfrm>
              <a:off x="5004048" y="3321117"/>
              <a:ext cx="360040" cy="36004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" name="直線コネクタ 9"/>
            <p:cNvCxnSpPr>
              <a:cxnSpLocks/>
            </p:cNvCxnSpPr>
            <p:nvPr/>
          </p:nvCxnSpPr>
          <p:spPr>
            <a:xfrm flipH="1" flipV="1">
              <a:off x="3779912" y="2060847"/>
              <a:ext cx="1224136" cy="125449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>
              <a:cxnSpLocks/>
            </p:cNvCxnSpPr>
            <p:nvPr/>
          </p:nvCxnSpPr>
          <p:spPr>
            <a:xfrm flipH="1">
              <a:off x="3797854" y="3681157"/>
              <a:ext cx="1206194" cy="126027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117D4EBF-433A-4428-BF4B-049E1F807D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99592" y="2060848"/>
              <a:ext cx="2880320" cy="2880579"/>
            </a:xfrm>
            <a:prstGeom prst="rect">
              <a:avLst/>
            </a:prstGeom>
            <a:ln w="19050">
              <a:solidFill>
                <a:schemeClr val="bg1"/>
              </a:solidFill>
            </a:ln>
            <a:effectLst/>
          </p:spPr>
        </p:pic>
      </p:grpSp>
      <p:sp>
        <p:nvSpPr>
          <p:cNvPr id="19" name="タイトル 1">
            <a:extLst>
              <a:ext uri="{FF2B5EF4-FFF2-40B4-BE49-F238E27FC236}">
                <a16:creationId xmlns:a16="http://schemas.microsoft.com/office/drawing/2014/main" id="{BAD8FF7F-1E16-4208-8D83-C18264A46754}"/>
              </a:ext>
            </a:extLst>
          </p:cNvPr>
          <p:cNvSpPr txBox="1">
            <a:spLocks/>
          </p:cNvSpPr>
          <p:nvPr/>
        </p:nvSpPr>
        <p:spPr>
          <a:xfrm>
            <a:off x="645740" y="332656"/>
            <a:ext cx="7886700" cy="576064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 dirty="0">
                <a:ln>
                  <a:solidFill>
                    <a:prstClr val="white">
                      <a:lumMod val="75000"/>
                      <a:lumOff val="25000"/>
                      <a:alpha val="10000"/>
                    </a:prstClr>
                  </a:solidFill>
                </a:ln>
                <a:solidFill>
                  <a:srgbClr val="0070C0"/>
                </a:solidFill>
                <a:effectLst>
                  <a:outerShdw blurRad="9525" dist="25400" dir="14640000" algn="tl" rotWithShape="0">
                    <a:prstClr val="white">
                      <a:alpha val="30000"/>
                    </a:prstClr>
                  </a:outerShdw>
                </a:effectLst>
                <a:latin typeface="Calibri" panose="020F0502020204030204" pitchFamily="34" charset="0"/>
                <a:ea typeface="BIZ UDPゴシック" panose="020B0400000000000000" pitchFamily="50" charset="-128"/>
              </a:rPr>
              <a:t>Selected vertices in JACEE-13 data</a:t>
            </a:r>
            <a:endParaRPr lang="ja-JP" altLang="en-US" sz="2800" dirty="0">
              <a:ln>
                <a:solidFill>
                  <a:prstClr val="white">
                    <a:lumMod val="75000"/>
                    <a:lumOff val="25000"/>
                    <a:alpha val="10000"/>
                  </a:prstClr>
                </a:solidFill>
              </a:ln>
              <a:solidFill>
                <a:srgbClr val="0070C0"/>
              </a:solidFill>
              <a:effectLst>
                <a:outerShdw blurRad="9525" dist="25400" dir="14640000" algn="tl" rotWithShape="0">
                  <a:prstClr val="white">
                    <a:alpha val="30000"/>
                  </a:prstClr>
                </a:outerShdw>
              </a:effectLst>
              <a:latin typeface="Calibri" panose="020F0502020204030204" pitchFamily="34" charset="0"/>
              <a:ea typeface="BIZ UDPゴシック" panose="020B0400000000000000" pitchFamily="50" charset="-128"/>
            </a:endParaRPr>
          </a:p>
        </p:txBody>
      </p:sp>
      <p:sp>
        <p:nvSpPr>
          <p:cNvPr id="14" name="角丸四角形 10">
            <a:extLst>
              <a:ext uri="{FF2B5EF4-FFF2-40B4-BE49-F238E27FC236}">
                <a16:creationId xmlns:a16="http://schemas.microsoft.com/office/drawing/2014/main" id="{5A972C1B-017D-4F1F-B0D6-402C5F6FEEB8}"/>
              </a:ext>
            </a:extLst>
          </p:cNvPr>
          <p:cNvSpPr/>
          <p:nvPr/>
        </p:nvSpPr>
        <p:spPr>
          <a:xfrm>
            <a:off x="2223613" y="5781041"/>
            <a:ext cx="5159862" cy="783193"/>
          </a:xfrm>
          <a:prstGeom prst="roundRect">
            <a:avLst/>
          </a:prstGeom>
          <a:solidFill>
            <a:srgbClr val="00B0F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sz="2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Look into 9 emulsion plates </a:t>
            </a:r>
            <a:r>
              <a:rPr lang="en-US" altLang="ja-JP" sz="2000">
                <a:latin typeface="Calibri Light" panose="020F0302020204030204" pitchFamily="34" charset="0"/>
                <a:ea typeface="BIZ UDPゴシック" panose="020B0400000000000000" pitchFamily="50" charset="-128"/>
              </a:rPr>
              <a:t>of 25cm×20cm </a:t>
            </a:r>
            <a:r>
              <a:rPr lang="en-US" altLang="ja-JP" sz="2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size</a:t>
            </a:r>
          </a:p>
          <a:p>
            <a:pPr algn="ctr"/>
            <a:r>
              <a:rPr lang="en-US" altLang="ja-JP" sz="2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2.1</a:t>
            </a:r>
            <a:r>
              <a:rPr lang="en-US" altLang="ja-JP" sz="2000" dirty="0">
                <a:latin typeface="Calibri Light" panose="020F0302020204030204" pitchFamily="34" charset="0"/>
                <a:ea typeface="BIZ UDPゴシック" panose="020B0400000000000000" pitchFamily="50" charset="-128"/>
                <a:sym typeface="Symbol" panose="05050102010706020507" pitchFamily="18" charset="2"/>
              </a:rPr>
              <a:t></a:t>
            </a:r>
            <a:r>
              <a:rPr lang="en-US" altLang="ja-JP" sz="2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10</a:t>
            </a:r>
            <a:r>
              <a:rPr lang="en-US" altLang="ja-JP" sz="2000" baseline="30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4 </a:t>
            </a:r>
            <a:r>
              <a:rPr lang="en-US" altLang="ja-JP" sz="2000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vertex candidates</a:t>
            </a:r>
          </a:p>
        </p:txBody>
      </p:sp>
    </p:spTree>
    <p:extLst>
      <p:ext uri="{BB962C8B-B14F-4D97-AF65-F5344CB8AC3E}">
        <p14:creationId xmlns:p14="http://schemas.microsoft.com/office/powerpoint/2010/main" val="1700541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6416"/>
            <a:ext cx="48006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9" r="15749"/>
          <a:stretch>
            <a:fillRect/>
          </a:stretch>
        </p:blipFill>
        <p:spPr bwMode="auto">
          <a:xfrm>
            <a:off x="321811" y="3853496"/>
            <a:ext cx="2817813" cy="27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9" r="15749"/>
          <a:stretch>
            <a:fillRect/>
          </a:stretch>
        </p:blipFill>
        <p:spPr bwMode="auto">
          <a:xfrm>
            <a:off x="3203575" y="3068638"/>
            <a:ext cx="2817813" cy="274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9" r="15749"/>
          <a:stretch>
            <a:fillRect/>
          </a:stretch>
        </p:blipFill>
        <p:spPr bwMode="auto">
          <a:xfrm>
            <a:off x="6084888" y="1773238"/>
            <a:ext cx="2817812" cy="274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210320" y="5313704"/>
            <a:ext cx="2992742" cy="1021556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n-US" altLang="ja-JP" dirty="0">
                <a:solidFill>
                  <a:schemeClr val="bg1"/>
                </a:solidFill>
                <a:ea typeface="BIZ UDPゴシック" panose="020B0400000000000000" pitchFamily="50" charset="-128"/>
              </a:rPr>
              <a:t>&gt;10</a:t>
            </a:r>
            <a:r>
              <a:rPr lang="en-US" altLang="ja-JP" baseline="30000" dirty="0">
                <a:solidFill>
                  <a:schemeClr val="bg1"/>
                </a:solidFill>
                <a:ea typeface="BIZ UDPゴシック" panose="020B0400000000000000" pitchFamily="50" charset="-128"/>
              </a:rPr>
              <a:t>5</a:t>
            </a:r>
            <a:r>
              <a:rPr lang="ja-JP" altLang="en-US" dirty="0">
                <a:solidFill>
                  <a:schemeClr val="bg1"/>
                </a:solidFill>
                <a:ea typeface="BIZ UDPゴシック" panose="020B0400000000000000" pitchFamily="50" charset="-128"/>
              </a:rPr>
              <a:t> </a:t>
            </a:r>
            <a:r>
              <a:rPr lang="en-US" altLang="ja-JP" dirty="0">
                <a:solidFill>
                  <a:schemeClr val="bg1"/>
                </a:solidFill>
                <a:ea typeface="BIZ UDPゴシック" panose="020B0400000000000000" pitchFamily="50" charset="-128"/>
              </a:rPr>
              <a:t>tracks were read-out </a:t>
            </a:r>
          </a:p>
          <a:p>
            <a:pPr algn="ctr"/>
            <a:r>
              <a:rPr lang="en-US" altLang="ja-JP" dirty="0">
                <a:solidFill>
                  <a:schemeClr val="bg1"/>
                </a:solidFill>
                <a:ea typeface="BIZ UDPゴシック" panose="020B0400000000000000" pitchFamily="50" charset="-128"/>
              </a:rPr>
              <a:t>In 2.6mm x 3.5mm x 10plate </a:t>
            </a:r>
          </a:p>
          <a:p>
            <a:pPr algn="ctr"/>
            <a:r>
              <a:rPr lang="en-US" altLang="ja-JP" dirty="0">
                <a:solidFill>
                  <a:schemeClr val="bg1"/>
                </a:solidFill>
                <a:ea typeface="BIZ UDPゴシック" panose="020B0400000000000000" pitchFamily="50" charset="-128"/>
              </a:rPr>
              <a:t>by UTS</a:t>
            </a:r>
            <a:endParaRPr lang="ja-JP" altLang="en-US" dirty="0">
              <a:solidFill>
                <a:schemeClr val="bg1"/>
              </a:solidFill>
              <a:ea typeface="BIZ UDPゴシック" panose="020B0400000000000000" pitchFamily="50" charset="-128"/>
            </a:endParaRP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6383080" y="3650015"/>
            <a:ext cx="2242083" cy="715089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n-US" altLang="ja-JP" dirty="0">
                <a:solidFill>
                  <a:schemeClr val="bg1"/>
                </a:solidFill>
                <a:ea typeface="BIZ UDPゴシック" panose="020B0400000000000000" pitchFamily="50" charset="-128"/>
              </a:rPr>
              <a:t>an interaction vertex </a:t>
            </a:r>
          </a:p>
          <a:p>
            <a:pPr algn="ctr"/>
            <a:r>
              <a:rPr lang="en-US" altLang="ja-JP" dirty="0">
                <a:solidFill>
                  <a:schemeClr val="bg1"/>
                </a:solidFill>
                <a:ea typeface="BIZ UDPゴシック" panose="020B0400000000000000" pitchFamily="50" charset="-128"/>
              </a:rPr>
              <a:t>was found</a:t>
            </a:r>
            <a:endParaRPr lang="ja-JP" altLang="en-US" dirty="0">
              <a:solidFill>
                <a:schemeClr val="bg1"/>
              </a:solidFill>
              <a:ea typeface="BIZ UDPゴシック" panose="020B0400000000000000" pitchFamily="50" charset="-128"/>
            </a:endParaRPr>
          </a:p>
        </p:txBody>
      </p:sp>
      <p:sp>
        <p:nvSpPr>
          <p:cNvPr id="14" name="AutoShape 14"/>
          <p:cNvSpPr>
            <a:spLocks noChangeArrowheads="1"/>
          </p:cNvSpPr>
          <p:nvPr/>
        </p:nvSpPr>
        <p:spPr bwMode="auto">
          <a:xfrm rot="-1496163">
            <a:off x="2860424" y="4486829"/>
            <a:ext cx="704850" cy="576263"/>
          </a:xfrm>
          <a:prstGeom prst="rightArrow">
            <a:avLst>
              <a:gd name="adj1" fmla="val 50000"/>
              <a:gd name="adj2" fmla="val 30578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endParaRPr lang="ja-JP" altLang="ja-JP" sz="1600"/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 rot="-1496163">
            <a:off x="5668736" y="3046669"/>
            <a:ext cx="704850" cy="576263"/>
          </a:xfrm>
          <a:prstGeom prst="rightArrow">
            <a:avLst>
              <a:gd name="adj1" fmla="val 50000"/>
              <a:gd name="adj2" fmla="val 30578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endParaRPr lang="ja-JP" altLang="ja-JP" sz="1600"/>
          </a:p>
        </p:txBody>
      </p:sp>
      <p:sp>
        <p:nvSpPr>
          <p:cNvPr id="16" name="AutoShape 9"/>
          <p:cNvSpPr>
            <a:spLocks noChangeArrowheads="1"/>
          </p:cNvSpPr>
          <p:nvPr/>
        </p:nvSpPr>
        <p:spPr bwMode="auto">
          <a:xfrm rot="-9809719">
            <a:off x="4820868" y="1669218"/>
            <a:ext cx="1368425" cy="936625"/>
          </a:xfrm>
          <a:prstGeom prst="rightArrow">
            <a:avLst>
              <a:gd name="adj1" fmla="val 66128"/>
              <a:gd name="adj2" fmla="val 25531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10800000" wrap="none" anchor="ctr"/>
          <a:lstStyle>
            <a:lvl1pPr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en-US" altLang="ja-JP" sz="1600" b="1" dirty="0">
                <a:solidFill>
                  <a:schemeClr val="bg1"/>
                </a:solidFill>
                <a:latin typeface="+mj-lt"/>
                <a:ea typeface="BIZ UDPゴシック" panose="020B0400000000000000" pitchFamily="50" charset="-128"/>
              </a:rPr>
              <a:t>close look at </a:t>
            </a:r>
          </a:p>
          <a:p>
            <a:pPr algn="ctr" eaLnBrk="1" hangingPunct="1"/>
            <a:r>
              <a:rPr lang="en-US" altLang="ja-JP" sz="1600" b="1" dirty="0">
                <a:solidFill>
                  <a:schemeClr val="bg1"/>
                </a:solidFill>
                <a:latin typeface="+mj-lt"/>
                <a:ea typeface="BIZ UDPゴシック" panose="020B0400000000000000" pitchFamily="50" charset="-128"/>
              </a:rPr>
              <a:t>the vertex</a:t>
            </a:r>
            <a:endParaRPr lang="ja-JP" altLang="en-US" sz="1600" b="1" dirty="0">
              <a:solidFill>
                <a:schemeClr val="bg1"/>
              </a:solidFill>
              <a:latin typeface="+mj-lt"/>
              <a:ea typeface="BIZ UDPゴシック" panose="020B0400000000000000" pitchFamily="50" charset="-128"/>
            </a:endParaRPr>
          </a:p>
        </p:txBody>
      </p:sp>
      <p:sp>
        <p:nvSpPr>
          <p:cNvPr id="2" name="角丸四角形吹き出し 1"/>
          <p:cNvSpPr/>
          <p:nvPr/>
        </p:nvSpPr>
        <p:spPr>
          <a:xfrm>
            <a:off x="5016427" y="4907368"/>
            <a:ext cx="1939628" cy="715089"/>
          </a:xfrm>
          <a:prstGeom prst="wedgeRoundRectCallout">
            <a:avLst>
              <a:gd name="adj1" fmla="val -58892"/>
              <a:gd name="adj2" fmla="val -32686"/>
              <a:gd name="adj3" fmla="val 16667"/>
            </a:avLst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dirty="0">
                <a:solidFill>
                  <a:schemeClr val="bg1"/>
                </a:solidFill>
                <a:ea typeface="BIZ UDPゴシック" panose="020B0400000000000000" pitchFamily="50" charset="-128"/>
              </a:rPr>
              <a:t>remove </a:t>
            </a:r>
          </a:p>
          <a:p>
            <a:pPr algn="ctr"/>
            <a:r>
              <a:rPr lang="en-US" altLang="ja-JP" dirty="0">
                <a:solidFill>
                  <a:schemeClr val="bg1"/>
                </a:solidFill>
                <a:ea typeface="BIZ UDPゴシック" panose="020B0400000000000000" pitchFamily="50" charset="-128"/>
              </a:rPr>
              <a:t>penetrating tracks</a:t>
            </a:r>
            <a:endParaRPr lang="ja-JP" altLang="en-US" dirty="0">
              <a:solidFill>
                <a:schemeClr val="bg1"/>
              </a:solidFill>
              <a:ea typeface="BIZ UDPゴシック" panose="020B0400000000000000" pitchFamily="50" charset="-128"/>
            </a:endParaRPr>
          </a:p>
        </p:txBody>
      </p:sp>
      <p:sp>
        <p:nvSpPr>
          <p:cNvPr id="17" name="角丸四角形吹き出し 1">
            <a:extLst>
              <a:ext uri="{FF2B5EF4-FFF2-40B4-BE49-F238E27FC236}">
                <a16:creationId xmlns:a16="http://schemas.microsoft.com/office/drawing/2014/main" id="{A6C3A198-6736-495C-BA91-5DF7DDD29078}"/>
              </a:ext>
            </a:extLst>
          </p:cNvPr>
          <p:cNvSpPr/>
          <p:nvPr/>
        </p:nvSpPr>
        <p:spPr>
          <a:xfrm>
            <a:off x="5304267" y="294814"/>
            <a:ext cx="3286818" cy="1123712"/>
          </a:xfrm>
          <a:prstGeom prst="roundRect">
            <a:avLst/>
          </a:prstGeom>
          <a:solidFill>
            <a:srgbClr val="FF6600"/>
          </a:solidFill>
          <a:ln>
            <a:solidFill>
              <a:schemeClr val="accent6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sz="2000" b="1" dirty="0">
                <a:latin typeface="+mj-lt"/>
                <a:ea typeface="BIZ UDPゴシック" panose="020B0400000000000000" pitchFamily="50" charset="-128"/>
              </a:rPr>
              <a:t>NETSCAN method succeeded </a:t>
            </a:r>
          </a:p>
          <a:p>
            <a:pPr algn="ctr"/>
            <a:r>
              <a:rPr lang="en-US" altLang="ja-JP" sz="2000" b="1" dirty="0">
                <a:latin typeface="+mj-lt"/>
                <a:ea typeface="BIZ UDPゴシック" panose="020B0400000000000000" pitchFamily="50" charset="-128"/>
              </a:rPr>
              <a:t>to identify tau neutrino </a:t>
            </a:r>
          </a:p>
          <a:p>
            <a:pPr algn="ctr"/>
            <a:r>
              <a:rPr lang="en-US" altLang="ja-JP" sz="2000" b="1" dirty="0">
                <a:latin typeface="+mj-lt"/>
                <a:ea typeface="BIZ UDPゴシック" panose="020B0400000000000000" pitchFamily="50" charset="-128"/>
              </a:rPr>
              <a:t>charged current </a:t>
            </a:r>
            <a:r>
              <a:rPr lang="en-US" altLang="ja-JP" sz="2000" b="1" dirty="0" err="1">
                <a:latin typeface="+mj-lt"/>
                <a:ea typeface="BIZ UDPゴシック" panose="020B0400000000000000" pitchFamily="50" charset="-128"/>
              </a:rPr>
              <a:t>nteractions</a:t>
            </a:r>
            <a:r>
              <a:rPr lang="en-US" altLang="ja-JP" sz="2000" b="1" dirty="0">
                <a:latin typeface="+mj-lt"/>
                <a:ea typeface="BIZ UDPゴシック" panose="020B0400000000000000" pitchFamily="50" charset="-128"/>
              </a:rPr>
              <a:t>.</a:t>
            </a:r>
            <a:endParaRPr kumimoji="1" lang="ja-JP" altLang="en-US" sz="2000" b="1" dirty="0">
              <a:latin typeface="+mj-lt"/>
              <a:ea typeface="BIZ UDPゴシック" panose="020B0400000000000000" pitchFamily="50" charset="-128"/>
            </a:endParaRPr>
          </a:p>
        </p:txBody>
      </p:sp>
      <p:sp>
        <p:nvSpPr>
          <p:cNvPr id="5" name="角丸四角形 1">
            <a:extLst>
              <a:ext uri="{FF2B5EF4-FFF2-40B4-BE49-F238E27FC236}">
                <a16:creationId xmlns:a16="http://schemas.microsoft.com/office/drawing/2014/main" id="{7E19E4B2-C7A0-C4B9-089C-C02EE4E5680F}"/>
              </a:ext>
            </a:extLst>
          </p:cNvPr>
          <p:cNvSpPr/>
          <p:nvPr/>
        </p:nvSpPr>
        <p:spPr>
          <a:xfrm>
            <a:off x="5212960" y="6180907"/>
            <a:ext cx="3469430" cy="408623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dirty="0">
                <a:latin typeface="Calibri Light" panose="020F0302020204030204" pitchFamily="34" charset="0"/>
                <a:ea typeface="BIZ UDPゴシック" panose="020B0400000000000000" pitchFamily="50" charset="-128"/>
              </a:rPr>
              <a:t>Physics Letters B504(2001)218-224</a:t>
            </a:r>
            <a:endParaRPr kumimoji="1" lang="ja-JP" altLang="en-US" dirty="0">
              <a:latin typeface="Calibri Light" panose="020F0302020204030204" pitchFamily="34" charset="0"/>
              <a:ea typeface="BIZ UDPゴシック" panose="020B0400000000000000" pitchFamily="50" charset="-128"/>
            </a:endParaRPr>
          </a:p>
        </p:txBody>
      </p:sp>
      <p:sp>
        <p:nvSpPr>
          <p:cNvPr id="6" name="角丸四角形 1">
            <a:extLst>
              <a:ext uri="{FF2B5EF4-FFF2-40B4-BE49-F238E27FC236}">
                <a16:creationId xmlns:a16="http://schemas.microsoft.com/office/drawing/2014/main" id="{42513693-C87B-471D-1502-EC506BFEA27F}"/>
              </a:ext>
            </a:extLst>
          </p:cNvPr>
          <p:cNvSpPr/>
          <p:nvPr/>
        </p:nvSpPr>
        <p:spPr>
          <a:xfrm>
            <a:off x="547599" y="2546189"/>
            <a:ext cx="4160370" cy="408623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altLang="ja-JP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tau neutrino interaction vertex was found </a:t>
            </a:r>
            <a:endParaRPr kumimoji="1" lang="ja-JP" altLang="en-US" dirty="0">
              <a:latin typeface="Calibri" panose="020F0502020204030204" pitchFamily="34" charset="0"/>
              <a:ea typeface="BIZ UDPゴシック" panose="020B04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7" name="角丸四角形 1">
            <a:extLst>
              <a:ext uri="{FF2B5EF4-FFF2-40B4-BE49-F238E27FC236}">
                <a16:creationId xmlns:a16="http://schemas.microsoft.com/office/drawing/2014/main" id="{40A0DF64-869A-84C5-CD89-98A0354FE910}"/>
              </a:ext>
            </a:extLst>
          </p:cNvPr>
          <p:cNvSpPr/>
          <p:nvPr/>
        </p:nvSpPr>
        <p:spPr>
          <a:xfrm>
            <a:off x="3406562" y="739664"/>
            <a:ext cx="1309453" cy="715089"/>
          </a:xfrm>
          <a:prstGeom prst="roundRect">
            <a:avLst/>
          </a:prstGeom>
          <a:solidFill>
            <a:srgbClr val="00B05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r>
              <a:rPr lang="en-US" altLang="ja-JP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tau decay</a:t>
            </a:r>
          </a:p>
          <a:p>
            <a:pPr algn="ctr"/>
            <a:r>
              <a:rPr lang="en-US" altLang="ja-JP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vertex</a:t>
            </a:r>
            <a:endParaRPr kumimoji="1" lang="ja-JP" altLang="en-US" dirty="0">
              <a:latin typeface="Calibri" panose="020F0502020204030204" pitchFamily="34" charset="0"/>
              <a:ea typeface="BIZ UDPゴシック" panose="020B04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8" name="角丸四角形 1">
            <a:extLst>
              <a:ext uri="{FF2B5EF4-FFF2-40B4-BE49-F238E27FC236}">
                <a16:creationId xmlns:a16="http://schemas.microsoft.com/office/drawing/2014/main" id="{B9F4564B-6169-F25F-9E2E-A97F3E9B3EC4}"/>
              </a:ext>
            </a:extLst>
          </p:cNvPr>
          <p:cNvSpPr/>
          <p:nvPr/>
        </p:nvSpPr>
        <p:spPr>
          <a:xfrm>
            <a:off x="1352127" y="389040"/>
            <a:ext cx="1240047" cy="374571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altLang="ja-JP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200 micron</a:t>
            </a:r>
            <a:endParaRPr kumimoji="1" lang="ja-JP" altLang="en-US" sz="1600" dirty="0">
              <a:latin typeface="Calibri" panose="020F0502020204030204" pitchFamily="34" charset="0"/>
              <a:ea typeface="BIZ UDPゴシック" panose="020B04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9" name="角丸四角形 1">
            <a:extLst>
              <a:ext uri="{FF2B5EF4-FFF2-40B4-BE49-F238E27FC236}">
                <a16:creationId xmlns:a16="http://schemas.microsoft.com/office/drawing/2014/main" id="{5503F24F-E279-7A2C-D027-D992BAE94FAC}"/>
              </a:ext>
            </a:extLst>
          </p:cNvPr>
          <p:cNvSpPr/>
          <p:nvPr/>
        </p:nvSpPr>
        <p:spPr>
          <a:xfrm>
            <a:off x="539552" y="826208"/>
            <a:ext cx="807425" cy="374571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kumimoji="1" lang="ja-JP" altLang="en-US" sz="1600" dirty="0">
              <a:latin typeface="Calibri" panose="020F0502020204030204" pitchFamily="34" charset="0"/>
              <a:ea typeface="BIZ UDPゴシック" panose="020B0400000000000000" pitchFamily="50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939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石版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kodama">
      <a:majorFont>
        <a:latin typeface="Calibri Light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石版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石版</Template>
  <TotalTime>0</TotalTime>
  <Words>1159</Words>
  <Application>Microsoft Office PowerPoint</Application>
  <PresentationFormat>画面に合わせる (4:3)</PresentationFormat>
  <Paragraphs>208</Paragraphs>
  <Slides>22</Slides>
  <Notes>17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31" baseType="lpstr">
      <vt:lpstr>BIZ UDPゴシック</vt:lpstr>
      <vt:lpstr>Arial</vt:lpstr>
      <vt:lpstr>Calibri</vt:lpstr>
      <vt:lpstr>Calibri Light</vt:lpstr>
      <vt:lpstr>Cambria Math</vt:lpstr>
      <vt:lpstr>Tahoma</vt:lpstr>
      <vt:lpstr>Wingdings</vt:lpstr>
      <vt:lpstr>Wingdings 2</vt:lpstr>
      <vt:lpstr>石版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2018-05-24T09:18:57Z</dcterms:created>
  <dcterms:modified xsi:type="dcterms:W3CDTF">2023-12-03T03:57:39Z</dcterms:modified>
</cp:coreProperties>
</file>