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6"/>
  </p:notesMasterIdLst>
  <p:sldIdLst>
    <p:sldId id="256" r:id="rId2"/>
    <p:sldId id="417" r:id="rId3"/>
    <p:sldId id="416" r:id="rId4"/>
    <p:sldId id="418" r:id="rId5"/>
    <p:sldId id="419" r:id="rId6"/>
    <p:sldId id="428" r:id="rId7"/>
    <p:sldId id="420" r:id="rId8"/>
    <p:sldId id="422" r:id="rId9"/>
    <p:sldId id="448" r:id="rId10"/>
    <p:sldId id="430" r:id="rId11"/>
    <p:sldId id="440" r:id="rId12"/>
    <p:sldId id="446" r:id="rId13"/>
    <p:sldId id="454" r:id="rId14"/>
    <p:sldId id="442" r:id="rId15"/>
    <p:sldId id="455" r:id="rId16"/>
    <p:sldId id="441" r:id="rId17"/>
    <p:sldId id="394" r:id="rId18"/>
    <p:sldId id="449" r:id="rId19"/>
    <p:sldId id="452" r:id="rId20"/>
    <p:sldId id="453" r:id="rId21"/>
    <p:sldId id="363" r:id="rId22"/>
    <p:sldId id="411" r:id="rId23"/>
    <p:sldId id="407" r:id="rId24"/>
    <p:sldId id="408" r:id="rId25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E399"/>
    <a:srgbClr val="ABDB77"/>
    <a:srgbClr val="0000A2"/>
    <a:srgbClr val="1F1FAD"/>
    <a:srgbClr val="FFFF28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6" autoAdjust="0"/>
    <p:restoredTop sz="94640" autoAdjust="0"/>
  </p:normalViewPr>
  <p:slideViewPr>
    <p:cSldViewPr>
      <p:cViewPr varScale="1">
        <p:scale>
          <a:sx n="67" d="100"/>
          <a:sy n="67" d="100"/>
        </p:scale>
        <p:origin x="80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9351919-510D-4F5F-8557-61CA395FEB35}" type="datetimeFigureOut">
              <a:rPr kumimoji="1" lang="ja-JP" altLang="en-US" smtClean="0"/>
              <a:t>2016/11/29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C97B718-120E-423E-ACA3-993F04DB5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02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B47DB-4E38-4B37-9F08-256FE0B5723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31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75755-E175-45E9-9312-B2FFE293E4C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498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7B718-120E-423E-ACA3-993F04DB5B7E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09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EC91D8-463D-4119-80CE-A0B50E57594D}" type="slidenum">
              <a:rPr lang="en-US" altLang="ja-JP"/>
              <a:pPr/>
              <a:t>21</a:t>
            </a:fld>
            <a:endParaRPr lang="en-US" altLang="ja-JP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44278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75755-E175-45E9-9312-B2FFE293E4C4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620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1776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ja-JP" altLang="ja-JP" sz="2400">
                <a:latin typeface="Times New Roman" panose="02020603050405020304" pitchFamily="18" charset="0"/>
              </a:endParaRPr>
            </a:p>
          </p:txBody>
        </p:sp>
        <p:sp>
          <p:nvSpPr>
            <p:cNvPr id="11776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11776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1776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6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6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7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7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7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7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7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77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ja-JP" altLang="ja-JP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11777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1777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1777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A1F5D75-FD82-4199-AA65-6E1149FF71D1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177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177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9822C9-2773-43D9-9735-49ED47DDB1F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4225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54B483-3425-4873-9837-187CE21A67C1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615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E7A07B0-8420-4FF0-9824-A96370228F21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3972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A03D43-9D25-4075-85C4-E3CF50C512D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268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75A01B-E91E-423B-90E3-3DB4DDB5A0C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887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A7FF65-7376-4F4C-A649-4D35678D7E18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297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DC5890-EB57-4E08-86F9-3AE4E7314CA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030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2C1618-A0F5-41E4-B482-B13B4F521BB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7443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8D6CBB-345F-48FE-96B5-0166BFA883C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762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5B0F27-C3FD-4990-A9EC-73EF516DA56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215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A59F6F-F3C6-40D8-B0A4-08CE976EBBA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44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 Black" panose="020B0A04020102020204" pitchFamily="34" charset="0"/>
              </a:defRPr>
            </a:lvl1pPr>
          </a:lstStyle>
          <a:p>
            <a:fld id="{C5FBEDF9-72C0-4187-8E6D-D50D87D52193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1674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67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ja-JP" altLang="ja-JP" sz="2400">
                <a:latin typeface="Times New Roman" panose="02020603050405020304" pitchFamily="18" charset="0"/>
              </a:endParaRPr>
            </a:p>
          </p:txBody>
        </p:sp>
        <p:sp>
          <p:nvSpPr>
            <p:cNvPr id="11674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 sz="2400">
                <a:latin typeface="Times New Roman" panose="02020603050405020304" pitchFamily="18" charset="0"/>
              </a:endParaRPr>
            </a:p>
          </p:txBody>
        </p:sp>
        <p:sp>
          <p:nvSpPr>
            <p:cNvPr id="11674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674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674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674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674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 sz="2400">
                <a:latin typeface="Times New Roman" panose="02020603050405020304" pitchFamily="18" charset="0"/>
              </a:endParaRPr>
            </a:p>
          </p:txBody>
        </p:sp>
        <p:sp>
          <p:nvSpPr>
            <p:cNvPr id="11674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674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ja-JP" altLang="ja-JP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167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67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167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+mn-lt"/>
              </a:defRPr>
            </a:lvl1pPr>
          </a:lstStyle>
          <a:p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g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773071" y="1861989"/>
            <a:ext cx="737092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rgbClr val="FFF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JSNS</a:t>
            </a:r>
            <a:r>
              <a:rPr lang="en-US" altLang="ja-JP" sz="3200" b="1" baseline="30000" dirty="0" smtClean="0">
                <a:solidFill>
                  <a:srgbClr val="FFF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ja-JP" sz="3200" b="1" dirty="0">
                <a:solidFill>
                  <a:srgbClr val="FFF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 particle- and </a:t>
            </a:r>
            <a:r>
              <a:rPr lang="en-US" altLang="ja-JP" sz="3200" b="1" dirty="0" err="1">
                <a:solidFill>
                  <a:srgbClr val="FFF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astro</a:t>
            </a:r>
            <a:r>
              <a:rPr lang="en-US" altLang="ja-JP" sz="3200" b="1" dirty="0">
                <a:solidFill>
                  <a:srgbClr val="FFF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-physics </a:t>
            </a:r>
            <a:endParaRPr lang="en-US" altLang="ja-JP" sz="3200" b="1" dirty="0" smtClean="0">
              <a:solidFill>
                <a:srgbClr val="FFFF2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n-US" altLang="ja-JP" sz="3200" b="1" dirty="0" smtClean="0">
                <a:solidFill>
                  <a:srgbClr val="FFF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</a:t>
            </a:r>
            <a:r>
              <a:rPr lang="en-US" altLang="ja-JP" sz="3200" b="1" dirty="0">
                <a:solidFill>
                  <a:srgbClr val="FFF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J-PARC MeV neutrino beams</a:t>
            </a:r>
            <a:endParaRPr lang="ja-JP" altLang="en-US" sz="3200" b="1" dirty="0">
              <a:solidFill>
                <a:srgbClr val="FFFF2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187972" y="3284984"/>
            <a:ext cx="577671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Tatsushi Shima</a:t>
            </a:r>
          </a:p>
          <a:p>
            <a:pPr algn="ctr"/>
            <a:r>
              <a:rPr lang="en-US" altLang="ja-JP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RCNP, Osaka University, for JSNS</a:t>
            </a:r>
            <a:r>
              <a:rPr lang="en-US" altLang="ja-JP" sz="20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collaboration</a:t>
            </a:r>
            <a:endParaRPr lang="ja-JP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11560" y="4497214"/>
            <a:ext cx="754469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n"/>
            </a:pPr>
            <a:r>
              <a:rPr lang="en-US" altLang="ja-JP" sz="2400" dirty="0"/>
              <a:t>  </a:t>
            </a:r>
            <a:r>
              <a:rPr lang="en-US" altLang="ja-JP" sz="2400" dirty="0" smtClean="0"/>
              <a:t>Sterile neutrino search; current status</a:t>
            </a:r>
            <a:endParaRPr lang="ja-JP" altLang="en-US" sz="2400" dirty="0" smtClean="0"/>
          </a:p>
          <a:p>
            <a:pPr>
              <a:lnSpc>
                <a:spcPct val="125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n"/>
            </a:pPr>
            <a:r>
              <a:rPr lang="ja-JP" altLang="en-US" sz="2400" dirty="0" smtClean="0"/>
              <a:t>  </a:t>
            </a:r>
            <a:r>
              <a:rPr lang="en-US" altLang="ja-JP" sz="2400" dirty="0" smtClean="0"/>
              <a:t>JSNS</a:t>
            </a:r>
            <a:r>
              <a:rPr lang="en-US" altLang="ja-JP" sz="2400" baseline="30000" dirty="0" smtClean="0"/>
              <a:t>2</a:t>
            </a:r>
            <a:r>
              <a:rPr lang="en-US" altLang="ja-JP" sz="2400" dirty="0" smtClean="0"/>
              <a:t> experiment to search for sterile-</a:t>
            </a:r>
            <a:r>
              <a:rPr lang="en-US" altLang="ja-JP" sz="2400" dirty="0" smtClean="0">
                <a:latin typeface="Symbol" panose="05050102010706020507" pitchFamily="18" charset="2"/>
              </a:rPr>
              <a:t>n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 </a:t>
            </a:r>
            <a:endParaRPr lang="ja-JP" altLang="en-US" sz="2400" dirty="0">
              <a:latin typeface="Symbol" panose="05050102010706020507" pitchFamily="18" charset="2"/>
            </a:endParaRPr>
          </a:p>
          <a:p>
            <a:pPr>
              <a:lnSpc>
                <a:spcPct val="125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n"/>
            </a:pPr>
            <a:r>
              <a:rPr lang="ja-JP" altLang="en-US" sz="2400" dirty="0" smtClean="0"/>
              <a:t>  </a:t>
            </a:r>
            <a:r>
              <a:rPr lang="en-US" altLang="ja-JP" sz="2400" dirty="0" smtClean="0"/>
              <a:t>Neutrino-nucleus interaction for supernova physics</a:t>
            </a:r>
            <a:endParaRPr lang="ja-JP" altLang="en-US" sz="2400" dirty="0" smtClean="0"/>
          </a:p>
          <a:p>
            <a:pPr>
              <a:lnSpc>
                <a:spcPct val="125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n"/>
            </a:pPr>
            <a:r>
              <a:rPr lang="ja-JP" altLang="en-US" sz="2400" dirty="0" smtClean="0"/>
              <a:t>  </a:t>
            </a:r>
            <a:r>
              <a:rPr lang="en-US" altLang="ja-JP" sz="2400" dirty="0" smtClean="0"/>
              <a:t>Summary</a:t>
            </a:r>
            <a:endParaRPr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60640" y="188640"/>
            <a:ext cx="4492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on Neutrino Frontier 2016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Nov. 28-30, 2016,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Yunokuni-Tensho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Ishikawa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763688" y="404664"/>
            <a:ext cx="6336704" cy="65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3600" b="1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JSNS</a:t>
            </a:r>
            <a:r>
              <a:rPr lang="en-US" altLang="ja-JP" sz="3600" b="1" baseline="30000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2</a:t>
            </a:r>
            <a:r>
              <a:rPr lang="en-US" altLang="ja-JP" sz="3600" b="1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sensitivity </a:t>
            </a:r>
            <a:r>
              <a:rPr lang="en-US" altLang="ja-JP" sz="3600" dirty="0" smtClean="0">
                <a:latin typeface="Tahoma" panose="020B0604030504040204" pitchFamily="34" charset="0"/>
              </a:rPr>
              <a:t>(5y</a:t>
            </a:r>
            <a:r>
              <a:rPr lang="en-US" altLang="ja-JP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·</a:t>
            </a:r>
            <a:r>
              <a:rPr lang="en-US" altLang="ja-JP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MW)</a:t>
            </a:r>
            <a:endParaRPr lang="en-US" altLang="ja-JP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45" y="1340768"/>
            <a:ext cx="7429147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617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99024" y="632882"/>
            <a:ext cx="39517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Current Status</a:t>
            </a:r>
            <a:endParaRPr kumimoji="1" lang="ja-JP" altLang="en-US" sz="4000" b="1" dirty="0">
              <a:solidFill>
                <a:srgbClr val="3D539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1560" y="1484784"/>
            <a:ext cx="8358378" cy="423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Design and R&amp;D are in progress for the followings; </a:t>
            </a:r>
          </a:p>
          <a:p>
            <a:pPr marL="457200" indent="-457200">
              <a:spcBef>
                <a:spcPts val="18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ja-JP" sz="2800" dirty="0"/>
              <a:t>T</a:t>
            </a:r>
            <a:r>
              <a:rPr kumimoji="1" lang="en-US" altLang="ja-JP" sz="2800" dirty="0" smtClean="0"/>
              <a:t>ank structure</a:t>
            </a:r>
          </a:p>
          <a:p>
            <a:pPr marL="457200" indent="-45720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ja-JP" sz="2800" dirty="0" smtClean="0"/>
              <a:t>PSD capability of LS and </a:t>
            </a:r>
            <a:r>
              <a:rPr lang="en-US" altLang="ja-JP" sz="2800" dirty="0" err="1" smtClean="0"/>
              <a:t>PSD-LS+Cherenkov</a:t>
            </a:r>
            <a:endParaRPr lang="en-US" altLang="ja-JP" sz="2800" dirty="0" smtClean="0"/>
          </a:p>
          <a:p>
            <a:pPr marL="457200" indent="-45720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kumimoji="1" lang="en-US" altLang="ja-JP" sz="2800" dirty="0" smtClean="0"/>
              <a:t>PMT selection, calibration procedure</a:t>
            </a:r>
          </a:p>
          <a:p>
            <a:pPr marL="457200" indent="-45720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ja-JP" sz="2800" dirty="0" smtClean="0"/>
              <a:t>Veto system</a:t>
            </a:r>
            <a:endParaRPr kumimoji="1" lang="en-US" altLang="ja-JP" sz="2800" dirty="0" smtClean="0"/>
          </a:p>
          <a:p>
            <a:pPr marL="457200" indent="-45720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ja-JP" sz="2800" dirty="0" smtClean="0"/>
              <a:t>Electronics (DAQ, HV)</a:t>
            </a:r>
          </a:p>
          <a:p>
            <a:pPr marL="457200" indent="-45720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kumimoji="1" lang="en-US" altLang="ja-JP" sz="2800" dirty="0" smtClean="0"/>
              <a:t>Software/Simulation</a:t>
            </a:r>
          </a:p>
          <a:p>
            <a:pPr>
              <a:spcBef>
                <a:spcPts val="600"/>
              </a:spcBef>
              <a:buClr>
                <a:srgbClr val="FF0000"/>
              </a:buClr>
            </a:pPr>
            <a:r>
              <a:rPr lang="en-US" altLang="ja-JP" sz="2800" dirty="0" smtClean="0"/>
              <a:t>    etc.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79912" y="5686654"/>
            <a:ext cx="5007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 </a:t>
            </a:r>
            <a:r>
              <a:rPr lang="en-US" altLang="ja-JP" sz="2400" dirty="0" smtClean="0"/>
              <a:t>arXiv:1610.08186 </a:t>
            </a:r>
            <a:r>
              <a:rPr lang="en-US" altLang="ja-JP" sz="2400" dirty="0"/>
              <a:t>[</a:t>
            </a:r>
            <a:r>
              <a:rPr lang="en-US" altLang="ja-JP" sz="2400" dirty="0" err="1"/>
              <a:t>physics.ins-det</a:t>
            </a:r>
            <a:r>
              <a:rPr lang="en-US" altLang="ja-JP" sz="2400" dirty="0"/>
              <a:t>]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84483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467544" y="765344"/>
            <a:ext cx="3020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solidFill>
                  <a:srgbClr val="3D5394"/>
                </a:solidFill>
                <a:cs typeface="Tahoma" panose="020B0604030504040204" pitchFamily="34" charset="0"/>
              </a:rPr>
              <a:t>Detector R&amp;D</a:t>
            </a:r>
            <a:endParaRPr kumimoji="1" lang="ja-JP" altLang="en-US" sz="3200" b="1" dirty="0">
              <a:solidFill>
                <a:srgbClr val="3D5394"/>
              </a:solidFill>
              <a:cs typeface="Tahoma" panose="020B060403050404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0208" y="1300329"/>
            <a:ext cx="8350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60000"/>
            </a:pPr>
            <a:r>
              <a:rPr lang="en-US" altLang="ja-JP" sz="2400" dirty="0" smtClean="0"/>
              <a:t>for </a:t>
            </a:r>
            <a:r>
              <a:rPr kumimoji="1" lang="en-US" altLang="ja-JP" sz="2400" dirty="0" smtClean="0"/>
              <a:t>good energy resolution and </a:t>
            </a:r>
            <a:r>
              <a:rPr lang="en-US" altLang="ja-JP" sz="2400" dirty="0" smtClean="0"/>
              <a:t>high neutron rejection factor</a:t>
            </a:r>
            <a:endParaRPr kumimoji="1" lang="ja-JP" altLang="en-US" sz="24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85" y="3482304"/>
            <a:ext cx="3614419" cy="210693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936399"/>
            <a:ext cx="3960440" cy="293158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64180" y="2132856"/>
            <a:ext cx="43861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Performance test of n-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g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err="1" smtClean="0"/>
              <a:t>discr</a:t>
            </a:r>
            <a:r>
              <a:rPr kumimoji="1" lang="en-US" altLang="ja-JP" sz="2400" dirty="0" smtClean="0"/>
              <a:t>.</a:t>
            </a:r>
          </a:p>
          <a:p>
            <a:r>
              <a:rPr kumimoji="1" lang="en-US" altLang="ja-JP" sz="2400" dirty="0" smtClean="0"/>
              <a:t>  by waveform (</a:t>
            </a:r>
            <a:r>
              <a:rPr kumimoji="1" lang="en-US" altLang="ja-JP" sz="2400" dirty="0" err="1" smtClean="0"/>
              <a:t>Daya</a:t>
            </a:r>
            <a:r>
              <a:rPr kumimoji="1" lang="en-US" altLang="ja-JP" sz="2400" dirty="0" smtClean="0"/>
              <a:t> Bay type,</a:t>
            </a:r>
          </a:p>
          <a:p>
            <a:r>
              <a:rPr lang="en-US" altLang="ja-JP" sz="2400" dirty="0" smtClean="0"/>
              <a:t>  </a:t>
            </a:r>
            <a:r>
              <a:rPr lang="en-US" altLang="ja-JP" sz="2400" dirty="0" err="1" smtClean="0"/>
              <a:t>Gd</a:t>
            </a:r>
            <a:r>
              <a:rPr lang="en-US" altLang="ja-JP" sz="2400" dirty="0" smtClean="0"/>
              <a:t>-loaded LAB-based LS)</a:t>
            </a:r>
            <a:endParaRPr kumimoji="1" lang="en-US" altLang="ja-JP" sz="2400" dirty="0" smtClean="0"/>
          </a:p>
          <a:p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13872" y="2123564"/>
            <a:ext cx="4070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MC for charge ratio in JSNS</a:t>
            </a:r>
            <a:r>
              <a:rPr kumimoji="1" lang="en-US" altLang="ja-JP" sz="2400" baseline="30000" dirty="0" smtClean="0"/>
              <a:t>2</a:t>
            </a:r>
          </a:p>
          <a:p>
            <a:r>
              <a:rPr lang="en-US" altLang="ja-JP" sz="2400" dirty="0" smtClean="0"/>
              <a:t>(based on </a:t>
            </a:r>
            <a:r>
              <a:rPr lang="en-US" altLang="ja-JP" sz="2400" baseline="30000" dirty="0" smtClean="0"/>
              <a:t>252</a:t>
            </a:r>
            <a:r>
              <a:rPr lang="en-US" altLang="ja-JP" sz="2400" dirty="0" smtClean="0"/>
              <a:t>Cf test data)</a:t>
            </a:r>
            <a:endParaRPr kumimoji="1" lang="ja-JP" altLang="en-US" sz="24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5868144" y="5867980"/>
            <a:ext cx="2232248" cy="0"/>
          </a:xfrm>
          <a:prstGeom prst="straightConnector1">
            <a:avLst/>
          </a:prstGeom>
          <a:ln w="31750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587892" y="5939988"/>
            <a:ext cx="3009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10MeV                    50MeV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88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35" y="1412776"/>
            <a:ext cx="3366476" cy="4432351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570035" y="615823"/>
            <a:ext cx="7587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60000"/>
            </a:pPr>
            <a:r>
              <a:rPr lang="en-US" altLang="ja-JP" sz="2800" dirty="0" smtClean="0"/>
              <a:t>Scintillation + Cherenkov test with cosmic-ray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3034136"/>
            <a:ext cx="330193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(A) Cherenkov + </a:t>
            </a:r>
            <a:r>
              <a:rPr kumimoji="1" lang="en-US" altLang="ja-JP" sz="2400" dirty="0" err="1" smtClean="0"/>
              <a:t>Scint</a:t>
            </a:r>
            <a:r>
              <a:rPr kumimoji="1" lang="en-US" altLang="ja-JP" sz="2400" dirty="0" smtClean="0"/>
              <a:t>.</a:t>
            </a:r>
          </a:p>
          <a:p>
            <a:endParaRPr kumimoji="1" lang="en-US" altLang="ja-JP" sz="2400" dirty="0" smtClean="0"/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endParaRPr lang="en-US" altLang="ja-JP" sz="2400" dirty="0"/>
          </a:p>
          <a:p>
            <a:r>
              <a:rPr kumimoji="1" lang="en-US" altLang="ja-JP" sz="2400" dirty="0" smtClean="0"/>
              <a:t>(B) </a:t>
            </a:r>
            <a:r>
              <a:rPr kumimoji="1" lang="en-US" altLang="ja-JP" sz="2400" dirty="0" err="1" smtClean="0"/>
              <a:t>Scint</a:t>
            </a:r>
            <a:r>
              <a:rPr kumimoji="1" lang="en-US" altLang="ja-JP" sz="2400" dirty="0" smtClean="0"/>
              <a:t>. </a:t>
            </a:r>
            <a:r>
              <a:rPr lang="en-US" altLang="ja-JP" sz="2400" dirty="0" smtClean="0"/>
              <a:t>only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75856" y="5888026"/>
            <a:ext cx="5995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Tests </a:t>
            </a:r>
            <a:r>
              <a:rPr lang="en-US" altLang="ja-JP" sz="2400" dirty="0" smtClean="0"/>
              <a:t>with</a:t>
            </a:r>
            <a:r>
              <a:rPr kumimoji="1" lang="en-US" altLang="ja-JP" sz="2400" dirty="0" smtClean="0"/>
              <a:t> 300MeV proton/80MeV neutron </a:t>
            </a:r>
          </a:p>
          <a:p>
            <a:r>
              <a:rPr lang="en-US" altLang="ja-JP" sz="2400" dirty="0" smtClean="0"/>
              <a:t>are </a:t>
            </a:r>
            <a:r>
              <a:rPr kumimoji="1" lang="en-US" altLang="ja-JP" sz="2400" dirty="0" smtClean="0"/>
              <a:t> planned at RCNP (E477).</a:t>
            </a:r>
            <a:endParaRPr kumimoji="1" lang="ja-JP" altLang="en-US" sz="24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418505"/>
            <a:ext cx="4608512" cy="456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6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560" y="620688"/>
            <a:ext cx="2525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Schedule</a:t>
            </a:r>
            <a:endParaRPr kumimoji="1" lang="ja-JP" altLang="en-US" sz="4000" b="1" dirty="0">
              <a:solidFill>
                <a:srgbClr val="3D539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772915"/>
              </p:ext>
            </p:extLst>
          </p:nvPr>
        </p:nvGraphicFramePr>
        <p:xfrm>
          <a:off x="611560" y="1772816"/>
          <a:ext cx="7992889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4">
                  <a:extLst>
                    <a:ext uri="{9D8B030D-6E8A-4147-A177-3AD203B41FA5}">
                      <a16:colId xmlns:a16="http://schemas.microsoft.com/office/drawing/2014/main" val="1304472864"/>
                    </a:ext>
                  </a:extLst>
                </a:gridCol>
                <a:gridCol w="1137727">
                  <a:extLst>
                    <a:ext uri="{9D8B030D-6E8A-4147-A177-3AD203B41FA5}">
                      <a16:colId xmlns:a16="http://schemas.microsoft.com/office/drawing/2014/main" val="451925476"/>
                    </a:ext>
                  </a:extLst>
                </a:gridCol>
                <a:gridCol w="1137727">
                  <a:extLst>
                    <a:ext uri="{9D8B030D-6E8A-4147-A177-3AD203B41FA5}">
                      <a16:colId xmlns:a16="http://schemas.microsoft.com/office/drawing/2014/main" val="1941432840"/>
                    </a:ext>
                  </a:extLst>
                </a:gridCol>
                <a:gridCol w="1137727">
                  <a:extLst>
                    <a:ext uri="{9D8B030D-6E8A-4147-A177-3AD203B41FA5}">
                      <a16:colId xmlns:a16="http://schemas.microsoft.com/office/drawing/2014/main" val="2994700462"/>
                    </a:ext>
                  </a:extLst>
                </a:gridCol>
                <a:gridCol w="1137727">
                  <a:extLst>
                    <a:ext uri="{9D8B030D-6E8A-4147-A177-3AD203B41FA5}">
                      <a16:colId xmlns:a16="http://schemas.microsoft.com/office/drawing/2014/main" val="1074863144"/>
                    </a:ext>
                  </a:extLst>
                </a:gridCol>
                <a:gridCol w="1137727">
                  <a:extLst>
                    <a:ext uri="{9D8B030D-6E8A-4147-A177-3AD203B41FA5}">
                      <a16:colId xmlns:a16="http://schemas.microsoft.com/office/drawing/2014/main" val="28806903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FY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2017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2018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2019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2020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2021</a:t>
                      </a:r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190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PMT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44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Tank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327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LS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76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Electronics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283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0766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Run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6402556"/>
                  </a:ext>
                </a:extLst>
              </a:tr>
            </a:tbl>
          </a:graphicData>
        </a:graphic>
      </p:graphicFrame>
      <p:cxnSp>
        <p:nvCxnSpPr>
          <p:cNvPr id="7" name="直線矢印コネクタ 6"/>
          <p:cNvCxnSpPr/>
          <p:nvPr/>
        </p:nvCxnSpPr>
        <p:spPr>
          <a:xfrm>
            <a:off x="2915816" y="2492896"/>
            <a:ext cx="108489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>
            <a:off x="2915816" y="2952000"/>
            <a:ext cx="108489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3559118" y="3384000"/>
            <a:ext cx="108489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4067944" y="3861048"/>
            <a:ext cx="108489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4572000" y="4293096"/>
            <a:ext cx="108489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5004048" y="4653136"/>
            <a:ext cx="3600401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4067944" y="2492896"/>
            <a:ext cx="108489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4067944" y="2952000"/>
            <a:ext cx="108489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4644008" y="3409200"/>
            <a:ext cx="108489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5220072" y="3861048"/>
            <a:ext cx="108489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5728898" y="4293096"/>
            <a:ext cx="1224136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6012160" y="4797152"/>
            <a:ext cx="2592289" cy="8384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4123101" y="772516"/>
            <a:ext cx="108489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4123101" y="1204564"/>
            <a:ext cx="108489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296850" y="556492"/>
            <a:ext cx="3195683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First Detector (25t)</a:t>
            </a:r>
          </a:p>
          <a:p>
            <a:pPr>
              <a:spcBef>
                <a:spcPts val="600"/>
              </a:spcBef>
            </a:pPr>
            <a:r>
              <a:rPr lang="en-US" altLang="ja-JP" sz="2400" dirty="0" smtClean="0"/>
              <a:t>Second Detector (25t)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02252" y="5285472"/>
            <a:ext cx="7373750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ja-JP" sz="2400" dirty="0"/>
              <a:t>Approved as KEK Stage-1 experiment </a:t>
            </a:r>
            <a:r>
              <a:rPr lang="en-US" altLang="ja-JP" sz="2400" dirty="0">
                <a:solidFill>
                  <a:srgbClr val="FF0000"/>
                </a:solidFill>
              </a:rPr>
              <a:t>(E56</a:t>
            </a:r>
            <a:r>
              <a:rPr lang="en-US" altLang="ja-JP" sz="2400" dirty="0" smtClean="0">
                <a:solidFill>
                  <a:srgbClr val="FF0000"/>
                </a:solidFill>
              </a:rPr>
              <a:t>)</a:t>
            </a:r>
            <a:endParaRPr lang="en-US" altLang="ja-JP" sz="2400" dirty="0"/>
          </a:p>
          <a:p>
            <a:pPr marL="342900" indent="-342900">
              <a:spcBef>
                <a:spcPts val="6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Funded by Grant-in-Aid </a:t>
            </a:r>
            <a:r>
              <a:rPr lang="en-US" altLang="ja-JP" sz="2400" dirty="0"/>
              <a:t>for </a:t>
            </a:r>
            <a:r>
              <a:rPr lang="en-US" altLang="ja-JP" sz="2400" dirty="0" smtClean="0"/>
              <a:t>Scientific Research </a:t>
            </a:r>
            <a:r>
              <a:rPr lang="en-US" altLang="ja-JP" sz="2400" dirty="0"/>
              <a:t>(S) </a:t>
            </a:r>
            <a:endParaRPr lang="en-US" altLang="ja-JP" sz="2400" dirty="0" smtClean="0"/>
          </a:p>
          <a:p>
            <a:pPr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kumimoji="1" lang="en-US" altLang="ja-JP" sz="2400" dirty="0" smtClean="0"/>
              <a:t>     for </a:t>
            </a:r>
            <a:r>
              <a:rPr kumimoji="1" lang="en-US" altLang="ja-JP" sz="2400" b="1" dirty="0" smtClean="0">
                <a:solidFill>
                  <a:srgbClr val="00B050"/>
                </a:solidFill>
              </a:rPr>
              <a:t>first detector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79912" y="950093"/>
            <a:ext cx="4942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(                                               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40603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6119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6984776" cy="57670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95536" y="575260"/>
            <a:ext cx="4673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nucleosynthesis</a:t>
            </a:r>
            <a:endParaRPr kumimoji="1" lang="ja-JP" altLang="en-US" sz="3600" b="1" dirty="0">
              <a:solidFill>
                <a:srgbClr val="0000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7852" y="2931030"/>
            <a:ext cx="9139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Core</a:t>
            </a:r>
          </a:p>
          <a:p>
            <a:r>
              <a:rPr kumimoji="1" lang="en-US" altLang="ja-JP" sz="2800" dirty="0" smtClean="0"/>
              <a:t>(NS)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14644" y="2492896"/>
            <a:ext cx="1022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err="1" smtClean="0"/>
              <a:t>p,n,</a:t>
            </a:r>
            <a:r>
              <a:rPr lang="en-US" altLang="ja-JP" sz="2800" dirty="0" err="1" smtClean="0">
                <a:latin typeface="Symbol" panose="05050102010706020507" pitchFamily="18" charset="2"/>
              </a:rPr>
              <a:t>a</a:t>
            </a:r>
            <a:endParaRPr kumimoji="1" lang="ja-JP" altLang="en-US" sz="2800" dirty="0">
              <a:latin typeface="Symbol" panose="05050102010706020507" pitchFamily="18" charset="2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62716" y="2185700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Si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03848" y="1681644"/>
            <a:ext cx="1603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O-Ne-Mg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96136" y="692696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He-C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313632" y="211881"/>
            <a:ext cx="426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H</a:t>
            </a:r>
            <a:endParaRPr kumimoji="1" lang="ja-JP" altLang="en-US" sz="2800" dirty="0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1508461" y="3861048"/>
            <a:ext cx="399243" cy="514509"/>
          </a:xfrm>
          <a:prstGeom prst="straightConnector1">
            <a:avLst/>
          </a:prstGeom>
          <a:ln w="25400">
            <a:solidFill>
              <a:schemeClr val="accent4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28001" y="4275093"/>
            <a:ext cx="31726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R-process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</a:rPr>
              <a:t>(</a:t>
            </a:r>
            <a:r>
              <a:rPr lang="en-US" altLang="ja-JP" sz="28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-driven wind</a:t>
            </a:r>
            <a:r>
              <a:rPr lang="en-US" altLang="ja-JP" sz="2800" dirty="0" smtClean="0">
                <a:solidFill>
                  <a:srgbClr val="FF0000"/>
                </a:solidFill>
              </a:rPr>
              <a:t>)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;</a:t>
            </a:r>
            <a:r>
              <a:rPr kumimoji="1" lang="en-US" altLang="ja-JP" sz="2800" dirty="0" smtClean="0"/>
              <a:t> </a:t>
            </a:r>
          </a:p>
          <a:p>
            <a:r>
              <a:rPr lang="en-US" altLang="ja-JP" sz="2800" dirty="0"/>
              <a:t>h</a:t>
            </a:r>
            <a:r>
              <a:rPr lang="en-US" altLang="ja-JP" sz="2800" dirty="0" smtClean="0"/>
              <a:t>eavy nuclei</a:t>
            </a:r>
            <a:endParaRPr kumimoji="1" lang="ja-JP" altLang="en-US" sz="2800" dirty="0"/>
          </a:p>
        </p:txBody>
      </p:sp>
      <p:cxnSp>
        <p:nvCxnSpPr>
          <p:cNvPr id="19" name="直線矢印コネクタ 18"/>
          <p:cNvCxnSpPr/>
          <p:nvPr/>
        </p:nvCxnSpPr>
        <p:spPr>
          <a:xfrm flipH="1" flipV="1">
            <a:off x="2947201" y="4093915"/>
            <a:ext cx="590167" cy="1296758"/>
          </a:xfrm>
          <a:prstGeom prst="straightConnector1">
            <a:avLst/>
          </a:prstGeom>
          <a:ln w="25400">
            <a:solidFill>
              <a:schemeClr val="accent4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947201" y="5390673"/>
            <a:ext cx="2366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p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-process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;</a:t>
            </a:r>
            <a:r>
              <a:rPr kumimoji="1" lang="en-US" altLang="ja-JP" sz="2800" dirty="0" smtClean="0"/>
              <a:t> </a:t>
            </a:r>
          </a:p>
          <a:p>
            <a:pPr algn="ctr"/>
            <a:r>
              <a:rPr lang="en-US" altLang="ja-JP" sz="2800" baseline="30000" dirty="0" smtClean="0"/>
              <a:t>92</a:t>
            </a:r>
            <a:r>
              <a:rPr lang="en-US" altLang="ja-JP" sz="2800" dirty="0" smtClean="0"/>
              <a:t>Mo, </a:t>
            </a:r>
            <a:r>
              <a:rPr lang="en-US" altLang="ja-JP" sz="2800" baseline="30000" dirty="0" smtClean="0"/>
              <a:t>96</a:t>
            </a:r>
            <a:r>
              <a:rPr lang="en-US" altLang="ja-JP" sz="2800" dirty="0" smtClean="0"/>
              <a:t>Ru</a:t>
            </a:r>
            <a:endParaRPr kumimoji="1" lang="ja-JP" altLang="en-US" sz="28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243283" y="2692077"/>
            <a:ext cx="21403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-process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;</a:t>
            </a:r>
            <a:r>
              <a:rPr kumimoji="1" lang="en-US" altLang="ja-JP" sz="2800" dirty="0" smtClean="0"/>
              <a:t> </a:t>
            </a:r>
          </a:p>
          <a:p>
            <a:r>
              <a:rPr lang="en-US" altLang="ja-JP" sz="2800" baseline="30000" dirty="0" smtClean="0"/>
              <a:t>6,7</a:t>
            </a:r>
            <a:r>
              <a:rPr lang="en-US" altLang="ja-JP" sz="2800" dirty="0" smtClean="0"/>
              <a:t>Li, </a:t>
            </a:r>
            <a:r>
              <a:rPr lang="en-US" altLang="ja-JP" sz="2800" baseline="30000" dirty="0" smtClean="0"/>
              <a:t>9</a:t>
            </a:r>
            <a:r>
              <a:rPr lang="en-US" altLang="ja-JP" sz="2800" dirty="0" smtClean="0"/>
              <a:t>Be, </a:t>
            </a:r>
          </a:p>
          <a:p>
            <a:r>
              <a:rPr lang="en-US" altLang="ja-JP" sz="2800" baseline="30000" dirty="0" smtClean="0"/>
              <a:t>10,11</a:t>
            </a:r>
            <a:r>
              <a:rPr lang="en-US" altLang="ja-JP" sz="2800" dirty="0" smtClean="0"/>
              <a:t>B</a:t>
            </a:r>
            <a:r>
              <a:rPr kumimoji="1" lang="en-US" altLang="ja-JP" sz="2800" dirty="0" smtClean="0"/>
              <a:t>…</a:t>
            </a:r>
            <a:endParaRPr kumimoji="1" lang="ja-JP" altLang="en-US" sz="28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714644" y="3573016"/>
            <a:ext cx="6457756" cy="19442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1619672" y="3501008"/>
            <a:ext cx="5256584" cy="701165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1691680" y="3212976"/>
            <a:ext cx="864096" cy="216024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31" idx="2"/>
          </p:cNvCxnSpPr>
          <p:nvPr/>
        </p:nvCxnSpPr>
        <p:spPr>
          <a:xfrm>
            <a:off x="1161550" y="2509985"/>
            <a:ext cx="1007752" cy="684076"/>
          </a:xfrm>
          <a:prstGeom prst="straightConnector1">
            <a:avLst/>
          </a:prstGeom>
          <a:ln w="25400">
            <a:solidFill>
              <a:schemeClr val="accent4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12411" y="1986765"/>
            <a:ext cx="1898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-heating</a:t>
            </a:r>
            <a:endParaRPr kumimoji="1" lang="ja-JP" altLang="en-US" sz="28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837549" y="1960066"/>
            <a:ext cx="676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3200" b="1" baseline="-25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mt</a:t>
            </a:r>
            <a:endParaRPr kumimoji="1" lang="ja-JP" altLang="en-US" sz="3200" b="1" baseline="-250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15211" y="1702836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3200" b="1" baseline="-25000" dirty="0" smtClean="0">
                <a:solidFill>
                  <a:srgbClr val="FF0000"/>
                </a:solidFill>
                <a:latin typeface="+mn-lt"/>
              </a:rPr>
              <a:t>e</a:t>
            </a:r>
            <a:endParaRPr kumimoji="1" lang="ja-JP" altLang="en-US" sz="3200" b="1" baseline="-250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 rot="-600000">
            <a:off x="5531415" y="1805467"/>
            <a:ext cx="1280272" cy="855674"/>
            <a:chOff x="7704936" y="1209529"/>
            <a:chExt cx="1280272" cy="855674"/>
          </a:xfrm>
        </p:grpSpPr>
        <p:sp>
          <p:nvSpPr>
            <p:cNvPr id="33" name="右矢印 32"/>
            <p:cNvSpPr/>
            <p:nvPr/>
          </p:nvSpPr>
          <p:spPr>
            <a:xfrm>
              <a:off x="7704936" y="1209529"/>
              <a:ext cx="1280272" cy="855674"/>
            </a:xfrm>
            <a:prstGeom prst="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7769666" y="1335649"/>
              <a:ext cx="9861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chemeClr val="accent3"/>
                  </a:solidFill>
                </a:rPr>
                <a:t>MSW</a:t>
              </a:r>
              <a:endParaRPr kumimoji="1" lang="ja-JP" altLang="en-US" sz="2800" dirty="0">
                <a:solidFill>
                  <a:schemeClr val="accent3"/>
                </a:solidFill>
              </a:endParaRPr>
            </a:p>
          </p:txBody>
        </p:sp>
      </p:grpSp>
      <p:cxnSp>
        <p:nvCxnSpPr>
          <p:cNvPr id="26" name="直線矢印コネクタ 25"/>
          <p:cNvCxnSpPr/>
          <p:nvPr/>
        </p:nvCxnSpPr>
        <p:spPr>
          <a:xfrm>
            <a:off x="1668632" y="3457254"/>
            <a:ext cx="1979947" cy="106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3635896" y="2636912"/>
            <a:ext cx="21421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-process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;</a:t>
            </a:r>
            <a:r>
              <a:rPr kumimoji="1" lang="en-US" altLang="ja-JP" sz="2800" dirty="0" smtClean="0"/>
              <a:t> </a:t>
            </a:r>
          </a:p>
          <a:p>
            <a:r>
              <a:rPr lang="en-US" altLang="ja-JP" sz="2800" baseline="30000" dirty="0" smtClean="0"/>
              <a:t>180</a:t>
            </a:r>
            <a:r>
              <a:rPr lang="en-US" altLang="ja-JP" sz="2800" dirty="0" smtClean="0"/>
              <a:t>Ta, </a:t>
            </a:r>
            <a:r>
              <a:rPr lang="en-US" altLang="ja-JP" sz="2800" baseline="30000" dirty="0" smtClean="0"/>
              <a:t>138</a:t>
            </a:r>
            <a:r>
              <a:rPr lang="en-US" altLang="ja-JP" sz="2800" dirty="0" smtClean="0"/>
              <a:t>La, </a:t>
            </a:r>
          </a:p>
          <a:p>
            <a:r>
              <a:rPr kumimoji="1" lang="en-US" altLang="ja-JP" sz="2800" baseline="30000" dirty="0" smtClean="0"/>
              <a:t>92</a:t>
            </a:r>
            <a:r>
              <a:rPr kumimoji="1" lang="en-US" altLang="ja-JP" sz="2800" dirty="0" smtClean="0"/>
              <a:t>Nb, </a:t>
            </a:r>
            <a:r>
              <a:rPr kumimoji="1" lang="en-US" altLang="ja-JP" sz="2800" baseline="30000" dirty="0" smtClean="0"/>
              <a:t>98</a:t>
            </a:r>
            <a:r>
              <a:rPr kumimoji="1" lang="en-US" altLang="ja-JP" sz="2800" dirty="0" smtClean="0"/>
              <a:t>Tc…</a:t>
            </a:r>
            <a:endParaRPr kumimoji="1" lang="ja-JP" altLang="en-US" sz="2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75943" y="1334381"/>
            <a:ext cx="1693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Symbol" panose="05050102010706020507" pitchFamily="18" charset="2"/>
              </a:rPr>
              <a:t>r</a:t>
            </a:r>
            <a:r>
              <a:rPr kumimoji="1" lang="en-US" altLang="ja-JP" sz="2400" dirty="0" smtClean="0"/>
              <a:t>~10</a:t>
            </a:r>
            <a:r>
              <a:rPr kumimoji="1" lang="en-US" altLang="ja-JP" sz="2400" baseline="30000" dirty="0" smtClean="0"/>
              <a:t>3</a:t>
            </a:r>
            <a:r>
              <a:rPr kumimoji="1" lang="en-US" altLang="ja-JP" sz="2400" dirty="0" smtClean="0"/>
              <a:t> g/cc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33374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/>
          </p:nvPr>
        </p:nvGraphicFramePr>
        <p:xfrm>
          <a:off x="755576" y="1397000"/>
          <a:ext cx="7704855" cy="4365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8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8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8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60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Reaction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Method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Accuracy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0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d(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,e</a:t>
                      </a:r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), d(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’)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Solar </a:t>
                      </a:r>
                      <a:r>
                        <a:rPr kumimoji="1" lang="en-US" altLang="ja-JP" sz="2400" dirty="0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 reactor,</a:t>
                      </a:r>
                    </a:p>
                    <a:p>
                      <a:pPr algn="ctr"/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H-</a:t>
                      </a:r>
                      <a:r>
                        <a:rPr kumimoji="1" lang="en-US" altLang="ja-JP" sz="2400" dirty="0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b</a:t>
                      </a:r>
                      <a:endParaRPr kumimoji="1" lang="ja-JP" altLang="en-US" sz="2400" dirty="0">
                        <a:latin typeface="Symbol" panose="05050102010706020507" pitchFamily="18" charset="2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~2%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0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C(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,e</a:t>
                      </a:r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Real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-time meas.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~15%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0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C(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Real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-time meas.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~30%</a:t>
                      </a:r>
                      <a:endParaRPr kumimoji="1" lang="ja-JP" altLang="en-US" sz="24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0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C(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,e</a:t>
                      </a:r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Real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-time meas.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76%</a:t>
                      </a:r>
                      <a:endParaRPr kumimoji="1" lang="ja-JP" altLang="en-US" sz="24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0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56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Fe(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,e</a:t>
                      </a:r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Real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-time meas.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37%</a:t>
                      </a:r>
                      <a:endParaRPr kumimoji="1" lang="ja-JP" altLang="en-US" sz="24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0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71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Ga(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,e</a:t>
                      </a:r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Radiochemical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11%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60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127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I(</a:t>
                      </a:r>
                      <a:r>
                        <a:rPr kumimoji="1" lang="en-US" altLang="ja-JP" sz="24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,e</a:t>
                      </a:r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Radiochemical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33%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36251" y="692696"/>
            <a:ext cx="71641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0000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</a:t>
            </a:r>
            <a:r>
              <a:rPr lang="en-US" altLang="ja-JP" sz="3200" b="1" dirty="0" smtClean="0">
                <a:solidFill>
                  <a:srgbClr val="1F1FA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US" altLang="ja-JP" sz="3200" b="1" dirty="0" smtClean="0">
                <a:solidFill>
                  <a:srgbClr val="0000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ary of </a:t>
            </a:r>
            <a:r>
              <a:rPr lang="en-US" altLang="ja-JP" sz="3200" b="1" dirty="0" smtClean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direct</a:t>
            </a:r>
            <a:r>
              <a:rPr lang="en-US" altLang="ja-JP" sz="3200" b="1" dirty="0" smtClean="0">
                <a:solidFill>
                  <a:srgbClr val="0000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measurements</a:t>
            </a:r>
            <a:endParaRPr lang="ja-JP" altLang="en-US" sz="3200" b="1" dirty="0">
              <a:solidFill>
                <a:srgbClr val="0000A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52996" y="5949280"/>
            <a:ext cx="5779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SN models need accuracy of ~10%</a:t>
            </a:r>
            <a:endParaRPr kumimoji="1" lang="ja-JP" altLang="en-US" sz="2800" dirty="0"/>
          </a:p>
        </p:txBody>
      </p:sp>
      <p:sp>
        <p:nvSpPr>
          <p:cNvPr id="5" name="左右矢印 4"/>
          <p:cNvSpPr/>
          <p:nvPr/>
        </p:nvSpPr>
        <p:spPr>
          <a:xfrm>
            <a:off x="1259632" y="5949280"/>
            <a:ext cx="864096" cy="52322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81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726716" y="692696"/>
            <a:ext cx="80217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determine </a:t>
            </a:r>
            <a:r>
              <a:rPr lang="en-US" altLang="ja-JP" sz="3200" b="1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altLang="ja-JP" sz="3200" b="1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-A reaction rates ?</a:t>
            </a:r>
            <a:endParaRPr lang="ja-JP" altLang="en-US" sz="3200" b="1" dirty="0">
              <a:solidFill>
                <a:srgbClr val="0000A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251520" y="1556792"/>
            <a:ext cx="8915774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>
              <a:spcBef>
                <a:spcPts val="4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Direct method</a:t>
            </a:r>
            <a:r>
              <a:rPr lang="ja-JP" altLang="en-US" sz="2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--- secondary beams necessary</a:t>
            </a:r>
            <a:endParaRPr lang="ja-JP" altLang="en-US" sz="2800" dirty="0">
              <a:cs typeface="Tahom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SzPct val="85000"/>
            </a:pPr>
            <a:r>
              <a:rPr lang="ja-JP" altLang="en-US" sz="2800" dirty="0">
                <a:cs typeface="Tahoma" panose="020B0604030504040204" pitchFamily="34" charset="0"/>
              </a:rPr>
              <a:t>　　</a:t>
            </a:r>
            <a:r>
              <a:rPr lang="ja-JP" altLang="en-US" sz="2800" dirty="0" smtClean="0">
                <a:cs typeface="Tahoma" panose="020B0604030504040204" pitchFamily="34" charset="0"/>
              </a:rPr>
              <a:t> </a:t>
            </a:r>
            <a:r>
              <a:rPr lang="en-US" altLang="ja-JP" sz="2800" dirty="0" smtClean="0">
                <a:cs typeface="Tahoma" panose="020B0604030504040204" pitchFamily="34" charset="0"/>
              </a:rPr>
              <a:t>Real neutrino beam experiment</a:t>
            </a:r>
          </a:p>
          <a:p>
            <a:pPr>
              <a:spcBef>
                <a:spcPts val="400"/>
              </a:spcBef>
              <a:buClr>
                <a:srgbClr val="C00000"/>
              </a:buClr>
              <a:buSzPct val="85000"/>
            </a:pPr>
            <a:r>
              <a:rPr lang="en-US" altLang="ja-JP" sz="2800" dirty="0">
                <a:cs typeface="Tahoma" panose="020B0604030504040204" pitchFamily="34" charset="0"/>
              </a:rPr>
              <a:t> </a:t>
            </a:r>
            <a:r>
              <a:rPr lang="en-US" altLang="ja-JP" sz="2800" dirty="0" smtClean="0">
                <a:cs typeface="Tahoma" panose="020B0604030504040204" pitchFamily="34" charset="0"/>
              </a:rPr>
              <a:t>    Beta decay</a:t>
            </a:r>
            <a:r>
              <a:rPr lang="ja-JP" altLang="en-US" sz="2800" dirty="0">
                <a:cs typeface="Tahoma" panose="020B0604030504040204" pitchFamily="34" charset="0"/>
              </a:rPr>
              <a:t> </a:t>
            </a:r>
            <a:r>
              <a:rPr lang="en-US" altLang="ja-JP" sz="2800" dirty="0" smtClean="0">
                <a:cs typeface="Tahoma" panose="020B0604030504040204" pitchFamily="34" charset="0"/>
              </a:rPr>
              <a:t>of unstable nuclei (inverse </a:t>
            </a:r>
            <a:r>
              <a:rPr lang="en-US" altLang="ja-JP" sz="2800" dirty="0">
                <a:cs typeface="Tahoma" panose="020B0604030504040204" pitchFamily="34" charset="0"/>
              </a:rPr>
              <a:t>reaction)</a:t>
            </a:r>
            <a:endParaRPr lang="en-US" altLang="ja-JP" sz="2800" dirty="0" smtClean="0">
              <a:cs typeface="Tahoma" panose="020B0604030504040204" pitchFamily="34" charset="0"/>
            </a:endParaRPr>
          </a:p>
          <a:p>
            <a:pPr>
              <a:spcBef>
                <a:spcPts val="400"/>
              </a:spcBef>
              <a:buClr>
                <a:srgbClr val="C00000"/>
              </a:buClr>
              <a:buSzPct val="85000"/>
            </a:pPr>
            <a:r>
              <a:rPr lang="en-US" altLang="ja-JP" sz="2800" dirty="0" smtClean="0">
                <a:cs typeface="Tahoma" panose="020B0604030504040204" pitchFamily="34" charset="0"/>
              </a:rPr>
              <a:t>     </a:t>
            </a:r>
            <a:r>
              <a:rPr lang="en-US" altLang="ja-JP" sz="2800" dirty="0" err="1">
                <a:cs typeface="Tahoma" panose="020B0604030504040204" pitchFamily="34" charset="0"/>
              </a:rPr>
              <a:t>M</a:t>
            </a:r>
            <a:r>
              <a:rPr lang="en-US" altLang="ja-JP" sz="2800" dirty="0" err="1" smtClean="0">
                <a:cs typeface="Tahoma" panose="020B0604030504040204" pitchFamily="34" charset="0"/>
              </a:rPr>
              <a:t>uon</a:t>
            </a:r>
            <a:r>
              <a:rPr lang="en-US" altLang="ja-JP" sz="2800" dirty="0" smtClean="0">
                <a:cs typeface="Tahoma" panose="020B0604030504040204" pitchFamily="34" charset="0"/>
              </a:rPr>
              <a:t> capture (inverse reaction)</a:t>
            </a:r>
            <a:endParaRPr lang="ja-JP" altLang="en-US" sz="2800" dirty="0" smtClean="0">
              <a:cs typeface="Tahoma" panose="020B0604030504040204" pitchFamily="34" charset="0"/>
            </a:endParaRPr>
          </a:p>
          <a:p>
            <a:pPr marL="457200" indent="-457200">
              <a:spcBef>
                <a:spcPts val="4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endParaRPr lang="ja-JP" altLang="en-US" sz="2800" dirty="0" smtClean="0">
              <a:cs typeface="Tahoma" panose="020B0604030504040204" pitchFamily="34" charset="0"/>
            </a:endParaRPr>
          </a:p>
          <a:p>
            <a:pPr marL="457200" indent="-457200">
              <a:spcBef>
                <a:spcPts val="4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Indirect method</a:t>
            </a:r>
            <a:r>
              <a:rPr lang="ja-JP" altLang="en-US" sz="2800" dirty="0" smtClean="0">
                <a:cs typeface="Tahoma" panose="020B0604030504040204" pitchFamily="34" charset="0"/>
              </a:rPr>
              <a:t> </a:t>
            </a:r>
            <a:r>
              <a:rPr lang="en-US" altLang="ja-JP" sz="2800" dirty="0">
                <a:ea typeface="Tahoma" panose="020B0604030504040204" pitchFamily="34" charset="0"/>
                <a:cs typeface="Tahoma" panose="020B0604030504040204" pitchFamily="34" charset="0"/>
              </a:rPr>
              <a:t>--- analogous interaction</a:t>
            </a:r>
            <a:endParaRPr lang="ja-JP" altLang="en-US" sz="2800" dirty="0">
              <a:cs typeface="Tahom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SzPct val="85000"/>
            </a:pPr>
            <a:r>
              <a:rPr lang="ja-JP" altLang="en-US" sz="2800" dirty="0">
                <a:cs typeface="Tahoma" panose="020B0604030504040204" pitchFamily="34" charset="0"/>
              </a:rPr>
              <a:t>　　</a:t>
            </a:r>
            <a:r>
              <a:rPr lang="ja-JP" altLang="en-US" sz="2800" dirty="0" smtClean="0">
                <a:cs typeface="Tahoma" panose="020B0604030504040204" pitchFamily="34" charset="0"/>
              </a:rPr>
              <a:t> </a:t>
            </a:r>
            <a:r>
              <a:rPr lang="en-US" altLang="ja-JP" sz="2800" dirty="0" err="1" smtClean="0">
                <a:cs typeface="Tahoma" panose="020B0604030504040204" pitchFamily="34" charset="0"/>
              </a:rPr>
              <a:t>Photobreakup</a:t>
            </a:r>
            <a:r>
              <a:rPr lang="en-US" altLang="ja-JP" sz="2800" dirty="0" smtClean="0">
                <a:cs typeface="Tahoma" panose="020B0604030504040204" pitchFamily="34" charset="0"/>
              </a:rPr>
              <a:t>, Coulomb dissociation, (</a:t>
            </a:r>
            <a:r>
              <a:rPr lang="en-US" altLang="ja-JP" sz="2800" dirty="0" err="1" smtClean="0">
                <a:cs typeface="Tahoma" panose="020B0604030504040204" pitchFamily="34" charset="0"/>
              </a:rPr>
              <a:t>e,e</a:t>
            </a:r>
            <a:r>
              <a:rPr lang="en-US" altLang="ja-JP" sz="2800" dirty="0" smtClean="0">
                <a:cs typeface="Tahoma" panose="020B0604030504040204" pitchFamily="34" charset="0"/>
              </a:rPr>
              <a:t>’), </a:t>
            </a: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ja-JP" sz="2800" dirty="0" err="1" smtClean="0">
                <a:ea typeface="Tahoma" panose="020B0604030504040204" pitchFamily="34" charset="0"/>
                <a:cs typeface="Tahoma" panose="020B0604030504040204" pitchFamily="34" charset="0"/>
              </a:rPr>
              <a:t>p,p</a:t>
            </a: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’)</a:t>
            </a:r>
          </a:p>
          <a:p>
            <a:pPr>
              <a:spcBef>
                <a:spcPts val="400"/>
              </a:spcBef>
              <a:buClr>
                <a:srgbClr val="C00000"/>
              </a:buClr>
              <a:buSzPct val="85000"/>
            </a:pPr>
            <a:r>
              <a:rPr lang="en-US" altLang="ja-JP" sz="2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        </a:t>
            </a:r>
            <a:r>
              <a:rPr lang="en-US" altLang="ja-JP" sz="2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→ Neutral current (N.C.)</a:t>
            </a:r>
            <a:endParaRPr lang="en-US" altLang="ja-JP" sz="28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SzPct val="85000"/>
            </a:pPr>
            <a:r>
              <a:rPr lang="en-US" altLang="ja-JP" sz="2800" dirty="0"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Charge-exchange reactions (CEX); </a:t>
            </a:r>
            <a:r>
              <a:rPr lang="en-US" altLang="ja-JP" sz="2800" dirty="0"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ja-JP" sz="2800" dirty="0" err="1">
                <a:ea typeface="Tahoma" panose="020B0604030504040204" pitchFamily="34" charset="0"/>
                <a:cs typeface="Tahoma" panose="020B0604030504040204" pitchFamily="34" charset="0"/>
              </a:rPr>
              <a:t>p,n</a:t>
            </a:r>
            <a:r>
              <a:rPr lang="en-US" altLang="ja-JP" sz="2800" dirty="0">
                <a:ea typeface="Tahoma" panose="020B0604030504040204" pitchFamily="34" charset="0"/>
                <a:cs typeface="Tahoma" panose="020B0604030504040204" pitchFamily="34" charset="0"/>
              </a:rPr>
              <a:t>), (</a:t>
            </a:r>
            <a:r>
              <a:rPr lang="en-US" altLang="ja-JP" sz="2800" baseline="30000" dirty="0"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altLang="ja-JP" sz="2800" dirty="0">
                <a:ea typeface="Tahoma" panose="020B0604030504040204" pitchFamily="34" charset="0"/>
                <a:cs typeface="Tahoma" panose="020B0604030504040204" pitchFamily="34" charset="0"/>
              </a:rPr>
              <a:t>He,t), </a:t>
            </a: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</a:p>
          <a:p>
            <a:pPr>
              <a:spcBef>
                <a:spcPts val="400"/>
              </a:spcBef>
              <a:buClr>
                <a:srgbClr val="C00000"/>
              </a:buClr>
              <a:buSzPct val="85000"/>
            </a:pPr>
            <a:r>
              <a:rPr lang="en-US" altLang="ja-JP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         </a:t>
            </a:r>
            <a:r>
              <a:rPr lang="en-US" altLang="ja-JP" sz="2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→ Charged current (C.C.)</a:t>
            </a:r>
            <a:endParaRPr lang="en-US" altLang="ja-JP" sz="28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03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 bwMode="auto">
          <a:xfrm>
            <a:off x="1187624" y="506869"/>
            <a:ext cx="67687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3200" b="1" dirty="0" smtClean="0">
                <a:solidFill>
                  <a:srgbClr val="0000A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Reduced transition probability</a:t>
            </a:r>
            <a:endParaRPr lang="en-US" altLang="ja-JP" sz="3200" b="1" dirty="0">
              <a:solidFill>
                <a:srgbClr val="0000A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382523"/>
              </p:ext>
            </p:extLst>
          </p:nvPr>
        </p:nvGraphicFramePr>
        <p:xfrm>
          <a:off x="2699792" y="980728"/>
          <a:ext cx="6338887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" name="Equation" r:id="rId3" imgW="2920680" imgH="1193760" progId="Equation.DSMT4">
                  <p:embed/>
                </p:oleObj>
              </mc:Choice>
              <mc:Fallback>
                <p:oleObj name="Equation" r:id="rId3" imgW="2920680" imgH="1193760" progId="Equation.DSMT4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99792" y="980728"/>
                        <a:ext cx="6338887" cy="2592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ボックス 4"/>
          <p:cNvSpPr txBox="1">
            <a:spLocks noChangeArrowheads="1"/>
          </p:cNvSpPr>
          <p:nvPr/>
        </p:nvSpPr>
        <p:spPr bwMode="auto">
          <a:xfrm>
            <a:off x="581006" y="5860409"/>
            <a:ext cx="8215839" cy="52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</a:pP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of absolute </a:t>
            </a:r>
            <a:r>
              <a:rPr lang="en-US" altLang="ja-JP" sz="2800" b="1" i="1" dirty="0" err="1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altLang="ja-JP" sz="2800" b="1" i="1" baseline="-250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GT</a:t>
            </a:r>
            <a:r>
              <a:rPr lang="en-US" altLang="ja-JP" sz="2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are needed for calibration !</a:t>
            </a:r>
            <a:endParaRPr lang="en-US" altLang="ja-JP" sz="28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276115"/>
            <a:ext cx="276562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kumimoji="1" lang="en-US" altLang="ja-JP" sz="2400" dirty="0" smtClean="0"/>
              <a:t>Gamow-Teller:</a:t>
            </a:r>
          </a:p>
          <a:p>
            <a:pPr>
              <a:spcBef>
                <a:spcPts val="0"/>
              </a:spcBef>
            </a:pPr>
            <a:endParaRPr lang="en-US" altLang="ja-JP" sz="2400" dirty="0"/>
          </a:p>
          <a:p>
            <a:pPr>
              <a:spcBef>
                <a:spcPts val="2000"/>
              </a:spcBef>
            </a:pPr>
            <a:r>
              <a:rPr lang="en-US" altLang="ja-JP" sz="2400" dirty="0" smtClean="0"/>
              <a:t>CEX cross section: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726467"/>
              </p:ext>
            </p:extLst>
          </p:nvPr>
        </p:nvGraphicFramePr>
        <p:xfrm>
          <a:off x="1331640" y="3588409"/>
          <a:ext cx="6264696" cy="1496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7" name="Equation" r:id="rId5" imgW="2869920" imgH="685800" progId="Equation.DSMT4">
                  <p:embed/>
                </p:oleObj>
              </mc:Choice>
              <mc:Fallback>
                <p:oleObj name="Equation" r:id="rId5" imgW="286992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31640" y="3588409"/>
                        <a:ext cx="6264696" cy="1496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楕円 6"/>
          <p:cNvSpPr/>
          <p:nvPr/>
        </p:nvSpPr>
        <p:spPr>
          <a:xfrm>
            <a:off x="1115616" y="4581227"/>
            <a:ext cx="864096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49742" y="5114967"/>
            <a:ext cx="602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fixed by using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b</a:t>
            </a:r>
            <a:r>
              <a:rPr kumimoji="1" lang="en-US" altLang="ja-JP" sz="2400" dirty="0" smtClean="0"/>
              <a:t>-decay data, but </a:t>
            </a:r>
            <a:r>
              <a:rPr kumimoji="1" lang="en-US" altLang="ja-JP" sz="2400" i="1" dirty="0" smtClean="0"/>
              <a:t>E</a:t>
            </a:r>
            <a:r>
              <a:rPr kumimoji="1" lang="en-US" altLang="ja-JP" sz="2400" i="1" baseline="-25000" dirty="0" smtClean="0"/>
              <a:t>x</a:t>
            </a:r>
            <a:r>
              <a:rPr kumimoji="1" lang="en-US" altLang="ja-JP" sz="2400" dirty="0" smtClean="0"/>
              <a:t> &lt; </a:t>
            </a:r>
            <a:r>
              <a:rPr kumimoji="1" lang="en-US" altLang="ja-JP" sz="2400" i="1" dirty="0" err="1" smtClean="0"/>
              <a:t>Q</a:t>
            </a:r>
            <a:r>
              <a:rPr kumimoji="1" lang="en-US" altLang="ja-JP" sz="2400" i="1" baseline="-25000" dirty="0" err="1" smtClean="0">
                <a:latin typeface="Symbol" panose="05050102010706020507" pitchFamily="18" charset="2"/>
              </a:rPr>
              <a:t>b</a:t>
            </a:r>
            <a:r>
              <a:rPr kumimoji="1" lang="en-US" altLang="ja-JP" sz="2400" dirty="0" smtClean="0"/>
              <a:t> …</a:t>
            </a:r>
            <a:endParaRPr kumimoji="1" lang="ja-JP" altLang="en-US" sz="2400" dirty="0"/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1853698" y="5072644"/>
            <a:ext cx="396044" cy="2880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1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39552" y="692696"/>
            <a:ext cx="38074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Sterile neutrino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5899" y="1628800"/>
            <a:ext cx="793050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kumimoji="1" lang="en-US" altLang="ja-JP" sz="2600" dirty="0" smtClean="0"/>
              <a:t>introduced to solve anomalies i</a:t>
            </a:r>
            <a:r>
              <a:rPr lang="en-US" altLang="ja-JP" sz="2600" dirty="0" smtClean="0"/>
              <a:t>n short baseline </a:t>
            </a:r>
          </a:p>
          <a:p>
            <a:pPr>
              <a:buClr>
                <a:srgbClr val="C00000"/>
              </a:buClr>
              <a:buSzPct val="85000"/>
            </a:pPr>
            <a:r>
              <a:rPr lang="en-US" altLang="ja-JP" sz="2600" dirty="0" smtClean="0">
                <a:latin typeface="Symbol" panose="05050102010706020507" pitchFamily="18" charset="2"/>
              </a:rPr>
              <a:t>      n</a:t>
            </a:r>
            <a:r>
              <a:rPr lang="en-US" altLang="ja-JP" sz="2600" dirty="0" smtClean="0"/>
              <a:t>-oscillation experiments (</a:t>
            </a:r>
            <a:r>
              <a:rPr lang="en-US" altLang="ja-JP" sz="2600" dirty="0" smtClean="0">
                <a:sym typeface="Wingdings" panose="05000000000000000000" pitchFamily="2" charset="2"/>
              </a:rPr>
              <a:t> next page)</a:t>
            </a:r>
            <a:endParaRPr lang="en-US" altLang="ja-JP" sz="2600" dirty="0" smtClean="0"/>
          </a:p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endParaRPr kumimoji="1" lang="en-US" altLang="ja-JP" sz="2600" dirty="0" smtClean="0"/>
          </a:p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ja-JP" sz="2600" dirty="0"/>
              <a:t>s</a:t>
            </a:r>
            <a:r>
              <a:rPr lang="en-US" altLang="ja-JP" sz="2600" dirty="0" smtClean="0"/>
              <a:t>inglet </a:t>
            </a:r>
            <a:r>
              <a:rPr lang="en-US" altLang="ja-JP" sz="2600" dirty="0"/>
              <a:t>fermion of gauge </a:t>
            </a:r>
            <a:r>
              <a:rPr lang="en-US" altLang="ja-JP" sz="2600" dirty="0" smtClean="0"/>
              <a:t>interactions</a:t>
            </a:r>
            <a:endParaRPr kumimoji="1" lang="en-US" altLang="ja-JP" sz="2600" dirty="0" smtClean="0"/>
          </a:p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endParaRPr kumimoji="1" lang="en-US" altLang="ja-JP" sz="2600" dirty="0" smtClean="0"/>
          </a:p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ja-JP" sz="2600" dirty="0" smtClean="0"/>
              <a:t>beyond SM, beyond </a:t>
            </a:r>
            <a:r>
              <a:rPr lang="en-US" altLang="ja-JP" sz="2600" dirty="0"/>
              <a:t>simple GUTS like SU(5)</a:t>
            </a:r>
            <a:endParaRPr lang="en-US" altLang="ja-JP" sz="2600" dirty="0" smtClean="0"/>
          </a:p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endParaRPr kumimoji="1" lang="en-US" altLang="ja-JP" sz="2600" dirty="0"/>
          </a:p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ja-JP" sz="2600" dirty="0"/>
              <a:t>sensitive to gravity only, but affects </a:t>
            </a:r>
            <a:r>
              <a:rPr lang="en-US" altLang="ja-JP" sz="2600" dirty="0">
                <a:latin typeface="Symbol" panose="05050102010706020507" pitchFamily="18" charset="2"/>
              </a:rPr>
              <a:t>n</a:t>
            </a:r>
            <a:r>
              <a:rPr lang="en-US" altLang="ja-JP" sz="2600" dirty="0"/>
              <a:t>-oscillations</a:t>
            </a:r>
          </a:p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endParaRPr lang="en-US" altLang="ja-JP" sz="2600" dirty="0"/>
          </a:p>
          <a:p>
            <a:pPr marL="457200" indent="-457200"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kumimoji="1" lang="en-US" altLang="ja-JP" sz="2600" dirty="0" smtClean="0"/>
              <a:t>possible candidate of cold or warm dark matter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767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1" y="1400176"/>
            <a:ext cx="4968552" cy="477688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547664" y="410860"/>
            <a:ext cx="6320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B(GT); </a:t>
            </a:r>
            <a:r>
              <a:rPr kumimoji="1" lang="en-US" altLang="ja-JP" sz="2800" b="1" dirty="0" smtClean="0">
                <a:solidFill>
                  <a:srgbClr val="0070C0"/>
                </a:solidFill>
              </a:rPr>
              <a:t>(</a:t>
            </a:r>
            <a:r>
              <a:rPr kumimoji="1" lang="en-US" altLang="ja-JP" sz="2800" b="1" baseline="30000" dirty="0" smtClean="0">
                <a:solidFill>
                  <a:srgbClr val="0070C0"/>
                </a:solidFill>
              </a:rPr>
              <a:t>3</a:t>
            </a:r>
            <a:r>
              <a:rPr kumimoji="1" lang="en-US" altLang="ja-JP" sz="2800" b="1" dirty="0" smtClean="0">
                <a:solidFill>
                  <a:srgbClr val="0070C0"/>
                </a:solidFill>
              </a:rPr>
              <a:t>He,t)</a:t>
            </a:r>
            <a:r>
              <a:rPr lang="en-US" altLang="ja-JP" sz="2800" b="1" dirty="0">
                <a:solidFill>
                  <a:srgbClr val="0070C0"/>
                </a:solidFill>
              </a:rPr>
              <a:t>@</a:t>
            </a:r>
            <a:r>
              <a:rPr kumimoji="1" lang="en-US" altLang="ja-JP" sz="2800" b="1" dirty="0" smtClean="0">
                <a:solidFill>
                  <a:srgbClr val="0070C0"/>
                </a:solidFill>
              </a:rPr>
              <a:t>RCNP</a:t>
            </a:r>
            <a:r>
              <a:rPr kumimoji="1" lang="en-US" altLang="ja-JP" sz="2800" b="1" dirty="0" smtClean="0"/>
              <a:t> vs 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RPA calc.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83768" y="886040"/>
            <a:ext cx="430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A. </a:t>
            </a:r>
            <a:r>
              <a:rPr kumimoji="1" lang="en-US" altLang="ja-JP" dirty="0" err="1" smtClean="0"/>
              <a:t>Byelikov</a:t>
            </a:r>
            <a:r>
              <a:rPr kumimoji="1" lang="en-US" altLang="ja-JP" dirty="0" smtClean="0"/>
              <a:t> et al., PRL98, 082501 (2007)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074831" y="4286796"/>
            <a:ext cx="1073233" cy="50405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781942" y="4560019"/>
            <a:ext cx="1429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RPA calc.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4227231" y="4934868"/>
            <a:ext cx="498887" cy="3220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3786799" y="2131832"/>
            <a:ext cx="1073233" cy="86450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2483768" y="1694508"/>
            <a:ext cx="1770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(</a:t>
            </a:r>
            <a:r>
              <a:rPr kumimoji="1" lang="en-US" altLang="ja-JP" sz="2400" baseline="30000" dirty="0" smtClean="0">
                <a:solidFill>
                  <a:srgbClr val="0070C0"/>
                </a:solidFill>
              </a:rPr>
              <a:t>3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He,t) exp.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493910" y="2405055"/>
            <a:ext cx="1429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RPA calc.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3939199" y="2779904"/>
            <a:ext cx="786919" cy="4383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369403" y="3897139"/>
            <a:ext cx="1770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(</a:t>
            </a:r>
            <a:r>
              <a:rPr kumimoji="1" lang="en-US" altLang="ja-JP" sz="2400" baseline="30000" dirty="0" smtClean="0">
                <a:solidFill>
                  <a:srgbClr val="0070C0"/>
                </a:solidFill>
              </a:rPr>
              <a:t>3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He,t) exp.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-5400000">
            <a:off x="296700" y="3081120"/>
            <a:ext cx="295779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sz="2400" dirty="0" smtClean="0"/>
              <a:t>B(GT)</a:t>
            </a:r>
            <a:r>
              <a:rPr kumimoji="1" lang="en-US" altLang="ja-JP" sz="2000" dirty="0" smtClean="0"/>
              <a:t> (Running Sum)</a:t>
            </a:r>
            <a:endParaRPr kumimoji="1" lang="ja-JP" altLang="en-US" sz="2000" dirty="0"/>
          </a:p>
        </p:txBody>
      </p:sp>
      <p:sp>
        <p:nvSpPr>
          <p:cNvPr id="18" name="テキスト ボックス 4"/>
          <p:cNvSpPr txBox="1">
            <a:spLocks noChangeArrowheads="1"/>
          </p:cNvSpPr>
          <p:nvPr/>
        </p:nvSpPr>
        <p:spPr bwMode="auto">
          <a:xfrm>
            <a:off x="581006" y="6144921"/>
            <a:ext cx="8215839" cy="52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</a:pP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of absolute </a:t>
            </a:r>
            <a:r>
              <a:rPr lang="en-US" altLang="ja-JP" sz="2800" b="1" i="1" dirty="0" err="1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altLang="ja-JP" sz="2800" b="1" i="1" baseline="-250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GT</a:t>
            </a:r>
            <a:r>
              <a:rPr lang="en-US" altLang="ja-JP" sz="2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are needed for calibration !</a:t>
            </a:r>
            <a:endParaRPr lang="en-US" altLang="ja-JP" sz="28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395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9760" y="657899"/>
            <a:ext cx="7342680" cy="682869"/>
          </a:xfrm>
        </p:spPr>
        <p:txBody>
          <a:bodyPr anchor="b">
            <a:noAutofit/>
          </a:bodyPr>
          <a:lstStyle/>
          <a:p>
            <a:r>
              <a:rPr lang="en-US" altLang="ja-JP" sz="3200" b="1" dirty="0">
                <a:solidFill>
                  <a:srgbClr val="0000A2"/>
                </a:solidFill>
                <a:latin typeface="Tahoma" panose="020B0604030504040204" pitchFamily="34" charset="0"/>
              </a:rPr>
              <a:t>Energy </a:t>
            </a:r>
            <a:r>
              <a:rPr lang="en-US" altLang="ja-JP" sz="3200" b="1" dirty="0" smtClean="0">
                <a:solidFill>
                  <a:srgbClr val="0000A2"/>
                </a:solidFill>
                <a:latin typeface="Tahoma" panose="020B0604030504040204" pitchFamily="34" charset="0"/>
              </a:rPr>
              <a:t>Spectra </a:t>
            </a:r>
            <a:r>
              <a:rPr lang="en-US" altLang="ja-JP" sz="3200" b="1" dirty="0">
                <a:solidFill>
                  <a:srgbClr val="0000A2"/>
                </a:solidFill>
                <a:latin typeface="Tahoma" panose="020B0604030504040204" pitchFamily="34" charset="0"/>
              </a:rPr>
              <a:t>of </a:t>
            </a:r>
            <a:r>
              <a:rPr lang="en-US" altLang="ja-JP" sz="3200" b="1" dirty="0" smtClean="0">
                <a:solidFill>
                  <a:srgbClr val="0000A2"/>
                </a:solidFill>
                <a:latin typeface="Tahoma" panose="020B0604030504040204" pitchFamily="34" charset="0"/>
              </a:rPr>
              <a:t>Decay-At-Rest </a:t>
            </a:r>
            <a:r>
              <a:rPr lang="en-US" altLang="ja-JP" sz="3200" b="1" dirty="0" smtClean="0">
                <a:solidFill>
                  <a:srgbClr val="0000A2"/>
                </a:solidFill>
                <a:latin typeface="Symbol" panose="05050102010706020507" pitchFamily="18" charset="2"/>
              </a:rPr>
              <a:t>n</a:t>
            </a:r>
            <a:endParaRPr lang="en-US" altLang="ja-JP" sz="3200" b="1" dirty="0">
              <a:solidFill>
                <a:srgbClr val="0000A2"/>
              </a:solidFill>
              <a:latin typeface="Symbol" panose="05050102010706020507" pitchFamily="18" charset="2"/>
            </a:endParaRPr>
          </a:p>
        </p:txBody>
      </p:sp>
      <p:grpSp>
        <p:nvGrpSpPr>
          <p:cNvPr id="90117" name="Group 3"/>
          <p:cNvGrpSpPr>
            <a:grpSpLocks/>
          </p:cNvGrpSpPr>
          <p:nvPr/>
        </p:nvGrpSpPr>
        <p:grpSpPr bwMode="auto">
          <a:xfrm>
            <a:off x="1264627" y="1858108"/>
            <a:ext cx="6349512" cy="4519246"/>
            <a:chOff x="623" y="969"/>
            <a:chExt cx="4333" cy="3084"/>
          </a:xfrm>
        </p:grpSpPr>
        <p:grpSp>
          <p:nvGrpSpPr>
            <p:cNvPr id="90118" name="Group 4"/>
            <p:cNvGrpSpPr>
              <a:grpSpLocks/>
            </p:cNvGrpSpPr>
            <p:nvPr/>
          </p:nvGrpSpPr>
          <p:grpSpPr bwMode="auto">
            <a:xfrm>
              <a:off x="1204" y="1065"/>
              <a:ext cx="3608" cy="2528"/>
              <a:chOff x="1392" y="864"/>
              <a:chExt cx="3608" cy="2528"/>
            </a:xfrm>
          </p:grpSpPr>
          <p:sp>
            <p:nvSpPr>
              <p:cNvPr id="90119" name="Rectangle 5"/>
              <p:cNvSpPr>
                <a:spLocks noChangeArrowheads="1"/>
              </p:cNvSpPr>
              <p:nvPr/>
            </p:nvSpPr>
            <p:spPr bwMode="auto">
              <a:xfrm>
                <a:off x="1400" y="864"/>
                <a:ext cx="3600" cy="252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endParaRPr lang="ja-JP" altLang="ja-JP">
                  <a:latin typeface="Verdana" panose="020B0604030504040204" pitchFamily="34" charset="0"/>
                </a:endParaRPr>
              </a:p>
            </p:txBody>
          </p:sp>
          <p:sp>
            <p:nvSpPr>
              <p:cNvPr id="90120" name="Line 6"/>
              <p:cNvSpPr>
                <a:spLocks noChangeShapeType="1"/>
              </p:cNvSpPr>
              <p:nvPr/>
            </p:nvSpPr>
            <p:spPr bwMode="auto">
              <a:xfrm flipV="1">
                <a:off x="1848" y="3296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1" name="Line 7"/>
              <p:cNvSpPr>
                <a:spLocks noChangeShapeType="1"/>
              </p:cNvSpPr>
              <p:nvPr/>
            </p:nvSpPr>
            <p:spPr bwMode="auto">
              <a:xfrm flipV="1">
                <a:off x="2296" y="3296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2" name="Line 8"/>
              <p:cNvSpPr>
                <a:spLocks noChangeShapeType="1"/>
              </p:cNvSpPr>
              <p:nvPr/>
            </p:nvSpPr>
            <p:spPr bwMode="auto">
              <a:xfrm flipV="1">
                <a:off x="2744" y="3296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3" name="Line 9"/>
              <p:cNvSpPr>
                <a:spLocks noChangeShapeType="1"/>
              </p:cNvSpPr>
              <p:nvPr/>
            </p:nvSpPr>
            <p:spPr bwMode="auto">
              <a:xfrm flipV="1">
                <a:off x="3192" y="3296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4" name="Line 10"/>
              <p:cNvSpPr>
                <a:spLocks noChangeShapeType="1"/>
              </p:cNvSpPr>
              <p:nvPr/>
            </p:nvSpPr>
            <p:spPr bwMode="auto">
              <a:xfrm flipV="1">
                <a:off x="3640" y="3296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5" name="Line 11"/>
              <p:cNvSpPr>
                <a:spLocks noChangeShapeType="1"/>
              </p:cNvSpPr>
              <p:nvPr/>
            </p:nvSpPr>
            <p:spPr bwMode="auto">
              <a:xfrm flipV="1">
                <a:off x="4088" y="3296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6" name="Line 12"/>
              <p:cNvSpPr>
                <a:spLocks noChangeShapeType="1"/>
              </p:cNvSpPr>
              <p:nvPr/>
            </p:nvSpPr>
            <p:spPr bwMode="auto">
              <a:xfrm flipV="1">
                <a:off x="4536" y="3296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7" name="Line 13"/>
              <p:cNvSpPr>
                <a:spLocks noChangeShapeType="1"/>
              </p:cNvSpPr>
              <p:nvPr/>
            </p:nvSpPr>
            <p:spPr bwMode="auto">
              <a:xfrm>
                <a:off x="1392" y="302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8" name="Line 14"/>
              <p:cNvSpPr>
                <a:spLocks noChangeShapeType="1"/>
              </p:cNvSpPr>
              <p:nvPr/>
            </p:nvSpPr>
            <p:spPr bwMode="auto">
              <a:xfrm>
                <a:off x="1392" y="266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29" name="Line 15"/>
              <p:cNvSpPr>
                <a:spLocks noChangeShapeType="1"/>
              </p:cNvSpPr>
              <p:nvPr/>
            </p:nvSpPr>
            <p:spPr bwMode="auto">
              <a:xfrm>
                <a:off x="1392" y="230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30" name="Line 16"/>
              <p:cNvSpPr>
                <a:spLocks noChangeShapeType="1"/>
              </p:cNvSpPr>
              <p:nvPr/>
            </p:nvSpPr>
            <p:spPr bwMode="auto">
              <a:xfrm>
                <a:off x="1392" y="194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31" name="Line 17"/>
              <p:cNvSpPr>
                <a:spLocks noChangeShapeType="1"/>
              </p:cNvSpPr>
              <p:nvPr/>
            </p:nvSpPr>
            <p:spPr bwMode="auto">
              <a:xfrm>
                <a:off x="1392" y="158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32" name="Line 18"/>
              <p:cNvSpPr>
                <a:spLocks noChangeShapeType="1"/>
              </p:cNvSpPr>
              <p:nvPr/>
            </p:nvSpPr>
            <p:spPr bwMode="auto">
              <a:xfrm>
                <a:off x="1392" y="122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0133" name="Freeform 19"/>
            <p:cNvSpPr>
              <a:spLocks/>
            </p:cNvSpPr>
            <p:nvPr/>
          </p:nvSpPr>
          <p:spPr bwMode="auto">
            <a:xfrm>
              <a:off x="1204" y="1289"/>
              <a:ext cx="2056" cy="2320"/>
            </a:xfrm>
            <a:custGeom>
              <a:avLst/>
              <a:gdLst>
                <a:gd name="T0" fmla="*/ 0 w 2056"/>
                <a:gd name="T1" fmla="*/ 2320 h 2320"/>
                <a:gd name="T2" fmla="*/ 96 w 2056"/>
                <a:gd name="T3" fmla="*/ 1840 h 2320"/>
                <a:gd name="T4" fmla="*/ 192 w 2056"/>
                <a:gd name="T5" fmla="*/ 688 h 2320"/>
                <a:gd name="T6" fmla="*/ 288 w 2056"/>
                <a:gd name="T7" fmla="*/ 112 h 2320"/>
                <a:gd name="T8" fmla="*/ 336 w 2056"/>
                <a:gd name="T9" fmla="*/ 16 h 2320"/>
                <a:gd name="T10" fmla="*/ 382 w 2056"/>
                <a:gd name="T11" fmla="*/ 26 h 2320"/>
                <a:gd name="T12" fmla="*/ 436 w 2056"/>
                <a:gd name="T13" fmla="*/ 148 h 2320"/>
                <a:gd name="T14" fmla="*/ 576 w 2056"/>
                <a:gd name="T15" fmla="*/ 688 h 2320"/>
                <a:gd name="T16" fmla="*/ 768 w 2056"/>
                <a:gd name="T17" fmla="*/ 1456 h 2320"/>
                <a:gd name="T18" fmla="*/ 912 w 2056"/>
                <a:gd name="T19" fmla="*/ 1840 h 2320"/>
                <a:gd name="T20" fmla="*/ 1104 w 2056"/>
                <a:gd name="T21" fmla="*/ 2080 h 2320"/>
                <a:gd name="T22" fmla="*/ 1248 w 2056"/>
                <a:gd name="T23" fmla="*/ 2176 h 2320"/>
                <a:gd name="T24" fmla="*/ 1488 w 2056"/>
                <a:gd name="T25" fmla="*/ 2272 h 2320"/>
                <a:gd name="T26" fmla="*/ 1726 w 2056"/>
                <a:gd name="T27" fmla="*/ 2299 h 2320"/>
                <a:gd name="T28" fmla="*/ 2056 w 2056"/>
                <a:gd name="T29" fmla="*/ 2307 h 23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56"/>
                <a:gd name="T46" fmla="*/ 0 h 2320"/>
                <a:gd name="T47" fmla="*/ 2056 w 2056"/>
                <a:gd name="T48" fmla="*/ 2320 h 23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56" h="2320">
                  <a:moveTo>
                    <a:pt x="0" y="2320"/>
                  </a:moveTo>
                  <a:cubicBezTo>
                    <a:pt x="32" y="2216"/>
                    <a:pt x="64" y="2112"/>
                    <a:pt x="96" y="1840"/>
                  </a:cubicBezTo>
                  <a:cubicBezTo>
                    <a:pt x="128" y="1568"/>
                    <a:pt x="160" y="976"/>
                    <a:pt x="192" y="688"/>
                  </a:cubicBezTo>
                  <a:cubicBezTo>
                    <a:pt x="224" y="400"/>
                    <a:pt x="264" y="224"/>
                    <a:pt x="288" y="112"/>
                  </a:cubicBezTo>
                  <a:cubicBezTo>
                    <a:pt x="312" y="0"/>
                    <a:pt x="320" y="30"/>
                    <a:pt x="336" y="16"/>
                  </a:cubicBezTo>
                  <a:cubicBezTo>
                    <a:pt x="352" y="2"/>
                    <a:pt x="365" y="4"/>
                    <a:pt x="382" y="26"/>
                  </a:cubicBezTo>
                  <a:cubicBezTo>
                    <a:pt x="399" y="48"/>
                    <a:pt x="404" y="38"/>
                    <a:pt x="436" y="148"/>
                  </a:cubicBezTo>
                  <a:cubicBezTo>
                    <a:pt x="468" y="258"/>
                    <a:pt x="521" y="470"/>
                    <a:pt x="576" y="688"/>
                  </a:cubicBezTo>
                  <a:cubicBezTo>
                    <a:pt x="631" y="906"/>
                    <a:pt x="712" y="1264"/>
                    <a:pt x="768" y="1456"/>
                  </a:cubicBezTo>
                  <a:cubicBezTo>
                    <a:pt x="824" y="1648"/>
                    <a:pt x="856" y="1736"/>
                    <a:pt x="912" y="1840"/>
                  </a:cubicBezTo>
                  <a:cubicBezTo>
                    <a:pt x="968" y="1944"/>
                    <a:pt x="1048" y="2024"/>
                    <a:pt x="1104" y="2080"/>
                  </a:cubicBezTo>
                  <a:cubicBezTo>
                    <a:pt x="1160" y="2136"/>
                    <a:pt x="1184" y="2144"/>
                    <a:pt x="1248" y="2176"/>
                  </a:cubicBezTo>
                  <a:cubicBezTo>
                    <a:pt x="1312" y="2208"/>
                    <a:pt x="1408" y="2252"/>
                    <a:pt x="1488" y="2272"/>
                  </a:cubicBezTo>
                  <a:cubicBezTo>
                    <a:pt x="1568" y="2292"/>
                    <a:pt x="1631" y="2293"/>
                    <a:pt x="1726" y="2299"/>
                  </a:cubicBezTo>
                  <a:cubicBezTo>
                    <a:pt x="1821" y="2305"/>
                    <a:pt x="1987" y="2305"/>
                    <a:pt x="2056" y="230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>
                <a:latin typeface="Verdana" panose="020B0604030504040204" pitchFamily="34" charset="0"/>
              </a:endParaRPr>
            </a:p>
          </p:txBody>
        </p:sp>
        <p:sp>
          <p:nvSpPr>
            <p:cNvPr id="90134" name="Freeform 20"/>
            <p:cNvSpPr>
              <a:spLocks/>
            </p:cNvSpPr>
            <p:nvPr/>
          </p:nvSpPr>
          <p:spPr bwMode="auto">
            <a:xfrm>
              <a:off x="1212" y="1674"/>
              <a:ext cx="2501" cy="1927"/>
            </a:xfrm>
            <a:custGeom>
              <a:avLst/>
              <a:gdLst>
                <a:gd name="T0" fmla="*/ 0 w 2501"/>
                <a:gd name="T1" fmla="*/ 1927 h 1927"/>
                <a:gd name="T2" fmla="*/ 98 w 2501"/>
                <a:gd name="T3" fmla="*/ 1599 h 1927"/>
                <a:gd name="T4" fmla="*/ 267 w 2501"/>
                <a:gd name="T5" fmla="*/ 547 h 1927"/>
                <a:gd name="T6" fmla="*/ 389 w 2501"/>
                <a:gd name="T7" fmla="*/ 132 h 1927"/>
                <a:gd name="T8" fmla="*/ 459 w 2501"/>
                <a:gd name="T9" fmla="*/ 32 h 1927"/>
                <a:gd name="T10" fmla="*/ 528 w 2501"/>
                <a:gd name="T11" fmla="*/ 17 h 1927"/>
                <a:gd name="T12" fmla="*/ 628 w 2501"/>
                <a:gd name="T13" fmla="*/ 132 h 1927"/>
                <a:gd name="T14" fmla="*/ 766 w 2501"/>
                <a:gd name="T15" fmla="*/ 485 h 1927"/>
                <a:gd name="T16" fmla="*/ 919 w 2501"/>
                <a:gd name="T17" fmla="*/ 846 h 1927"/>
                <a:gd name="T18" fmla="*/ 1096 w 2501"/>
                <a:gd name="T19" fmla="*/ 1200 h 1927"/>
                <a:gd name="T20" fmla="*/ 1173 w 2501"/>
                <a:gd name="T21" fmla="*/ 1346 h 1927"/>
                <a:gd name="T22" fmla="*/ 1303 w 2501"/>
                <a:gd name="T23" fmla="*/ 1530 h 1927"/>
                <a:gd name="T24" fmla="*/ 1388 w 2501"/>
                <a:gd name="T25" fmla="*/ 1614 h 1927"/>
                <a:gd name="T26" fmla="*/ 1541 w 2501"/>
                <a:gd name="T27" fmla="*/ 1737 h 1927"/>
                <a:gd name="T28" fmla="*/ 1756 w 2501"/>
                <a:gd name="T29" fmla="*/ 1822 h 1927"/>
                <a:gd name="T30" fmla="*/ 1918 w 2501"/>
                <a:gd name="T31" fmla="*/ 1860 h 1927"/>
                <a:gd name="T32" fmla="*/ 2501 w 2501"/>
                <a:gd name="T33" fmla="*/ 1922 h 19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01"/>
                <a:gd name="T52" fmla="*/ 0 h 1927"/>
                <a:gd name="T53" fmla="*/ 2501 w 2501"/>
                <a:gd name="T54" fmla="*/ 1927 h 19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01" h="1927">
                  <a:moveTo>
                    <a:pt x="0" y="1927"/>
                  </a:moveTo>
                  <a:cubicBezTo>
                    <a:pt x="16" y="1872"/>
                    <a:pt x="54" y="1829"/>
                    <a:pt x="98" y="1599"/>
                  </a:cubicBezTo>
                  <a:cubicBezTo>
                    <a:pt x="142" y="1369"/>
                    <a:pt x="218" y="791"/>
                    <a:pt x="267" y="547"/>
                  </a:cubicBezTo>
                  <a:cubicBezTo>
                    <a:pt x="316" y="303"/>
                    <a:pt x="357" y="218"/>
                    <a:pt x="389" y="132"/>
                  </a:cubicBezTo>
                  <a:cubicBezTo>
                    <a:pt x="421" y="46"/>
                    <a:pt x="436" y="51"/>
                    <a:pt x="459" y="32"/>
                  </a:cubicBezTo>
                  <a:cubicBezTo>
                    <a:pt x="482" y="13"/>
                    <a:pt x="500" y="0"/>
                    <a:pt x="528" y="17"/>
                  </a:cubicBezTo>
                  <a:cubicBezTo>
                    <a:pt x="556" y="34"/>
                    <a:pt x="588" y="54"/>
                    <a:pt x="628" y="132"/>
                  </a:cubicBezTo>
                  <a:cubicBezTo>
                    <a:pt x="668" y="210"/>
                    <a:pt x="717" y="366"/>
                    <a:pt x="766" y="485"/>
                  </a:cubicBezTo>
                  <a:cubicBezTo>
                    <a:pt x="815" y="604"/>
                    <a:pt x="864" y="727"/>
                    <a:pt x="919" y="846"/>
                  </a:cubicBezTo>
                  <a:cubicBezTo>
                    <a:pt x="974" y="965"/>
                    <a:pt x="1054" y="1117"/>
                    <a:pt x="1096" y="1200"/>
                  </a:cubicBezTo>
                  <a:cubicBezTo>
                    <a:pt x="1138" y="1283"/>
                    <a:pt x="1138" y="1291"/>
                    <a:pt x="1173" y="1346"/>
                  </a:cubicBezTo>
                  <a:cubicBezTo>
                    <a:pt x="1208" y="1401"/>
                    <a:pt x="1267" y="1485"/>
                    <a:pt x="1303" y="1530"/>
                  </a:cubicBezTo>
                  <a:cubicBezTo>
                    <a:pt x="1339" y="1575"/>
                    <a:pt x="1348" y="1579"/>
                    <a:pt x="1388" y="1614"/>
                  </a:cubicBezTo>
                  <a:cubicBezTo>
                    <a:pt x="1428" y="1649"/>
                    <a:pt x="1480" y="1702"/>
                    <a:pt x="1541" y="1737"/>
                  </a:cubicBezTo>
                  <a:cubicBezTo>
                    <a:pt x="1602" y="1772"/>
                    <a:pt x="1693" y="1802"/>
                    <a:pt x="1756" y="1822"/>
                  </a:cubicBezTo>
                  <a:cubicBezTo>
                    <a:pt x="1819" y="1842"/>
                    <a:pt x="1794" y="1843"/>
                    <a:pt x="1918" y="1860"/>
                  </a:cubicBezTo>
                  <a:cubicBezTo>
                    <a:pt x="2042" y="1877"/>
                    <a:pt x="2380" y="1909"/>
                    <a:pt x="2501" y="1922"/>
                  </a:cubicBez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>
                <a:latin typeface="Verdana" panose="020B0604030504040204" pitchFamily="34" charset="0"/>
              </a:endParaRPr>
            </a:p>
          </p:txBody>
        </p:sp>
        <p:sp>
          <p:nvSpPr>
            <p:cNvPr id="90135" name="Freeform 21"/>
            <p:cNvSpPr>
              <a:spLocks/>
            </p:cNvSpPr>
            <p:nvPr/>
          </p:nvSpPr>
          <p:spPr bwMode="auto">
            <a:xfrm>
              <a:off x="1204" y="2248"/>
              <a:ext cx="3608" cy="1347"/>
            </a:xfrm>
            <a:custGeom>
              <a:avLst/>
              <a:gdLst>
                <a:gd name="T0" fmla="*/ 0 w 3608"/>
                <a:gd name="T1" fmla="*/ 1344 h 1347"/>
                <a:gd name="T2" fmla="*/ 113 w 3608"/>
                <a:gd name="T3" fmla="*/ 1225 h 1347"/>
                <a:gd name="T4" fmla="*/ 359 w 3608"/>
                <a:gd name="T5" fmla="*/ 610 h 1347"/>
                <a:gd name="T6" fmla="*/ 559 w 3608"/>
                <a:gd name="T7" fmla="*/ 173 h 1347"/>
                <a:gd name="T8" fmla="*/ 728 w 3608"/>
                <a:gd name="T9" fmla="*/ 27 h 1347"/>
                <a:gd name="T10" fmla="*/ 874 w 3608"/>
                <a:gd name="T11" fmla="*/ 19 h 1347"/>
                <a:gd name="T12" fmla="*/ 1066 w 3608"/>
                <a:gd name="T13" fmla="*/ 142 h 1347"/>
                <a:gd name="T14" fmla="*/ 1258 w 3608"/>
                <a:gd name="T15" fmla="*/ 334 h 1347"/>
                <a:gd name="T16" fmla="*/ 1434 w 3608"/>
                <a:gd name="T17" fmla="*/ 541 h 1347"/>
                <a:gd name="T18" fmla="*/ 1649 w 3608"/>
                <a:gd name="T19" fmla="*/ 764 h 1347"/>
                <a:gd name="T20" fmla="*/ 1834 w 3608"/>
                <a:gd name="T21" fmla="*/ 910 h 1347"/>
                <a:gd name="T22" fmla="*/ 2087 w 3608"/>
                <a:gd name="T23" fmla="*/ 1071 h 1347"/>
                <a:gd name="T24" fmla="*/ 2425 w 3608"/>
                <a:gd name="T25" fmla="*/ 1194 h 1347"/>
                <a:gd name="T26" fmla="*/ 2947 w 3608"/>
                <a:gd name="T27" fmla="*/ 1278 h 1347"/>
                <a:gd name="T28" fmla="*/ 3608 w 3608"/>
                <a:gd name="T29" fmla="*/ 1340 h 134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08"/>
                <a:gd name="T46" fmla="*/ 0 h 1347"/>
                <a:gd name="T47" fmla="*/ 3608 w 3608"/>
                <a:gd name="T48" fmla="*/ 1347 h 134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08" h="1347">
                  <a:moveTo>
                    <a:pt x="0" y="1344"/>
                  </a:moveTo>
                  <a:cubicBezTo>
                    <a:pt x="19" y="1324"/>
                    <a:pt x="53" y="1347"/>
                    <a:pt x="113" y="1225"/>
                  </a:cubicBezTo>
                  <a:cubicBezTo>
                    <a:pt x="173" y="1103"/>
                    <a:pt x="285" y="785"/>
                    <a:pt x="359" y="610"/>
                  </a:cubicBezTo>
                  <a:cubicBezTo>
                    <a:pt x="433" y="435"/>
                    <a:pt x="498" y="270"/>
                    <a:pt x="559" y="173"/>
                  </a:cubicBezTo>
                  <a:cubicBezTo>
                    <a:pt x="620" y="76"/>
                    <a:pt x="676" y="53"/>
                    <a:pt x="728" y="27"/>
                  </a:cubicBezTo>
                  <a:cubicBezTo>
                    <a:pt x="780" y="1"/>
                    <a:pt x="818" y="0"/>
                    <a:pt x="874" y="19"/>
                  </a:cubicBezTo>
                  <a:cubicBezTo>
                    <a:pt x="930" y="38"/>
                    <a:pt x="1002" y="90"/>
                    <a:pt x="1066" y="142"/>
                  </a:cubicBezTo>
                  <a:cubicBezTo>
                    <a:pt x="1130" y="194"/>
                    <a:pt x="1197" y="268"/>
                    <a:pt x="1258" y="334"/>
                  </a:cubicBezTo>
                  <a:cubicBezTo>
                    <a:pt x="1319" y="400"/>
                    <a:pt x="1369" y="469"/>
                    <a:pt x="1434" y="541"/>
                  </a:cubicBezTo>
                  <a:cubicBezTo>
                    <a:pt x="1499" y="613"/>
                    <a:pt x="1582" y="703"/>
                    <a:pt x="1649" y="764"/>
                  </a:cubicBezTo>
                  <a:cubicBezTo>
                    <a:pt x="1716" y="825"/>
                    <a:pt x="1761" y="859"/>
                    <a:pt x="1834" y="910"/>
                  </a:cubicBezTo>
                  <a:cubicBezTo>
                    <a:pt x="1907" y="961"/>
                    <a:pt x="1989" y="1024"/>
                    <a:pt x="2087" y="1071"/>
                  </a:cubicBezTo>
                  <a:cubicBezTo>
                    <a:pt x="2185" y="1118"/>
                    <a:pt x="2282" y="1159"/>
                    <a:pt x="2425" y="1194"/>
                  </a:cubicBezTo>
                  <a:cubicBezTo>
                    <a:pt x="2568" y="1229"/>
                    <a:pt x="2750" y="1254"/>
                    <a:pt x="2947" y="1278"/>
                  </a:cubicBezTo>
                  <a:cubicBezTo>
                    <a:pt x="3144" y="1302"/>
                    <a:pt x="3470" y="1327"/>
                    <a:pt x="3608" y="1340"/>
                  </a:cubicBezTo>
                </a:path>
              </a:pathLst>
            </a:cu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>
                <a:latin typeface="Verdana" panose="020B0604030504040204" pitchFamily="34" charset="0"/>
              </a:endParaRPr>
            </a:p>
          </p:txBody>
        </p:sp>
        <p:sp>
          <p:nvSpPr>
            <p:cNvPr id="90136" name="Text Box 22"/>
            <p:cNvSpPr txBox="1">
              <a:spLocks noChangeArrowheads="1"/>
            </p:cNvSpPr>
            <p:nvPr/>
          </p:nvSpPr>
          <p:spPr bwMode="auto">
            <a:xfrm>
              <a:off x="1588" y="1170"/>
              <a:ext cx="27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b="1">
                  <a:solidFill>
                    <a:srgbClr val="FF0000"/>
                  </a:solidFill>
                </a:rPr>
                <a:t>ν</a:t>
              </a:r>
              <a:r>
                <a:rPr lang="en-US" altLang="ja-JP" b="1" baseline="-25000">
                  <a:solidFill>
                    <a:srgbClr val="FF0000"/>
                  </a:solidFill>
                </a:rPr>
                <a:t>e</a:t>
              </a:r>
            </a:p>
          </p:txBody>
        </p:sp>
        <p:grpSp>
          <p:nvGrpSpPr>
            <p:cNvPr id="90137" name="Group 23"/>
            <p:cNvGrpSpPr>
              <a:grpSpLocks/>
            </p:cNvGrpSpPr>
            <p:nvPr/>
          </p:nvGrpSpPr>
          <p:grpSpPr bwMode="auto">
            <a:xfrm>
              <a:off x="1807" y="1602"/>
              <a:ext cx="272" cy="252"/>
              <a:chOff x="4464" y="2304"/>
              <a:chExt cx="272" cy="252"/>
            </a:xfrm>
          </p:grpSpPr>
          <p:sp>
            <p:nvSpPr>
              <p:cNvPr id="90138" name="Text Box 24"/>
              <p:cNvSpPr txBox="1">
                <a:spLocks noChangeArrowheads="1"/>
              </p:cNvSpPr>
              <p:nvPr/>
            </p:nvSpPr>
            <p:spPr bwMode="auto">
              <a:xfrm>
                <a:off x="4464" y="2304"/>
                <a:ext cx="272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b="1">
                    <a:solidFill>
                      <a:srgbClr val="3333CC"/>
                    </a:solidFill>
                  </a:rPr>
                  <a:t>ν</a:t>
                </a:r>
                <a:r>
                  <a:rPr lang="en-US" altLang="ja-JP" b="1" baseline="-25000">
                    <a:solidFill>
                      <a:srgbClr val="3333CC"/>
                    </a:solidFill>
                  </a:rPr>
                  <a:t>e</a:t>
                </a:r>
              </a:p>
            </p:txBody>
          </p:sp>
          <p:sp>
            <p:nvSpPr>
              <p:cNvPr id="90139" name="Line 25"/>
              <p:cNvSpPr>
                <a:spLocks noChangeShapeType="1"/>
              </p:cNvSpPr>
              <p:nvPr/>
            </p:nvSpPr>
            <p:spPr bwMode="auto">
              <a:xfrm>
                <a:off x="4520" y="2360"/>
                <a:ext cx="144" cy="0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0140" name="Group 26"/>
            <p:cNvGrpSpPr>
              <a:grpSpLocks/>
            </p:cNvGrpSpPr>
            <p:nvPr/>
          </p:nvGrpSpPr>
          <p:grpSpPr bwMode="auto">
            <a:xfrm>
              <a:off x="3513" y="3177"/>
              <a:ext cx="962" cy="252"/>
              <a:chOff x="3552" y="681"/>
              <a:chExt cx="962" cy="252"/>
            </a:xfrm>
          </p:grpSpPr>
          <p:sp>
            <p:nvSpPr>
              <p:cNvPr id="90141" name="Text Box 27"/>
              <p:cNvSpPr txBox="1">
                <a:spLocks noChangeArrowheads="1"/>
              </p:cNvSpPr>
              <p:nvPr/>
            </p:nvSpPr>
            <p:spPr bwMode="auto">
              <a:xfrm>
                <a:off x="3552" y="681"/>
                <a:ext cx="962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b="1">
                    <a:solidFill>
                      <a:schemeClr val="hlink"/>
                    </a:solidFill>
                  </a:rPr>
                  <a:t>ν</a:t>
                </a:r>
                <a:r>
                  <a:rPr lang="en-US" altLang="ja-JP" b="1" baseline="-25000">
                    <a:solidFill>
                      <a:schemeClr val="hlink"/>
                    </a:solidFill>
                  </a:rPr>
                  <a:t>μ</a:t>
                </a:r>
                <a:r>
                  <a:rPr lang="en-US" altLang="ja-JP" b="1">
                    <a:solidFill>
                      <a:schemeClr val="hlink"/>
                    </a:solidFill>
                  </a:rPr>
                  <a:t>, ν</a:t>
                </a:r>
                <a:r>
                  <a:rPr lang="en-US" altLang="ja-JP" b="1" baseline="-25000">
                    <a:solidFill>
                      <a:schemeClr val="hlink"/>
                    </a:solidFill>
                  </a:rPr>
                  <a:t>μ</a:t>
                </a:r>
                <a:r>
                  <a:rPr lang="en-US" altLang="ja-JP" b="1">
                    <a:solidFill>
                      <a:schemeClr val="hlink"/>
                    </a:solidFill>
                  </a:rPr>
                  <a:t>, ν</a:t>
                </a:r>
                <a:r>
                  <a:rPr lang="en-US" altLang="ja-JP" b="1" baseline="-25000">
                    <a:solidFill>
                      <a:schemeClr val="hlink"/>
                    </a:solidFill>
                  </a:rPr>
                  <a:t>τ</a:t>
                </a:r>
                <a:r>
                  <a:rPr lang="en-US" altLang="ja-JP" b="1">
                    <a:solidFill>
                      <a:schemeClr val="hlink"/>
                    </a:solidFill>
                  </a:rPr>
                  <a:t>, ν</a:t>
                </a:r>
                <a:r>
                  <a:rPr lang="en-US" altLang="ja-JP" b="1" baseline="-25000">
                    <a:solidFill>
                      <a:schemeClr val="hlink"/>
                    </a:solidFill>
                  </a:rPr>
                  <a:t>τ</a:t>
                </a:r>
              </a:p>
            </p:txBody>
          </p:sp>
          <p:sp>
            <p:nvSpPr>
              <p:cNvPr id="90142" name="Line 28"/>
              <p:cNvSpPr>
                <a:spLocks noChangeShapeType="1"/>
              </p:cNvSpPr>
              <p:nvPr/>
            </p:nvSpPr>
            <p:spPr bwMode="auto">
              <a:xfrm>
                <a:off x="3819" y="728"/>
                <a:ext cx="144" cy="0"/>
              </a:xfrm>
              <a:prstGeom prst="line">
                <a:avLst/>
              </a:prstGeom>
              <a:noFill/>
              <a:ln w="254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143" name="Line 29"/>
              <p:cNvSpPr>
                <a:spLocks noChangeShapeType="1"/>
              </p:cNvSpPr>
              <p:nvPr/>
            </p:nvSpPr>
            <p:spPr bwMode="auto">
              <a:xfrm>
                <a:off x="4224" y="728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3399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0144" name="Text Box 30"/>
            <p:cNvSpPr txBox="1">
              <a:spLocks noChangeArrowheads="1"/>
            </p:cNvSpPr>
            <p:nvPr/>
          </p:nvSpPr>
          <p:spPr bwMode="auto">
            <a:xfrm>
              <a:off x="1095" y="3561"/>
              <a:ext cx="21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0</a:t>
              </a:r>
            </a:p>
          </p:txBody>
        </p:sp>
        <p:sp>
          <p:nvSpPr>
            <p:cNvPr id="90145" name="Text Box 31"/>
            <p:cNvSpPr txBox="1">
              <a:spLocks noChangeArrowheads="1"/>
            </p:cNvSpPr>
            <p:nvPr/>
          </p:nvSpPr>
          <p:spPr bwMode="auto">
            <a:xfrm>
              <a:off x="1515" y="3561"/>
              <a:ext cx="3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10</a:t>
              </a:r>
            </a:p>
          </p:txBody>
        </p:sp>
        <p:sp>
          <p:nvSpPr>
            <p:cNvPr id="90146" name="Text Box 32"/>
            <p:cNvSpPr txBox="1">
              <a:spLocks noChangeArrowheads="1"/>
            </p:cNvSpPr>
            <p:nvPr/>
          </p:nvSpPr>
          <p:spPr bwMode="auto">
            <a:xfrm>
              <a:off x="1955" y="3561"/>
              <a:ext cx="3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20</a:t>
              </a:r>
            </a:p>
          </p:txBody>
        </p:sp>
        <p:sp>
          <p:nvSpPr>
            <p:cNvPr id="90147" name="Text Box 33"/>
            <p:cNvSpPr txBox="1">
              <a:spLocks noChangeArrowheads="1"/>
            </p:cNvSpPr>
            <p:nvPr/>
          </p:nvSpPr>
          <p:spPr bwMode="auto">
            <a:xfrm>
              <a:off x="2411" y="3561"/>
              <a:ext cx="3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30</a:t>
              </a:r>
            </a:p>
          </p:txBody>
        </p:sp>
        <p:sp>
          <p:nvSpPr>
            <p:cNvPr id="90148" name="Text Box 34"/>
            <p:cNvSpPr txBox="1">
              <a:spLocks noChangeArrowheads="1"/>
            </p:cNvSpPr>
            <p:nvPr/>
          </p:nvSpPr>
          <p:spPr bwMode="auto">
            <a:xfrm>
              <a:off x="2867" y="3561"/>
              <a:ext cx="3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40</a:t>
              </a:r>
            </a:p>
          </p:txBody>
        </p:sp>
        <p:sp>
          <p:nvSpPr>
            <p:cNvPr id="90149" name="Text Box 35"/>
            <p:cNvSpPr txBox="1">
              <a:spLocks noChangeArrowheads="1"/>
            </p:cNvSpPr>
            <p:nvPr/>
          </p:nvSpPr>
          <p:spPr bwMode="auto">
            <a:xfrm>
              <a:off x="3307" y="3561"/>
              <a:ext cx="3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50</a:t>
              </a:r>
            </a:p>
          </p:txBody>
        </p:sp>
        <p:sp>
          <p:nvSpPr>
            <p:cNvPr id="90150" name="Text Box 36"/>
            <p:cNvSpPr txBox="1">
              <a:spLocks noChangeArrowheads="1"/>
            </p:cNvSpPr>
            <p:nvPr/>
          </p:nvSpPr>
          <p:spPr bwMode="auto">
            <a:xfrm>
              <a:off x="3751" y="3561"/>
              <a:ext cx="3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60</a:t>
              </a:r>
            </a:p>
          </p:txBody>
        </p:sp>
        <p:sp>
          <p:nvSpPr>
            <p:cNvPr id="90151" name="Text Box 37"/>
            <p:cNvSpPr txBox="1">
              <a:spLocks noChangeArrowheads="1"/>
            </p:cNvSpPr>
            <p:nvPr/>
          </p:nvSpPr>
          <p:spPr bwMode="auto">
            <a:xfrm>
              <a:off x="4191" y="3561"/>
              <a:ext cx="3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70</a:t>
              </a:r>
            </a:p>
          </p:txBody>
        </p:sp>
        <p:sp>
          <p:nvSpPr>
            <p:cNvPr id="90152" name="Text Box 38"/>
            <p:cNvSpPr txBox="1">
              <a:spLocks noChangeArrowheads="1"/>
            </p:cNvSpPr>
            <p:nvPr/>
          </p:nvSpPr>
          <p:spPr bwMode="auto">
            <a:xfrm>
              <a:off x="4655" y="3561"/>
              <a:ext cx="3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80</a:t>
              </a:r>
            </a:p>
          </p:txBody>
        </p:sp>
        <p:sp>
          <p:nvSpPr>
            <p:cNvPr id="90153" name="Text Box 39"/>
            <p:cNvSpPr txBox="1">
              <a:spLocks noChangeArrowheads="1"/>
            </p:cNvSpPr>
            <p:nvPr/>
          </p:nvSpPr>
          <p:spPr bwMode="auto">
            <a:xfrm>
              <a:off x="986" y="3465"/>
              <a:ext cx="21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/>
                <a:t>0</a:t>
              </a:r>
            </a:p>
          </p:txBody>
        </p:sp>
        <p:sp>
          <p:nvSpPr>
            <p:cNvPr id="90154" name="Text Box 40"/>
            <p:cNvSpPr txBox="1">
              <a:spLocks noChangeArrowheads="1"/>
            </p:cNvSpPr>
            <p:nvPr/>
          </p:nvSpPr>
          <p:spPr bwMode="auto">
            <a:xfrm>
              <a:off x="855" y="3113"/>
              <a:ext cx="34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/>
                <a:t>0.5</a:t>
              </a:r>
            </a:p>
          </p:txBody>
        </p:sp>
        <p:sp>
          <p:nvSpPr>
            <p:cNvPr id="90155" name="Text Box 41"/>
            <p:cNvSpPr txBox="1">
              <a:spLocks noChangeArrowheads="1"/>
            </p:cNvSpPr>
            <p:nvPr/>
          </p:nvSpPr>
          <p:spPr bwMode="auto">
            <a:xfrm>
              <a:off x="986" y="2753"/>
              <a:ext cx="21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/>
                <a:t>1</a:t>
              </a:r>
            </a:p>
          </p:txBody>
        </p:sp>
        <p:sp>
          <p:nvSpPr>
            <p:cNvPr id="90156" name="Text Box 42"/>
            <p:cNvSpPr txBox="1">
              <a:spLocks noChangeArrowheads="1"/>
            </p:cNvSpPr>
            <p:nvPr/>
          </p:nvSpPr>
          <p:spPr bwMode="auto">
            <a:xfrm>
              <a:off x="855" y="2385"/>
              <a:ext cx="34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/>
                <a:t>1.5</a:t>
              </a:r>
            </a:p>
          </p:txBody>
        </p:sp>
        <p:sp>
          <p:nvSpPr>
            <p:cNvPr id="90157" name="Text Box 43"/>
            <p:cNvSpPr txBox="1">
              <a:spLocks noChangeArrowheads="1"/>
            </p:cNvSpPr>
            <p:nvPr/>
          </p:nvSpPr>
          <p:spPr bwMode="auto">
            <a:xfrm>
              <a:off x="986" y="2041"/>
              <a:ext cx="21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/>
                <a:t>2</a:t>
              </a:r>
            </a:p>
          </p:txBody>
        </p:sp>
        <p:sp>
          <p:nvSpPr>
            <p:cNvPr id="90158" name="Text Box 44"/>
            <p:cNvSpPr txBox="1">
              <a:spLocks noChangeArrowheads="1"/>
            </p:cNvSpPr>
            <p:nvPr/>
          </p:nvSpPr>
          <p:spPr bwMode="auto">
            <a:xfrm>
              <a:off x="855" y="1681"/>
              <a:ext cx="34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/>
                <a:t>2.5</a:t>
              </a:r>
            </a:p>
          </p:txBody>
        </p:sp>
        <p:sp>
          <p:nvSpPr>
            <p:cNvPr id="90159" name="Text Box 45"/>
            <p:cNvSpPr txBox="1">
              <a:spLocks noChangeArrowheads="1"/>
            </p:cNvSpPr>
            <p:nvPr/>
          </p:nvSpPr>
          <p:spPr bwMode="auto">
            <a:xfrm>
              <a:off x="986" y="1305"/>
              <a:ext cx="21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/>
                <a:t>3</a:t>
              </a:r>
            </a:p>
          </p:txBody>
        </p:sp>
        <p:sp>
          <p:nvSpPr>
            <p:cNvPr id="90160" name="Text Box 46"/>
            <p:cNvSpPr txBox="1">
              <a:spLocks noChangeArrowheads="1"/>
            </p:cNvSpPr>
            <p:nvPr/>
          </p:nvSpPr>
          <p:spPr bwMode="auto">
            <a:xfrm>
              <a:off x="855" y="969"/>
              <a:ext cx="34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/>
                <a:t>3.5</a:t>
              </a:r>
            </a:p>
          </p:txBody>
        </p:sp>
        <p:sp>
          <p:nvSpPr>
            <p:cNvPr id="90161" name="Text Box 47"/>
            <p:cNvSpPr txBox="1">
              <a:spLocks noChangeArrowheads="1"/>
            </p:cNvSpPr>
            <p:nvPr/>
          </p:nvSpPr>
          <p:spPr bwMode="auto">
            <a:xfrm rot="16200000">
              <a:off x="-186" y="2147"/>
              <a:ext cx="187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/>
                <a:t>Luminosity (×10</a:t>
              </a:r>
              <a:r>
                <a:rPr lang="en-US" altLang="ja-JP" baseline="30000"/>
                <a:t>51</a:t>
              </a:r>
              <a:r>
                <a:rPr lang="en-US" altLang="ja-JP"/>
                <a:t> erg/s)</a:t>
              </a:r>
            </a:p>
          </p:txBody>
        </p:sp>
        <p:sp>
          <p:nvSpPr>
            <p:cNvPr id="90162" name="Text Box 48"/>
            <p:cNvSpPr txBox="1">
              <a:spLocks noChangeArrowheads="1"/>
            </p:cNvSpPr>
            <p:nvPr/>
          </p:nvSpPr>
          <p:spPr bwMode="auto">
            <a:xfrm>
              <a:off x="2449" y="3801"/>
              <a:ext cx="1097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/>
                <a:t>Energy (MeV)</a:t>
              </a:r>
            </a:p>
          </p:txBody>
        </p:sp>
      </p:grpSp>
      <p:grpSp>
        <p:nvGrpSpPr>
          <p:cNvPr id="6" name="Group 50"/>
          <p:cNvGrpSpPr>
            <a:grpSpLocks/>
          </p:cNvGrpSpPr>
          <p:nvPr/>
        </p:nvGrpSpPr>
        <p:grpSpPr bwMode="auto">
          <a:xfrm>
            <a:off x="2123344" y="2497016"/>
            <a:ext cx="3853961" cy="3235569"/>
            <a:chOff x="1209" y="1392"/>
            <a:chExt cx="2630" cy="2208"/>
          </a:xfrm>
        </p:grpSpPr>
        <p:grpSp>
          <p:nvGrpSpPr>
            <p:cNvPr id="90165" name="Group 51"/>
            <p:cNvGrpSpPr>
              <a:grpSpLocks/>
            </p:cNvGrpSpPr>
            <p:nvPr/>
          </p:nvGrpSpPr>
          <p:grpSpPr bwMode="auto">
            <a:xfrm>
              <a:off x="1209" y="1392"/>
              <a:ext cx="2352" cy="2208"/>
              <a:chOff x="1200" y="1344"/>
              <a:chExt cx="2352" cy="2208"/>
            </a:xfrm>
          </p:grpSpPr>
          <p:sp>
            <p:nvSpPr>
              <p:cNvPr id="90166" name="Freeform 52"/>
              <p:cNvSpPr>
                <a:spLocks/>
              </p:cNvSpPr>
              <p:nvPr/>
            </p:nvSpPr>
            <p:spPr bwMode="auto">
              <a:xfrm>
                <a:off x="1200" y="1344"/>
                <a:ext cx="2352" cy="2208"/>
              </a:xfrm>
              <a:custGeom>
                <a:avLst/>
                <a:gdLst>
                  <a:gd name="T0" fmla="*/ 0 w 2352"/>
                  <a:gd name="T1" fmla="*/ 2208 h 2208"/>
                  <a:gd name="T2" fmla="*/ 240 w 2352"/>
                  <a:gd name="T3" fmla="*/ 2160 h 2208"/>
                  <a:gd name="T4" fmla="*/ 432 w 2352"/>
                  <a:gd name="T5" fmla="*/ 2016 h 2208"/>
                  <a:gd name="T6" fmla="*/ 720 w 2352"/>
                  <a:gd name="T7" fmla="*/ 1728 h 2208"/>
                  <a:gd name="T8" fmla="*/ 960 w 2352"/>
                  <a:gd name="T9" fmla="*/ 1392 h 2208"/>
                  <a:gd name="T10" fmla="*/ 1248 w 2352"/>
                  <a:gd name="T11" fmla="*/ 1008 h 2208"/>
                  <a:gd name="T12" fmla="*/ 1536 w 2352"/>
                  <a:gd name="T13" fmla="*/ 624 h 2208"/>
                  <a:gd name="T14" fmla="*/ 1872 w 2352"/>
                  <a:gd name="T15" fmla="*/ 240 h 2208"/>
                  <a:gd name="T16" fmla="*/ 2160 w 2352"/>
                  <a:gd name="T17" fmla="*/ 48 h 2208"/>
                  <a:gd name="T18" fmla="*/ 2352 w 2352"/>
                  <a:gd name="T19" fmla="*/ 0 h 22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52"/>
                  <a:gd name="T31" fmla="*/ 0 h 2208"/>
                  <a:gd name="T32" fmla="*/ 2352 w 2352"/>
                  <a:gd name="T33" fmla="*/ 2208 h 220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52" h="2208">
                    <a:moveTo>
                      <a:pt x="0" y="2208"/>
                    </a:moveTo>
                    <a:cubicBezTo>
                      <a:pt x="84" y="2200"/>
                      <a:pt x="168" y="2192"/>
                      <a:pt x="240" y="2160"/>
                    </a:cubicBezTo>
                    <a:cubicBezTo>
                      <a:pt x="312" y="2128"/>
                      <a:pt x="352" y="2088"/>
                      <a:pt x="432" y="2016"/>
                    </a:cubicBezTo>
                    <a:cubicBezTo>
                      <a:pt x="512" y="1944"/>
                      <a:pt x="632" y="1832"/>
                      <a:pt x="720" y="1728"/>
                    </a:cubicBezTo>
                    <a:cubicBezTo>
                      <a:pt x="808" y="1624"/>
                      <a:pt x="872" y="1512"/>
                      <a:pt x="960" y="1392"/>
                    </a:cubicBezTo>
                    <a:cubicBezTo>
                      <a:pt x="1048" y="1272"/>
                      <a:pt x="1152" y="1136"/>
                      <a:pt x="1248" y="1008"/>
                    </a:cubicBezTo>
                    <a:cubicBezTo>
                      <a:pt x="1344" y="880"/>
                      <a:pt x="1432" y="752"/>
                      <a:pt x="1536" y="624"/>
                    </a:cubicBezTo>
                    <a:cubicBezTo>
                      <a:pt x="1640" y="496"/>
                      <a:pt x="1768" y="336"/>
                      <a:pt x="1872" y="240"/>
                    </a:cubicBezTo>
                    <a:cubicBezTo>
                      <a:pt x="1976" y="144"/>
                      <a:pt x="2080" y="88"/>
                      <a:pt x="2160" y="48"/>
                    </a:cubicBezTo>
                    <a:cubicBezTo>
                      <a:pt x="2240" y="8"/>
                      <a:pt x="2296" y="4"/>
                      <a:pt x="2352" y="0"/>
                    </a:cubicBezTo>
                  </a:path>
                </a:pathLst>
              </a:custGeom>
              <a:noFill/>
              <a:ln w="38100">
                <a:solidFill>
                  <a:srgbClr val="3399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endParaRPr lang="ja-JP" altLang="ja-JP">
                  <a:latin typeface="Verdana" panose="020B0604030504040204" pitchFamily="34" charset="0"/>
                </a:endParaRPr>
              </a:p>
            </p:txBody>
          </p:sp>
          <p:sp>
            <p:nvSpPr>
              <p:cNvPr id="90167" name="Line 53"/>
              <p:cNvSpPr>
                <a:spLocks noChangeShapeType="1"/>
              </p:cNvSpPr>
              <p:nvPr/>
            </p:nvSpPr>
            <p:spPr bwMode="auto">
              <a:xfrm>
                <a:off x="3552" y="1344"/>
                <a:ext cx="0" cy="2208"/>
              </a:xfrm>
              <a:prstGeom prst="line">
                <a:avLst/>
              </a:prstGeom>
              <a:noFill/>
              <a:ln w="38100">
                <a:solidFill>
                  <a:srgbClr val="3399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0168" name="Freeform 54"/>
            <p:cNvSpPr>
              <a:spLocks/>
            </p:cNvSpPr>
            <p:nvPr/>
          </p:nvSpPr>
          <p:spPr bwMode="auto">
            <a:xfrm>
              <a:off x="1209" y="1638"/>
              <a:ext cx="2352" cy="1962"/>
            </a:xfrm>
            <a:custGeom>
              <a:avLst/>
              <a:gdLst>
                <a:gd name="T0" fmla="*/ 0 w 2352"/>
                <a:gd name="T1" fmla="*/ 1962 h 1962"/>
                <a:gd name="T2" fmla="*/ 198 w 2352"/>
                <a:gd name="T3" fmla="*/ 1889 h 1962"/>
                <a:gd name="T4" fmla="*/ 444 w 2352"/>
                <a:gd name="T5" fmla="*/ 1590 h 1962"/>
                <a:gd name="T6" fmla="*/ 672 w 2352"/>
                <a:gd name="T7" fmla="*/ 1194 h 1962"/>
                <a:gd name="T8" fmla="*/ 1058 w 2352"/>
                <a:gd name="T9" fmla="*/ 530 h 1962"/>
                <a:gd name="T10" fmla="*/ 1242 w 2352"/>
                <a:gd name="T11" fmla="*/ 253 h 1962"/>
                <a:gd name="T12" fmla="*/ 1473 w 2352"/>
                <a:gd name="T13" fmla="*/ 38 h 1962"/>
                <a:gd name="T14" fmla="*/ 1626 w 2352"/>
                <a:gd name="T15" fmla="*/ 23 h 1962"/>
                <a:gd name="T16" fmla="*/ 1734 w 2352"/>
                <a:gd name="T17" fmla="*/ 77 h 1962"/>
                <a:gd name="T18" fmla="*/ 1872 w 2352"/>
                <a:gd name="T19" fmla="*/ 234 h 1962"/>
                <a:gd name="T20" fmla="*/ 1980 w 2352"/>
                <a:gd name="T21" fmla="*/ 461 h 1962"/>
                <a:gd name="T22" fmla="*/ 2112 w 2352"/>
                <a:gd name="T23" fmla="*/ 810 h 1962"/>
                <a:gd name="T24" fmla="*/ 2187 w 2352"/>
                <a:gd name="T25" fmla="*/ 1083 h 1962"/>
                <a:gd name="T26" fmla="*/ 2279 w 2352"/>
                <a:gd name="T27" fmla="*/ 1459 h 1962"/>
                <a:gd name="T28" fmla="*/ 2352 w 2352"/>
                <a:gd name="T29" fmla="*/ 1962 h 196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52"/>
                <a:gd name="T46" fmla="*/ 0 h 1962"/>
                <a:gd name="T47" fmla="*/ 2352 w 2352"/>
                <a:gd name="T48" fmla="*/ 1962 h 196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52" h="1962">
                  <a:moveTo>
                    <a:pt x="0" y="1962"/>
                  </a:moveTo>
                  <a:cubicBezTo>
                    <a:pt x="33" y="1950"/>
                    <a:pt x="124" y="1951"/>
                    <a:pt x="198" y="1889"/>
                  </a:cubicBezTo>
                  <a:cubicBezTo>
                    <a:pt x="272" y="1827"/>
                    <a:pt x="365" y="1706"/>
                    <a:pt x="444" y="1590"/>
                  </a:cubicBezTo>
                  <a:cubicBezTo>
                    <a:pt x="523" y="1474"/>
                    <a:pt x="570" y="1371"/>
                    <a:pt x="672" y="1194"/>
                  </a:cubicBezTo>
                  <a:cubicBezTo>
                    <a:pt x="774" y="1017"/>
                    <a:pt x="963" y="687"/>
                    <a:pt x="1058" y="530"/>
                  </a:cubicBezTo>
                  <a:cubicBezTo>
                    <a:pt x="1153" y="373"/>
                    <a:pt x="1173" y="335"/>
                    <a:pt x="1242" y="253"/>
                  </a:cubicBezTo>
                  <a:cubicBezTo>
                    <a:pt x="1311" y="171"/>
                    <a:pt x="1409" y="76"/>
                    <a:pt x="1473" y="38"/>
                  </a:cubicBezTo>
                  <a:cubicBezTo>
                    <a:pt x="1537" y="0"/>
                    <a:pt x="1583" y="17"/>
                    <a:pt x="1626" y="23"/>
                  </a:cubicBezTo>
                  <a:cubicBezTo>
                    <a:pt x="1669" y="29"/>
                    <a:pt x="1693" y="42"/>
                    <a:pt x="1734" y="77"/>
                  </a:cubicBezTo>
                  <a:cubicBezTo>
                    <a:pt x="1775" y="112"/>
                    <a:pt x="1831" y="170"/>
                    <a:pt x="1872" y="234"/>
                  </a:cubicBezTo>
                  <a:cubicBezTo>
                    <a:pt x="1913" y="298"/>
                    <a:pt x="1940" y="365"/>
                    <a:pt x="1980" y="461"/>
                  </a:cubicBezTo>
                  <a:cubicBezTo>
                    <a:pt x="2020" y="557"/>
                    <a:pt x="2078" y="706"/>
                    <a:pt x="2112" y="810"/>
                  </a:cubicBezTo>
                  <a:cubicBezTo>
                    <a:pt x="2146" y="914"/>
                    <a:pt x="2159" y="975"/>
                    <a:pt x="2187" y="1083"/>
                  </a:cubicBezTo>
                  <a:cubicBezTo>
                    <a:pt x="2215" y="1191"/>
                    <a:pt x="2252" y="1313"/>
                    <a:pt x="2279" y="1459"/>
                  </a:cubicBezTo>
                  <a:cubicBezTo>
                    <a:pt x="2306" y="1605"/>
                    <a:pt x="2337" y="1857"/>
                    <a:pt x="2352" y="196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>
                <a:latin typeface="Verdana" panose="020B0604030504040204" pitchFamily="34" charset="0"/>
              </a:endParaRPr>
            </a:p>
          </p:txBody>
        </p:sp>
        <p:sp>
          <p:nvSpPr>
            <p:cNvPr id="90169" name="Text Box 55"/>
            <p:cNvSpPr txBox="1">
              <a:spLocks noChangeArrowheads="1"/>
            </p:cNvSpPr>
            <p:nvPr/>
          </p:nvSpPr>
          <p:spPr bwMode="auto">
            <a:xfrm>
              <a:off x="2671" y="1392"/>
              <a:ext cx="27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b="1">
                  <a:solidFill>
                    <a:srgbClr val="FF0000"/>
                  </a:solidFill>
                </a:rPr>
                <a:t>ν</a:t>
              </a:r>
              <a:r>
                <a:rPr lang="en-US" altLang="ja-JP" b="1" baseline="-25000">
                  <a:solidFill>
                    <a:srgbClr val="FF0000"/>
                  </a:solidFill>
                </a:rPr>
                <a:t>e</a:t>
              </a:r>
            </a:p>
          </p:txBody>
        </p:sp>
        <p:grpSp>
          <p:nvGrpSpPr>
            <p:cNvPr id="90170" name="Group 56"/>
            <p:cNvGrpSpPr>
              <a:grpSpLocks/>
            </p:cNvGrpSpPr>
            <p:nvPr/>
          </p:nvGrpSpPr>
          <p:grpSpPr bwMode="auto">
            <a:xfrm>
              <a:off x="3561" y="1536"/>
              <a:ext cx="278" cy="252"/>
              <a:chOff x="4464" y="2304"/>
              <a:chExt cx="278" cy="252"/>
            </a:xfrm>
          </p:grpSpPr>
          <p:sp>
            <p:nvSpPr>
              <p:cNvPr id="90171" name="Text Box 57"/>
              <p:cNvSpPr txBox="1">
                <a:spLocks noChangeArrowheads="1"/>
              </p:cNvSpPr>
              <p:nvPr/>
            </p:nvSpPr>
            <p:spPr bwMode="auto">
              <a:xfrm>
                <a:off x="4464" y="2304"/>
                <a:ext cx="27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b="1">
                    <a:solidFill>
                      <a:schemeClr val="hlink"/>
                    </a:solidFill>
                  </a:rPr>
                  <a:t>ν</a:t>
                </a:r>
                <a:r>
                  <a:rPr lang="en-US" altLang="ja-JP" b="1" baseline="-25000">
                    <a:solidFill>
                      <a:schemeClr val="hlink"/>
                    </a:solidFill>
                  </a:rPr>
                  <a:t>μ</a:t>
                </a:r>
              </a:p>
            </p:txBody>
          </p:sp>
          <p:sp>
            <p:nvSpPr>
              <p:cNvPr id="90172" name="Line 58"/>
              <p:cNvSpPr>
                <a:spLocks noChangeShapeType="1"/>
              </p:cNvSpPr>
              <p:nvPr/>
            </p:nvSpPr>
            <p:spPr bwMode="auto">
              <a:xfrm>
                <a:off x="4520" y="236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3399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90174" name="Line 60"/>
          <p:cNvSpPr>
            <a:spLocks noChangeShapeType="1"/>
          </p:cNvSpPr>
          <p:nvPr/>
        </p:nvSpPr>
        <p:spPr bwMode="auto">
          <a:xfrm flipV="1">
            <a:off x="4092820" y="1966546"/>
            <a:ext cx="0" cy="3727938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0176" name="Text Box 62"/>
          <p:cNvSpPr txBox="1">
            <a:spLocks noChangeArrowheads="1"/>
          </p:cNvSpPr>
          <p:nvPr/>
        </p:nvSpPr>
        <p:spPr bwMode="auto">
          <a:xfrm>
            <a:off x="3732468" y="2051556"/>
            <a:ext cx="4074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b="1" dirty="0" err="1">
                <a:solidFill>
                  <a:schemeClr val="hlink"/>
                </a:solidFill>
              </a:rPr>
              <a:t>ν</a:t>
            </a:r>
            <a:r>
              <a:rPr lang="en-US" altLang="ja-JP" b="1" baseline="-25000" dirty="0" err="1">
                <a:solidFill>
                  <a:schemeClr val="hlink"/>
                </a:solidFill>
              </a:rPr>
              <a:t>μ</a:t>
            </a:r>
            <a:endParaRPr lang="en-US" altLang="ja-JP" b="1" baseline="-25000" dirty="0">
              <a:solidFill>
                <a:schemeClr val="hlink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45374" y="1528443"/>
            <a:ext cx="2829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SN-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n</a:t>
            </a:r>
            <a:r>
              <a:rPr kumimoji="1" lang="en-US" altLang="ja-JP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            DAR</a:t>
            </a:r>
            <a:r>
              <a:rPr lang="en-US" altLang="ja-JP" sz="2400" dirty="0" smtClean="0"/>
              <a:t>-</a:t>
            </a:r>
            <a:r>
              <a:rPr lang="en-US" altLang="ja-JP" sz="2400" dirty="0" smtClean="0">
                <a:latin typeface="Symbol" panose="05050102010706020507" pitchFamily="18" charset="2"/>
              </a:rPr>
              <a:t>n</a:t>
            </a:r>
            <a:endParaRPr lang="ja-JP" altLang="en-US" sz="2400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0711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14214"/>
              </p:ext>
            </p:extLst>
          </p:nvPr>
        </p:nvGraphicFramePr>
        <p:xfrm>
          <a:off x="971600" y="1908597"/>
          <a:ext cx="4456064" cy="1219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5" name="Equation" r:id="rId4" imgW="1765080" imgH="482400" progId="Equation.DSMT4">
                  <p:embed/>
                </p:oleObj>
              </mc:Choice>
              <mc:Fallback>
                <p:oleObj name="Equation" r:id="rId4" imgW="17650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600" y="1908597"/>
                        <a:ext cx="4456064" cy="12191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円/楕円 10"/>
          <p:cNvSpPr>
            <a:spLocks noChangeAspect="1"/>
          </p:cNvSpPr>
          <p:nvPr/>
        </p:nvSpPr>
        <p:spPr>
          <a:xfrm>
            <a:off x="2606232" y="1922838"/>
            <a:ext cx="453600" cy="45365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>
            <a:spLocks noChangeAspect="1"/>
          </p:cNvSpPr>
          <p:nvPr/>
        </p:nvSpPr>
        <p:spPr>
          <a:xfrm>
            <a:off x="4283968" y="2615310"/>
            <a:ext cx="453600" cy="45365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77126" y="3864689"/>
            <a:ext cx="70877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Prompt;  </a:t>
            </a:r>
            <a:r>
              <a:rPr kumimoji="1" lang="en-US" altLang="ja-JP" sz="28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kumimoji="1" lang="en-US" altLang="ja-JP" sz="2800" baseline="-250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kumimoji="1" lang="en-US" altLang="ja-JP" sz="2800" baseline="-250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kumimoji="1" lang="en-US" altLang="ja-JP" sz="28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=1~10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kumimoji="1" lang="en-US" altLang="ja-JP" sz="28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s, </a:t>
            </a:r>
            <a:r>
              <a:rPr kumimoji="1" lang="en-US" altLang="ja-JP" sz="28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kumimoji="1" lang="en-US" altLang="ja-JP" sz="2800" baseline="-250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kumimoji="1" lang="en-US" altLang="ja-JP" sz="2800" baseline="-250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kumimoji="1" lang="en-US" altLang="ja-JP" sz="28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=20~40MeV</a:t>
            </a:r>
          </a:p>
          <a:p>
            <a:pPr>
              <a:spcBef>
                <a:spcPts val="1200"/>
              </a:spcBef>
            </a:pPr>
            <a:r>
              <a:rPr lang="en-US" altLang="ja-JP" sz="28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Delayed; </a:t>
            </a:r>
            <a:r>
              <a:rPr lang="en-US" altLang="ja-JP" sz="28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US" altLang="ja-JP" sz="2800" baseline="-250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altLang="ja-JP" sz="2800" baseline="-250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en-US" altLang="ja-JP" sz="28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=0.1~47.6ms, </a:t>
            </a:r>
            <a:r>
              <a:rPr lang="en-US" altLang="ja-JP" sz="28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altLang="ja-JP" sz="2800" baseline="-25000" dirty="0" err="1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altLang="ja-JP" sz="2800" baseline="-250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en-US" altLang="ja-JP" sz="280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=10~18MeV</a:t>
            </a:r>
            <a:endParaRPr kumimoji="1" lang="ja-JP" altLang="en-US" sz="2800" dirty="0">
              <a:solidFill>
                <a:srgbClr val="FF0000"/>
              </a:solidFill>
              <a:cs typeface="Tahoma" panose="020B060403050404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72974" y="3161747"/>
            <a:ext cx="197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</a:t>
            </a:r>
            <a:r>
              <a:rPr kumimoji="1" lang="en-US" altLang="ja-JP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=11.0ms)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11560" y="768847"/>
            <a:ext cx="46602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baseline="30000" dirty="0" smtClean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en-US" altLang="ja-JP" sz="3200" b="1" dirty="0" smtClean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C(</a:t>
            </a:r>
            <a:r>
              <a:rPr lang="en-US" altLang="ja-JP" sz="3200" b="1" dirty="0" err="1" smtClean="0">
                <a:solidFill>
                  <a:srgbClr val="0000A2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altLang="ja-JP" sz="3200" b="1" baseline="-25000" dirty="0" err="1" smtClean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altLang="ja-JP" sz="3200" b="1" dirty="0" err="1" smtClean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,e</a:t>
            </a:r>
            <a:r>
              <a:rPr lang="en-US" altLang="ja-JP" sz="3200" b="1" baseline="30000" dirty="0" smtClean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en-US" altLang="ja-JP" sz="3200" b="1" dirty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altLang="ja-JP" sz="3200" b="1" baseline="30000" dirty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en-US" altLang="ja-JP" sz="3200" b="1" dirty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altLang="ja-JP" sz="3200" b="1" baseline="-25000" dirty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g.s</a:t>
            </a:r>
            <a:r>
              <a:rPr lang="en-US" altLang="ja-JP" sz="3200" b="1" baseline="-25000" dirty="0" smtClean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ja-JP" sz="3200" b="1" dirty="0" smtClean="0">
                <a:solidFill>
                  <a:srgbClr val="0000A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signal</a:t>
            </a:r>
            <a:endParaRPr lang="ja-JP" altLang="en-US" sz="3200" b="1" dirty="0">
              <a:solidFill>
                <a:srgbClr val="0000A2"/>
              </a:solidFill>
              <a:cs typeface="Tahoma" panose="020B060403050404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11960" y="1916832"/>
            <a:ext cx="4409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(Q= -17.3MeV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kumimoji="1" lang="en-US" altLang="ja-JP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&lt; 35.5MeV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08104" y="2607295"/>
            <a:ext cx="2279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(Q= +17.3MeV)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3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2869" y="797657"/>
            <a:ext cx="8237704" cy="528429"/>
          </a:xfrm>
          <a:prstGeom prst="rect">
            <a:avLst/>
          </a:prstGeom>
        </p:spPr>
        <p:txBody>
          <a:bodyPr vert="horz" wrap="square" lIns="84406" tIns="42203" rIns="84406" bIns="42203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b="1" dirty="0" smtClean="0">
                <a:solidFill>
                  <a:srgbClr val="0000A2"/>
                </a:solidFill>
                <a:latin typeface="Tahoma" panose="020B0604030504040204" pitchFamily="34" charset="0"/>
              </a:rPr>
              <a:t>S/N and statistical accuracy</a:t>
            </a:r>
            <a:r>
              <a:rPr lang="ja-JP" altLang="en-US" sz="2800" dirty="0" smtClean="0">
                <a:solidFill>
                  <a:srgbClr val="0000A2"/>
                </a:solidFill>
                <a:latin typeface="Tahoma" panose="020B0604030504040204" pitchFamily="34" charset="0"/>
              </a:rPr>
              <a:t> </a:t>
            </a:r>
            <a:endParaRPr lang="en-US" altLang="ja-JP" sz="2800" dirty="0">
              <a:solidFill>
                <a:srgbClr val="0000A2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026039"/>
              </p:ext>
            </p:extLst>
          </p:nvPr>
        </p:nvGraphicFramePr>
        <p:xfrm>
          <a:off x="756646" y="1419871"/>
          <a:ext cx="7919810" cy="49452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3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1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8969">
                <a:tc>
                  <a:txBody>
                    <a:bodyPr/>
                    <a:lstStyle/>
                    <a:p>
                      <a:pPr algn="ctr"/>
                      <a:endParaRPr kumimoji="1" lang="ja-JP" altLang="en-US" sz="2400" baseline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C(</a:t>
                      </a:r>
                      <a:r>
                        <a:rPr kumimoji="1" lang="en-US" altLang="ja-JP" sz="2400" baseline="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400" baseline="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,e</a:t>
                      </a:r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r>
                        <a:rPr kumimoji="1" lang="en-US" altLang="ja-JP" sz="24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400" baseline="-25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g.s.</a:t>
                      </a:r>
                      <a:endParaRPr kumimoji="1" lang="ja-JP" altLang="en-US" sz="2400" baseline="-25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Background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0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Rate (single) [ /y/MW/50t] </a:t>
                      </a:r>
                      <a:endParaRPr kumimoji="1" lang="en-US" altLang="ja-JP" sz="2400" baseline="300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1513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2.43×10</a:t>
                      </a:r>
                      <a:r>
                        <a:rPr kumimoji="1" lang="en-US" altLang="ja-JP" sz="2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0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Efficiency (coincidence)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0.396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---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0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Prob. of acc. Coin. [/detector]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---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1.15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97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Effi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with </a:t>
                      </a:r>
                      <a:r>
                        <a:rPr kumimoji="1" lang="en-US" altLang="ja-JP" sz="2400" baseline="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VTX&lt;20cm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0.82</a:t>
                      </a:r>
                      <a:endParaRPr kumimoji="1" lang="ja-JP" altLang="en-US" sz="2400" baseline="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0.0011</a:t>
                      </a:r>
                      <a:endParaRPr kumimoji="1" lang="ja-JP" altLang="en-US" sz="2400" baseline="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3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aseline="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Effi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with 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ea typeface="+mn-ea"/>
                          <a:cs typeface="Tahoma" panose="020B0604030504040204" pitchFamily="34" charset="0"/>
                        </a:rPr>
                        <a:t>Lifetime cut</a:t>
                      </a:r>
                      <a:endParaRPr kumimoji="1" lang="en-US" altLang="ja-JP" sz="2400" baseline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0.91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0.45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Rate (coin.) [ /y/MW/50t] </a:t>
                      </a:r>
                      <a:endParaRPr kumimoji="1" lang="en-US" altLang="ja-JP" sz="2400" baseline="300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u="none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448</a:t>
                      </a:r>
                      <a:endParaRPr kumimoji="1" lang="ja-JP" altLang="en-US" sz="2400" u="none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138.3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3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Stat.</a:t>
                      </a:r>
                      <a:r>
                        <a:rPr kumimoji="1" lang="en-US" altLang="ja-JP" sz="2400" baseline="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err. [%]</a:t>
                      </a:r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84406" marR="84406" marT="42203" marB="42203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6.0 (1y) / 2.7 (5y)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1" dirty="0" smtClean="0">
                          <a:solidFill>
                            <a:srgbClr val="00B05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&lt;&lt;15% (previous) !!</a:t>
                      </a:r>
                      <a:r>
                        <a:rPr kumimoji="1" lang="en-US" altLang="ja-JP" sz="2400" dirty="0" smtClean="0"/>
                        <a:t> </a:t>
                      </a:r>
                      <a:endParaRPr kumimoji="1" lang="ja-JP" altLang="en-US" sz="2400" dirty="0" smtClean="0"/>
                    </a:p>
                  </a:txBody>
                  <a:tcPr marL="84406" marR="84406" marT="42203" marB="42203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2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70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2869" y="637297"/>
            <a:ext cx="2664995" cy="583828"/>
          </a:xfrm>
          <a:prstGeom prst="rect">
            <a:avLst/>
          </a:prstGeom>
        </p:spPr>
        <p:txBody>
          <a:bodyPr vert="horz" wrap="square" lIns="84406" tIns="42203" rIns="84406" bIns="42203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Summary</a:t>
            </a:r>
            <a:r>
              <a:rPr lang="ja-JP" altLang="en-US" sz="3600" b="1" dirty="0" smtClean="0">
                <a:solidFill>
                  <a:srgbClr val="0000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 </a:t>
            </a:r>
            <a:endParaRPr lang="en-US" altLang="ja-JP" sz="3600" b="1" dirty="0">
              <a:solidFill>
                <a:srgbClr val="0000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307894"/>
            <a:ext cx="8896153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The experiment </a:t>
            </a:r>
            <a:r>
              <a:rPr lang="en-US" altLang="ja-JP" sz="2400" dirty="0" smtClean="0">
                <a:solidFill>
                  <a:srgbClr val="FF0000"/>
                </a:solidFill>
              </a:rPr>
              <a:t>J-PARC E56</a:t>
            </a:r>
            <a:r>
              <a:rPr lang="en-US" altLang="ja-JP" sz="2400" dirty="0" smtClean="0"/>
              <a:t> has been proposed by the</a:t>
            </a:r>
          </a:p>
          <a:p>
            <a:pPr>
              <a:buClr>
                <a:srgbClr val="C00000"/>
              </a:buClr>
            </a:pPr>
            <a:r>
              <a:rPr lang="en-US" altLang="ja-JP" sz="2400" dirty="0" smtClean="0"/>
              <a:t>     </a:t>
            </a:r>
            <a:r>
              <a:rPr lang="en-US" altLang="ja-JP" sz="2400" dirty="0"/>
              <a:t>JSNS</a:t>
            </a:r>
            <a:r>
              <a:rPr lang="en-US" altLang="ja-JP" sz="2400" baseline="30000" dirty="0"/>
              <a:t>2</a:t>
            </a:r>
            <a:r>
              <a:rPr lang="en-US" altLang="ja-JP" sz="2400" dirty="0"/>
              <a:t> collaboration </a:t>
            </a:r>
            <a:r>
              <a:rPr lang="en-US" altLang="ja-JP" sz="2400" dirty="0" smtClean="0"/>
              <a:t>to search for sterile neutrinos.</a:t>
            </a:r>
          </a:p>
          <a:p>
            <a:pPr marL="342900" indent="-342900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From BG study, </a:t>
            </a:r>
            <a:r>
              <a:rPr lang="en-US" altLang="ja-JP" sz="2400" dirty="0" smtClean="0">
                <a:solidFill>
                  <a:srgbClr val="FF0000"/>
                </a:solidFill>
              </a:rPr>
              <a:t>JSNS</a:t>
            </a:r>
            <a:r>
              <a:rPr lang="en-US" altLang="ja-JP" sz="2400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sz="2400" dirty="0" smtClean="0"/>
              <a:t> is expected to have a </a:t>
            </a:r>
            <a:r>
              <a:rPr lang="en-US" altLang="ja-JP" sz="2400" dirty="0"/>
              <a:t>sensitivity </a:t>
            </a:r>
            <a:r>
              <a:rPr lang="en-US" altLang="ja-JP" sz="2400" dirty="0" smtClean="0"/>
              <a:t> </a:t>
            </a:r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en-US" altLang="ja-JP" sz="2400" dirty="0" smtClean="0"/>
              <a:t>    to survey the region claimed by previous experiments.</a:t>
            </a:r>
          </a:p>
          <a:p>
            <a:pPr marL="342900" indent="-342900">
              <a:spcBef>
                <a:spcPts val="18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altLang="ja-JP" sz="2400" dirty="0"/>
              <a:t>Approved as </a:t>
            </a:r>
            <a:r>
              <a:rPr lang="en-US" altLang="ja-JP" sz="2400" dirty="0">
                <a:solidFill>
                  <a:srgbClr val="FF0000"/>
                </a:solidFill>
              </a:rPr>
              <a:t>KEK Stage-1 </a:t>
            </a:r>
            <a:r>
              <a:rPr lang="en-US" altLang="ja-JP" sz="2400" dirty="0" smtClean="0">
                <a:solidFill>
                  <a:srgbClr val="FF0000"/>
                </a:solidFill>
              </a:rPr>
              <a:t>exp.</a:t>
            </a:r>
            <a:r>
              <a:rPr lang="en-US" altLang="ja-JP" sz="2400" dirty="0" smtClean="0"/>
              <a:t> and </a:t>
            </a:r>
            <a:r>
              <a:rPr lang="en-US" altLang="ja-JP" sz="2400" dirty="0" smtClean="0">
                <a:solidFill>
                  <a:srgbClr val="FF0000"/>
                </a:solidFill>
              </a:rPr>
              <a:t>funded for one detector</a:t>
            </a:r>
            <a:r>
              <a:rPr lang="en-US" altLang="ja-JP" sz="2400" dirty="0" smtClean="0"/>
              <a:t>.</a:t>
            </a:r>
            <a:endParaRPr lang="en-US" altLang="ja-JP" sz="2400" dirty="0"/>
          </a:p>
          <a:p>
            <a:pPr marL="342900" indent="-342900">
              <a:spcBef>
                <a:spcPts val="18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Data of </a:t>
            </a:r>
            <a:r>
              <a:rPr lang="en-US" altLang="ja-JP" sz="2400" dirty="0" smtClean="0">
                <a:solidFill>
                  <a:srgbClr val="FF0000"/>
                </a:solidFill>
              </a:rPr>
              <a:t>absolute</a:t>
            </a:r>
            <a:r>
              <a:rPr lang="en-US" altLang="ja-JP" sz="2400" dirty="0" smtClean="0"/>
              <a:t> cross sections of neutrino-induced </a:t>
            </a:r>
            <a:endParaRPr lang="en-US" altLang="ja-JP" sz="2400" dirty="0"/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en-US" altLang="ja-JP" sz="2400" dirty="0"/>
              <a:t>    </a:t>
            </a:r>
            <a:r>
              <a:rPr lang="en-US" altLang="ja-JP" sz="2400" dirty="0" smtClean="0"/>
              <a:t> nuclear reactions are indispensable to quantitatively   </a:t>
            </a:r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understand mechanism of </a:t>
            </a:r>
            <a:r>
              <a:rPr lang="en-US" altLang="ja-JP" sz="2400" dirty="0" err="1" smtClean="0"/>
              <a:t>SNe</a:t>
            </a:r>
            <a:r>
              <a:rPr lang="en-US" altLang="ja-JP" sz="2400" dirty="0" smtClean="0"/>
              <a:t> and SN nucleosynthesis.</a:t>
            </a:r>
          </a:p>
          <a:p>
            <a:pPr marL="342900" indent="-342900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kumimoji="1" lang="en-US" altLang="ja-JP" sz="2400" dirty="0" smtClean="0"/>
              <a:t>JSNS</a:t>
            </a:r>
            <a:r>
              <a:rPr kumimoji="1" lang="en-US" altLang="ja-JP" sz="2400" baseline="30000" dirty="0" smtClean="0"/>
              <a:t>2</a:t>
            </a:r>
            <a:r>
              <a:rPr kumimoji="1" lang="en-US" altLang="ja-JP" sz="2400" dirty="0" smtClean="0"/>
              <a:t> </a:t>
            </a:r>
            <a:r>
              <a:rPr lang="en-US" altLang="ja-JP" sz="2400" dirty="0" smtClean="0"/>
              <a:t>will be also useful for direct measurement of </a:t>
            </a:r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en-US" altLang="ja-JP" sz="2400" dirty="0" smtClean="0"/>
              <a:t>    </a:t>
            </a:r>
            <a:r>
              <a:rPr lang="en-US" altLang="ja-JP" sz="2400" baseline="30000" dirty="0" smtClean="0"/>
              <a:t>12</a:t>
            </a:r>
            <a:r>
              <a:rPr lang="en-US" altLang="ja-JP" sz="2400" dirty="0" smtClean="0"/>
              <a:t>C(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n</a:t>
            </a:r>
            <a:r>
              <a:rPr lang="en-US" altLang="ja-JP" sz="2400" baseline="-25000" dirty="0" err="1" smtClean="0"/>
              <a:t>e</a:t>
            </a:r>
            <a:r>
              <a:rPr lang="en-US" altLang="ja-JP" sz="2400" dirty="0" err="1" smtClean="0"/>
              <a:t>,e</a:t>
            </a:r>
            <a:r>
              <a:rPr lang="en-US" altLang="ja-JP" sz="2400" baseline="30000" dirty="0" smtClean="0"/>
              <a:t>-</a:t>
            </a:r>
            <a:r>
              <a:rPr lang="en-US" altLang="ja-JP" sz="2400" dirty="0" smtClean="0"/>
              <a:t>)</a:t>
            </a:r>
            <a:r>
              <a:rPr lang="en-US" altLang="ja-JP" sz="2400" baseline="30000" dirty="0" smtClean="0"/>
              <a:t>12</a:t>
            </a:r>
            <a:r>
              <a:rPr lang="en-US" altLang="ja-JP" sz="2400" dirty="0" smtClean="0"/>
              <a:t>N reaction rate with better accuracy, which will</a:t>
            </a:r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contribute to better modeling of </a:t>
            </a:r>
            <a:r>
              <a:rPr lang="en-US" altLang="ja-JP" sz="2400" smtClean="0"/>
              <a:t>SNe.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71841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39552" y="900009"/>
            <a:ext cx="65437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Indications of sterile neutrino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462525"/>
              </p:ext>
            </p:extLst>
          </p:nvPr>
        </p:nvGraphicFramePr>
        <p:xfrm>
          <a:off x="323528" y="1757168"/>
          <a:ext cx="8496945" cy="390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568909938"/>
                    </a:ext>
                  </a:extLst>
                </a:gridCol>
                <a:gridCol w="792089">
                  <a:extLst>
                    <a:ext uri="{9D8B030D-6E8A-4147-A177-3AD203B41FA5}">
                      <a16:colId xmlns:a16="http://schemas.microsoft.com/office/drawing/2014/main" val="1463466914"/>
                    </a:ext>
                  </a:extLst>
                </a:gridCol>
              </a:tblGrid>
              <a:tr h="648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Exp.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source</a:t>
                      </a:r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Signal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Significance</a:t>
                      </a:r>
                      <a:endParaRPr kumimoji="1" lang="ja-JP" altLang="en-US" sz="2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err="1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200" baseline="-25000" dirty="0" err="1" smtClean="0">
                          <a:latin typeface="Symbol" panose="05050102010706020507" pitchFamily="18" charset="2"/>
                          <a:cs typeface="Tahoma" panose="020B0604030504040204" pitchFamily="34" charset="0"/>
                        </a:rPr>
                        <a:t>n</a:t>
                      </a:r>
                      <a:endParaRPr kumimoji="1" lang="en-US" altLang="ja-JP" sz="2200" baseline="-25000" dirty="0" smtClean="0">
                        <a:latin typeface="Symbol" panose="05050102010706020507" pitchFamily="18" charset="2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kumimoji="1" lang="en-US" altLang="ja-JP" sz="2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[MeV]</a:t>
                      </a:r>
                      <a:endParaRPr kumimoji="1" lang="ja-JP" altLang="en-US" sz="2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L</a:t>
                      </a:r>
                    </a:p>
                    <a:p>
                      <a:pPr algn="ctr"/>
                      <a:r>
                        <a:rPr kumimoji="1" lang="en-US" altLang="ja-JP" sz="2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[m]</a:t>
                      </a:r>
                      <a:endParaRPr kumimoji="1" lang="ja-JP" altLang="en-US" sz="2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8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LSND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baseline="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</a:t>
                      </a:r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Decay-At-Rest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200" baseline="-250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</a:t>
                      </a:r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n</a:t>
                      </a:r>
                      <a:r>
                        <a:rPr kumimoji="1" lang="en-US" altLang="ja-JP" sz="2200" baseline="-25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e</a:t>
                      </a:r>
                      <a:endParaRPr kumimoji="1" lang="ja-JP" altLang="en-US" sz="2200" baseline="-25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3.8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</a:t>
                      </a:r>
                      <a:endParaRPr kumimoji="1" lang="ja-JP" altLang="en-US" sz="2200" dirty="0">
                        <a:latin typeface="Symbol" panose="05050102010706020507" pitchFamily="18" charset="2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30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608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MiniBooNE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2200" baseline="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</a:t>
                      </a:r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Decay-In-Flight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200" baseline="-250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n</a:t>
                      </a:r>
                      <a:r>
                        <a:rPr kumimoji="1" lang="en-US" altLang="ja-JP" sz="2200" baseline="-25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e</a:t>
                      </a:r>
                      <a:endParaRPr kumimoji="1" lang="ja-JP" altLang="en-US" sz="2200" baseline="-25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3.4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</a:t>
                      </a:r>
                      <a:endParaRPr kumimoji="1" lang="en-US" altLang="ja-JP" sz="2200" baseline="0" dirty="0" smtClean="0">
                        <a:latin typeface="Symbol" panose="05050102010706020507" pitchFamily="18" charset="2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800</a:t>
                      </a: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600</a:t>
                      </a: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60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200" baseline="-250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</a:t>
                      </a:r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n</a:t>
                      </a:r>
                      <a:r>
                        <a:rPr kumimoji="1" lang="en-US" altLang="ja-JP" sz="2200" baseline="-25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e</a:t>
                      </a:r>
                      <a:endParaRPr kumimoji="1" lang="ja-JP" altLang="en-US" sz="2200" baseline="-25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2.8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</a:t>
                      </a:r>
                      <a:endParaRPr kumimoji="1" lang="ja-JP" altLang="en-US" sz="2200" dirty="0">
                        <a:latin typeface="Symbol" panose="05050102010706020507" pitchFamily="18" charset="2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60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Combined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3.8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</a:t>
                      </a:r>
                      <a:endParaRPr kumimoji="1" lang="ja-JP" altLang="en-US" sz="2200" dirty="0">
                        <a:latin typeface="Symbol" panose="05050102010706020507" pitchFamily="18" charset="2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9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Ga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 capture 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200" baseline="-25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sz="2200" dirty="0" err="1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n</a:t>
                      </a:r>
                      <a:r>
                        <a:rPr kumimoji="1" lang="en-US" altLang="ja-JP" sz="2200" baseline="-250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x</a:t>
                      </a:r>
                      <a:endParaRPr kumimoji="1" lang="ja-JP" altLang="en-US" sz="2200" baseline="-25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2.7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</a:t>
                      </a:r>
                      <a:endParaRPr kumimoji="1" lang="ja-JP" altLang="en-US" sz="2200" dirty="0">
                        <a:latin typeface="Symbol" panose="05050102010706020507" pitchFamily="18" charset="2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&lt;3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48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Reactors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Beta</a:t>
                      </a:r>
                      <a:r>
                        <a:rPr kumimoji="1" lang="en-US" altLang="ja-JP" sz="22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decay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</a:t>
                      </a:r>
                      <a:r>
                        <a:rPr kumimoji="1" lang="en-US" altLang="ja-JP" sz="2200" baseline="-25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sz="2200" dirty="0" err="1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n</a:t>
                      </a:r>
                      <a:r>
                        <a:rPr kumimoji="1" lang="en-US" altLang="ja-JP" sz="2200" baseline="-250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Wingdings" panose="05000000000000000000" pitchFamily="2" charset="2"/>
                        </a:rPr>
                        <a:t>x</a:t>
                      </a:r>
                      <a:endParaRPr kumimoji="1" lang="ja-JP" altLang="en-US" sz="2200" baseline="-25000" dirty="0" smtClean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3.0</a:t>
                      </a:r>
                      <a:r>
                        <a:rPr kumimoji="1" lang="en-US" altLang="ja-JP" sz="2200" dirty="0" smtClean="0">
                          <a:latin typeface="Symbol" panose="05050102010706020507" pitchFamily="18" charset="2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</a:t>
                      </a:r>
                      <a:endParaRPr kumimoji="1" lang="ja-JP" altLang="en-US" sz="2200" dirty="0">
                        <a:latin typeface="Symbol" panose="05050102010706020507" pitchFamily="18" charset="2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kumimoji="1" lang="ja-JP" altLang="en-US" sz="22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r>
                        <a:rPr kumimoji="1" lang="en-US" altLang="ja-JP" sz="2200" baseline="30000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1-2</a:t>
                      </a:r>
                      <a:endParaRPr kumimoji="1" lang="ja-JP" altLang="en-US" sz="2200" baseline="30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2" marR="91442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9" name="グループ化 28"/>
          <p:cNvGrpSpPr/>
          <p:nvPr/>
        </p:nvGrpSpPr>
        <p:grpSpPr>
          <a:xfrm>
            <a:off x="4049155" y="2796793"/>
            <a:ext cx="162805" cy="2565176"/>
            <a:chOff x="9089715" y="2231976"/>
            <a:chExt cx="162805" cy="2565176"/>
          </a:xfrm>
        </p:grpSpPr>
        <p:cxnSp>
          <p:nvCxnSpPr>
            <p:cNvPr id="4" name="直線コネクタ 3"/>
            <p:cNvCxnSpPr/>
            <p:nvPr/>
          </p:nvCxnSpPr>
          <p:spPr>
            <a:xfrm>
              <a:off x="9089715" y="2231976"/>
              <a:ext cx="144463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/>
          </p:nvCxnSpPr>
          <p:spPr>
            <a:xfrm>
              <a:off x="9090162" y="2852936"/>
              <a:ext cx="14446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9108058" y="4293096"/>
              <a:ext cx="14446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9108058" y="4797152"/>
              <a:ext cx="14446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グループ化 29"/>
          <p:cNvGrpSpPr/>
          <p:nvPr/>
        </p:nvGrpSpPr>
        <p:grpSpPr>
          <a:xfrm>
            <a:off x="4788024" y="2796793"/>
            <a:ext cx="162805" cy="2565176"/>
            <a:chOff x="9089715" y="2231976"/>
            <a:chExt cx="162805" cy="2565176"/>
          </a:xfrm>
        </p:grpSpPr>
        <p:cxnSp>
          <p:nvCxnSpPr>
            <p:cNvPr id="31" name="直線コネクタ 30"/>
            <p:cNvCxnSpPr/>
            <p:nvPr/>
          </p:nvCxnSpPr>
          <p:spPr>
            <a:xfrm>
              <a:off x="9089715" y="2231976"/>
              <a:ext cx="144463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9090162" y="2852936"/>
              <a:ext cx="14446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9108058" y="4293096"/>
              <a:ext cx="14446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9108058" y="4797152"/>
              <a:ext cx="14446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119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4572"/>
            <a:ext cx="9063228" cy="6830812"/>
          </a:xfrm>
          <a:prstGeom prst="rect">
            <a:avLst/>
          </a:prstGeom>
        </p:spPr>
      </p:pic>
      <p:sp>
        <p:nvSpPr>
          <p:cNvPr id="2" name="楕円 1"/>
          <p:cNvSpPr/>
          <p:nvPr/>
        </p:nvSpPr>
        <p:spPr>
          <a:xfrm>
            <a:off x="3779912" y="2564904"/>
            <a:ext cx="2016224" cy="129614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4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43608" y="283295"/>
            <a:ext cx="19607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b="1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JSNS</a:t>
            </a:r>
            <a:r>
              <a:rPr lang="en-US" altLang="ja-JP" sz="4400" b="1" baseline="30000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altLang="ja-JP" sz="2800" b="1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89564" y="467961"/>
            <a:ext cx="55529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J-PARC </a:t>
            </a:r>
            <a:r>
              <a:rPr lang="en-US" altLang="ja-JP" sz="2000" dirty="0"/>
              <a:t>Sterile Neutrino Search using </a:t>
            </a:r>
            <a:r>
              <a:rPr lang="en-US" altLang="ja-JP" sz="2000" dirty="0" smtClean="0">
                <a:latin typeface="Symbol" panose="05050102010706020507" pitchFamily="18" charset="2"/>
              </a:rPr>
              <a:t>n</a:t>
            </a:r>
            <a:r>
              <a:rPr lang="en-US" altLang="ja-JP" sz="2000" dirty="0" smtClean="0"/>
              <a:t>s</a:t>
            </a:r>
          </a:p>
          <a:p>
            <a:r>
              <a:rPr lang="en-US" altLang="ja-JP" sz="2000" dirty="0" smtClean="0"/>
              <a:t>   from J-PARC Spallation </a:t>
            </a:r>
            <a:r>
              <a:rPr lang="en-US" altLang="ja-JP" sz="2000" dirty="0"/>
              <a:t>Neutron </a:t>
            </a:r>
            <a:r>
              <a:rPr lang="en-US" altLang="ja-JP" sz="2000" dirty="0" smtClean="0"/>
              <a:t>Source (E56)</a:t>
            </a:r>
            <a:endParaRPr kumimoji="1" lang="en-US" altLang="ja-JP" sz="2000" b="1" dirty="0" smtClean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正方形/長方形 1"/>
          <p:cNvSpPr>
            <a:spLocks noChangeArrowheads="1"/>
          </p:cNvSpPr>
          <p:nvPr/>
        </p:nvSpPr>
        <p:spPr bwMode="auto">
          <a:xfrm>
            <a:off x="4067944" y="44450"/>
            <a:ext cx="507605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ja-JP" sz="1800" dirty="0" smtClean="0"/>
              <a:t>M. Harada </a:t>
            </a:r>
            <a:r>
              <a:rPr lang="fr-FR" altLang="ja-JP" sz="1800" i="1" dirty="0" smtClean="0"/>
              <a:t>et al</a:t>
            </a:r>
            <a:r>
              <a:rPr lang="fr-FR" altLang="ja-JP" sz="1800" dirty="0" smtClean="0"/>
              <a:t>,  arXiv:1601.01046 [physics.ins-det] </a:t>
            </a:r>
          </a:p>
        </p:txBody>
      </p:sp>
      <p:pic>
        <p:nvPicPr>
          <p:cNvPr id="6146" name="Picture 2" descr="http://research.kek.jp/group/mlfnu/content/images/content/detector_lo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300" y="1172538"/>
            <a:ext cx="6000601" cy="520384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xtLst/>
        </p:spPr>
      </p:pic>
      <p:cxnSp>
        <p:nvCxnSpPr>
          <p:cNvPr id="4" name="直線矢印コネクタ 3"/>
          <p:cNvCxnSpPr/>
          <p:nvPr/>
        </p:nvCxnSpPr>
        <p:spPr>
          <a:xfrm flipH="1" flipV="1">
            <a:off x="4211960" y="3212976"/>
            <a:ext cx="504056" cy="432048"/>
          </a:xfrm>
          <a:prstGeom prst="straightConnector1">
            <a:avLst/>
          </a:prstGeom>
          <a:ln w="88900">
            <a:gradFill>
              <a:gsLst>
                <a:gs pos="0">
                  <a:srgbClr val="FFFF00"/>
                </a:gs>
                <a:gs pos="55000">
                  <a:schemeClr val="accent5">
                    <a:lumMod val="75000"/>
                  </a:schemeClr>
                </a:gs>
                <a:gs pos="30000">
                  <a:srgbClr val="D9D9D5"/>
                </a:gs>
                <a:gs pos="71000">
                  <a:schemeClr val="accent5">
                    <a:lumMod val="50000"/>
                  </a:schemeClr>
                </a:gs>
              </a:gsLst>
              <a:lin ang="270000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グループ化 12"/>
          <p:cNvGrpSpPr/>
          <p:nvPr/>
        </p:nvGrpSpPr>
        <p:grpSpPr>
          <a:xfrm>
            <a:off x="4689030" y="3429000"/>
            <a:ext cx="603050" cy="646331"/>
            <a:chOff x="7636804" y="3471391"/>
            <a:chExt cx="603050" cy="646331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7636804" y="3471391"/>
              <a:ext cx="6030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b="1" dirty="0" smtClean="0">
                  <a:solidFill>
                    <a:srgbClr val="FFFF00"/>
                  </a:solidFill>
                  <a:latin typeface="Symbol" panose="05050102010706020507" pitchFamily="18" charset="2"/>
                </a:rPr>
                <a:t>n</a:t>
              </a:r>
              <a:r>
                <a:rPr kumimoji="1" lang="en-US" altLang="ja-JP" sz="3600" b="1" baseline="-25000" dirty="0" smtClean="0">
                  <a:solidFill>
                    <a:srgbClr val="FFFF00"/>
                  </a:solidFill>
                  <a:latin typeface="Symbol" panose="05050102010706020507" pitchFamily="18" charset="2"/>
                </a:rPr>
                <a:t>m</a:t>
              </a:r>
              <a:endParaRPr kumimoji="1" lang="ja-JP" altLang="en-US" sz="3600" b="1" baseline="-25000" dirty="0">
                <a:solidFill>
                  <a:srgbClr val="FFFF00"/>
                </a:solidFill>
                <a:latin typeface="Symbol" panose="05050102010706020507" pitchFamily="18" charset="2"/>
              </a:endParaRPr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7740352" y="3627946"/>
              <a:ext cx="216024" cy="0"/>
            </a:xfrm>
            <a:prstGeom prst="line">
              <a:avLst/>
            </a:prstGeom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グループ化 14"/>
          <p:cNvGrpSpPr/>
          <p:nvPr/>
        </p:nvGrpSpPr>
        <p:grpSpPr>
          <a:xfrm>
            <a:off x="3851920" y="2632556"/>
            <a:ext cx="596638" cy="646331"/>
            <a:chOff x="7636804" y="3471391"/>
            <a:chExt cx="596638" cy="646331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7636804" y="3471391"/>
              <a:ext cx="5966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b="1" dirty="0" smtClean="0">
                  <a:solidFill>
                    <a:schemeClr val="accent5">
                      <a:lumMod val="50000"/>
                    </a:schemeClr>
                  </a:solidFill>
                  <a:latin typeface="Symbol" panose="05050102010706020507" pitchFamily="18" charset="2"/>
                </a:rPr>
                <a:t>n</a:t>
              </a:r>
              <a:r>
                <a:rPr kumimoji="1" lang="en-US" altLang="ja-JP" sz="3600" b="1" baseline="-25000" dirty="0" smtClean="0">
                  <a:solidFill>
                    <a:schemeClr val="accent5">
                      <a:lumMod val="50000"/>
                    </a:schemeClr>
                  </a:solidFill>
                  <a:latin typeface="+mn-lt"/>
                </a:rPr>
                <a:t>e</a:t>
              </a:r>
              <a:endParaRPr kumimoji="1" lang="ja-JP" altLang="en-US" sz="3600" b="1" baseline="-25000" dirty="0">
                <a:solidFill>
                  <a:schemeClr val="accent5">
                    <a:lumMod val="50000"/>
                  </a:schemeClr>
                </a:solidFill>
                <a:latin typeface="+mn-lt"/>
              </a:endParaRPr>
            </a:p>
          </p:txBody>
        </p:sp>
        <p:cxnSp>
          <p:nvCxnSpPr>
            <p:cNvPr id="17" name="直線コネクタ 16"/>
            <p:cNvCxnSpPr/>
            <p:nvPr/>
          </p:nvCxnSpPr>
          <p:spPr>
            <a:xfrm>
              <a:off x="7740352" y="3627946"/>
              <a:ext cx="216024" cy="0"/>
            </a:xfrm>
            <a:prstGeom prst="line">
              <a:avLst/>
            </a:prstGeom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45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88092" y="404664"/>
            <a:ext cx="4733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JSNS</a:t>
            </a:r>
            <a:r>
              <a:rPr lang="en-US" altLang="ja-JP" sz="3600" b="1" baseline="30000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altLang="ja-JP" sz="3600" b="1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collaboration</a:t>
            </a:r>
            <a:endParaRPr lang="en-US" altLang="ja-JP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52120" y="564496"/>
            <a:ext cx="17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 Spokesperson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5536" y="1124744"/>
            <a:ext cx="8395696" cy="5370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altLang="ja-JP" dirty="0"/>
              <a:t>M. Harada, S. Hasegawa, Y. Kasugai, S. Meigo, K. Sakai</a:t>
            </a:r>
            <a:r>
              <a:rPr lang="fi-FI" altLang="ja-JP" dirty="0" smtClean="0"/>
              <a:t>, </a:t>
            </a:r>
            <a:r>
              <a:rPr lang="en-US" altLang="ja-JP" dirty="0" smtClean="0"/>
              <a:t>S</a:t>
            </a:r>
            <a:r>
              <a:rPr lang="en-US" altLang="ja-JP" dirty="0"/>
              <a:t>. Sakamoto, K. </a:t>
            </a:r>
            <a:r>
              <a:rPr lang="en-US" altLang="ja-JP" dirty="0" err="1"/>
              <a:t>Suzuya</a:t>
            </a:r>
            <a:endParaRPr lang="en-US" altLang="ja-JP" dirty="0"/>
          </a:p>
          <a:p>
            <a:r>
              <a:rPr lang="en-US" altLang="ja-JP" dirty="0" smtClean="0"/>
              <a:t>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JAEA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Tokai, JAPAN</a:t>
            </a:r>
            <a:endParaRPr lang="en-US" altLang="ja-JP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ja-JP" dirty="0"/>
              <a:t>T. </a:t>
            </a:r>
            <a:r>
              <a:rPr lang="en-US" altLang="ja-JP" dirty="0" smtClean="0"/>
              <a:t>Maruyama*, </a:t>
            </a:r>
            <a:r>
              <a:rPr lang="en-US" altLang="ja-JP" dirty="0"/>
              <a:t>S. </a:t>
            </a:r>
            <a:r>
              <a:rPr lang="en-US" altLang="ja-JP" dirty="0" err="1"/>
              <a:t>Monjushiro</a:t>
            </a:r>
            <a:r>
              <a:rPr lang="en-US" altLang="ja-JP" dirty="0"/>
              <a:t>, K. Nishikawa, M. </a:t>
            </a:r>
            <a:r>
              <a:rPr lang="en-US" altLang="ja-JP" dirty="0" err="1" smtClean="0"/>
              <a:t>Taira</a:t>
            </a:r>
            <a:r>
              <a:rPr lang="en-US" altLang="ja-JP" dirty="0" smtClean="0"/>
              <a:t>  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Tsukuba, JAPAN</a:t>
            </a:r>
          </a:p>
          <a:p>
            <a:pPr>
              <a:spcBef>
                <a:spcPts val="600"/>
              </a:spcBef>
            </a:pPr>
            <a:r>
              <a:rPr lang="en-US" altLang="ja-JP" dirty="0"/>
              <a:t>S. Iwata, T. </a:t>
            </a:r>
            <a:r>
              <a:rPr lang="en-US" altLang="ja-JP" dirty="0" smtClean="0"/>
              <a:t>Kawasaki 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Physics, </a:t>
            </a:r>
            <a:r>
              <a:rPr lang="en-US" altLang="ja-JP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Kitasato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University, JAPAN</a:t>
            </a:r>
          </a:p>
          <a:p>
            <a:pPr>
              <a:spcBef>
                <a:spcPts val="600"/>
              </a:spcBef>
            </a:pPr>
            <a:r>
              <a:rPr lang="en-US" altLang="ja-JP" dirty="0"/>
              <a:t>M. </a:t>
            </a:r>
            <a:r>
              <a:rPr lang="en-US" altLang="ja-JP" dirty="0" err="1" smtClean="0"/>
              <a:t>Niiyama</a:t>
            </a:r>
            <a:r>
              <a:rPr lang="en-US" altLang="ja-JP" dirty="0" smtClean="0"/>
              <a:t>    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Physics, Kyoto University, JAPAN</a:t>
            </a:r>
          </a:p>
          <a:p>
            <a:pPr>
              <a:spcBef>
                <a:spcPts val="600"/>
              </a:spcBef>
            </a:pPr>
            <a:r>
              <a:rPr lang="en-US" altLang="ja-JP" dirty="0"/>
              <a:t>S. </a:t>
            </a:r>
            <a:r>
              <a:rPr lang="en-US" altLang="ja-JP" dirty="0" err="1"/>
              <a:t>Ajimura</a:t>
            </a:r>
            <a:r>
              <a:rPr lang="en-US" altLang="ja-JP" dirty="0"/>
              <a:t>, T. </a:t>
            </a:r>
            <a:r>
              <a:rPr lang="en-US" altLang="ja-JP" dirty="0" err="1"/>
              <a:t>Hiraiwa</a:t>
            </a:r>
            <a:r>
              <a:rPr lang="en-US" altLang="ja-JP" dirty="0"/>
              <a:t>, T. Nakano, M. </a:t>
            </a:r>
            <a:r>
              <a:rPr lang="en-US" altLang="ja-JP" dirty="0" err="1"/>
              <a:t>Nomachi</a:t>
            </a:r>
            <a:r>
              <a:rPr lang="en-US" altLang="ja-JP" dirty="0"/>
              <a:t>, T. Shima, Y. </a:t>
            </a:r>
            <a:r>
              <a:rPr lang="en-US" altLang="ja-JP" dirty="0" err="1"/>
              <a:t>Sugaya</a:t>
            </a:r>
            <a:endParaRPr lang="en-US" altLang="ja-JP" dirty="0"/>
          </a:p>
          <a:p>
            <a:r>
              <a:rPr lang="en-US" altLang="ja-JP" dirty="0" smtClean="0"/>
              <a:t>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Center for Nuclear Physics,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Osaka University, JAPAN</a:t>
            </a:r>
          </a:p>
          <a:p>
            <a:pPr>
              <a:spcBef>
                <a:spcPts val="600"/>
              </a:spcBef>
            </a:pPr>
            <a:r>
              <a:rPr lang="en-US" altLang="ja-JP" dirty="0" smtClean="0"/>
              <a:t>H</a:t>
            </a:r>
            <a:r>
              <a:rPr lang="en-US" altLang="ja-JP" dirty="0"/>
              <a:t>. </a:t>
            </a:r>
            <a:r>
              <a:rPr lang="en-US" altLang="ja-JP" dirty="0" err="1"/>
              <a:t>Furuta</a:t>
            </a:r>
            <a:r>
              <a:rPr lang="en-US" altLang="ja-JP" dirty="0"/>
              <a:t>, Y. Hino, F. </a:t>
            </a:r>
            <a:r>
              <a:rPr lang="en-US" altLang="ja-JP" dirty="0" err="1"/>
              <a:t>Suekane</a:t>
            </a:r>
            <a:endParaRPr lang="en-US" altLang="ja-JP" dirty="0"/>
          </a:p>
          <a:p>
            <a:r>
              <a:rPr lang="en-US" altLang="ja-JP" dirty="0" smtClean="0"/>
              <a:t>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 for Neutrino Science, Tohoku University, JAPAN</a:t>
            </a:r>
          </a:p>
          <a:p>
            <a:pPr>
              <a:spcBef>
                <a:spcPts val="600"/>
              </a:spcBef>
            </a:pPr>
            <a:r>
              <a:rPr lang="en-US" altLang="ja-JP" dirty="0"/>
              <a:t>I. </a:t>
            </a:r>
            <a:r>
              <a:rPr lang="en-US" altLang="ja-JP" dirty="0" err="1" smtClean="0"/>
              <a:t>Stancu</a:t>
            </a:r>
            <a:r>
              <a:rPr lang="en-US" altLang="ja-JP" dirty="0" smtClean="0"/>
              <a:t>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Alabama,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</a:p>
          <a:p>
            <a:pPr>
              <a:spcBef>
                <a:spcPts val="600"/>
              </a:spcBef>
            </a:pPr>
            <a:r>
              <a:rPr lang="en-US" altLang="ja-JP" dirty="0"/>
              <a:t>M. </a:t>
            </a:r>
            <a:r>
              <a:rPr lang="en-US" altLang="ja-JP" dirty="0" err="1" smtClean="0"/>
              <a:t>Yeh</a:t>
            </a:r>
            <a:r>
              <a:rPr lang="en-US" altLang="ja-JP" dirty="0" smtClean="0"/>
              <a:t>  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Brookhaven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Laboratory,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  <a:endParaRPr lang="en-US" altLang="ja-JP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ja-JP" dirty="0"/>
              <a:t>W. </a:t>
            </a:r>
            <a:r>
              <a:rPr lang="en-US" altLang="ja-JP" dirty="0" smtClean="0"/>
              <a:t>Toki 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Colorado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University,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</a:p>
          <a:p>
            <a:pPr>
              <a:spcBef>
                <a:spcPts val="600"/>
              </a:spcBef>
            </a:pPr>
            <a:r>
              <a:rPr lang="en-US" altLang="ja-JP" dirty="0"/>
              <a:t>H. </a:t>
            </a:r>
            <a:r>
              <a:rPr lang="en-US" altLang="ja-JP" dirty="0" smtClean="0"/>
              <a:t>Ray  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Florida,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</a:p>
          <a:p>
            <a:pPr>
              <a:spcBef>
                <a:spcPts val="600"/>
              </a:spcBef>
            </a:pPr>
            <a:r>
              <a:rPr lang="nl-NL" altLang="ja-JP" dirty="0"/>
              <a:t>G. T. Garvey, C. Mauger, W. C. Louis, G. B. Mills, R. Van de Water</a:t>
            </a:r>
          </a:p>
          <a:p>
            <a:r>
              <a:rPr lang="es-ES" altLang="ja-JP" dirty="0" smtClean="0"/>
              <a:t>    </a:t>
            </a:r>
            <a:r>
              <a:rPr lang="es-E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E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Alamos National Laboratory, </a:t>
            </a:r>
            <a:r>
              <a:rPr lang="es-E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  <a:endParaRPr lang="es-ES" altLang="ja-JP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ja-JP" dirty="0"/>
              <a:t>E. Iwai, J. Jordan, J. </a:t>
            </a:r>
            <a:r>
              <a:rPr lang="en-US" altLang="ja-JP" dirty="0" smtClean="0"/>
              <a:t>Spitz    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Michigan, USA</a:t>
            </a:r>
            <a:endParaRPr kumimoji="1" lang="ja-JP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620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455" y="1827511"/>
            <a:ext cx="5117041" cy="404976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51520" y="1700808"/>
            <a:ext cx="4613764" cy="4170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24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Pulse width; 80ns ×2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85000"/>
            </a:pPr>
            <a:r>
              <a:rPr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(double pulses,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85000"/>
            </a:pPr>
            <a:r>
              <a:rPr lang="en-US" altLang="ja-JP" sz="24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540ns interval)</a:t>
            </a:r>
          </a:p>
          <a:p>
            <a:pPr marL="342900" indent="-342900">
              <a:spcBef>
                <a:spcPts val="24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kumimoji="1"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Repetition rate; 25Hz</a:t>
            </a:r>
          </a:p>
          <a:p>
            <a:pPr marL="342900" indent="-342900">
              <a:spcBef>
                <a:spcPts val="2400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ja-JP" sz="240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from decay-at-rest </a:t>
            </a:r>
            <a:r>
              <a:rPr lang="en-US" altLang="ja-JP" sz="240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US" altLang="ja-JP" sz="24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85000"/>
            </a:pPr>
            <a:r>
              <a:rPr lang="en-US" altLang="ja-JP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well separated from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85000"/>
            </a:pPr>
            <a:r>
              <a:rPr lang="en-US" altLang="ja-JP" sz="24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beam pulse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85000"/>
            </a:pPr>
            <a:r>
              <a:rPr lang="en-US" altLang="ja-JP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→ </a:t>
            </a:r>
            <a:r>
              <a:rPr lang="en-US" altLang="ja-JP" sz="3200" b="1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low background</a:t>
            </a:r>
            <a:r>
              <a:rPr lang="en-US" altLang="ja-JP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7544" y="620688"/>
            <a:ext cx="6319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 profile of neutrino beam</a:t>
            </a:r>
            <a:endParaRPr kumimoji="1" lang="ja-JP" altLang="en-US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下矢印 1"/>
          <p:cNvSpPr/>
          <p:nvPr/>
        </p:nvSpPr>
        <p:spPr>
          <a:xfrm>
            <a:off x="7020272" y="1812061"/>
            <a:ext cx="576064" cy="6011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28184" y="1257343"/>
            <a:ext cx="2408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Pure 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800" b="1" baseline="-250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 +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800" b="1" baseline="-25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 !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7956408" y="1420523"/>
            <a:ext cx="288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52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397532" y="666616"/>
            <a:ext cx="1970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solidFill>
                  <a:srgbClr val="3D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Detector</a:t>
            </a:r>
            <a:endParaRPr kumimoji="1" lang="ja-JP" altLang="en-US" sz="3200" b="1" dirty="0">
              <a:solidFill>
                <a:srgbClr val="3D539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1469056"/>
            <a:ext cx="78811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Gd</a:t>
            </a:r>
            <a:r>
              <a:rPr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-loaded liq. scintillator </a:t>
            </a:r>
            <a:r>
              <a:rPr lang="en-US" altLang="ja-JP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or/and</a:t>
            </a:r>
            <a:r>
              <a:rPr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Cherenkov, </a:t>
            </a:r>
            <a:r>
              <a:rPr kumimoji="1"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 ton × 2, </a:t>
            </a:r>
          </a:p>
          <a:p>
            <a:r>
              <a:rPr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detecting </a:t>
            </a:r>
            <a:endParaRPr kumimoji="1" lang="ja-JP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9609960"/>
              </p:ext>
            </p:extLst>
          </p:nvPr>
        </p:nvGraphicFramePr>
        <p:xfrm>
          <a:off x="611560" y="2282665"/>
          <a:ext cx="3794921" cy="961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5" name="Equation" r:id="rId4" imgW="1904760" imgH="482400" progId="Equation.DSMT4">
                  <p:embed/>
                </p:oleObj>
              </mc:Choice>
              <mc:Fallback>
                <p:oleObj name="Equation" r:id="rId4" imgW="1904760" imgH="482400" progId="Equation.DSMT4">
                  <p:embed/>
                  <p:pic>
                    <p:nvPicPr>
                      <p:cNvPr id="9" name="オブジェクト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60" y="2282665"/>
                        <a:ext cx="3794921" cy="9613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657584" y="3327375"/>
            <a:ext cx="2919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(253000b@thermal)</a:t>
            </a:r>
            <a:endParaRPr kumimoji="1" lang="ja-JP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円/楕円 10"/>
          <p:cNvSpPr>
            <a:spLocks noChangeAspect="1"/>
          </p:cNvSpPr>
          <p:nvPr/>
        </p:nvSpPr>
        <p:spPr>
          <a:xfrm>
            <a:off x="2141143" y="2305623"/>
            <a:ext cx="453600" cy="45365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>
            <a:spLocks noChangeAspect="1"/>
          </p:cNvSpPr>
          <p:nvPr/>
        </p:nvSpPr>
        <p:spPr>
          <a:xfrm>
            <a:off x="4085359" y="2833247"/>
            <a:ext cx="453600" cy="45365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52397" y="4224369"/>
            <a:ext cx="508369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Prompt; 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kumimoji="1" lang="en-US" altLang="ja-JP" sz="2400" baseline="-250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=1~10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s, 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kumimoji="1" lang="en-US" altLang="ja-JP" sz="2400" baseline="-250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=20~60MeV</a:t>
            </a:r>
          </a:p>
          <a:p>
            <a:pPr>
              <a:spcBef>
                <a:spcPts val="1200"/>
              </a:spcBef>
            </a:pPr>
            <a:r>
              <a:rPr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Delayed; </a:t>
            </a:r>
            <a:r>
              <a:rPr lang="en-US" altLang="ja-JP" sz="24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US" altLang="ja-JP" sz="2400" baseline="-25000" dirty="0" err="1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=1~100</a:t>
            </a:r>
            <a:r>
              <a:rPr lang="en-US" altLang="ja-JP" sz="2400" dirty="0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s, </a:t>
            </a:r>
            <a:r>
              <a:rPr lang="en-US" altLang="ja-JP" sz="24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altLang="ja-JP" sz="2400" baseline="-25000" dirty="0" err="1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=7~12MeV</a:t>
            </a:r>
            <a:endParaRPr kumimoji="1" lang="ja-JP" altLang="en-US" sz="24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402" y="5413750"/>
            <a:ext cx="3341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→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Delayed coincidence</a:t>
            </a:r>
            <a:endParaRPr kumimoji="1" lang="ja-JP" altLang="en-US" sz="24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87091" y="2279200"/>
            <a:ext cx="1398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(prompt)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44008" y="2823319"/>
            <a:ext cx="4341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(delayed; Q~8MeV, 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t</a:t>
            </a:r>
            <a:r>
              <a:rPr kumimoji="1" lang="en-US" altLang="ja-JP" sz="2400" baseline="-25000" dirty="0" smtClean="0"/>
              <a:t>cap</a:t>
            </a:r>
            <a:r>
              <a:rPr kumimoji="1" lang="en-US" altLang="ja-JP" sz="2400" dirty="0" smtClean="0"/>
              <a:t>~30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sz="2400" dirty="0" smtClean="0"/>
              <a:t>s)</a:t>
            </a:r>
            <a:endParaRPr kumimoji="1" lang="ja-JP" altLang="en-US" sz="24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645024"/>
            <a:ext cx="3191256" cy="267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70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560" y="671865"/>
            <a:ext cx="3736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 smtClean="0">
                <a:solidFill>
                  <a:srgbClr val="3D539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Merits of JSNS</a:t>
            </a:r>
            <a:r>
              <a:rPr lang="en-US" altLang="ja-JP" sz="3600" b="1" baseline="30000" dirty="0" smtClean="0">
                <a:solidFill>
                  <a:srgbClr val="3D539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kumimoji="1" lang="ja-JP" altLang="en-US" sz="2800" dirty="0">
              <a:cs typeface="Tahoma" panose="020B060403050404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1560" y="1412776"/>
            <a:ext cx="282417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288000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r>
              <a:rPr kumimoji="1" lang="en-US" altLang="ja-JP" sz="2800" dirty="0" smtClean="0"/>
              <a:t>Neutrino beam</a:t>
            </a:r>
          </a:p>
          <a:p>
            <a:pPr indent="-288000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 indent="-288000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endParaRPr kumimoji="1" lang="en-US" altLang="ja-JP" sz="2800" dirty="0" smtClean="0"/>
          </a:p>
          <a:p>
            <a:pPr indent="-288000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 indent="-288000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endParaRPr kumimoji="1" lang="en-US" altLang="ja-JP" sz="2800" dirty="0" smtClean="0"/>
          </a:p>
          <a:p>
            <a:pPr indent="-288000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 indent="-288000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endParaRPr lang="en-US" altLang="ja-JP" sz="2800" dirty="0" smtClean="0"/>
          </a:p>
          <a:p>
            <a:pPr indent="-288000">
              <a:spcBef>
                <a:spcPts val="12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</a:pPr>
            <a:r>
              <a:rPr lang="en-US" altLang="ja-JP" sz="2800" dirty="0" smtClean="0"/>
              <a:t>Detector 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95321"/>
              </p:ext>
            </p:extLst>
          </p:nvPr>
        </p:nvGraphicFramePr>
        <p:xfrm>
          <a:off x="395536" y="1978770"/>
          <a:ext cx="8496944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1212627387"/>
                    </a:ext>
                  </a:extLst>
                </a:gridCol>
                <a:gridCol w="1770359">
                  <a:extLst>
                    <a:ext uri="{9D8B030D-6E8A-4147-A177-3AD203B41FA5}">
                      <a16:colId xmlns:a16="http://schemas.microsoft.com/office/drawing/2014/main" val="1746026050"/>
                    </a:ext>
                  </a:extLst>
                </a:gridCol>
                <a:gridCol w="1470001">
                  <a:extLst>
                    <a:ext uri="{9D8B030D-6E8A-4147-A177-3AD203B41FA5}">
                      <a16:colId xmlns:a16="http://schemas.microsoft.com/office/drawing/2014/main" val="344404767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25879566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05595155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6916528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Facility</a:t>
                      </a:r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Beam Pow.</a:t>
                      </a:r>
                    </a:p>
                    <a:p>
                      <a:pPr algn="ctr"/>
                      <a:r>
                        <a:rPr kumimoji="1" lang="en-US" altLang="ja-JP" sz="2000" b="0" dirty="0" smtClean="0"/>
                        <a:t>[MW]</a:t>
                      </a:r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Rep. Rate [Hz]</a:t>
                      </a:r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Pulse</a:t>
                      </a:r>
                      <a:r>
                        <a:rPr kumimoji="1" lang="en-US" altLang="ja-JP" sz="2000" b="0" baseline="0" dirty="0" smtClean="0"/>
                        <a:t> </a:t>
                      </a:r>
                    </a:p>
                    <a:p>
                      <a:pPr algn="ctr"/>
                      <a:r>
                        <a:rPr kumimoji="1" lang="en-US" altLang="ja-JP" sz="2000" b="0" dirty="0" smtClean="0"/>
                        <a:t>Width [ns]</a:t>
                      </a:r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Duty Factor</a:t>
                      </a:r>
                      <a:endParaRPr kumimoji="1" lang="ja-JP" altLang="en-US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142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JSNS</a:t>
                      </a:r>
                      <a:r>
                        <a:rPr kumimoji="1" lang="en-US" altLang="ja-JP" sz="2000" b="1" baseline="30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kumimoji="1" lang="ja-JP" altLang="en-US" sz="20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J-PARC/MLF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620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1.55e-5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031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LSND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LANL/LAMPF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120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6e+5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0.072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876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KARMEN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RAL/ISIS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0.16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50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430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2.15e-5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660135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336245" y="3917924"/>
            <a:ext cx="666721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600" dirty="0" smtClean="0"/>
              <a:t>--- </a:t>
            </a:r>
            <a:r>
              <a:rPr kumimoji="1" lang="en-US" altLang="ja-JP" sz="2600" dirty="0" err="1" smtClean="0">
                <a:latin typeface="Symbol" panose="05050102010706020507" pitchFamily="18" charset="2"/>
              </a:rPr>
              <a:t>F</a:t>
            </a:r>
            <a:r>
              <a:rPr kumimoji="1" lang="en-US" altLang="ja-JP" sz="2600" baseline="-25000" dirty="0" err="1" smtClean="0">
                <a:latin typeface="Symbol" panose="05050102010706020507" pitchFamily="18" charset="2"/>
              </a:rPr>
              <a:t>n</a:t>
            </a:r>
            <a:r>
              <a:rPr kumimoji="1" lang="en-US" altLang="ja-JP" sz="2600" dirty="0" smtClean="0"/>
              <a:t>  ~10</a:t>
            </a:r>
            <a:r>
              <a:rPr kumimoji="1" lang="en-US" altLang="ja-JP" sz="2600" dirty="0" smtClean="0">
                <a:ea typeface="Tahoma" panose="020B0604030504040204" pitchFamily="34" charset="0"/>
                <a:cs typeface="Tahoma" panose="020B0604030504040204" pitchFamily="34" charset="0"/>
              </a:rPr>
              <a:t>×</a:t>
            </a:r>
            <a:r>
              <a:rPr kumimoji="1" lang="en-US" altLang="ja-JP" sz="2600" dirty="0" smtClean="0"/>
              <a:t>KARMEN   </a:t>
            </a:r>
            <a:r>
              <a:rPr lang="en-US" altLang="ja-JP" sz="2600" dirty="0" smtClean="0"/>
              <a:t> S/N &gt; 1000</a:t>
            </a:r>
            <a:r>
              <a:rPr lang="en-US" altLang="ja-JP" sz="2600" dirty="0" smtClean="0">
                <a:ea typeface="Tahoma" panose="020B0604030504040204" pitchFamily="34" charset="0"/>
                <a:cs typeface="Tahoma" panose="020B0604030504040204" pitchFamily="34" charset="0"/>
              </a:rPr>
              <a:t>×</a:t>
            </a:r>
            <a:r>
              <a:rPr lang="en-US" altLang="ja-JP" sz="2600" dirty="0" smtClean="0"/>
              <a:t>LSND</a:t>
            </a:r>
            <a:endParaRPr kumimoji="1" lang="ja-JP" altLang="en-US" sz="2600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869570"/>
              </p:ext>
            </p:extLst>
          </p:nvPr>
        </p:nvGraphicFramePr>
        <p:xfrm>
          <a:off x="683568" y="5085184"/>
          <a:ext cx="7920882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163434201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3306776840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3716886088"/>
                    </a:ext>
                  </a:extLst>
                </a:gridCol>
                <a:gridCol w="1512169">
                  <a:extLst>
                    <a:ext uri="{9D8B030D-6E8A-4147-A177-3AD203B41FA5}">
                      <a16:colId xmlns:a16="http://schemas.microsoft.com/office/drawing/2014/main" val="2790043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Type</a:t>
                      </a:r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Mass [t]</a:t>
                      </a:r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L [m]</a:t>
                      </a:r>
                      <a:endParaRPr kumimoji="1" lang="ja-JP" altLang="en-US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85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JSNS</a:t>
                      </a:r>
                      <a:r>
                        <a:rPr kumimoji="1" lang="en-US" altLang="ja-JP" sz="2000" b="1" baseline="30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kumimoji="1" lang="ja-JP" altLang="en-US" sz="20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err="1" smtClean="0">
                          <a:solidFill>
                            <a:srgbClr val="FF0000"/>
                          </a:solidFill>
                        </a:rPr>
                        <a:t>Gd</a:t>
                      </a:r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-LS PSD</a:t>
                      </a:r>
                      <a:r>
                        <a:rPr kumimoji="1" lang="ja-JP" altLang="en-US" sz="20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or/and Cherenkov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57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LSND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LS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167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30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417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KARMEN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LS + </a:t>
                      </a:r>
                      <a:r>
                        <a:rPr kumimoji="1" lang="en-US" altLang="ja-JP" sz="2000" dirty="0" err="1" smtClean="0"/>
                        <a:t>Gd</a:t>
                      </a:r>
                      <a:r>
                        <a:rPr kumimoji="1" lang="en-US" altLang="ja-JP" sz="2000" dirty="0" smtClean="0"/>
                        <a:t> coating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56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17.7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80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448425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9133</TotalTime>
  <Words>1234</Words>
  <Application>Microsoft Office PowerPoint</Application>
  <PresentationFormat>画面に合わせる (4:3)</PresentationFormat>
  <Paragraphs>350</Paragraphs>
  <Slides>24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5" baseType="lpstr">
      <vt:lpstr>ＭＳ Ｐゴシック</vt:lpstr>
      <vt:lpstr>Arial</vt:lpstr>
      <vt:lpstr>Arial Black</vt:lpstr>
      <vt:lpstr>Calibri</vt:lpstr>
      <vt:lpstr>Symbol</vt:lpstr>
      <vt:lpstr>Tahoma</vt:lpstr>
      <vt:lpstr>Times New Roman</vt:lpstr>
      <vt:lpstr>Verdana</vt:lpstr>
      <vt:lpstr>Wingdings</vt:lpstr>
      <vt:lpstr>Pixel</vt:lpstr>
      <vt:lpstr>Equation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Energy Spectra of Decay-At-Rest n</vt:lpstr>
      <vt:lpstr>PowerPoint プレゼンテーション</vt:lpstr>
      <vt:lpstr>PowerPoint プレゼンテーション</vt:lpstr>
      <vt:lpstr>PowerPoint プレゼンテーション</vt:lpstr>
    </vt:vector>
  </TitlesOfParts>
  <Company>Osaka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Tatsushi Shima</dc:creator>
  <cp:lastModifiedBy>Tatsushi Shima</cp:lastModifiedBy>
  <cp:revision>489</cp:revision>
  <cp:lastPrinted>2016-11-25T09:37:31Z</cp:lastPrinted>
  <dcterms:created xsi:type="dcterms:W3CDTF">2009-12-03T01:58:46Z</dcterms:created>
  <dcterms:modified xsi:type="dcterms:W3CDTF">2016-11-29T05:03:37Z</dcterms:modified>
</cp:coreProperties>
</file>