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sldIdLst>
    <p:sldId id="263" r:id="rId5"/>
    <p:sldId id="353" r:id="rId6"/>
    <p:sldId id="277" r:id="rId7"/>
    <p:sldId id="268" r:id="rId8"/>
    <p:sldId id="337" r:id="rId9"/>
    <p:sldId id="356" r:id="rId10"/>
    <p:sldId id="355" r:id="rId11"/>
    <p:sldId id="354" r:id="rId12"/>
    <p:sldId id="357" r:id="rId1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92" autoAdjust="0"/>
    <p:restoredTop sz="90751" autoAdjust="0"/>
  </p:normalViewPr>
  <p:slideViewPr>
    <p:cSldViewPr snapToGrid="0">
      <p:cViewPr varScale="1">
        <p:scale>
          <a:sx n="75" d="100"/>
          <a:sy n="75" d="100"/>
        </p:scale>
        <p:origin x="9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F827C1-8B53-4F32-8922-BE313A8871DF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7596D-B21A-4331-9687-76954BE2922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428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79388" y="720725"/>
            <a:ext cx="6477000" cy="36449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I</a:t>
            </a:r>
            <a:r>
              <a:rPr lang="en-US" dirty="0"/>
              <a:t>n the mid</a:t>
            </a:r>
            <a:r>
              <a:rPr lang="pl-PL" dirty="0"/>
              <a:t> of </a:t>
            </a:r>
            <a:r>
              <a:rPr lang="en-US" dirty="0"/>
              <a:t>90s, DiVincenzo listed criteria</a:t>
            </a:r>
            <a:r>
              <a:rPr lang="pl-PL" dirty="0"/>
              <a:t>s</a:t>
            </a:r>
            <a:r>
              <a:rPr lang="en-US" dirty="0"/>
              <a:t> that a viable quantum computing technology must have: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(1) a two-level physical system to function as a qubit;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(2) a means to initialize the qubits into a known state;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(3) a universal set of gates between qubits;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(4) measurement; and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(5) long memory lifetime</a:t>
            </a:r>
            <a:endParaRPr lang="es-ES" altLang="pl-PL" dirty="0"/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5FEA7-54C7-409D-9921-BBDB17A8673E}" type="slidenum">
              <a:rPr lang="en-GB" altLang="pl-PL" smtClean="0"/>
              <a:pPr/>
              <a:t>1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1333069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37596D-B21A-4331-9687-76954BE29227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26799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79388" y="720725"/>
            <a:ext cx="6477000" cy="36449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None/>
            </a:pPr>
            <a:r>
              <a:rPr lang="en-US" b="1" i="0" dirty="0">
                <a:solidFill>
                  <a:srgbClr val="222222"/>
                </a:solidFill>
                <a:effectLst/>
                <a:latin typeface="-apple-system"/>
              </a:rPr>
              <a:t>Pulsing scheme used in qubit experiments.</a:t>
            </a:r>
            <a:endParaRPr lang="pl-PL" b="0" i="0" dirty="0">
              <a:solidFill>
                <a:srgbClr val="222222"/>
              </a:solidFill>
              <a:effectLst/>
              <a:latin typeface="Harding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en-US" b="0" i="0" dirty="0">
                <a:solidFill>
                  <a:srgbClr val="222222"/>
                </a:solidFill>
                <a:effectLst/>
                <a:latin typeface="Harding"/>
              </a:rPr>
              <a:t>Charge-stability diagram of the DQD system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. </a:t>
            </a:r>
            <a:r>
              <a:rPr lang="en-US" b="0" i="0" dirty="0">
                <a:solidFill>
                  <a:srgbClr val="222222"/>
                </a:solidFill>
                <a:effectLst/>
                <a:latin typeface="Harding"/>
              </a:rPr>
              <a:t>The three main stages of a typical pulse sequence are marked by the numbered circles.</a:t>
            </a:r>
            <a:endParaRPr lang="pl-PL" b="0" i="0" dirty="0">
              <a:solidFill>
                <a:srgbClr val="222222"/>
              </a:solidFill>
              <a:effectLst/>
              <a:latin typeface="Harding"/>
            </a:endParaRPr>
          </a:p>
          <a:p>
            <a:pPr algn="l">
              <a:buFont typeface="Arial" panose="020B0604020202020204" pitchFamily="34" charset="0"/>
              <a:buNone/>
            </a:pP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Two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scenarios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are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presented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,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because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two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methods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were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shown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during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this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study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– for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coupled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and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uncopuled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 </a:t>
            </a:r>
            <a:r>
              <a:rPr lang="pl-PL" b="0" i="0" dirty="0" err="1">
                <a:solidFill>
                  <a:srgbClr val="222222"/>
                </a:solidFill>
                <a:effectLst/>
                <a:latin typeface="Harding"/>
              </a:rPr>
              <a:t>qubits</a:t>
            </a:r>
            <a:r>
              <a:rPr lang="pl-PL" b="0" i="0" dirty="0">
                <a:solidFill>
                  <a:srgbClr val="222222"/>
                </a:solidFill>
                <a:effectLst/>
                <a:latin typeface="Harding"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pl-PL" b="0" i="0" dirty="0">
              <a:solidFill>
                <a:srgbClr val="111111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Qubits are measured by spin-selective tunneling to an electron reservoir.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A spin-up electron can tunnel out while a spin-down electron is blocked from tunneling out.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This changes the charge occupancy in the quantum dot and affects the current signal in an adjacent capacitively coupled single-electron transistor (SET).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111111"/>
                </a:solidFill>
                <a:effectLst/>
                <a:latin typeface="-apple-system"/>
              </a:rPr>
              <a:t>Single-shot readout of the qubit state can be done by thresholding the current signal through the SET.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5FEA7-54C7-409D-9921-BBDB17A8673E}" type="slidenum">
              <a:rPr lang="en-GB" altLang="pl-PL" smtClean="0"/>
              <a:pPr/>
              <a:t>3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7648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179388" y="720725"/>
            <a:ext cx="6477000" cy="36449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lang="pl-PL" sz="1200" b="0" i="0" dirty="0">
                <a:effectLst/>
                <a:latin typeface="__fkGroteskNeue_598ab8"/>
              </a:rPr>
              <a:t>Algorytm ma za zadanie określić, czy dana funkcja f: {0,1}^n → {0,1} jest stała (zawsze zwraca 0 lub zawsze 1) czy zbalansowana (zwraca 0 dla połowy wejść i 1 dla drugiej połowy)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B5FEA7-54C7-409D-9921-BBDB17A8673E}" type="slidenum">
              <a:rPr lang="en-GB" altLang="pl-PL" smtClean="0"/>
              <a:pPr/>
              <a:t>4</a:t>
            </a:fld>
            <a:endParaRPr lang="en-GB" altLang="pl-PL"/>
          </a:p>
        </p:txBody>
      </p:sp>
    </p:spTree>
    <p:extLst>
      <p:ext uri="{BB962C8B-B14F-4D97-AF65-F5344CB8AC3E}">
        <p14:creationId xmlns:p14="http://schemas.microsoft.com/office/powerpoint/2010/main" val="3168390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947112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951D39-4F09-D271-1610-B9A3D3EB26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69FF945F-7B26-7EDB-CE49-4EDEB925E77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585324A0-133B-D08E-DB0C-8D2BB26A70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6795242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17A35B-D6CC-1524-A33B-2F25C6C0B6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1573A71E-DCBC-D83C-E328-AD20DFDC22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4CBB30BD-54DD-F004-5363-5DC1A5D5F3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25446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823CED-339D-F837-9EB8-2BEE01C068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BD7801F0-551C-FA14-BF37-C5C77FD483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018D0A8E-86B7-2F33-B9EF-AA19D4EB3E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055071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C81172-4F99-28A0-61E0-3695C1E1D4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>
            <a:extLst>
              <a:ext uri="{FF2B5EF4-FFF2-40B4-BE49-F238E27FC236}">
                <a16:creationId xmlns:a16="http://schemas.microsoft.com/office/drawing/2014/main" id="{05B072D3-203F-3595-D224-4305A3C5B3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>
            <a:extLst>
              <a:ext uri="{FF2B5EF4-FFF2-40B4-BE49-F238E27FC236}">
                <a16:creationId xmlns:a16="http://schemas.microsoft.com/office/drawing/2014/main" id="{03E9B779-3668-DFC8-0285-DFA1F14947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28082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8730972-978F-013C-B08D-8C2E46ABB1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C1ECF5FB-EEC6-3637-2DA5-3FE9A42AF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3E864CB-90B9-BA07-B434-09CD558E7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18C0C9D-3460-F2AD-91B5-7C96F49E7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FDC6ECB-517B-B681-D76C-967D0CDD8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65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27964E-3559-7044-5BA7-46C32F3D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B580676-B911-F2A8-2316-B02BAB68FE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1911217-F7C3-AF7D-BBBF-678DF6489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D4A60E9-4B1A-14C9-550B-9D0BDDC04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8D2A971-DE20-E4D5-9B73-610F8F8F8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3498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6E0DB085-202F-B441-BD93-DE2EE93D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E96C90D-83EA-A305-5E3C-EEBFB2264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DC90C93-F15C-0DC9-D705-2F5942562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C7D9FCE-6EB4-118E-C757-19F8F54F7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25AE33B-500A-C426-7B6E-3A45E67C5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936998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hape 1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60820376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E8BF625-FC3A-E62A-7245-DB8EFD2C4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5FAB39A7-02D6-234B-38A4-25DBE1B6C8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F6BA3D6-8589-3B8E-93A9-2EF576D5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BBB8DF0-0355-101F-4606-58B19273B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E4A4301-7C09-06DD-4E06-7FD7E7A2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7570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637D499-5467-87B5-A2AA-C24F1247C9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2A0CBB9-6C80-1C48-3447-B515F6B8DB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E91218D-20C0-6B78-660D-172EE3BA7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B1DFE42-9A14-08F6-0B1C-1B24EAFF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7C02AD0-578D-86FE-3E29-DC1D19928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3893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6BEB4F95-BED5-7AFC-F47F-BDCE39E3B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05CB46E3-DE46-61F0-E4CB-27DCD0C57F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6132221-2BFF-18E4-0125-C21E20BEFA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BEF6FB6E-1418-A0A0-0D2A-659798C7D9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A087A96-D402-E7D4-3482-5E5A2290E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CAA40848-9014-7772-BB09-4A6998683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0724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0454270-7ECB-0DB4-4F01-1CCCEDA5FF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4998D3F3-E0B6-5E17-2CF8-2A93A45216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F556D17-C7A0-134A-785F-DF71C07FE6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3C5B0647-FADB-0C46-782A-67E3F75212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A2461B3-9C78-C8C7-0E12-90551C7C4B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8E3221F7-FB21-D52D-4C72-ED860ADA1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EB274691-7BA8-1C46-3F59-F2A328504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C54F4AB1-1916-0F3B-0A39-16D72DFA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7442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3CCF09E-9D2E-F47E-37B4-F7E02315C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E18031CE-EC5E-B73C-5280-D19D0EEFA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5BF0AA6E-9DEB-9351-AA43-9EAB7C967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8ACC1AF3-E90C-136E-973E-458C16D68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0036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BF6D46B2-F840-3A06-005F-2497572EE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BA84DB95-E2B9-0CB9-9E8E-499349B8F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B2042D32-AA1B-FDAA-8A8E-5884560228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633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407ECDD-3DB7-8E8F-61AB-C2524B20C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6AA5C9A-CD1C-B995-E376-1A854F08DF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190C870C-AAFF-D5A2-9784-B26257D7FE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93D73331-CD3F-DEF4-81DC-A79069464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17D772ED-1EC1-D7A0-A05E-EDF45FD92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821C1D5F-05C8-1678-416B-AA661818C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33516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37B29EB-9B08-606C-24C9-D688B67AC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4B3D2557-834D-1F21-554D-2A26EB6E84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B498AB85-DBF3-99FC-FBBF-DE04B36878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411F566D-983F-EE3A-5678-7ACF2E00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D8AFC77F-BAEE-995B-80BD-E4329962D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9871BAD-A777-8AE3-4395-407C458CE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44016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AD88D503-E64C-FBC3-7A93-0BC030855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C57B1909-1691-905F-6BCA-3C6D913034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452C8FA-73D1-6411-D6B1-88DF17C2A8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9D47524-0444-49E0-ACF2-5EB3197EC1E4}" type="datetimeFigureOut">
              <a:rPr lang="pl-PL" smtClean="0"/>
              <a:t>04.04.2025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8F226EED-5B32-06D5-B2C2-82962406F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CE96E21-D97F-71DE-33E8-DC48A67E0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4FA8B9B-008A-408C-94C9-51B16CB3416B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1233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pennylane.ai/qml/demos/tutorial_pulse_programming101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youtube.com/watch?v=muoIG732fQA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11" Type="http://schemas.openxmlformats.org/officeDocument/2006/relationships/hyperlink" Target="https://www.cl.cam.ac.uk/teaching/1920/QuantComp/Quantum_Computing_Lecture_7.pdf" TargetMode="External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physics.stackexchange.com/questions/172159/what-laser-and-bbo-are-needed-to-create-entangled-laser-streams" TargetMode="External"/><Relationship Id="rId4" Type="http://schemas.openxmlformats.org/officeDocument/2006/relationships/hyperlink" Target="https://www.youtube.com/watch?v=muoIG732fQA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insteinrelativelyeasy.com/index.php/quantum-mechanics/156-c-not-gate-bell-state-and-entanglement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83BFF76F-1C24-FB22-1CBC-2F84BBF828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459" y="411618"/>
            <a:ext cx="8274677" cy="5786054"/>
          </a:xfrm>
          <a:prstGeom prst="rect">
            <a:avLst/>
          </a:prstGeom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9EF9E2C8-DDCC-D0D7-0F32-11200DCA4400}"/>
              </a:ext>
            </a:extLst>
          </p:cNvPr>
          <p:cNvSpPr/>
          <p:nvPr/>
        </p:nvSpPr>
        <p:spPr>
          <a:xfrm>
            <a:off x="4414811" y="690653"/>
            <a:ext cx="3899555" cy="356288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Teoria kwantowej złożoności obliczeniowej</a:t>
            </a: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062BFDAB-A5F6-DBF6-D213-AAC5DC348233}"/>
              </a:ext>
            </a:extLst>
          </p:cNvPr>
          <p:cNvSpPr/>
          <p:nvPr/>
        </p:nvSpPr>
        <p:spPr>
          <a:xfrm>
            <a:off x="8798900" y="905652"/>
            <a:ext cx="1528139" cy="615910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Teoria obliczeń kwantowych</a:t>
            </a:r>
          </a:p>
        </p:txBody>
      </p:sp>
      <p:sp>
        <p:nvSpPr>
          <p:cNvPr id="5" name="Prostokąt 4">
            <a:extLst>
              <a:ext uri="{FF2B5EF4-FFF2-40B4-BE49-F238E27FC236}">
                <a16:creationId xmlns:a16="http://schemas.microsoft.com/office/drawing/2014/main" id="{3287B811-9D23-1CA2-A07D-6F0048D6BBB1}"/>
              </a:ext>
            </a:extLst>
          </p:cNvPr>
          <p:cNvSpPr/>
          <p:nvPr/>
        </p:nvSpPr>
        <p:spPr>
          <a:xfrm>
            <a:off x="8798900" y="1772324"/>
            <a:ext cx="1528140" cy="615910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Op</a:t>
            </a: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rogramowanie kwantowe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3E6DF0DF-1257-83E9-BE02-B20FD05D883A}"/>
              </a:ext>
            </a:extLst>
          </p:cNvPr>
          <p:cNvSpPr/>
          <p:nvPr/>
        </p:nvSpPr>
        <p:spPr>
          <a:xfrm>
            <a:off x="8798900" y="2857863"/>
            <a:ext cx="1528140" cy="615910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Architektura QC / ISA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92F3A9F5-CA4E-3A3E-8588-CB51D75AE60A}"/>
              </a:ext>
            </a:extLst>
          </p:cNvPr>
          <p:cNvSpPr/>
          <p:nvPr/>
        </p:nvSpPr>
        <p:spPr>
          <a:xfrm>
            <a:off x="8798900" y="3831559"/>
            <a:ext cx="1528140" cy="615910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 err="1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Mikroarchitektura</a:t>
            </a: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 QC</a:t>
            </a:r>
          </a:p>
        </p:txBody>
      </p:sp>
      <p:sp>
        <p:nvSpPr>
          <p:cNvPr id="8" name="Prostokąt 7">
            <a:extLst>
              <a:ext uri="{FF2B5EF4-FFF2-40B4-BE49-F238E27FC236}">
                <a16:creationId xmlns:a16="http://schemas.microsoft.com/office/drawing/2014/main" id="{9271BBD6-9448-B2AD-C232-0BFFA98936AB}"/>
              </a:ext>
            </a:extLst>
          </p:cNvPr>
          <p:cNvSpPr/>
          <p:nvPr/>
        </p:nvSpPr>
        <p:spPr>
          <a:xfrm>
            <a:off x="8798900" y="4998982"/>
            <a:ext cx="1528140" cy="875532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40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Podstawowe elementy technologii</a:t>
            </a:r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719BDD56-62AF-FEDA-D3CE-972D96F3710A}"/>
              </a:ext>
            </a:extLst>
          </p:cNvPr>
          <p:cNvSpPr/>
          <p:nvPr/>
        </p:nvSpPr>
        <p:spPr>
          <a:xfrm>
            <a:off x="4108184" y="5555145"/>
            <a:ext cx="4408848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Technologie przechowywania </a:t>
            </a:r>
            <a:r>
              <a:rPr lang="pl-PL" sz="1266" dirty="0" err="1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kubitów</a:t>
            </a: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 i bramek kwantowych</a:t>
            </a:r>
          </a:p>
        </p:txBody>
      </p:sp>
      <p:sp>
        <p:nvSpPr>
          <p:cNvPr id="10" name="Prostokąt 9">
            <a:extLst>
              <a:ext uri="{FF2B5EF4-FFF2-40B4-BE49-F238E27FC236}">
                <a16:creationId xmlns:a16="http://schemas.microsoft.com/office/drawing/2014/main" id="{0CF5E6E4-A00F-A628-3F6D-86986785C41D}"/>
              </a:ext>
            </a:extLst>
          </p:cNvPr>
          <p:cNvSpPr/>
          <p:nvPr/>
        </p:nvSpPr>
        <p:spPr>
          <a:xfrm>
            <a:off x="4108184" y="4998982"/>
            <a:ext cx="4408848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Technologie połącznia </a:t>
            </a:r>
            <a:r>
              <a:rPr lang="pl-PL" sz="1266" dirty="0" err="1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kubitów</a:t>
            </a:r>
            <a:endParaRPr lang="pl-PL" sz="1266" dirty="0">
              <a:ln w="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  <a:sym typeface="Times New Roman"/>
            </a:endParaRPr>
          </a:p>
        </p:txBody>
      </p: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928D3BFD-E6EE-D3D8-7186-7BB7FF319BCA}"/>
              </a:ext>
            </a:extLst>
          </p:cNvPr>
          <p:cNvSpPr txBox="1"/>
          <p:nvPr/>
        </p:nvSpPr>
        <p:spPr>
          <a:xfrm>
            <a:off x="3644918" y="6318340"/>
            <a:ext cx="6760349" cy="304414"/>
          </a:xfrm>
          <a:prstGeom prst="rect">
            <a:avLst/>
          </a:prstGeom>
          <a:noFill/>
          <a:ln w="3175" cap="flat">
            <a:solidFill>
              <a:schemeClr val="tx2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1515" tIns="41515" rIns="41515" bIns="41515" numCol="1" spcCol="38100" rtlCol="0" anchor="t">
            <a:spAutoFit/>
          </a:bodyPr>
          <a:lstStyle/>
          <a:p>
            <a:pPr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125" b="1" i="1" dirty="0">
                <a:solidFill>
                  <a:schemeClr val="tx2"/>
                </a:solidFill>
                <a:latin typeface="+mj-lt"/>
                <a:ea typeface="+mj-ea"/>
                <a:cs typeface="+mj-cs"/>
                <a:sym typeface="Times New Roman"/>
              </a:rPr>
              <a:t>Źródło: </a:t>
            </a:r>
            <a:r>
              <a:rPr lang="en-US" sz="1125" b="1" i="1" dirty="0">
                <a:solidFill>
                  <a:schemeClr val="tx2"/>
                </a:solidFill>
                <a:latin typeface="g_d0_f3"/>
              </a:rPr>
              <a:t>van Meter R and Horsman D 2013 A blueprint for building a</a:t>
            </a:r>
            <a:r>
              <a:rPr lang="pl-PL" sz="1125" b="1" i="1" dirty="0">
                <a:solidFill>
                  <a:schemeClr val="tx2"/>
                </a:solidFill>
                <a:latin typeface="g_d0_f3"/>
              </a:rPr>
              <a:t> </a:t>
            </a:r>
            <a:r>
              <a:rPr lang="en-US" sz="1125" b="1" i="1" dirty="0">
                <a:solidFill>
                  <a:schemeClr val="tx2"/>
                </a:solidFill>
                <a:latin typeface="g_d0_f3"/>
              </a:rPr>
              <a:t>quantum computer </a:t>
            </a:r>
            <a:r>
              <a:rPr lang="en-US" sz="1125" b="1" i="1" dirty="0">
                <a:solidFill>
                  <a:schemeClr val="tx2"/>
                </a:solidFill>
                <a:latin typeface="g_d0_f10"/>
              </a:rPr>
              <a:t>Commun. ACM</a:t>
            </a:r>
            <a:r>
              <a:rPr lang="pl-PL" sz="1125" b="1" i="1" dirty="0">
                <a:solidFill>
                  <a:schemeClr val="tx2"/>
                </a:solidFill>
                <a:latin typeface="g_d0_f10"/>
              </a:rPr>
              <a:t> 56 84-93</a:t>
            </a:r>
            <a:endParaRPr lang="pl-PL" sz="1125" b="1" i="1" dirty="0">
              <a:solidFill>
                <a:schemeClr val="tx2"/>
              </a:solidFill>
              <a:latin typeface="+mj-lt"/>
              <a:ea typeface="+mj-ea"/>
              <a:cs typeface="+mj-cs"/>
              <a:sym typeface="Times New Roman"/>
            </a:endParaRPr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9A081448-6D29-175E-003D-6364860B810C}"/>
              </a:ext>
            </a:extLst>
          </p:cNvPr>
          <p:cNvSpPr/>
          <p:nvPr/>
        </p:nvSpPr>
        <p:spPr>
          <a:xfrm>
            <a:off x="4188852" y="1700933"/>
            <a:ext cx="1134458" cy="1031793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Teoria </a:t>
            </a:r>
            <a:b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Kwantowej Korekty Błędów</a:t>
            </a:r>
            <a:endParaRPr lang="pl-PL" sz="1266" dirty="0">
              <a:ln w="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  <a:sym typeface="Times New Roman"/>
            </a:endParaRPr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67C1626B-1E4C-9ECF-31ED-1E828853179E}"/>
              </a:ext>
            </a:extLst>
          </p:cNvPr>
          <p:cNvSpPr/>
          <p:nvPr/>
        </p:nvSpPr>
        <p:spPr>
          <a:xfrm>
            <a:off x="6041180" y="2275047"/>
            <a:ext cx="2001025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Języki programowania</a:t>
            </a:r>
            <a:endParaRPr lang="pl-PL" sz="1266" dirty="0">
              <a:ln w="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  <a:sym typeface="Times New Roman"/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09960EF5-E3FD-C49E-1F5E-624E8BE5A8C6}"/>
              </a:ext>
            </a:extLst>
          </p:cNvPr>
          <p:cNvSpPr/>
          <p:nvPr/>
        </p:nvSpPr>
        <p:spPr>
          <a:xfrm>
            <a:off x="5620901" y="2987524"/>
            <a:ext cx="1935411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Zarządzanie systemem</a:t>
            </a:r>
          </a:p>
        </p:txBody>
      </p:sp>
      <p:sp>
        <p:nvSpPr>
          <p:cNvPr id="15" name="Prostokąt 14">
            <a:extLst>
              <a:ext uri="{FF2B5EF4-FFF2-40B4-BE49-F238E27FC236}">
                <a16:creationId xmlns:a16="http://schemas.microsoft.com/office/drawing/2014/main" id="{5FDEEF19-4747-39E2-B5F9-1CD9073B699B}"/>
              </a:ext>
            </a:extLst>
          </p:cNvPr>
          <p:cNvSpPr/>
          <p:nvPr/>
        </p:nvSpPr>
        <p:spPr>
          <a:xfrm>
            <a:off x="6037687" y="1235200"/>
            <a:ext cx="2001025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Algorytmy kwantowe</a:t>
            </a:r>
            <a:endParaRPr lang="pl-PL" sz="1266" dirty="0">
              <a:ln w="0"/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+mj-ea"/>
              <a:cs typeface="+mj-cs"/>
              <a:sym typeface="Times New Roman"/>
            </a:endParaRPr>
          </a:p>
        </p:txBody>
      </p:sp>
      <p:sp>
        <p:nvSpPr>
          <p:cNvPr id="16" name="Prostokąt 15">
            <a:extLst>
              <a:ext uri="{FF2B5EF4-FFF2-40B4-BE49-F238E27FC236}">
                <a16:creationId xmlns:a16="http://schemas.microsoft.com/office/drawing/2014/main" id="{CCF4E357-3EDB-2FC9-027B-AC2C8F460F11}"/>
              </a:ext>
            </a:extLst>
          </p:cNvPr>
          <p:cNvSpPr/>
          <p:nvPr/>
        </p:nvSpPr>
        <p:spPr>
          <a:xfrm>
            <a:off x="5656329" y="1791363"/>
            <a:ext cx="2809552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Skompilowane</a:t>
            </a: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 obwody kwantowe</a:t>
            </a:r>
          </a:p>
        </p:txBody>
      </p:sp>
      <p:sp>
        <p:nvSpPr>
          <p:cNvPr id="17" name="Prostokąt 16">
            <a:extLst>
              <a:ext uri="{FF2B5EF4-FFF2-40B4-BE49-F238E27FC236}">
                <a16:creationId xmlns:a16="http://schemas.microsoft.com/office/drawing/2014/main" id="{EF735B93-FECF-89D4-D00B-48BBA8540B79}"/>
              </a:ext>
            </a:extLst>
          </p:cNvPr>
          <p:cNvSpPr/>
          <p:nvPr/>
        </p:nvSpPr>
        <p:spPr>
          <a:xfrm>
            <a:off x="4216708" y="3820715"/>
            <a:ext cx="2808385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Implementacja odporna na błędy (QEC)</a:t>
            </a:r>
          </a:p>
        </p:txBody>
      </p:sp>
      <p:sp>
        <p:nvSpPr>
          <p:cNvPr id="18" name="Prostokąt 17">
            <a:extLst>
              <a:ext uri="{FF2B5EF4-FFF2-40B4-BE49-F238E27FC236}">
                <a16:creationId xmlns:a16="http://schemas.microsoft.com/office/drawing/2014/main" id="{0C0A5469-DE4D-57B5-2C9D-2F66D66C044C}"/>
              </a:ext>
            </a:extLst>
          </p:cNvPr>
          <p:cNvSpPr/>
          <p:nvPr/>
        </p:nvSpPr>
        <p:spPr>
          <a:xfrm>
            <a:off x="4108184" y="4371412"/>
            <a:ext cx="1061380" cy="304414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125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Układ kontroli</a:t>
            </a:r>
          </a:p>
        </p:txBody>
      </p:sp>
      <p:sp>
        <p:nvSpPr>
          <p:cNvPr id="19" name="Prostokąt 18">
            <a:extLst>
              <a:ext uri="{FF2B5EF4-FFF2-40B4-BE49-F238E27FC236}">
                <a16:creationId xmlns:a16="http://schemas.microsoft.com/office/drawing/2014/main" id="{BD0B87E8-4D76-3A2C-1522-A62FEAAE0C28}"/>
              </a:ext>
            </a:extLst>
          </p:cNvPr>
          <p:cNvSpPr/>
          <p:nvPr/>
        </p:nvSpPr>
        <p:spPr>
          <a:xfrm>
            <a:off x="5539178" y="4358618"/>
            <a:ext cx="2808385" cy="330447"/>
          </a:xfrm>
          <a:prstGeom prst="rect">
            <a:avLst/>
          </a:prstGeom>
          <a:solidFill>
            <a:srgbClr val="6ABA9C"/>
          </a:solidFill>
          <a:ln w="127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1515" tIns="41515" rIns="41515" bIns="41515" numCol="1" spcCol="38100" rtlCol="0" anchor="t">
            <a:spAutoFit/>
          </a:bodyPr>
          <a:lstStyle/>
          <a:p>
            <a:pPr algn="ctr" defTabSz="543699" hangingPunct="0">
              <a:lnSpc>
                <a:spcPct val="120000"/>
              </a:lnSpc>
              <a:spcBef>
                <a:spcPts val="141"/>
              </a:spcBef>
            </a:pPr>
            <a:r>
              <a:rPr lang="pl-PL" sz="1266" dirty="0">
                <a:ln w="0"/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  <a:sym typeface="Times New Roman"/>
              </a:rPr>
              <a:t>Topologie połączeń układów</a:t>
            </a:r>
          </a:p>
        </p:txBody>
      </p:sp>
      <p:sp>
        <p:nvSpPr>
          <p:cNvPr id="20" name="Rectangle 2">
            <a:extLst>
              <a:ext uri="{FF2B5EF4-FFF2-40B4-BE49-F238E27FC236}">
                <a16:creationId xmlns:a16="http://schemas.microsoft.com/office/drawing/2014/main" id="{7D5D5BE9-5461-1AA0-788A-9B93D9A8B6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80581" y="411618"/>
            <a:ext cx="2541851" cy="2652593"/>
          </a:xfrm>
        </p:spPr>
        <p:txBody>
          <a:bodyPr>
            <a:normAutofit fontScale="90000"/>
          </a:bodyPr>
          <a:lstStyle/>
          <a:p>
            <a:r>
              <a:rPr lang="pl-PL" altLang="pl-PL" dirty="0" err="1"/>
              <a:t>Low-cost</a:t>
            </a:r>
            <a:r>
              <a:rPr lang="pl-PL" altLang="pl-PL" dirty="0"/>
              <a:t>, </a:t>
            </a:r>
            <a:r>
              <a:rPr lang="pl-PL" altLang="pl-PL" dirty="0" err="1"/>
              <a:t>home-made</a:t>
            </a:r>
            <a:r>
              <a:rPr lang="pl-PL" altLang="pl-PL" dirty="0"/>
              <a:t> Quantum </a:t>
            </a:r>
            <a:r>
              <a:rPr lang="pl-PL" altLang="pl-PL" dirty="0" err="1"/>
              <a:t>Computer</a:t>
            </a:r>
            <a:endParaRPr lang="es-ES" altLang="pl-PL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BE615-2B9B-BBAB-9013-D02B3938D8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nvelopes $f_i(p_i, t)$ of $\sum_i X_i X_{i+1} + \sum_i f_i(p_i, t) Z_i$">
            <a:extLst>
              <a:ext uri="{FF2B5EF4-FFF2-40B4-BE49-F238E27FC236}">
                <a16:creationId xmlns:a16="http://schemas.microsoft.com/office/drawing/2014/main" id="{883A6217-BEAA-5BAD-E6C5-F6A6BBD1ED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" t="897" r="329" b="2123"/>
          <a:stretch/>
        </p:blipFill>
        <p:spPr bwMode="auto">
          <a:xfrm>
            <a:off x="7274383" y="699066"/>
            <a:ext cx="4743684" cy="554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xtended Data Fig. 1">
            <a:extLst>
              <a:ext uri="{FF2B5EF4-FFF2-40B4-BE49-F238E27FC236}">
                <a16:creationId xmlns:a16="http://schemas.microsoft.com/office/drawing/2014/main" id="{8FE9D3A9-42ED-DE4B-4E2C-3E7C169493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610" y="767506"/>
            <a:ext cx="6779511" cy="5755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A43766-3196-D80D-7C6F-505E75DF387C}"/>
              </a:ext>
            </a:extLst>
          </p:cNvPr>
          <p:cNvSpPr txBox="1">
            <a:spLocks/>
          </p:cNvSpPr>
          <p:nvPr/>
        </p:nvSpPr>
        <p:spPr>
          <a:xfrm>
            <a:off x="233610" y="196221"/>
            <a:ext cx="4087580" cy="52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sz="2812" b="1" dirty="0"/>
              <a:t>Projekt rozwiązania nr. 1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1882A691-EC66-1506-AE97-57EF1A0E7113}"/>
              </a:ext>
            </a:extLst>
          </p:cNvPr>
          <p:cNvSpPr txBox="1"/>
          <p:nvPr/>
        </p:nvSpPr>
        <p:spPr>
          <a:xfrm>
            <a:off x="-67539" y="6565275"/>
            <a:ext cx="7404654" cy="2871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Źródło: 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Xue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, X. et al. (2021). CMOS-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based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cryogenic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control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 of 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silicon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 quantum </a:t>
            </a:r>
            <a:r>
              <a:rPr lang="pl-PL" sz="1266" dirty="0" err="1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circuits</a:t>
            </a:r>
            <a:r>
              <a:rPr lang="pl-PL" sz="1266" dirty="0">
                <a:solidFill>
                  <a:schemeClr val="tx2"/>
                </a:solidFill>
                <a:highlight>
                  <a:srgbClr val="C0C0C0"/>
                </a:highlight>
                <a:latin typeface="__fkGroteskNeue_598ab8"/>
              </a:rPr>
              <a:t>. Nature, 593, 205-210. </a:t>
            </a:r>
            <a:endParaRPr lang="pl-PL" sz="1266" dirty="0">
              <a:solidFill>
                <a:schemeClr val="tx2"/>
              </a:solidFill>
              <a:highlight>
                <a:srgbClr val="C0C0C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C79292-165C-C149-79BA-DB4E22F8DAEF}"/>
              </a:ext>
            </a:extLst>
          </p:cNvPr>
          <p:cNvSpPr txBox="1"/>
          <p:nvPr/>
        </p:nvSpPr>
        <p:spPr>
          <a:xfrm>
            <a:off x="4980128" y="279041"/>
            <a:ext cx="677901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Intel Labs, 2-kubitowy </a:t>
            </a:r>
            <a:r>
              <a:rPr lang="en-US" dirty="0" err="1"/>
              <a:t>procesor</a:t>
            </a:r>
            <a:r>
              <a:rPr lang="en-US" dirty="0"/>
              <a:t> </a:t>
            </a:r>
            <a:r>
              <a:rPr lang="en-US" dirty="0" err="1"/>
              <a:t>kwantowy</a:t>
            </a:r>
            <a:r>
              <a:rPr lang="en-US" dirty="0"/>
              <a:t> </a:t>
            </a:r>
            <a:r>
              <a:rPr lang="en-US" dirty="0" err="1"/>
              <a:t>i</a:t>
            </a:r>
            <a:r>
              <a:rPr lang="en-US" dirty="0"/>
              <a:t> kontoler Ridge Horse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332989-7D36-C75B-1513-B0CCE680E5F5}"/>
              </a:ext>
            </a:extLst>
          </p:cNvPr>
          <p:cNvSpPr txBox="1"/>
          <p:nvPr/>
        </p:nvSpPr>
        <p:spPr>
          <a:xfrm>
            <a:off x="7268497" y="6236110"/>
            <a:ext cx="4918585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Źródło</a:t>
            </a:r>
            <a:r>
              <a:rPr lang="en-US" dirty="0"/>
              <a:t>: </a:t>
            </a:r>
            <a:r>
              <a:rPr lang="en-US" dirty="0">
                <a:ea typeface="+mn-lt"/>
                <a:cs typeface="+mn-lt"/>
                <a:hlinkClick r:id="rId5"/>
              </a:rPr>
              <a:t>Differentiable pulse programming with qubits in PennyLane | PennyLane Demos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750443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>
            <a:extLst>
              <a:ext uri="{FF2B5EF4-FFF2-40B4-BE49-F238E27FC236}">
                <a16:creationId xmlns:a16="http://schemas.microsoft.com/office/drawing/2014/main" id="{A2676125-EF83-1BEA-0A99-99B429B1CC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8793" y="214575"/>
            <a:ext cx="11862707" cy="480184"/>
          </a:xfrm>
        </p:spPr>
        <p:txBody>
          <a:bodyPr>
            <a:noAutofit/>
          </a:bodyPr>
          <a:lstStyle/>
          <a:p>
            <a:pPr algn="ctr"/>
            <a:r>
              <a:rPr lang="pl-PL" sz="3200" b="0" i="0" dirty="0">
                <a:effectLst/>
                <a:latin typeface="__fkGroteskNeue_598ab8"/>
              </a:rPr>
              <a:t>Schemat generowania pulsów stosowany w manipulacji </a:t>
            </a:r>
            <a:r>
              <a:rPr lang="pl-PL" sz="3200" b="0" i="0" dirty="0" err="1">
                <a:effectLst/>
                <a:latin typeface="__fkGroteskNeue_598ab8"/>
              </a:rPr>
              <a:t>kubitami</a:t>
            </a:r>
            <a:endParaRPr lang="es-ES" altLang="pl-PL" sz="3200" dirty="0"/>
          </a:p>
        </p:txBody>
      </p:sp>
      <p:pic>
        <p:nvPicPr>
          <p:cNvPr id="7170" name="Picture 2" descr="Extended Data Fig. 6">
            <a:extLst>
              <a:ext uri="{FF2B5EF4-FFF2-40B4-BE49-F238E27FC236}">
                <a16:creationId xmlns:a16="http://schemas.microsoft.com/office/drawing/2014/main" id="{036F441D-8328-52FF-99EC-A83661C66A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11" y="856149"/>
            <a:ext cx="6543522" cy="328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1563C0FE-B511-C1B3-14BF-4B66140FC906}"/>
              </a:ext>
            </a:extLst>
          </p:cNvPr>
          <p:cNvSpPr txBox="1"/>
          <p:nvPr/>
        </p:nvSpPr>
        <p:spPr>
          <a:xfrm>
            <a:off x="7249563" y="1119046"/>
            <a:ext cx="4357102" cy="1600438"/>
          </a:xfrm>
          <a:prstGeom prst="rect">
            <a:avLst/>
          </a:prstGeom>
          <a:solidFill>
            <a:srgbClr val="FFFFFF"/>
          </a:solidFill>
        </p:spPr>
        <p:txBody>
          <a:bodyPr wrap="square" lIns="91440" tIns="45720" rIns="91440" bIns="45720" anchor="t">
            <a:spAutoFit/>
          </a:bodyPr>
          <a:lstStyle/>
          <a:p>
            <a:pPr marL="342265" indent="-342265" algn="just">
              <a:buAutoNum type="arabicPeriod"/>
            </a:pP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Etap inicjalizacji – </a:t>
            </a:r>
            <a:r>
              <a:rPr lang="pl-PL" sz="1400" b="1" dirty="0" err="1">
                <a:solidFill>
                  <a:srgbClr val="111111"/>
                </a:solidFill>
                <a:latin typeface="-apple-system"/>
              </a:rPr>
              <a:t>kubity</a:t>
            </a: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 są przygotowywane w dobrze zdefiniowanym stanie początkowym, zazwyczaj stanie podstawowym.</a:t>
            </a:r>
            <a:endParaRPr lang="en-US" sz="1400"/>
          </a:p>
          <a:p>
            <a:pPr marL="342265" indent="-342265" algn="just">
              <a:buAutoNum type="arabicPeriod"/>
            </a:pP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Etap manipulacji - </a:t>
            </a:r>
            <a:r>
              <a:rPr lang="pl-PL" sz="1400" b="1" err="1">
                <a:solidFill>
                  <a:srgbClr val="111111"/>
                </a:solidFill>
                <a:latin typeface="-apple-system"/>
              </a:rPr>
              <a:t>kubity</a:t>
            </a: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 są manipulowane serią impulsów kontrolnych w celu wykonania operacji.</a:t>
            </a:r>
          </a:p>
          <a:p>
            <a:pPr marL="342265" indent="-342265" algn="just">
              <a:buAutoNum type="arabicPeriod"/>
            </a:pP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Etap odczytu - końcowy stan </a:t>
            </a:r>
            <a:r>
              <a:rPr lang="pl-PL" sz="1400" b="1" err="1">
                <a:solidFill>
                  <a:srgbClr val="111111"/>
                </a:solidFill>
                <a:latin typeface="-apple-system"/>
              </a:rPr>
              <a:t>kubitów</a:t>
            </a:r>
            <a:r>
              <a:rPr lang="pl-PL" sz="1400" b="1" dirty="0">
                <a:solidFill>
                  <a:srgbClr val="111111"/>
                </a:solidFill>
                <a:latin typeface="-apple-system"/>
              </a:rPr>
              <a:t> jest mierzony, aby uzyskać wynik obliczeń.</a:t>
            </a:r>
            <a:endParaRPr lang="pl-PL" sz="1400"/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2C9024C-8C5A-C32D-797B-93739FC66B20}"/>
              </a:ext>
            </a:extLst>
          </p:cNvPr>
          <p:cNvSpPr txBox="1"/>
          <p:nvPr/>
        </p:nvSpPr>
        <p:spPr>
          <a:xfrm>
            <a:off x="1628526" y="6503823"/>
            <a:ext cx="7404654" cy="2871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Źródło: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Xue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, X. et al. (2021). CMOS-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based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cryogenic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control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of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silicon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quantum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circuits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. Nature, 593, 205-210. </a:t>
            </a:r>
            <a:endParaRPr lang="pl-PL" sz="1266" dirty="0">
              <a:solidFill>
                <a:schemeClr val="tx2"/>
              </a:solidFill>
            </a:endParaRPr>
          </a:p>
        </p:txBody>
      </p:sp>
      <p:pic>
        <p:nvPicPr>
          <p:cNvPr id="3" name="Picture 2" descr="Extended Data Fig. 9">
            <a:extLst>
              <a:ext uri="{FF2B5EF4-FFF2-40B4-BE49-F238E27FC236}">
                <a16:creationId xmlns:a16="http://schemas.microsoft.com/office/drawing/2014/main" id="{10272CDC-6A17-811D-59CD-F73B072581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168"/>
          <a:stretch/>
        </p:blipFill>
        <p:spPr bwMode="auto">
          <a:xfrm>
            <a:off x="138793" y="4179067"/>
            <a:ext cx="3543979" cy="216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xtended Data Fig. 9">
            <a:extLst>
              <a:ext uri="{FF2B5EF4-FFF2-40B4-BE49-F238E27FC236}">
                <a16:creationId xmlns:a16="http://schemas.microsoft.com/office/drawing/2014/main" id="{1A6E5CAB-A555-46A5-DE59-1A9606313F1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8"/>
          <a:stretch/>
        </p:blipFill>
        <p:spPr bwMode="auto">
          <a:xfrm>
            <a:off x="3551645" y="4179067"/>
            <a:ext cx="3543979" cy="216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pole tekstowe 6">
            <a:extLst>
              <a:ext uri="{FF2B5EF4-FFF2-40B4-BE49-F238E27FC236}">
                <a16:creationId xmlns:a16="http://schemas.microsoft.com/office/drawing/2014/main" id="{D45E475D-CEF0-D981-A741-8DC1CA130B29}"/>
              </a:ext>
            </a:extLst>
          </p:cNvPr>
          <p:cNvSpPr txBox="1"/>
          <p:nvPr/>
        </p:nvSpPr>
        <p:spPr>
          <a:xfrm>
            <a:off x="7103321" y="2849021"/>
            <a:ext cx="4611101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l-PL" sz="1600" dirty="0"/>
              <a:t>Błędy odczytu można usunąć poprzez normalizację prawdopodobieństw odczytu za pomocą miary wierności (ang. </a:t>
            </a:r>
            <a:r>
              <a:rPr lang="pl-PL" sz="1600" dirty="0" err="1"/>
              <a:t>fidelity</a:t>
            </a:r>
            <a:r>
              <a:rPr lang="pl-PL" sz="1600" dirty="0"/>
              <a:t>) poprzez: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l-PL" sz="1600" b="0" i="0" dirty="0">
                <a:effectLst/>
                <a:latin typeface="__fkGroteskNeue_598ab8"/>
              </a:rPr>
              <a:t>Kalibrację systemu dla znanych stanów podstawowych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l-PL" sz="1600" b="0" i="0" dirty="0">
                <a:effectLst/>
                <a:latin typeface="__fkGroteskNeue_598ab8"/>
              </a:rPr>
              <a:t>Określenie wierności odczytu</a:t>
            </a:r>
          </a:p>
          <a:p>
            <a:pPr marL="914400" lvl="1" indent="-457200" algn="just">
              <a:buFont typeface="Arial" panose="020B0604020202020204" pitchFamily="34" charset="0"/>
              <a:buChar char="•"/>
            </a:pPr>
            <a:r>
              <a:rPr lang="pl-PL" sz="1600" b="0" i="0" dirty="0">
                <a:effectLst/>
                <a:latin typeface="__fkGroteskNeue_598ab8"/>
              </a:rPr>
              <a:t>Korektę wyników rzeczywistych pomiarów</a:t>
            </a:r>
            <a:endParaRPr lang="pl-PL" sz="160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l-PL" sz="1600" dirty="0"/>
              <a:t>W eksperymentach </a:t>
            </a:r>
            <a:r>
              <a:rPr lang="pl-PL" sz="1600" dirty="0" err="1"/>
              <a:t>dwukubitowych</a:t>
            </a:r>
            <a:r>
              <a:rPr lang="pl-PL" sz="1600" dirty="0"/>
              <a:t>, zaniki w kontrolowanych oscylacjach </a:t>
            </a:r>
            <a:r>
              <a:rPr lang="pl-PL" sz="1600" dirty="0" err="1"/>
              <a:t>Rabiego</a:t>
            </a:r>
            <a:r>
              <a:rPr lang="pl-PL" sz="1600" dirty="0"/>
              <a:t> są w dużej mierze przypisywane oddziaływaniom otoczenia (zakłóceniom).</a:t>
            </a:r>
          </a:p>
        </p:txBody>
      </p:sp>
    </p:spTree>
    <p:extLst>
      <p:ext uri="{BB962C8B-B14F-4D97-AF65-F5344CB8AC3E}">
        <p14:creationId xmlns:p14="http://schemas.microsoft.com/office/powerpoint/2010/main" val="33028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489C73FB-D273-B3BA-8DF6-C324CECEDD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33910" y="263163"/>
            <a:ext cx="7724181" cy="442283"/>
          </a:xfrm>
        </p:spPr>
        <p:txBody>
          <a:bodyPr>
            <a:normAutofit/>
          </a:bodyPr>
          <a:lstStyle/>
          <a:p>
            <a:pPr algn="ctr"/>
            <a:r>
              <a:rPr lang="pl-PL" altLang="pl-PL" sz="2250" dirty="0" err="1"/>
              <a:t>Benchmarking</a:t>
            </a:r>
            <a:r>
              <a:rPr lang="pl-PL" altLang="pl-PL" sz="2250" dirty="0"/>
              <a:t> z zastosowaniem algorytmu </a:t>
            </a:r>
            <a:r>
              <a:rPr lang="es-ES" altLang="pl-PL" sz="2250" dirty="0" err="1"/>
              <a:t>Deutsch</a:t>
            </a:r>
            <a:r>
              <a:rPr lang="pl-PL" altLang="pl-PL" sz="2250" dirty="0"/>
              <a:t>a</a:t>
            </a:r>
            <a:r>
              <a:rPr lang="es-ES" altLang="pl-PL" sz="2250" dirty="0"/>
              <a:t>–Jo</a:t>
            </a:r>
            <a:r>
              <a:rPr lang="pl-PL" altLang="pl-PL" sz="2250" dirty="0"/>
              <a:t>z</a:t>
            </a:r>
            <a:r>
              <a:rPr lang="es-ES" altLang="pl-PL" sz="2250" dirty="0" err="1"/>
              <a:t>sz</a:t>
            </a:r>
            <a:r>
              <a:rPr lang="pl-PL" altLang="pl-PL" sz="2250" dirty="0"/>
              <a:t>y</a:t>
            </a:r>
            <a:endParaRPr lang="es-ES" altLang="pl-PL" sz="2250" dirty="0"/>
          </a:p>
        </p:txBody>
      </p:sp>
      <p:pic>
        <p:nvPicPr>
          <p:cNvPr id="4098" name="Picture 2" descr="Fig. 4">
            <a:extLst>
              <a:ext uri="{FF2B5EF4-FFF2-40B4-BE49-F238E27FC236}">
                <a16:creationId xmlns:a16="http://schemas.microsoft.com/office/drawing/2014/main" id="{2069DFA3-9439-7747-AB59-AE02193719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71"/>
          <a:stretch/>
        </p:blipFill>
        <p:spPr bwMode="auto">
          <a:xfrm>
            <a:off x="1775520" y="1138748"/>
            <a:ext cx="4602604" cy="4794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108E240A-0B69-19DB-C042-548A9E18E338}"/>
              </a:ext>
            </a:extLst>
          </p:cNvPr>
          <p:cNvSpPr txBox="1"/>
          <p:nvPr/>
        </p:nvSpPr>
        <p:spPr>
          <a:xfrm>
            <a:off x="6649144" y="1527035"/>
            <a:ext cx="4487573" cy="17543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just"/>
            <a:r>
              <a:rPr lang="pl-PL" dirty="0">
                <a:solidFill>
                  <a:schemeClr val="tx2">
                    <a:lumMod val="50000"/>
                  </a:schemeClr>
                </a:solidFill>
                <a:latin typeface="Harding"/>
              </a:rPr>
              <a:t>Sekwencje impulsów algorytmu </a:t>
            </a:r>
            <a:r>
              <a:rPr lang="pl-PL" dirty="0" err="1">
                <a:solidFill>
                  <a:schemeClr val="tx2">
                    <a:lumMod val="50000"/>
                  </a:schemeClr>
                </a:solidFill>
                <a:latin typeface="Harding"/>
              </a:rPr>
              <a:t>Deutscha-Jozsy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  <a:latin typeface="Harding"/>
              </a:rPr>
              <a:t> zaprogramowane w kontrolerze kriogenicznym. Algorytm </a:t>
            </a:r>
            <a:r>
              <a:rPr lang="pl-PL" dirty="0" err="1">
                <a:solidFill>
                  <a:schemeClr val="tx2">
                    <a:lumMod val="50000"/>
                  </a:schemeClr>
                </a:solidFill>
                <a:latin typeface="Harding"/>
              </a:rPr>
              <a:t>Deutscha-Jozsy</a:t>
            </a:r>
            <a:r>
              <a:rPr lang="pl-PL" dirty="0">
                <a:solidFill>
                  <a:schemeClr val="tx2">
                    <a:lumMod val="50000"/>
                  </a:schemeClr>
                </a:solidFill>
                <a:latin typeface="Harding"/>
              </a:rPr>
              <a:t> określa, czy funkcja daje stały czy zrównoważony wynik.</a:t>
            </a:r>
          </a:p>
          <a:p>
            <a:pPr algn="just"/>
            <a:endParaRPr lang="pl-PL" dirty="0">
              <a:solidFill>
                <a:schemeClr val="tx2">
                  <a:lumMod val="50000"/>
                </a:schemeClr>
              </a:solidFill>
              <a:latin typeface="Harding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729ECB22-7A6F-809C-ED25-782E808AB0DA}"/>
              </a:ext>
            </a:extLst>
          </p:cNvPr>
          <p:cNvSpPr txBox="1"/>
          <p:nvPr/>
        </p:nvSpPr>
        <p:spPr>
          <a:xfrm>
            <a:off x="1628526" y="6503823"/>
            <a:ext cx="7404654" cy="2871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Źródło: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Xue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, X. et al. (2021). CMOS-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based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cryogenic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control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of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silicon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 quantum </a:t>
            </a:r>
            <a:r>
              <a:rPr lang="pl-PL" sz="1266" dirty="0" err="1">
                <a:solidFill>
                  <a:schemeClr val="tx2"/>
                </a:solidFill>
                <a:latin typeface="__fkGroteskNeue_598ab8"/>
              </a:rPr>
              <a:t>circuits</a:t>
            </a:r>
            <a:r>
              <a:rPr lang="pl-PL" sz="1266" dirty="0">
                <a:solidFill>
                  <a:schemeClr val="tx2"/>
                </a:solidFill>
                <a:latin typeface="__fkGroteskNeue_598ab8"/>
              </a:rPr>
              <a:t>. Nature, 593, 205-210. </a:t>
            </a:r>
            <a:endParaRPr lang="pl-PL" sz="1266" dirty="0">
              <a:solidFill>
                <a:schemeClr val="tx2"/>
              </a:solidFill>
            </a:endParaRP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594E7B42-1448-39B9-1228-E7D78A8EB742}"/>
              </a:ext>
            </a:extLst>
          </p:cNvPr>
          <p:cNvSpPr txBox="1"/>
          <p:nvPr/>
        </p:nvSpPr>
        <p:spPr>
          <a:xfrm>
            <a:off x="6649143" y="4632742"/>
            <a:ext cx="4487574" cy="1015663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pl-PL" sz="2000" dirty="0">
                <a:solidFill>
                  <a:schemeClr val="tx2">
                    <a:lumMod val="50000"/>
                  </a:schemeClr>
                </a:solidFill>
                <a:latin typeface="Harding"/>
              </a:rPr>
              <a:t>Funkcje stałe uzyskują w tym teście 78%–80% prawdopodobieństwa zmierzenia </a:t>
            </a:r>
            <a:r>
              <a:rPr lang="pl-PL" sz="2000" dirty="0" err="1">
                <a:solidFill>
                  <a:schemeClr val="tx2">
                    <a:lumMod val="50000"/>
                  </a:schemeClr>
                </a:solidFill>
                <a:latin typeface="Harding"/>
              </a:rPr>
              <a:t>kubitu</a:t>
            </a:r>
            <a:r>
              <a:rPr lang="pl-PL" sz="2000" dirty="0">
                <a:solidFill>
                  <a:schemeClr val="tx2">
                    <a:lumMod val="50000"/>
                  </a:schemeClr>
                </a:solidFill>
                <a:latin typeface="Harding"/>
              </a:rPr>
              <a:t> jako |0&gt; lub |1⟩ </a:t>
            </a:r>
            <a:endParaRPr lang="pl-PL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0"/>
    </mc:Choice>
    <mc:Fallback xmlns="">
      <p:transition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6C17CB3B-2A25-6B64-E120-CD1E0716D59D}"/>
              </a:ext>
            </a:extLst>
          </p:cNvPr>
          <p:cNvSpPr txBox="1">
            <a:spLocks/>
          </p:cNvSpPr>
          <p:nvPr/>
        </p:nvSpPr>
        <p:spPr>
          <a:xfrm>
            <a:off x="1148098" y="343440"/>
            <a:ext cx="9887827" cy="5026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b="1" dirty="0"/>
              <a:t>Projekt rozwiązania nr. 1 i nr.  2 – komputer kwantowy w domu</a:t>
            </a:r>
          </a:p>
        </p:txBody>
      </p:sp>
      <p:pic>
        <p:nvPicPr>
          <p:cNvPr id="3" name="Obraz 2" descr="Obraz zawierający diagram, tekst, linia, Rysunek techniczny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F9593EAA-8D41-16F7-E3CB-CC980E0FC8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390" y="844418"/>
            <a:ext cx="10471219" cy="580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128266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0C719-D94C-A88F-DE09-24F455F43A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C07FB3BC-9155-8658-FD37-DC7E21328387}"/>
              </a:ext>
            </a:extLst>
          </p:cNvPr>
          <p:cNvSpPr txBox="1">
            <a:spLocks/>
          </p:cNvSpPr>
          <p:nvPr/>
        </p:nvSpPr>
        <p:spPr>
          <a:xfrm>
            <a:off x="2008420" y="269699"/>
            <a:ext cx="8376118" cy="52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sz="2812" b="1" dirty="0"/>
              <a:t>Projekt rozwiązania nr. 1</a:t>
            </a: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831B107-F03E-D758-E471-781BD4C366A3}"/>
              </a:ext>
            </a:extLst>
          </p:cNvPr>
          <p:cNvSpPr txBox="1"/>
          <p:nvPr/>
        </p:nvSpPr>
        <p:spPr>
          <a:xfrm>
            <a:off x="6969054" y="355457"/>
            <a:ext cx="3490103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Algorytm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Deutscha-Jozszy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w domu</a:t>
            </a:r>
          </a:p>
        </p:txBody>
      </p:sp>
      <p:pic>
        <p:nvPicPr>
          <p:cNvPr id="3" name="Obraz 2" descr="Obraz zawierający tekst, tablica suchościeralna biała, pismo odręczne, Materiały biurowe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48953FB7-AE07-0CB7-BE51-3B917631CF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203" y="1350172"/>
            <a:ext cx="7973594" cy="4487291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5577A6F5-3E86-C71C-AE9D-E9ED46FB832E}"/>
              </a:ext>
            </a:extLst>
          </p:cNvPr>
          <p:cNvSpPr txBox="1"/>
          <p:nvPr/>
        </p:nvSpPr>
        <p:spPr>
          <a:xfrm>
            <a:off x="104096" y="6315974"/>
            <a:ext cx="66191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Źródło: </a:t>
            </a:r>
            <a:r>
              <a:rPr lang="en-US" dirty="0">
                <a:solidFill>
                  <a:srgbClr val="46788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 made a (useless) quantum computer at home - YouTube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3741741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25FA70-5F15-8D81-C035-857EF39C2C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75CD9D77-872E-D101-D391-210F074CD423}"/>
              </a:ext>
            </a:extLst>
          </p:cNvPr>
          <p:cNvSpPr txBox="1">
            <a:spLocks/>
          </p:cNvSpPr>
          <p:nvPr/>
        </p:nvSpPr>
        <p:spPr>
          <a:xfrm>
            <a:off x="2008420" y="269699"/>
            <a:ext cx="8376118" cy="52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b="1" dirty="0"/>
              <a:t>Projekt rozwiązania nr. 1</a:t>
            </a:r>
            <a:endParaRPr lang="pl-PL" sz="2812" b="1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23656B53-B358-9D2B-3C55-123D2E3FC54A}"/>
              </a:ext>
            </a:extLst>
          </p:cNvPr>
          <p:cNvSpPr txBox="1"/>
          <p:nvPr/>
        </p:nvSpPr>
        <p:spPr>
          <a:xfrm>
            <a:off x="6969054" y="355457"/>
            <a:ext cx="3490103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Algorytm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Deutscha-Jozszy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w domu</a:t>
            </a: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6F0E26BF-8EC5-7465-333F-D3409F2F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589" y="1145206"/>
            <a:ext cx="4688760" cy="850412"/>
          </a:xfrm>
          <a:prstGeom prst="rect">
            <a:avLst/>
          </a:prstGeom>
        </p:spPr>
      </p:pic>
      <p:pic>
        <p:nvPicPr>
          <p:cNvPr id="6" name="Obraz 5">
            <a:extLst>
              <a:ext uri="{FF2B5EF4-FFF2-40B4-BE49-F238E27FC236}">
                <a16:creationId xmlns:a16="http://schemas.microsoft.com/office/drawing/2014/main" id="{751E944C-0851-A693-CF91-8CB2E0A2C4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000" y="2132236"/>
            <a:ext cx="6149938" cy="3713003"/>
          </a:xfrm>
          <a:prstGeom prst="rect">
            <a:avLst/>
          </a:prstGeom>
        </p:spPr>
      </p:pic>
      <p:pic>
        <p:nvPicPr>
          <p:cNvPr id="8" name="Obraz 7" descr="Obraz zawierający pismo odręczne, tekst, Czcionka, kaligrafi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D306053B-1A06-8C55-B915-933033FCD3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17" r="20307"/>
          <a:stretch/>
        </p:blipFill>
        <p:spPr>
          <a:xfrm>
            <a:off x="7168714" y="5650207"/>
            <a:ext cx="4193229" cy="1207793"/>
          </a:xfrm>
          <a:prstGeom prst="rect">
            <a:avLst/>
          </a:prstGeom>
        </p:spPr>
      </p:pic>
      <p:pic>
        <p:nvPicPr>
          <p:cNvPr id="11" name="Obraz 10" descr="Obraz zawierający tekst, Czcionka, pismo odręczne, lini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1FC167FF-9CF3-253A-1616-2586FB9EA4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873" y="4782241"/>
            <a:ext cx="4694910" cy="1062998"/>
          </a:xfrm>
          <a:prstGeom prst="rect">
            <a:avLst/>
          </a:prstGeom>
        </p:spPr>
      </p:pic>
      <p:pic>
        <p:nvPicPr>
          <p:cNvPr id="15" name="Obraz 14" descr="Obraz zawierający tekst, Czcionka, Jaskrawoniebieski, linia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F48A1766-D7E3-6A8C-8EA2-E55F18179E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276" y="3769909"/>
            <a:ext cx="4378103" cy="1062997"/>
          </a:xfrm>
          <a:prstGeom prst="rect">
            <a:avLst/>
          </a:prstGeom>
        </p:spPr>
      </p:pic>
      <p:pic>
        <p:nvPicPr>
          <p:cNvPr id="17" name="Obraz 16" descr="Obraz zawierający Czcionka, diagram, linia, tekst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B2AE2DCA-943C-F6B0-5D96-B98A3BA9FA2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527" y="863855"/>
            <a:ext cx="3703604" cy="1413115"/>
          </a:xfrm>
          <a:prstGeom prst="rect">
            <a:avLst/>
          </a:prstGeom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AD67CD66-CE44-4040-8D58-9A6E34B566A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68714" y="2888627"/>
            <a:ext cx="1432160" cy="547591"/>
          </a:xfrm>
          <a:prstGeom prst="rect">
            <a:avLst/>
          </a:prstGeom>
        </p:spPr>
      </p:pic>
      <p:pic>
        <p:nvPicPr>
          <p:cNvPr id="23" name="Obraz 22">
            <a:extLst>
              <a:ext uri="{FF2B5EF4-FFF2-40B4-BE49-F238E27FC236}">
                <a16:creationId xmlns:a16="http://schemas.microsoft.com/office/drawing/2014/main" id="{0527845C-6E56-4284-8DED-CDB9ACD7FD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60627" y="2507117"/>
            <a:ext cx="3531373" cy="1310612"/>
          </a:xfrm>
          <a:prstGeom prst="rect">
            <a:avLst/>
          </a:prstGeom>
        </p:spPr>
      </p:pic>
      <p:sp>
        <p:nvSpPr>
          <p:cNvPr id="25" name="pole tekstowe 24">
            <a:extLst>
              <a:ext uri="{FF2B5EF4-FFF2-40B4-BE49-F238E27FC236}">
                <a16:creationId xmlns:a16="http://schemas.microsoft.com/office/drawing/2014/main" id="{CD998A76-FF32-F7A2-7770-F5BFBB79AC58}"/>
              </a:ext>
            </a:extLst>
          </p:cNvPr>
          <p:cNvSpPr txBox="1"/>
          <p:nvPr/>
        </p:nvSpPr>
        <p:spPr>
          <a:xfrm>
            <a:off x="354917" y="6434412"/>
            <a:ext cx="632670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dirty="0"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Źródło: </a:t>
            </a:r>
            <a:r>
              <a:rPr lang="pl-PL" sz="1400" dirty="0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Quantum Computing (CST Part II) - </a:t>
            </a:r>
            <a:r>
              <a:rPr lang="pl-PL" sz="1400" dirty="0" err="1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Lecture</a:t>
            </a:r>
            <a:r>
              <a:rPr lang="pl-PL" sz="1400" dirty="0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7: </a:t>
            </a:r>
            <a:r>
              <a:rPr lang="pl-PL" sz="1400" dirty="0" err="1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Deutsch-Jozsa</a:t>
            </a:r>
            <a:r>
              <a:rPr lang="pl-PL" sz="1400" dirty="0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pl-PL" sz="1400" dirty="0" err="1">
                <a:solidFill>
                  <a:srgbClr val="467886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algorithm</a:t>
            </a:r>
            <a:endParaRPr lang="pl-PL" sz="1400" dirty="0"/>
          </a:p>
        </p:txBody>
      </p:sp>
      <p:cxnSp>
        <p:nvCxnSpPr>
          <p:cNvPr id="27" name="Łącznik prosty 26">
            <a:extLst>
              <a:ext uri="{FF2B5EF4-FFF2-40B4-BE49-F238E27FC236}">
                <a16:creationId xmlns:a16="http://schemas.microsoft.com/office/drawing/2014/main" id="{BC100B8F-12F4-7979-D0C7-171A1071B4B0}"/>
              </a:ext>
            </a:extLst>
          </p:cNvPr>
          <p:cNvCxnSpPr>
            <a:cxnSpLocks/>
          </p:cNvCxnSpPr>
          <p:nvPr/>
        </p:nvCxnSpPr>
        <p:spPr>
          <a:xfrm>
            <a:off x="6794681" y="796977"/>
            <a:ext cx="24723" cy="57269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21163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A94161-7E82-69BB-D47B-A7DA0474AB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63DBD136-6640-4982-967A-425D97B143D2}"/>
              </a:ext>
            </a:extLst>
          </p:cNvPr>
          <p:cNvSpPr txBox="1">
            <a:spLocks/>
          </p:cNvSpPr>
          <p:nvPr/>
        </p:nvSpPr>
        <p:spPr>
          <a:xfrm>
            <a:off x="1000614" y="122215"/>
            <a:ext cx="4087580" cy="52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b="1" dirty="0"/>
              <a:t>Projekt rozwiązania nr. 3</a:t>
            </a:r>
            <a:endParaRPr lang="pl-PL" sz="2812" b="1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C2D9CED-B105-8971-1D3E-1B4CB7CD7133}"/>
              </a:ext>
            </a:extLst>
          </p:cNvPr>
          <p:cNvSpPr txBox="1"/>
          <p:nvPr/>
        </p:nvSpPr>
        <p:spPr>
          <a:xfrm>
            <a:off x="6392636" y="357360"/>
            <a:ext cx="5641521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Entanglement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(Bell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States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):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Hadamard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+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Controlled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-NOT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gates</a:t>
            </a:r>
            <a:endParaRPr lang="pl-PL" sz="1687" i="1" dirty="0">
              <a:solidFill>
                <a:schemeClr val="tx2">
                  <a:lumMod val="50000"/>
                </a:schemeClr>
              </a:solidFill>
              <a:latin typeface="Adagio_Slab"/>
            </a:endParaRPr>
          </a:p>
        </p:txBody>
      </p:sp>
      <p:pic>
        <p:nvPicPr>
          <p:cNvPr id="3" name="Obraz 2" descr="Obraz zawierający tekst, pismo odręczne, design&#10;&#10;Zawartość wygenerowana przez sztuczną inteligencję może być niepoprawna.">
            <a:extLst>
              <a:ext uri="{FF2B5EF4-FFF2-40B4-BE49-F238E27FC236}">
                <a16:creationId xmlns:a16="http://schemas.microsoft.com/office/drawing/2014/main" id="{15E9F6DA-32BC-C7BD-B30E-067456FDB9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727"/>
            <a:ext cx="12192000" cy="5072546"/>
          </a:xfrm>
          <a:prstGeom prst="rect">
            <a:avLst/>
          </a:prstGeom>
        </p:spPr>
      </p:pic>
      <p:sp>
        <p:nvSpPr>
          <p:cNvPr id="5" name="Dymek mowy: owalny 4">
            <a:extLst>
              <a:ext uri="{FF2B5EF4-FFF2-40B4-BE49-F238E27FC236}">
                <a16:creationId xmlns:a16="http://schemas.microsoft.com/office/drawing/2014/main" id="{4B3DDFFA-47CF-8349-B61F-1CB6B286FE39}"/>
              </a:ext>
            </a:extLst>
          </p:cNvPr>
          <p:cNvSpPr/>
          <p:nvPr/>
        </p:nvSpPr>
        <p:spPr>
          <a:xfrm>
            <a:off x="5600701" y="2016578"/>
            <a:ext cx="2245178" cy="1412422"/>
          </a:xfrm>
          <a:prstGeom prst="wedgeEllipse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Zjawiska nieliniowe, np. efekt </a:t>
            </a:r>
            <a:r>
              <a:rPr lang="pl-PL" dirty="0" err="1"/>
              <a:t>Kerra</a:t>
            </a:r>
            <a:endParaRPr lang="pl-PL" dirty="0"/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5670224-5860-0834-6EE7-55169CFF862E}"/>
              </a:ext>
            </a:extLst>
          </p:cNvPr>
          <p:cNvSpPr txBox="1"/>
          <p:nvPr/>
        </p:nvSpPr>
        <p:spPr>
          <a:xfrm>
            <a:off x="190129" y="6070168"/>
            <a:ext cx="385387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Źródło: </a:t>
            </a:r>
            <a:r>
              <a:rPr lang="en-US" dirty="0">
                <a:solidFill>
                  <a:srgbClr val="46788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 made a (useless) quantum computer at home - YouTube</a:t>
            </a:r>
            <a:endParaRPr lang="pl-PL" dirty="0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579D44A-3DD2-CABB-B60A-1DDA9FE5346E}"/>
              </a:ext>
            </a:extLst>
          </p:cNvPr>
          <p:cNvSpPr txBox="1"/>
          <p:nvPr/>
        </p:nvSpPr>
        <p:spPr>
          <a:xfrm>
            <a:off x="6392636" y="45612"/>
            <a:ext cx="3490103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b="1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Splątanie kwantowe w domu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ECFE85-0F69-7431-5AE4-1A6512ADDE8F}"/>
              </a:ext>
            </a:extLst>
          </p:cNvPr>
          <p:cNvSpPr txBox="1"/>
          <p:nvPr/>
        </p:nvSpPr>
        <p:spPr>
          <a:xfrm>
            <a:off x="5781369" y="6064043"/>
            <a:ext cx="624594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>
                <a:hlinkClick r:id="rId5"/>
              </a:rPr>
              <a:t>quantum entanglement - What laser and BBO are needed to create entangled laser streams? - Physics Stack Exchange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092931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625633-788E-C1D1-4140-17501AFD0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ymbol zastępczy zawartości 2">
            <a:extLst>
              <a:ext uri="{FF2B5EF4-FFF2-40B4-BE49-F238E27FC236}">
                <a16:creationId xmlns:a16="http://schemas.microsoft.com/office/drawing/2014/main" id="{0AF35067-0689-889D-2ECC-DD6DA340724A}"/>
              </a:ext>
            </a:extLst>
          </p:cNvPr>
          <p:cNvSpPr txBox="1">
            <a:spLocks/>
          </p:cNvSpPr>
          <p:nvPr/>
        </p:nvSpPr>
        <p:spPr>
          <a:xfrm>
            <a:off x="2008420" y="269699"/>
            <a:ext cx="8376118" cy="5272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t">
            <a:normAutofit/>
          </a:bodyPr>
          <a:lstStyle>
            <a:lvl1pPr marL="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1pPr>
            <a:lvl2pPr marL="579966" marR="0" indent="-237066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2pPr>
            <a:lvl3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3pPr>
            <a:lvl4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4pPr>
            <a:lvl5pPr marL="3429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-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5pPr>
            <a:lvl6pPr marL="8001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6pPr>
            <a:lvl7pPr marL="12573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7pPr>
            <a:lvl8pPr marL="17145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8pPr>
            <a:lvl9pPr marL="2171700" marR="0" indent="0" algn="l" defTabSz="773288" rtl="0" latinLnBrk="0">
              <a:lnSpc>
                <a:spcPct val="120000"/>
              </a:lnSpc>
              <a:spcBef>
                <a:spcPts val="2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3C3C4C"/>
                </a:solidFill>
                <a:uFillTx/>
                <a:latin typeface="Adagio_Slab"/>
                <a:ea typeface="Adagio_Slab"/>
                <a:cs typeface="Adagio_Slab"/>
                <a:sym typeface="Adagio_Slab"/>
              </a:defRPr>
            </a:lvl9pPr>
          </a:lstStyle>
          <a:p>
            <a:pPr algn="just" defTabSz="543699">
              <a:spcBef>
                <a:spcPts val="141"/>
              </a:spcBef>
              <a:defRPr/>
            </a:pPr>
            <a:r>
              <a:rPr lang="pl-PL" b="1" dirty="0"/>
              <a:t>Projekt rozwiązania nr. 3</a:t>
            </a:r>
            <a:endParaRPr lang="pl-PL" sz="2812" b="1" dirty="0"/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7B1B7B06-871E-125D-A239-4AFA2AE0742C}"/>
              </a:ext>
            </a:extLst>
          </p:cNvPr>
          <p:cNvSpPr txBox="1"/>
          <p:nvPr/>
        </p:nvSpPr>
        <p:spPr>
          <a:xfrm>
            <a:off x="6232233" y="357360"/>
            <a:ext cx="5734050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Entanglement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(Bell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States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):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Hadamard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 +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Controlled</a:t>
            </a:r>
            <a:r>
              <a:rPr lang="pl-PL" sz="1687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-NOT </a:t>
            </a:r>
            <a:r>
              <a:rPr lang="pl-PL" sz="1687" i="1" dirty="0" err="1">
                <a:solidFill>
                  <a:schemeClr val="tx2">
                    <a:lumMod val="50000"/>
                  </a:schemeClr>
                </a:solidFill>
                <a:latin typeface="Adagio_Slab"/>
              </a:rPr>
              <a:t>gates</a:t>
            </a:r>
            <a:endParaRPr lang="pl-PL" sz="1687" i="1" dirty="0">
              <a:solidFill>
                <a:schemeClr val="tx2">
                  <a:lumMod val="50000"/>
                </a:schemeClr>
              </a:solidFill>
              <a:latin typeface="Adagio_Slab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38838EA-6225-4150-8319-0C514407975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412"/>
          <a:stretch/>
        </p:blipFill>
        <p:spPr bwMode="auto">
          <a:xfrm>
            <a:off x="6948463" y="4860325"/>
            <a:ext cx="3332777" cy="2107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Obraz 2">
            <a:extLst>
              <a:ext uri="{FF2B5EF4-FFF2-40B4-BE49-F238E27FC236}">
                <a16:creationId xmlns:a16="http://schemas.microsoft.com/office/drawing/2014/main" id="{F7B447AC-B0D9-A5EA-C771-1ECF1130D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8694" y="1418288"/>
            <a:ext cx="3295819" cy="205115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136CDEEA-BA46-D411-1026-718691CD9054}"/>
              </a:ext>
            </a:extLst>
          </p:cNvPr>
          <p:cNvSpPr txBox="1"/>
          <p:nvPr/>
        </p:nvSpPr>
        <p:spPr>
          <a:xfrm>
            <a:off x="1877891" y="919331"/>
            <a:ext cx="193743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b="1" i="0" dirty="0" err="1">
                <a:solidFill>
                  <a:srgbClr val="22262A"/>
                </a:solidFill>
                <a:effectLst/>
                <a:latin typeface="-apple-system"/>
              </a:rPr>
              <a:t>Classical</a:t>
            </a:r>
            <a:r>
              <a:rPr lang="pl-PL" b="1" i="0" dirty="0">
                <a:solidFill>
                  <a:srgbClr val="22262A"/>
                </a:solidFill>
                <a:effectLst/>
                <a:latin typeface="-apple-system"/>
              </a:rPr>
              <a:t> XOR </a:t>
            </a:r>
            <a:r>
              <a:rPr lang="pl-PL" b="1" i="0" dirty="0" err="1">
                <a:solidFill>
                  <a:srgbClr val="22262A"/>
                </a:solidFill>
                <a:effectLst/>
                <a:latin typeface="-apple-system"/>
              </a:rPr>
              <a:t>gate</a:t>
            </a:r>
            <a:endParaRPr lang="pl-PL" b="1" i="0" dirty="0">
              <a:solidFill>
                <a:srgbClr val="22262A"/>
              </a:solidFill>
              <a:effectLst/>
              <a:latin typeface="-apple-system"/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9D993F1C-1148-7B82-F036-C2856542F3C2}"/>
              </a:ext>
            </a:extLst>
          </p:cNvPr>
          <p:cNvSpPr txBox="1"/>
          <p:nvPr/>
        </p:nvSpPr>
        <p:spPr>
          <a:xfrm>
            <a:off x="1720954" y="3599068"/>
            <a:ext cx="22513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pl-PL" b="1" i="0" dirty="0">
                <a:solidFill>
                  <a:srgbClr val="22262A"/>
                </a:solidFill>
                <a:effectLst/>
                <a:latin typeface="-apple-system"/>
              </a:rPr>
              <a:t>Quantum C-NOT </a:t>
            </a:r>
            <a:r>
              <a:rPr lang="pl-PL" b="1" i="0" dirty="0" err="1">
                <a:solidFill>
                  <a:srgbClr val="22262A"/>
                </a:solidFill>
                <a:effectLst/>
                <a:latin typeface="-apple-system"/>
              </a:rPr>
              <a:t>gate</a:t>
            </a:r>
            <a:endParaRPr lang="pl-PL" b="1" i="0" dirty="0">
              <a:solidFill>
                <a:srgbClr val="22262A"/>
              </a:solidFill>
              <a:effectLst/>
              <a:latin typeface="-apple-system"/>
            </a:endParaRPr>
          </a:p>
        </p:txBody>
      </p:sp>
      <p:pic>
        <p:nvPicPr>
          <p:cNvPr id="11" name="Obraz 10">
            <a:extLst>
              <a:ext uri="{FF2B5EF4-FFF2-40B4-BE49-F238E27FC236}">
                <a16:creationId xmlns:a16="http://schemas.microsoft.com/office/drawing/2014/main" id="{94216EA4-875D-37C9-7871-E9A788D754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084" y="3923908"/>
            <a:ext cx="3835043" cy="2861582"/>
          </a:xfrm>
          <a:prstGeom prst="rect">
            <a:avLst/>
          </a:prstGeom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AF344661-04B6-EF27-15B2-3F6EA4C9C5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0190" y="2054706"/>
            <a:ext cx="4853516" cy="1843794"/>
          </a:xfrm>
          <a:prstGeom prst="rect">
            <a:avLst/>
          </a:prstGeom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062B0063-EB2A-2886-5ACD-E3D3A254DE2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t="12977"/>
          <a:stretch/>
        </p:blipFill>
        <p:spPr>
          <a:xfrm>
            <a:off x="5848573" y="3968400"/>
            <a:ext cx="6117710" cy="1238399"/>
          </a:xfrm>
          <a:prstGeom prst="rect">
            <a:avLst/>
          </a:prstGeom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534AF59C-6E97-D5F2-AC43-FC3742FFAD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737" t="25165" b="20819"/>
          <a:stretch/>
        </p:blipFill>
        <p:spPr bwMode="auto">
          <a:xfrm>
            <a:off x="7697489" y="856585"/>
            <a:ext cx="2324772" cy="113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pole tekstowe 16">
            <a:extLst>
              <a:ext uri="{FF2B5EF4-FFF2-40B4-BE49-F238E27FC236}">
                <a16:creationId xmlns:a16="http://schemas.microsoft.com/office/drawing/2014/main" id="{873067A3-3EA7-7909-B6C0-279CD9586266}"/>
              </a:ext>
            </a:extLst>
          </p:cNvPr>
          <p:cNvSpPr txBox="1"/>
          <p:nvPr/>
        </p:nvSpPr>
        <p:spPr>
          <a:xfrm>
            <a:off x="5663293" y="2607271"/>
            <a:ext cx="86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1.</a:t>
            </a: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3E532621-1BB4-20DF-B158-05EAEFBDCFE3}"/>
              </a:ext>
            </a:extLst>
          </p:cNvPr>
          <p:cNvSpPr txBox="1"/>
          <p:nvPr/>
        </p:nvSpPr>
        <p:spPr>
          <a:xfrm>
            <a:off x="5663292" y="4218267"/>
            <a:ext cx="86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2.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7E1BCF00-1EB8-2262-8FC7-39D88EDF3680}"/>
              </a:ext>
            </a:extLst>
          </p:cNvPr>
          <p:cNvSpPr txBox="1"/>
          <p:nvPr/>
        </p:nvSpPr>
        <p:spPr>
          <a:xfrm>
            <a:off x="5663291" y="5644597"/>
            <a:ext cx="86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3.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4796D452-C630-FBFE-106B-DCB4585855AD}"/>
              </a:ext>
            </a:extLst>
          </p:cNvPr>
          <p:cNvSpPr txBox="1"/>
          <p:nvPr/>
        </p:nvSpPr>
        <p:spPr>
          <a:xfrm>
            <a:off x="6392636" y="45612"/>
            <a:ext cx="3490103" cy="3519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hangingPunct="1"/>
            <a:r>
              <a:rPr lang="pl-PL" sz="1687" b="1" i="1" dirty="0">
                <a:solidFill>
                  <a:schemeClr val="tx2">
                    <a:lumMod val="50000"/>
                  </a:schemeClr>
                </a:solidFill>
                <a:latin typeface="Adagio_Slab"/>
              </a:rPr>
              <a:t>Splątanie kwantowe w domu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AF488D23-E852-1494-944F-AE520B03F31A}"/>
              </a:ext>
            </a:extLst>
          </p:cNvPr>
          <p:cNvSpPr txBox="1"/>
          <p:nvPr/>
        </p:nvSpPr>
        <p:spPr>
          <a:xfrm>
            <a:off x="98755" y="6535389"/>
            <a:ext cx="7747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>
                <a:hlinkClick r:id="rId8"/>
              </a:rPr>
              <a:t>Źródło: </a:t>
            </a:r>
            <a:r>
              <a:rPr lang="en-US" sz="1200" dirty="0">
                <a:hlinkClick r:id="rId8"/>
              </a:rPr>
              <a:t>Einstein Relatively Easy - C-NOT gate, Bell State and Entanglement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2814049518"/>
      </p:ext>
    </p:extLst>
  </p:cSld>
  <p:clrMapOvr>
    <a:masterClrMapping/>
  </p:clrMapOvr>
  <p:transition spd="slow"/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9FF334CF875D34CA7E9A0FB1424C724" ma:contentTypeVersion="16" ma:contentTypeDescription="Utwórz nowy dokument." ma:contentTypeScope="" ma:versionID="c2edbbf22329a8220adc503d0814fcdb">
  <xsd:schema xmlns:xsd="http://www.w3.org/2001/XMLSchema" xmlns:xs="http://www.w3.org/2001/XMLSchema" xmlns:p="http://schemas.microsoft.com/office/2006/metadata/properties" xmlns:ns3="c2f1304e-f12a-46dc-942a-c0cd1d16d067" xmlns:ns4="5c8138d3-a071-4d2c-9d54-b073c317a305" targetNamespace="http://schemas.microsoft.com/office/2006/metadata/properties" ma:root="true" ma:fieldsID="e1fac31061fbad003d7f044163e9a565" ns3:_="" ns4:_="">
    <xsd:import namespace="c2f1304e-f12a-46dc-942a-c0cd1d16d067"/>
    <xsd:import namespace="5c8138d3-a071-4d2c-9d54-b073c317a30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_activity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f1304e-f12a-46dc-942a-c0cd1d16d0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8138d3-a071-4d2c-9d54-b073c317a30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krót wskazówki dotyczącej udostępniania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c2f1304e-f12a-46dc-942a-c0cd1d16d067" xsi:nil="true"/>
  </documentManagement>
</p:properties>
</file>

<file path=customXml/itemProps1.xml><?xml version="1.0" encoding="utf-8"?>
<ds:datastoreItem xmlns:ds="http://schemas.openxmlformats.org/officeDocument/2006/customXml" ds:itemID="{DCE437F8-D4BC-4A20-8141-DCED874D6FC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A09421C-BB7B-4142-A709-50C2F00F18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f1304e-f12a-46dc-942a-c0cd1d16d067"/>
    <ds:schemaRef ds:uri="5c8138d3-a071-4d2c-9d54-b073c317a30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D47E8E0-2229-4406-990C-D0AAAC018BE7}">
  <ds:schemaRefs>
    <ds:schemaRef ds:uri="http://schemas.microsoft.com/office/2006/metadata/properties"/>
    <ds:schemaRef ds:uri="http://purl.org/dc/dcmitype/"/>
    <ds:schemaRef ds:uri="c2f1304e-f12a-46dc-942a-c0cd1d16d067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5c8138d3-a071-4d2c-9d54-b073c317a30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737</Words>
  <Application>Microsoft Office PowerPoint</Application>
  <PresentationFormat>Panoramiczny</PresentationFormat>
  <Paragraphs>77</Paragraphs>
  <Slides>9</Slides>
  <Notes>9</Notes>
  <HiddenSlides>0</HiddenSlides>
  <MMClips>0</MMClips>
  <ScaleCrop>false</ScaleCrop>
  <HeadingPairs>
    <vt:vector size="6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9" baseType="lpstr">
      <vt:lpstr>__fkGroteskNeue_598ab8</vt:lpstr>
      <vt:lpstr>Adagio_Slab</vt:lpstr>
      <vt:lpstr>-apple-system</vt:lpstr>
      <vt:lpstr>Aptos</vt:lpstr>
      <vt:lpstr>Aptos Display</vt:lpstr>
      <vt:lpstr>Arial</vt:lpstr>
      <vt:lpstr>g_d0_f10</vt:lpstr>
      <vt:lpstr>g_d0_f3</vt:lpstr>
      <vt:lpstr>Harding</vt:lpstr>
      <vt:lpstr>Motyw pakietu Office</vt:lpstr>
      <vt:lpstr>Low-cost, home-made Quantum Computer</vt:lpstr>
      <vt:lpstr>Prezentacja programu PowerPoint</vt:lpstr>
      <vt:lpstr>Schemat generowania pulsów stosowany w manipulacji kubitami</vt:lpstr>
      <vt:lpstr>Benchmarking z zastosowaniem algorytmu Deutscha–Jozszy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Kołcz Hubert (DOKT)</dc:creator>
  <cp:lastModifiedBy>Kołcz Hubert (DOKT)</cp:lastModifiedBy>
  <cp:revision>3</cp:revision>
  <dcterms:created xsi:type="dcterms:W3CDTF">2025-04-02T17:46:01Z</dcterms:created>
  <dcterms:modified xsi:type="dcterms:W3CDTF">2025-04-04T16:30:24Z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0x010100B9FF334CF875D34CA7E9A0FB1424C724</vt:lpwstr>
  </property>
</Properties>
</file>