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4"/>
  </p:sldMasterIdLst>
  <p:notesMasterIdLst>
    <p:notesMasterId r:id="rId20"/>
  </p:notesMasterIdLst>
  <p:sldIdLst>
    <p:sldId id="256" r:id="rId5"/>
    <p:sldId id="285" r:id="rId6"/>
    <p:sldId id="330" r:id="rId7"/>
    <p:sldId id="363" r:id="rId8"/>
    <p:sldId id="365" r:id="rId9"/>
    <p:sldId id="364" r:id="rId10"/>
    <p:sldId id="347" r:id="rId11"/>
    <p:sldId id="350" r:id="rId12"/>
    <p:sldId id="348" r:id="rId13"/>
    <p:sldId id="349" r:id="rId14"/>
    <p:sldId id="366" r:id="rId15"/>
    <p:sldId id="351" r:id="rId16"/>
    <p:sldId id="361" r:id="rId17"/>
    <p:sldId id="362" r:id="rId18"/>
    <p:sldId id="34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248F"/>
    <a:srgbClr val="07148F"/>
    <a:srgbClr val="DDA93C"/>
    <a:srgbClr val="FFFCF3"/>
    <a:srgbClr val="FEF8E8"/>
    <a:srgbClr val="FEF5DA"/>
    <a:srgbClr val="FDE79E"/>
    <a:srgbClr val="FEFFFA"/>
    <a:srgbClr val="DDA901"/>
    <a:srgbClr val="FEDA6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7" autoAdjust="0"/>
    <p:restoredTop sz="93979" autoAdjust="0"/>
  </p:normalViewPr>
  <p:slideViewPr>
    <p:cSldViewPr snapToGrid="0">
      <p:cViewPr varScale="1">
        <p:scale>
          <a:sx n="106" d="100"/>
          <a:sy n="106"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5E7DD5-0432-4B1C-B144-BD9B10A28B6B}" type="datetimeFigureOut">
              <a:rPr lang="en-US" smtClean="0"/>
              <a:t>9/9/2024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425164-F6B4-4E82-A259-8BA6182C8E3E}" type="slidenum">
              <a:rPr lang="en-US" smtClean="0"/>
              <a:t>‹#›</a:t>
            </a:fld>
            <a:endParaRPr lang="en-US"/>
          </a:p>
        </p:txBody>
      </p:sp>
    </p:spTree>
    <p:extLst>
      <p:ext uri="{BB962C8B-B14F-4D97-AF65-F5344CB8AC3E}">
        <p14:creationId xmlns:p14="http://schemas.microsoft.com/office/powerpoint/2010/main" val="1883462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30402-E872-4F16-BE2E-72B8DE36027B}"/>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07AD1E2D-D883-40BD-A2C3-694ACBC1C6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B72F921-547E-43B6-BB7F-E51C5734D874}"/>
              </a:ext>
            </a:extLst>
          </p:cNvPr>
          <p:cNvSpPr>
            <a:spLocks noGrp="1"/>
          </p:cNvSpPr>
          <p:nvPr>
            <p:ph type="dt" sz="half" idx="10"/>
          </p:nvPr>
        </p:nvSpPr>
        <p:spPr/>
        <p:txBody>
          <a:bodyPr/>
          <a:lstStyle>
            <a:lvl1pPr>
              <a:defRPr/>
            </a:lvl1pPr>
          </a:lstStyle>
          <a:p>
            <a:r>
              <a:rPr lang="en-US" dirty="0"/>
              <a:t>September 13, 2023</a:t>
            </a:r>
          </a:p>
        </p:txBody>
      </p:sp>
      <p:sp>
        <p:nvSpPr>
          <p:cNvPr id="5" name="Footer Placeholder 4">
            <a:extLst>
              <a:ext uri="{FF2B5EF4-FFF2-40B4-BE49-F238E27FC236}">
                <a16:creationId xmlns:a16="http://schemas.microsoft.com/office/drawing/2014/main" id="{17ACABD6-0017-415A-8B12-46FAE59787A6}"/>
              </a:ext>
            </a:extLst>
          </p:cNvPr>
          <p:cNvSpPr>
            <a:spLocks noGrp="1"/>
          </p:cNvSpPr>
          <p:nvPr>
            <p:ph type="ftr" sz="quarter" idx="11"/>
          </p:nvPr>
        </p:nvSpPr>
        <p:spPr>
          <a:xfrm>
            <a:off x="4038600" y="6356350"/>
            <a:ext cx="4468792" cy="365125"/>
          </a:xfrm>
        </p:spPr>
        <p:txBody>
          <a:bodyPr/>
          <a:lstStyle>
            <a:lvl1pPr>
              <a:defRPr sz="1000" b="0"/>
            </a:lvl1pPr>
          </a:lstStyle>
          <a:p>
            <a:r>
              <a:rPr lang="en-US"/>
              <a:t>CONFERENCE ON COMPUTATIONAL PROBLEMS IN ELECTRICAL ENGINEERING -2023</a:t>
            </a:r>
            <a:endParaRPr lang="en-US" dirty="0"/>
          </a:p>
        </p:txBody>
      </p:sp>
      <p:sp>
        <p:nvSpPr>
          <p:cNvPr id="6" name="Slide Number Placeholder 5">
            <a:extLst>
              <a:ext uri="{FF2B5EF4-FFF2-40B4-BE49-F238E27FC236}">
                <a16:creationId xmlns:a16="http://schemas.microsoft.com/office/drawing/2014/main" id="{85F30E95-5D72-44F0-A989-750814B016F8}"/>
              </a:ext>
            </a:extLst>
          </p:cNvPr>
          <p:cNvSpPr>
            <a:spLocks noGrp="1"/>
          </p:cNvSpPr>
          <p:nvPr>
            <p:ph type="sldNum" sz="quarter" idx="12"/>
          </p:nvPr>
        </p:nvSpPr>
        <p:spPr/>
        <p:txBody>
          <a:bodyPr/>
          <a:lstStyle/>
          <a:p>
            <a:fld id="{CE1AE0D4-6B2A-4EC2-BE1C-D965EBA914E0}" type="slidenum">
              <a:rPr lang="en-US" smtClean="0"/>
              <a:t>‹#›</a:t>
            </a:fld>
            <a:endParaRPr lang="en-US" dirty="0"/>
          </a:p>
        </p:txBody>
      </p:sp>
    </p:spTree>
    <p:extLst>
      <p:ext uri="{BB962C8B-B14F-4D97-AF65-F5344CB8AC3E}">
        <p14:creationId xmlns:p14="http://schemas.microsoft.com/office/powerpoint/2010/main" val="3341442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F0AF4-52AF-4761-94F1-BF7C229BBD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0ECEF99-6EAB-4F9B-ABC0-9FD724C1A97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5A219D-6DB7-4EF8-9D79-02EFAF105507}"/>
              </a:ext>
            </a:extLst>
          </p:cNvPr>
          <p:cNvSpPr>
            <a:spLocks noGrp="1"/>
          </p:cNvSpPr>
          <p:nvPr>
            <p:ph type="dt" sz="half" idx="10"/>
          </p:nvPr>
        </p:nvSpPr>
        <p:spPr/>
        <p:txBody>
          <a:bodyPr/>
          <a:lstStyle/>
          <a:p>
            <a:fld id="{27545BBF-067A-4154-8650-0A68F58BD168}" type="datetimeFigureOut">
              <a:rPr lang="en-US" smtClean="0"/>
              <a:t>9/9/2024</a:t>
            </a:fld>
            <a:endParaRPr lang="en-US"/>
          </a:p>
        </p:txBody>
      </p:sp>
      <p:sp>
        <p:nvSpPr>
          <p:cNvPr id="5" name="Footer Placeholder 4">
            <a:extLst>
              <a:ext uri="{FF2B5EF4-FFF2-40B4-BE49-F238E27FC236}">
                <a16:creationId xmlns:a16="http://schemas.microsoft.com/office/drawing/2014/main" id="{CA08ABA9-297A-41DA-BF38-2417AAB38370}"/>
              </a:ext>
            </a:extLst>
          </p:cNvPr>
          <p:cNvSpPr>
            <a:spLocks noGrp="1"/>
          </p:cNvSpPr>
          <p:nvPr>
            <p:ph type="ftr" sz="quarter" idx="11"/>
          </p:nvPr>
        </p:nvSpPr>
        <p:spPr>
          <a:xfrm>
            <a:off x="4038600" y="6356350"/>
            <a:ext cx="4457218" cy="365125"/>
          </a:xfrm>
        </p:spPr>
        <p:txBody>
          <a:bodyPr/>
          <a:lstStyle/>
          <a:p>
            <a:endParaRPr lang="en-US" dirty="0"/>
          </a:p>
          <a:p>
            <a:r>
              <a:rPr lang="en-US" dirty="0"/>
              <a:t>Department of Electro Technique, Power Engineering School, MUST</a:t>
            </a:r>
          </a:p>
          <a:p>
            <a:endParaRPr lang="en-US" dirty="0"/>
          </a:p>
        </p:txBody>
      </p:sp>
      <p:sp>
        <p:nvSpPr>
          <p:cNvPr id="6" name="Slide Number Placeholder 5">
            <a:extLst>
              <a:ext uri="{FF2B5EF4-FFF2-40B4-BE49-F238E27FC236}">
                <a16:creationId xmlns:a16="http://schemas.microsoft.com/office/drawing/2014/main" id="{3B5EE4E8-BDAB-4D42-BC76-2C1A861CBD45}"/>
              </a:ext>
            </a:extLst>
          </p:cNvPr>
          <p:cNvSpPr>
            <a:spLocks noGrp="1"/>
          </p:cNvSpPr>
          <p:nvPr>
            <p:ph type="sldNum" sz="quarter" idx="12"/>
          </p:nvPr>
        </p:nvSpPr>
        <p:spPr/>
        <p:txBody>
          <a:bodyPr/>
          <a:lstStyle/>
          <a:p>
            <a:fld id="{CE1AE0D4-6B2A-4EC2-BE1C-D965EBA914E0}" type="slidenum">
              <a:rPr lang="en-US" smtClean="0"/>
              <a:t>‹#›</a:t>
            </a:fld>
            <a:endParaRPr lang="en-US"/>
          </a:p>
        </p:txBody>
      </p:sp>
    </p:spTree>
    <p:extLst>
      <p:ext uri="{BB962C8B-B14F-4D97-AF65-F5344CB8AC3E}">
        <p14:creationId xmlns:p14="http://schemas.microsoft.com/office/powerpoint/2010/main" val="3870090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F35395-9E57-47C2-B170-FD0672F271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8DBAAA-1FC0-422B-8BC6-134C7AAB076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55BCEE-5706-4DE3-BB0E-33E97AC5BADE}"/>
              </a:ext>
            </a:extLst>
          </p:cNvPr>
          <p:cNvSpPr>
            <a:spLocks noGrp="1"/>
          </p:cNvSpPr>
          <p:nvPr>
            <p:ph type="dt" sz="half" idx="10"/>
          </p:nvPr>
        </p:nvSpPr>
        <p:spPr/>
        <p:txBody>
          <a:bodyPr/>
          <a:lstStyle/>
          <a:p>
            <a:fld id="{27545BBF-067A-4154-8650-0A68F58BD168}" type="datetimeFigureOut">
              <a:rPr lang="en-US" smtClean="0"/>
              <a:t>9/9/2024</a:t>
            </a:fld>
            <a:endParaRPr lang="en-US"/>
          </a:p>
        </p:txBody>
      </p:sp>
      <p:sp>
        <p:nvSpPr>
          <p:cNvPr id="5" name="Footer Placeholder 4">
            <a:extLst>
              <a:ext uri="{FF2B5EF4-FFF2-40B4-BE49-F238E27FC236}">
                <a16:creationId xmlns:a16="http://schemas.microsoft.com/office/drawing/2014/main" id="{4BC14A11-A8D7-4E33-9074-BBC1B4D88C25}"/>
              </a:ext>
            </a:extLst>
          </p:cNvPr>
          <p:cNvSpPr>
            <a:spLocks noGrp="1"/>
          </p:cNvSpPr>
          <p:nvPr>
            <p:ph type="ftr" sz="quarter" idx="11"/>
          </p:nvPr>
        </p:nvSpPr>
        <p:spPr>
          <a:xfrm>
            <a:off x="4038600" y="6356350"/>
            <a:ext cx="4533900" cy="365125"/>
          </a:xfrm>
        </p:spPr>
        <p:txBody>
          <a:bodyPr/>
          <a:lstStyle/>
          <a:p>
            <a:endParaRPr lang="en-US" dirty="0"/>
          </a:p>
          <a:p>
            <a:r>
              <a:rPr lang="en-US" dirty="0"/>
              <a:t>Department of Electro Technique, Power Engineering School, MUST</a:t>
            </a:r>
          </a:p>
          <a:p>
            <a:endParaRPr lang="en-US" dirty="0"/>
          </a:p>
        </p:txBody>
      </p:sp>
      <p:sp>
        <p:nvSpPr>
          <p:cNvPr id="6" name="Slide Number Placeholder 5">
            <a:extLst>
              <a:ext uri="{FF2B5EF4-FFF2-40B4-BE49-F238E27FC236}">
                <a16:creationId xmlns:a16="http://schemas.microsoft.com/office/drawing/2014/main" id="{C8DB9A51-5191-41A9-86E3-F403B6D8FF7B}"/>
              </a:ext>
            </a:extLst>
          </p:cNvPr>
          <p:cNvSpPr>
            <a:spLocks noGrp="1"/>
          </p:cNvSpPr>
          <p:nvPr>
            <p:ph type="sldNum" sz="quarter" idx="12"/>
          </p:nvPr>
        </p:nvSpPr>
        <p:spPr/>
        <p:txBody>
          <a:bodyPr/>
          <a:lstStyle/>
          <a:p>
            <a:fld id="{CE1AE0D4-6B2A-4EC2-BE1C-D965EBA914E0}" type="slidenum">
              <a:rPr lang="en-US" smtClean="0"/>
              <a:t>‹#›</a:t>
            </a:fld>
            <a:endParaRPr lang="en-US"/>
          </a:p>
        </p:txBody>
      </p:sp>
    </p:spTree>
    <p:extLst>
      <p:ext uri="{BB962C8B-B14F-4D97-AF65-F5344CB8AC3E}">
        <p14:creationId xmlns:p14="http://schemas.microsoft.com/office/powerpoint/2010/main" val="4129761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26C7F-B3E8-4381-AEDC-8160E601B6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024E6B-06DE-4077-A9F2-42127A2C75D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8462C2-CD84-4703-85FF-7C3E8F35FFA0}"/>
              </a:ext>
            </a:extLst>
          </p:cNvPr>
          <p:cNvSpPr>
            <a:spLocks noGrp="1"/>
          </p:cNvSpPr>
          <p:nvPr>
            <p:ph type="dt" sz="half" idx="10"/>
          </p:nvPr>
        </p:nvSpPr>
        <p:spPr/>
        <p:txBody>
          <a:bodyPr/>
          <a:lstStyle/>
          <a:p>
            <a:fld id="{27545BBF-067A-4154-8650-0A68F58BD168}" type="datetimeFigureOut">
              <a:rPr lang="en-US" smtClean="0"/>
              <a:t>9/9/2024</a:t>
            </a:fld>
            <a:endParaRPr lang="en-US"/>
          </a:p>
        </p:txBody>
      </p:sp>
      <p:sp>
        <p:nvSpPr>
          <p:cNvPr id="5" name="Footer Placeholder 4">
            <a:extLst>
              <a:ext uri="{FF2B5EF4-FFF2-40B4-BE49-F238E27FC236}">
                <a16:creationId xmlns:a16="http://schemas.microsoft.com/office/drawing/2014/main" id="{E90949F1-0A66-4B48-A541-D8CABF93EFF6}"/>
              </a:ext>
            </a:extLst>
          </p:cNvPr>
          <p:cNvSpPr>
            <a:spLocks noGrp="1"/>
          </p:cNvSpPr>
          <p:nvPr>
            <p:ph type="ftr" sz="quarter" idx="11"/>
          </p:nvPr>
        </p:nvSpPr>
        <p:spPr>
          <a:xfrm>
            <a:off x="4038600" y="6356350"/>
            <a:ext cx="4572000" cy="365125"/>
          </a:xfrm>
        </p:spPr>
        <p:txBody>
          <a:bodyPr/>
          <a:lstStyle/>
          <a:p>
            <a:endParaRPr lang="en-US" dirty="0"/>
          </a:p>
          <a:p>
            <a:r>
              <a:rPr lang="en-US" dirty="0"/>
              <a:t>Department of Electro Technique, Power Engineering School, MUST</a:t>
            </a:r>
          </a:p>
          <a:p>
            <a:endParaRPr lang="en-US" dirty="0"/>
          </a:p>
        </p:txBody>
      </p:sp>
      <p:sp>
        <p:nvSpPr>
          <p:cNvPr id="6" name="Slide Number Placeholder 5">
            <a:extLst>
              <a:ext uri="{FF2B5EF4-FFF2-40B4-BE49-F238E27FC236}">
                <a16:creationId xmlns:a16="http://schemas.microsoft.com/office/drawing/2014/main" id="{D0695402-DF48-4B88-8706-FF0838714895}"/>
              </a:ext>
            </a:extLst>
          </p:cNvPr>
          <p:cNvSpPr>
            <a:spLocks noGrp="1"/>
          </p:cNvSpPr>
          <p:nvPr>
            <p:ph type="sldNum" sz="quarter" idx="12"/>
          </p:nvPr>
        </p:nvSpPr>
        <p:spPr/>
        <p:txBody>
          <a:bodyPr/>
          <a:lstStyle/>
          <a:p>
            <a:fld id="{CE1AE0D4-6B2A-4EC2-BE1C-D965EBA914E0}" type="slidenum">
              <a:rPr lang="en-US" smtClean="0"/>
              <a:t>‹#›</a:t>
            </a:fld>
            <a:endParaRPr lang="en-US"/>
          </a:p>
        </p:txBody>
      </p:sp>
    </p:spTree>
    <p:extLst>
      <p:ext uri="{BB962C8B-B14F-4D97-AF65-F5344CB8AC3E}">
        <p14:creationId xmlns:p14="http://schemas.microsoft.com/office/powerpoint/2010/main" val="1528755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273C7-851C-486E-B015-4D940915C1B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B4AA6C-D19D-43F3-8DF1-69889BCB38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1F27E9-E8D4-4A77-B3E1-CBE2244F6DB6}"/>
              </a:ext>
            </a:extLst>
          </p:cNvPr>
          <p:cNvSpPr>
            <a:spLocks noGrp="1"/>
          </p:cNvSpPr>
          <p:nvPr>
            <p:ph type="dt" sz="half" idx="10"/>
          </p:nvPr>
        </p:nvSpPr>
        <p:spPr/>
        <p:txBody>
          <a:bodyPr/>
          <a:lstStyle/>
          <a:p>
            <a:fld id="{27545BBF-067A-4154-8650-0A68F58BD168}" type="datetimeFigureOut">
              <a:rPr lang="en-US" smtClean="0"/>
              <a:t>9/9/2024</a:t>
            </a:fld>
            <a:endParaRPr lang="en-US" dirty="0"/>
          </a:p>
        </p:txBody>
      </p:sp>
      <p:sp>
        <p:nvSpPr>
          <p:cNvPr id="5" name="Footer Placeholder 4">
            <a:extLst>
              <a:ext uri="{FF2B5EF4-FFF2-40B4-BE49-F238E27FC236}">
                <a16:creationId xmlns:a16="http://schemas.microsoft.com/office/drawing/2014/main" id="{27AD89AF-AD29-496F-B182-5776CE0AF92B}"/>
              </a:ext>
            </a:extLst>
          </p:cNvPr>
          <p:cNvSpPr>
            <a:spLocks noGrp="1"/>
          </p:cNvSpPr>
          <p:nvPr>
            <p:ph type="ftr" sz="quarter" idx="11"/>
          </p:nvPr>
        </p:nvSpPr>
        <p:spPr>
          <a:xfrm>
            <a:off x="4038599" y="6356350"/>
            <a:ext cx="4445643" cy="365125"/>
          </a:xfrm>
        </p:spPr>
        <p:txBody>
          <a:bodyPr/>
          <a:lstStyle/>
          <a:p>
            <a:endParaRPr lang="en-US" dirty="0"/>
          </a:p>
          <a:p>
            <a:r>
              <a:rPr lang="en-US" dirty="0"/>
              <a:t>Department of Electro Technique, Power Engineering School, MUST</a:t>
            </a:r>
          </a:p>
          <a:p>
            <a:endParaRPr lang="en-US" dirty="0"/>
          </a:p>
        </p:txBody>
      </p:sp>
      <p:sp>
        <p:nvSpPr>
          <p:cNvPr id="6" name="Slide Number Placeholder 5">
            <a:extLst>
              <a:ext uri="{FF2B5EF4-FFF2-40B4-BE49-F238E27FC236}">
                <a16:creationId xmlns:a16="http://schemas.microsoft.com/office/drawing/2014/main" id="{81EB9C5A-DE1A-4114-AD8D-E36071D81130}"/>
              </a:ext>
            </a:extLst>
          </p:cNvPr>
          <p:cNvSpPr>
            <a:spLocks noGrp="1"/>
          </p:cNvSpPr>
          <p:nvPr>
            <p:ph type="sldNum" sz="quarter" idx="12"/>
          </p:nvPr>
        </p:nvSpPr>
        <p:spPr/>
        <p:txBody>
          <a:bodyPr/>
          <a:lstStyle/>
          <a:p>
            <a:fld id="{CE1AE0D4-6B2A-4EC2-BE1C-D965EBA914E0}" type="slidenum">
              <a:rPr lang="en-US" smtClean="0"/>
              <a:t>‹#›</a:t>
            </a:fld>
            <a:endParaRPr lang="en-US"/>
          </a:p>
        </p:txBody>
      </p:sp>
    </p:spTree>
    <p:extLst>
      <p:ext uri="{BB962C8B-B14F-4D97-AF65-F5344CB8AC3E}">
        <p14:creationId xmlns:p14="http://schemas.microsoft.com/office/powerpoint/2010/main" val="33811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2E902-5DE2-4E8B-BDAC-29E2D83580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9F0300-98E0-462E-971B-258E51CC33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18DCFDC-4A1E-49D1-B2AB-8FEA7559981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BF1D6AA-FB89-4F51-80CD-4B02859AC30F}"/>
              </a:ext>
            </a:extLst>
          </p:cNvPr>
          <p:cNvSpPr>
            <a:spLocks noGrp="1"/>
          </p:cNvSpPr>
          <p:nvPr>
            <p:ph type="dt" sz="half" idx="10"/>
          </p:nvPr>
        </p:nvSpPr>
        <p:spPr/>
        <p:txBody>
          <a:bodyPr/>
          <a:lstStyle/>
          <a:p>
            <a:fld id="{27545BBF-067A-4154-8650-0A68F58BD168}" type="datetimeFigureOut">
              <a:rPr lang="en-US" smtClean="0"/>
              <a:t>9/9/2024</a:t>
            </a:fld>
            <a:endParaRPr lang="en-US"/>
          </a:p>
        </p:txBody>
      </p:sp>
      <p:sp>
        <p:nvSpPr>
          <p:cNvPr id="6" name="Footer Placeholder 5">
            <a:extLst>
              <a:ext uri="{FF2B5EF4-FFF2-40B4-BE49-F238E27FC236}">
                <a16:creationId xmlns:a16="http://schemas.microsoft.com/office/drawing/2014/main" id="{5D165D1A-C8DB-421F-8AD4-A82BD6DA46E8}"/>
              </a:ext>
            </a:extLst>
          </p:cNvPr>
          <p:cNvSpPr>
            <a:spLocks noGrp="1"/>
          </p:cNvSpPr>
          <p:nvPr>
            <p:ph type="ftr" sz="quarter" idx="11"/>
          </p:nvPr>
        </p:nvSpPr>
        <p:spPr>
          <a:xfrm>
            <a:off x="4038600" y="6356350"/>
            <a:ext cx="4457218" cy="365125"/>
          </a:xfrm>
        </p:spPr>
        <p:txBody>
          <a:bodyPr/>
          <a:lstStyle/>
          <a:p>
            <a:endParaRPr lang="en-US" dirty="0"/>
          </a:p>
          <a:p>
            <a:r>
              <a:rPr lang="en-US" dirty="0"/>
              <a:t>Department of Electro Technique, Power Engineering School, MUST</a:t>
            </a:r>
          </a:p>
          <a:p>
            <a:endParaRPr lang="en-US" dirty="0"/>
          </a:p>
        </p:txBody>
      </p:sp>
      <p:sp>
        <p:nvSpPr>
          <p:cNvPr id="7" name="Slide Number Placeholder 6">
            <a:extLst>
              <a:ext uri="{FF2B5EF4-FFF2-40B4-BE49-F238E27FC236}">
                <a16:creationId xmlns:a16="http://schemas.microsoft.com/office/drawing/2014/main" id="{A801A1ED-3B5A-44FD-84AE-A21AE06ED488}"/>
              </a:ext>
            </a:extLst>
          </p:cNvPr>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2188061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27BC9-7913-4C6B-8CF6-908B1BE0E69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02E3AB-3795-48B4-9031-F0E9A8D474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98A54F7-868F-48FF-94BA-00D622C4D3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E03E654-8591-4E61-BBE8-D99EF706E2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B45ABB-6B0B-4F43-9A49-3A80B0994C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BBE98A-B531-4722-BA32-1B5402293AF9}"/>
              </a:ext>
            </a:extLst>
          </p:cNvPr>
          <p:cNvSpPr>
            <a:spLocks noGrp="1"/>
          </p:cNvSpPr>
          <p:nvPr>
            <p:ph type="dt" sz="half" idx="10"/>
          </p:nvPr>
        </p:nvSpPr>
        <p:spPr/>
        <p:txBody>
          <a:bodyPr/>
          <a:lstStyle/>
          <a:p>
            <a:fld id="{27545BBF-067A-4154-8650-0A68F58BD168}" type="datetimeFigureOut">
              <a:rPr lang="en-US" smtClean="0"/>
              <a:t>9/9/2024</a:t>
            </a:fld>
            <a:endParaRPr lang="en-US"/>
          </a:p>
        </p:txBody>
      </p:sp>
      <p:sp>
        <p:nvSpPr>
          <p:cNvPr id="8" name="Footer Placeholder 7">
            <a:extLst>
              <a:ext uri="{FF2B5EF4-FFF2-40B4-BE49-F238E27FC236}">
                <a16:creationId xmlns:a16="http://schemas.microsoft.com/office/drawing/2014/main" id="{62042626-FD0B-4174-9B2D-27887D674283}"/>
              </a:ext>
            </a:extLst>
          </p:cNvPr>
          <p:cNvSpPr>
            <a:spLocks noGrp="1"/>
          </p:cNvSpPr>
          <p:nvPr>
            <p:ph type="ftr" sz="quarter" idx="11"/>
          </p:nvPr>
        </p:nvSpPr>
        <p:spPr>
          <a:xfrm>
            <a:off x="4038599" y="6356350"/>
            <a:ext cx="4480367" cy="365125"/>
          </a:xfrm>
        </p:spPr>
        <p:txBody>
          <a:bodyPr/>
          <a:lstStyle/>
          <a:p>
            <a:endParaRPr lang="en-US" dirty="0"/>
          </a:p>
          <a:p>
            <a:r>
              <a:rPr lang="en-US" dirty="0"/>
              <a:t>Department of Electro Technique, Power Engineering School, MUST</a:t>
            </a:r>
          </a:p>
          <a:p>
            <a:endParaRPr lang="en-US" dirty="0"/>
          </a:p>
        </p:txBody>
      </p:sp>
      <p:sp>
        <p:nvSpPr>
          <p:cNvPr id="9" name="Slide Number Placeholder 8">
            <a:extLst>
              <a:ext uri="{FF2B5EF4-FFF2-40B4-BE49-F238E27FC236}">
                <a16:creationId xmlns:a16="http://schemas.microsoft.com/office/drawing/2014/main" id="{FD7E1450-68B6-4BFD-9BBA-D36C893EAA28}"/>
              </a:ext>
            </a:extLst>
          </p:cNvPr>
          <p:cNvSpPr>
            <a:spLocks noGrp="1"/>
          </p:cNvSpPr>
          <p:nvPr>
            <p:ph type="sldNum" sz="quarter" idx="12"/>
          </p:nvPr>
        </p:nvSpPr>
        <p:spPr/>
        <p:txBody>
          <a:bodyPr/>
          <a:lstStyle/>
          <a:p>
            <a:fld id="{CE1AE0D4-6B2A-4EC2-BE1C-D965EBA914E0}" type="slidenum">
              <a:rPr lang="en-US" smtClean="0"/>
              <a:t>‹#›</a:t>
            </a:fld>
            <a:endParaRPr lang="en-US"/>
          </a:p>
        </p:txBody>
      </p:sp>
    </p:spTree>
    <p:extLst>
      <p:ext uri="{BB962C8B-B14F-4D97-AF65-F5344CB8AC3E}">
        <p14:creationId xmlns:p14="http://schemas.microsoft.com/office/powerpoint/2010/main" val="285678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85E00-857E-4236-A8A3-86F0BFA39FB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705123B-E64C-42BD-BA6E-5EC88096DF4B}"/>
              </a:ext>
            </a:extLst>
          </p:cNvPr>
          <p:cNvSpPr>
            <a:spLocks noGrp="1"/>
          </p:cNvSpPr>
          <p:nvPr>
            <p:ph type="dt" sz="half" idx="10"/>
          </p:nvPr>
        </p:nvSpPr>
        <p:spPr/>
        <p:txBody>
          <a:bodyPr/>
          <a:lstStyle/>
          <a:p>
            <a:fld id="{27545BBF-067A-4154-8650-0A68F58BD168}" type="datetimeFigureOut">
              <a:rPr lang="en-US" smtClean="0"/>
              <a:t>9/9/2024</a:t>
            </a:fld>
            <a:endParaRPr lang="en-US"/>
          </a:p>
        </p:txBody>
      </p:sp>
      <p:sp>
        <p:nvSpPr>
          <p:cNvPr id="4" name="Footer Placeholder 3">
            <a:extLst>
              <a:ext uri="{FF2B5EF4-FFF2-40B4-BE49-F238E27FC236}">
                <a16:creationId xmlns:a16="http://schemas.microsoft.com/office/drawing/2014/main" id="{959F0B3B-182E-4F6D-B0F2-BAFA5462C0CC}"/>
              </a:ext>
            </a:extLst>
          </p:cNvPr>
          <p:cNvSpPr>
            <a:spLocks noGrp="1"/>
          </p:cNvSpPr>
          <p:nvPr>
            <p:ph type="ftr" sz="quarter" idx="11"/>
          </p:nvPr>
        </p:nvSpPr>
        <p:spPr>
          <a:xfrm>
            <a:off x="4038599" y="6356350"/>
            <a:ext cx="4445643" cy="365125"/>
          </a:xfrm>
        </p:spPr>
        <p:txBody>
          <a:bodyPr/>
          <a:lstStyle/>
          <a:p>
            <a:endParaRPr lang="en-US" dirty="0"/>
          </a:p>
          <a:p>
            <a:r>
              <a:rPr lang="en-US" dirty="0"/>
              <a:t>Department of Electro Technique, Power Engineering School, MUST</a:t>
            </a:r>
          </a:p>
          <a:p>
            <a:endParaRPr lang="en-US" dirty="0"/>
          </a:p>
        </p:txBody>
      </p:sp>
      <p:sp>
        <p:nvSpPr>
          <p:cNvPr id="5" name="Slide Number Placeholder 4">
            <a:extLst>
              <a:ext uri="{FF2B5EF4-FFF2-40B4-BE49-F238E27FC236}">
                <a16:creationId xmlns:a16="http://schemas.microsoft.com/office/drawing/2014/main" id="{A5B3FF16-022F-4DAE-B86B-CAD26C51FC81}"/>
              </a:ext>
            </a:extLst>
          </p:cNvPr>
          <p:cNvSpPr>
            <a:spLocks noGrp="1"/>
          </p:cNvSpPr>
          <p:nvPr>
            <p:ph type="sldNum" sz="quarter" idx="12"/>
          </p:nvPr>
        </p:nvSpPr>
        <p:spPr/>
        <p:txBody>
          <a:bodyPr/>
          <a:lstStyle/>
          <a:p>
            <a:fld id="{CE1AE0D4-6B2A-4EC2-BE1C-D965EBA914E0}" type="slidenum">
              <a:rPr lang="en-US" smtClean="0"/>
              <a:t>‹#›</a:t>
            </a:fld>
            <a:endParaRPr lang="en-US"/>
          </a:p>
        </p:txBody>
      </p:sp>
    </p:spTree>
    <p:extLst>
      <p:ext uri="{BB962C8B-B14F-4D97-AF65-F5344CB8AC3E}">
        <p14:creationId xmlns:p14="http://schemas.microsoft.com/office/powerpoint/2010/main" val="276583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E597DC-8195-4378-9C9E-99BFDDEBEA9B}"/>
              </a:ext>
            </a:extLst>
          </p:cNvPr>
          <p:cNvSpPr>
            <a:spLocks noGrp="1"/>
          </p:cNvSpPr>
          <p:nvPr>
            <p:ph type="dt" sz="half" idx="10"/>
          </p:nvPr>
        </p:nvSpPr>
        <p:spPr/>
        <p:txBody>
          <a:bodyPr/>
          <a:lstStyle/>
          <a:p>
            <a:fld id="{27545BBF-067A-4154-8650-0A68F58BD168}" type="datetimeFigureOut">
              <a:rPr lang="en-US" smtClean="0"/>
              <a:t>9/9/2024</a:t>
            </a:fld>
            <a:endParaRPr lang="en-US"/>
          </a:p>
        </p:txBody>
      </p:sp>
      <p:sp>
        <p:nvSpPr>
          <p:cNvPr id="3" name="Footer Placeholder 2">
            <a:extLst>
              <a:ext uri="{FF2B5EF4-FFF2-40B4-BE49-F238E27FC236}">
                <a16:creationId xmlns:a16="http://schemas.microsoft.com/office/drawing/2014/main" id="{D267FB3D-ED72-4F32-8791-9CF0BCFD8FAD}"/>
              </a:ext>
            </a:extLst>
          </p:cNvPr>
          <p:cNvSpPr>
            <a:spLocks noGrp="1"/>
          </p:cNvSpPr>
          <p:nvPr>
            <p:ph type="ftr" sz="quarter" idx="11"/>
          </p:nvPr>
        </p:nvSpPr>
        <p:spPr>
          <a:xfrm>
            <a:off x="4038599" y="6356350"/>
            <a:ext cx="4445643" cy="365125"/>
          </a:xfrm>
        </p:spPr>
        <p:txBody>
          <a:bodyPr/>
          <a:lstStyle/>
          <a:p>
            <a:endParaRPr lang="en-US" dirty="0"/>
          </a:p>
          <a:p>
            <a:r>
              <a:rPr lang="en-US" dirty="0"/>
              <a:t>Department of Electro Technique, Power Engineering School, MUST</a:t>
            </a:r>
          </a:p>
          <a:p>
            <a:endParaRPr lang="en-US" dirty="0"/>
          </a:p>
        </p:txBody>
      </p:sp>
      <p:sp>
        <p:nvSpPr>
          <p:cNvPr id="4" name="Slide Number Placeholder 3">
            <a:extLst>
              <a:ext uri="{FF2B5EF4-FFF2-40B4-BE49-F238E27FC236}">
                <a16:creationId xmlns:a16="http://schemas.microsoft.com/office/drawing/2014/main" id="{540F712E-FA56-4B47-9EDC-21BECBD31C5F}"/>
              </a:ext>
            </a:extLst>
          </p:cNvPr>
          <p:cNvSpPr>
            <a:spLocks noGrp="1"/>
          </p:cNvSpPr>
          <p:nvPr>
            <p:ph type="sldNum" sz="quarter" idx="12"/>
          </p:nvPr>
        </p:nvSpPr>
        <p:spPr/>
        <p:txBody>
          <a:bodyPr/>
          <a:lstStyle/>
          <a:p>
            <a:fld id="{CE1AE0D4-6B2A-4EC2-BE1C-D965EBA914E0}" type="slidenum">
              <a:rPr lang="en-US" smtClean="0"/>
              <a:t>‹#›</a:t>
            </a:fld>
            <a:endParaRPr lang="en-US"/>
          </a:p>
        </p:txBody>
      </p:sp>
    </p:spTree>
    <p:extLst>
      <p:ext uri="{BB962C8B-B14F-4D97-AF65-F5344CB8AC3E}">
        <p14:creationId xmlns:p14="http://schemas.microsoft.com/office/powerpoint/2010/main" val="1560388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57717-BF26-47F9-879F-08C87B6EA8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21436F2-EA2F-4D7A-8C4B-8A09758C5B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9D1F684-B4B0-490F-8BBE-12100F3808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6B0B03-C02E-42D8-BAB4-318F38CB6548}"/>
              </a:ext>
            </a:extLst>
          </p:cNvPr>
          <p:cNvSpPr>
            <a:spLocks noGrp="1"/>
          </p:cNvSpPr>
          <p:nvPr>
            <p:ph type="dt" sz="half" idx="10"/>
          </p:nvPr>
        </p:nvSpPr>
        <p:spPr/>
        <p:txBody>
          <a:bodyPr/>
          <a:lstStyle/>
          <a:p>
            <a:fld id="{27545BBF-067A-4154-8650-0A68F58BD168}" type="datetimeFigureOut">
              <a:rPr lang="en-US" smtClean="0"/>
              <a:t>9/9/2024</a:t>
            </a:fld>
            <a:endParaRPr lang="en-US"/>
          </a:p>
        </p:txBody>
      </p:sp>
      <p:sp>
        <p:nvSpPr>
          <p:cNvPr id="6" name="Footer Placeholder 5">
            <a:extLst>
              <a:ext uri="{FF2B5EF4-FFF2-40B4-BE49-F238E27FC236}">
                <a16:creationId xmlns:a16="http://schemas.microsoft.com/office/drawing/2014/main" id="{ABDEF1F2-198E-4040-BEEF-56043282BAE6}"/>
              </a:ext>
            </a:extLst>
          </p:cNvPr>
          <p:cNvSpPr>
            <a:spLocks noGrp="1"/>
          </p:cNvSpPr>
          <p:nvPr>
            <p:ph type="ftr" sz="quarter" idx="11"/>
          </p:nvPr>
        </p:nvSpPr>
        <p:spPr>
          <a:xfrm>
            <a:off x="4038599" y="6356350"/>
            <a:ext cx="4480367" cy="365125"/>
          </a:xfrm>
        </p:spPr>
        <p:txBody>
          <a:bodyPr/>
          <a:lstStyle/>
          <a:p>
            <a:endParaRPr lang="en-US" dirty="0"/>
          </a:p>
          <a:p>
            <a:r>
              <a:rPr lang="en-US" dirty="0"/>
              <a:t>Department of Electro Technique, Power Engineering School, MUST</a:t>
            </a:r>
          </a:p>
          <a:p>
            <a:endParaRPr lang="en-US" dirty="0"/>
          </a:p>
        </p:txBody>
      </p:sp>
      <p:sp>
        <p:nvSpPr>
          <p:cNvPr id="7" name="Slide Number Placeholder 6">
            <a:extLst>
              <a:ext uri="{FF2B5EF4-FFF2-40B4-BE49-F238E27FC236}">
                <a16:creationId xmlns:a16="http://schemas.microsoft.com/office/drawing/2014/main" id="{5C43F5FD-9AAF-4426-AD39-B46B31088139}"/>
              </a:ext>
            </a:extLst>
          </p:cNvPr>
          <p:cNvSpPr>
            <a:spLocks noGrp="1"/>
          </p:cNvSpPr>
          <p:nvPr>
            <p:ph type="sldNum" sz="quarter" idx="12"/>
          </p:nvPr>
        </p:nvSpPr>
        <p:spPr/>
        <p:txBody>
          <a:bodyPr/>
          <a:lstStyle/>
          <a:p>
            <a:fld id="{CE1AE0D4-6B2A-4EC2-BE1C-D965EBA914E0}" type="slidenum">
              <a:rPr lang="en-US" smtClean="0"/>
              <a:t>‹#›</a:t>
            </a:fld>
            <a:endParaRPr lang="en-US"/>
          </a:p>
        </p:txBody>
      </p:sp>
    </p:spTree>
    <p:extLst>
      <p:ext uri="{BB962C8B-B14F-4D97-AF65-F5344CB8AC3E}">
        <p14:creationId xmlns:p14="http://schemas.microsoft.com/office/powerpoint/2010/main" val="2359375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DF63A-F14F-4026-8E02-CF3771C1ED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90090BD-6A42-4A42-9F82-E5809A2618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CF9D5C-90B8-482D-B210-B5E61FF199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7BB161-9A5A-479F-A354-89D42BCFC105}"/>
              </a:ext>
            </a:extLst>
          </p:cNvPr>
          <p:cNvSpPr>
            <a:spLocks noGrp="1"/>
          </p:cNvSpPr>
          <p:nvPr>
            <p:ph type="dt" sz="half" idx="10"/>
          </p:nvPr>
        </p:nvSpPr>
        <p:spPr/>
        <p:txBody>
          <a:bodyPr/>
          <a:lstStyle/>
          <a:p>
            <a:fld id="{27545BBF-067A-4154-8650-0A68F58BD168}" type="datetimeFigureOut">
              <a:rPr lang="en-US" smtClean="0"/>
              <a:t>9/9/2024</a:t>
            </a:fld>
            <a:endParaRPr lang="en-US"/>
          </a:p>
        </p:txBody>
      </p:sp>
      <p:sp>
        <p:nvSpPr>
          <p:cNvPr id="6" name="Footer Placeholder 5">
            <a:extLst>
              <a:ext uri="{FF2B5EF4-FFF2-40B4-BE49-F238E27FC236}">
                <a16:creationId xmlns:a16="http://schemas.microsoft.com/office/drawing/2014/main" id="{4BBBB085-3F4D-41C1-82C3-6CB1DC384A9D}"/>
              </a:ext>
            </a:extLst>
          </p:cNvPr>
          <p:cNvSpPr>
            <a:spLocks noGrp="1"/>
          </p:cNvSpPr>
          <p:nvPr>
            <p:ph type="ftr" sz="quarter" idx="11"/>
          </p:nvPr>
        </p:nvSpPr>
        <p:spPr>
          <a:xfrm>
            <a:off x="4038599" y="6356350"/>
            <a:ext cx="4480367" cy="365125"/>
          </a:xfrm>
        </p:spPr>
        <p:txBody>
          <a:bodyPr/>
          <a:lstStyle/>
          <a:p>
            <a:endParaRPr lang="en-US" dirty="0"/>
          </a:p>
          <a:p>
            <a:r>
              <a:rPr lang="en-US" dirty="0"/>
              <a:t>Department of Electro Technique, Power Engineering School, MUST</a:t>
            </a:r>
          </a:p>
          <a:p>
            <a:endParaRPr lang="en-US" dirty="0"/>
          </a:p>
        </p:txBody>
      </p:sp>
      <p:sp>
        <p:nvSpPr>
          <p:cNvPr id="7" name="Slide Number Placeholder 6">
            <a:extLst>
              <a:ext uri="{FF2B5EF4-FFF2-40B4-BE49-F238E27FC236}">
                <a16:creationId xmlns:a16="http://schemas.microsoft.com/office/drawing/2014/main" id="{EB9071D9-E010-40BB-94FB-907FA79DCE2D}"/>
              </a:ext>
            </a:extLst>
          </p:cNvPr>
          <p:cNvSpPr>
            <a:spLocks noGrp="1"/>
          </p:cNvSpPr>
          <p:nvPr>
            <p:ph type="sldNum" sz="quarter" idx="12"/>
          </p:nvPr>
        </p:nvSpPr>
        <p:spPr/>
        <p:txBody>
          <a:bodyPr/>
          <a:lstStyle/>
          <a:p>
            <a:fld id="{CE1AE0D4-6B2A-4EC2-BE1C-D965EBA914E0}" type="slidenum">
              <a:rPr lang="en-US" smtClean="0"/>
              <a:t>‹#›</a:t>
            </a:fld>
            <a:endParaRPr lang="en-US"/>
          </a:p>
        </p:txBody>
      </p:sp>
    </p:spTree>
    <p:extLst>
      <p:ext uri="{BB962C8B-B14F-4D97-AF65-F5344CB8AC3E}">
        <p14:creationId xmlns:p14="http://schemas.microsoft.com/office/powerpoint/2010/main" val="3766110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B763E7-47C3-46AF-B1F5-2894B88D50A7}"/>
              </a:ext>
            </a:extLst>
          </p:cNvPr>
          <p:cNvSpPr>
            <a:spLocks noGrp="1"/>
          </p:cNvSpPr>
          <p:nvPr>
            <p:ph type="title"/>
          </p:nvPr>
        </p:nvSpPr>
        <p:spPr>
          <a:xfrm>
            <a:off x="2575908" y="258926"/>
            <a:ext cx="8156747" cy="1325563"/>
          </a:xfrm>
          <a:prstGeom prst="rect">
            <a:avLst/>
          </a:prstGeom>
        </p:spPr>
        <p:txBody>
          <a:bodyPr vert="horz" lIns="91440" tIns="45720" rIns="91440" bIns="45720" rtlCol="0" anchor="ctr">
            <a:normAutofit/>
          </a:bodyPr>
          <a:lstStyle/>
          <a:p>
            <a:pPr algn="ctr">
              <a:spcBef>
                <a:spcPts val="3600"/>
              </a:spcBef>
            </a:pPr>
            <a:r>
              <a:rPr lang="en-US" sz="1800" dirty="0">
                <a:latin typeface="Tahoma" panose="020B0604030504040204" pitchFamily="34" charset="0"/>
                <a:ea typeface="Tahoma" panose="020B0604030504040204" pitchFamily="34" charset="0"/>
                <a:cs typeface="Tahoma" panose="020B0604030504040204" pitchFamily="34" charset="0"/>
              </a:rPr>
              <a:t>Some issues and implementation problems for digital substations in Mongolia</a:t>
            </a:r>
            <a:endParaRPr lang="x-none" sz="1800" b="1" dirty="0">
              <a:solidFill>
                <a:srgbClr val="000000"/>
              </a:solidFill>
              <a:effectLst/>
              <a:latin typeface="Times New Roman" panose="02020603050405020304" pitchFamily="18" charset="0"/>
              <a:ea typeface="DengXian" panose="02010600030101010101" pitchFamily="2" charset="-122"/>
              <a:cs typeface="Arial" panose="020B0604020202020204" pitchFamily="34" charset="0"/>
            </a:endParaRPr>
          </a:p>
        </p:txBody>
      </p:sp>
      <p:sp>
        <p:nvSpPr>
          <p:cNvPr id="3" name="Text Placeholder 2">
            <a:extLst>
              <a:ext uri="{FF2B5EF4-FFF2-40B4-BE49-F238E27FC236}">
                <a16:creationId xmlns:a16="http://schemas.microsoft.com/office/drawing/2014/main" id="{1B4D85E3-90F2-42DB-AF94-E00FADA03EC7}"/>
              </a:ext>
            </a:extLst>
          </p:cNvPr>
          <p:cNvSpPr>
            <a:spLocks noGrp="1"/>
          </p:cNvSpPr>
          <p:nvPr>
            <p:ph type="body" idx="1"/>
          </p:nvPr>
        </p:nvSpPr>
        <p:spPr>
          <a:xfrm>
            <a:off x="838200" y="1892560"/>
            <a:ext cx="10515600" cy="429364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5C8E83D-9D4A-4C25-B334-76DA44017011}"/>
              </a:ext>
            </a:extLst>
          </p:cNvPr>
          <p:cNvSpPr>
            <a:spLocks noGrp="1"/>
          </p:cNvSpPr>
          <p:nvPr>
            <p:ph type="dt" sz="half" idx="2"/>
          </p:nvPr>
        </p:nvSpPr>
        <p:spPr>
          <a:xfrm>
            <a:off x="838200" y="6356350"/>
            <a:ext cx="2966884" cy="365125"/>
          </a:xfrm>
          <a:prstGeom prst="rect">
            <a:avLst/>
          </a:prstGeom>
        </p:spPr>
        <p:txBody>
          <a:bodyPr vert="horz" lIns="91440" tIns="45720" rIns="91440" bIns="45720" rtlCol="0" anchor="ctr"/>
          <a:lstStyle>
            <a:lvl1pPr algn="l">
              <a:defRPr lang="en-GB" sz="1050" b="1" i="0" smtClean="0">
                <a:solidFill>
                  <a:schemeClr val="accent1">
                    <a:lumMod val="75000"/>
                  </a:schemeClr>
                </a:solidFill>
                <a:effectLst/>
                <a:latin typeface="Tahoma" panose="020B0604030504040204" pitchFamily="34" charset="0"/>
                <a:ea typeface="Tahoma" panose="020B0604030504040204" pitchFamily="34" charset="0"/>
                <a:cs typeface="Tahoma" panose="020B0604030504040204" pitchFamily="34" charset="0"/>
              </a:defRPr>
            </a:lvl1pPr>
          </a:lstStyle>
          <a:p>
            <a:r>
              <a:rPr lang="en-US" dirty="0"/>
              <a:t>September 13, 2023</a:t>
            </a:r>
            <a:endParaRPr lang="nn-NO" dirty="0"/>
          </a:p>
        </p:txBody>
      </p:sp>
      <p:sp>
        <p:nvSpPr>
          <p:cNvPr id="5" name="Footer Placeholder 4">
            <a:extLst>
              <a:ext uri="{FF2B5EF4-FFF2-40B4-BE49-F238E27FC236}">
                <a16:creationId xmlns:a16="http://schemas.microsoft.com/office/drawing/2014/main" id="{B68C1451-C6F2-4195-8BD6-D1BCAF4C81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defRPr>
            </a:lvl1pPr>
          </a:lstStyle>
          <a:p>
            <a:r>
              <a:rPr lang="en-US" b="1" dirty="0"/>
              <a:t>CONFERENCE ON COMPUTATIONAL PROBLEMS IN ELECTRICAL ENGINEERING</a:t>
            </a:r>
            <a:endParaRPr lang="en-US" sz="800" dirty="0"/>
          </a:p>
        </p:txBody>
      </p:sp>
      <p:sp>
        <p:nvSpPr>
          <p:cNvPr id="6" name="Slide Number Placeholder 5">
            <a:extLst>
              <a:ext uri="{FF2B5EF4-FFF2-40B4-BE49-F238E27FC236}">
                <a16:creationId xmlns:a16="http://schemas.microsoft.com/office/drawing/2014/main" id="{F567EAA3-2AF6-4A59-90DB-AECC512CF7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a:solidFill>
                  <a:schemeClr val="tx1">
                    <a:tint val="75000"/>
                  </a:schemeClr>
                </a:solidFill>
              </a:defRPr>
            </a:lvl1pPr>
          </a:lstStyle>
          <a:p>
            <a:endParaRPr lang="en-US" dirty="0"/>
          </a:p>
        </p:txBody>
      </p:sp>
      <p:pic>
        <p:nvPicPr>
          <p:cNvPr id="8" name="Picture 2" descr="https://www.must.edu.mn/static/assets/img/logo/odon-must-sm.png">
            <a:extLst>
              <a:ext uri="{FF2B5EF4-FFF2-40B4-BE49-F238E27FC236}">
                <a16:creationId xmlns:a16="http://schemas.microsoft.com/office/drawing/2014/main" id="{3C39757B-1F44-49AF-A034-1C079EC2C4AA}"/>
              </a:ext>
            </a:extLst>
          </p:cNvPr>
          <p:cNvPicPr>
            <a:picLocks noChangeAspect="1" noChangeArrowheads="1"/>
          </p:cNvPicPr>
          <p:nvPr userDrawn="1"/>
        </p:nvPicPr>
        <p:blipFill rotWithShape="1">
          <a:blip r:embed="rId13">
            <a:extLst>
              <a:ext uri="{28A0092B-C50C-407E-A947-70E740481C1C}">
                <a14:useLocalDpi xmlns:a14="http://schemas.microsoft.com/office/drawing/2010/main" val="0"/>
              </a:ext>
            </a:extLst>
          </a:blip>
          <a:srcRect l="91736" r="1"/>
          <a:stretch/>
        </p:blipFill>
        <p:spPr bwMode="auto">
          <a:xfrm>
            <a:off x="10670600" y="177182"/>
            <a:ext cx="985103" cy="18348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534F3308-2E91-44B9-9021-7AF4EA292C10}"/>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rot="10800000">
            <a:off x="0" y="4667524"/>
            <a:ext cx="2361905" cy="4380952"/>
          </a:xfrm>
          <a:prstGeom prst="rect">
            <a:avLst/>
          </a:prstGeom>
        </p:spPr>
      </p:pic>
      <p:pic>
        <p:nvPicPr>
          <p:cNvPr id="10" name="Picture 9">
            <a:extLst>
              <a:ext uri="{FF2B5EF4-FFF2-40B4-BE49-F238E27FC236}">
                <a16:creationId xmlns:a16="http://schemas.microsoft.com/office/drawing/2014/main" id="{2189A20D-2F75-4B91-A25F-431A60366E2F}"/>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982200" y="2012007"/>
            <a:ext cx="2361905" cy="4380952"/>
          </a:xfrm>
          <a:prstGeom prst="rect">
            <a:avLst/>
          </a:prstGeom>
        </p:spPr>
      </p:pic>
      <p:pic>
        <p:nvPicPr>
          <p:cNvPr id="11" name="Picture 10">
            <a:extLst>
              <a:ext uri="{FF2B5EF4-FFF2-40B4-BE49-F238E27FC236}">
                <a16:creationId xmlns:a16="http://schemas.microsoft.com/office/drawing/2014/main" id="{6AA56466-14EC-C781-1F23-136055F09D7F}"/>
              </a:ext>
            </a:extLst>
          </p:cNvPr>
          <p:cNvPicPr>
            <a:picLocks noChangeAspect="1"/>
          </p:cNvPicPr>
          <p:nvPr userDrawn="1"/>
        </p:nvPicPr>
        <p:blipFill>
          <a:blip r:embed="rId15"/>
          <a:stretch>
            <a:fillRect/>
          </a:stretch>
        </p:blipFill>
        <p:spPr>
          <a:xfrm>
            <a:off x="175490" y="458382"/>
            <a:ext cx="2706770" cy="899402"/>
          </a:xfrm>
          <a:prstGeom prst="rect">
            <a:avLst/>
          </a:prstGeom>
        </p:spPr>
      </p:pic>
    </p:spTree>
    <p:extLst>
      <p:ext uri="{BB962C8B-B14F-4D97-AF65-F5344CB8AC3E}">
        <p14:creationId xmlns:p14="http://schemas.microsoft.com/office/powerpoint/2010/main" val="4001520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2000" b="1"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mailto:enkhamar12@gmail.com" TargetMode="External"/><Relationship Id="rId3" Type="http://schemas.openxmlformats.org/officeDocument/2006/relationships/image" Target="../media/image5.jpeg"/><Relationship Id="rId7" Type="http://schemas.openxmlformats.org/officeDocument/2006/relationships/hyperlink" Target="mailto:zagdkhorol@must.edu.mn"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9.png"/><Relationship Id="rId5" Type="http://schemas.openxmlformats.org/officeDocument/2006/relationships/image" Target="../media/image7.jpeg"/><Relationship Id="rId10" Type="http://schemas.openxmlformats.org/officeDocument/2006/relationships/hyperlink" Target="mailto:btsetsgee@must.edu.mn" TargetMode="External"/><Relationship Id="rId4" Type="http://schemas.openxmlformats.org/officeDocument/2006/relationships/image" Target="../media/image6.png"/><Relationship Id="rId9" Type="http://schemas.openxmlformats.org/officeDocument/2006/relationships/hyperlink" Target="mailto:baasanb@mail.r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cid:image003.png@01D75229.EA6DA530" TargetMode="External"/><Relationship Id="rId7" Type="http://schemas.openxmlformats.org/officeDocument/2006/relationships/image" Target="cid:image005.png@01D7523A.2AB27C00" TargetMode="Externa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cid:image004.png@01D7523F.6A34EE30" TargetMode="Externa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00311-3EB9-497E-9ADE-3C84FF364127}"/>
              </a:ext>
            </a:extLst>
          </p:cNvPr>
          <p:cNvSpPr>
            <a:spLocks noGrp="1"/>
          </p:cNvSpPr>
          <p:nvPr>
            <p:ph type="ctrTitle"/>
          </p:nvPr>
        </p:nvSpPr>
        <p:spPr>
          <a:xfrm>
            <a:off x="2839263" y="228540"/>
            <a:ext cx="7197005" cy="1095316"/>
          </a:xfrm>
        </p:spPr>
        <p:txBody>
          <a:bodyPr>
            <a:noAutofit/>
          </a:bodyPr>
          <a:lstStyle/>
          <a:p>
            <a:r>
              <a:rPr lang="en-US" sz="2400" b="0" dirty="0">
                <a:solidFill>
                  <a:srgbClr val="DDA901"/>
                </a:solidFill>
                <a:latin typeface="Tahoma" panose="020B0604030504040204" pitchFamily="34" charset="0"/>
                <a:ea typeface="Tahoma" panose="020B0604030504040204" pitchFamily="34" charset="0"/>
                <a:cs typeface="Tahoma" panose="020B0604030504040204" pitchFamily="34" charset="0"/>
              </a:rPr>
              <a:t>CONFERENCE ON COMPUTATIONAL PROBLEMS IN ELECTRICAL ENGINEERING-2024</a:t>
            </a:r>
            <a:endParaRPr lang="en-US" sz="2000" b="0" dirty="0">
              <a:solidFill>
                <a:srgbClr val="DDA90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p:txBody>
      </p:sp>
      <p:sp>
        <p:nvSpPr>
          <p:cNvPr id="3" name="Subtitle 2">
            <a:extLst>
              <a:ext uri="{FF2B5EF4-FFF2-40B4-BE49-F238E27FC236}">
                <a16:creationId xmlns:a16="http://schemas.microsoft.com/office/drawing/2014/main" id="{B1A178D4-E71D-4041-B111-479337D16D75}"/>
              </a:ext>
            </a:extLst>
          </p:cNvPr>
          <p:cNvSpPr>
            <a:spLocks noGrp="1"/>
          </p:cNvSpPr>
          <p:nvPr>
            <p:ph type="subTitle" idx="1"/>
          </p:nvPr>
        </p:nvSpPr>
        <p:spPr>
          <a:xfrm>
            <a:off x="1044112" y="1718683"/>
            <a:ext cx="11028826" cy="4910777"/>
          </a:xfrm>
        </p:spPr>
        <p:txBody>
          <a:bodyPr>
            <a:normAutofit/>
          </a:bodyPr>
          <a:lstStyle/>
          <a:p>
            <a:endParaRPr lang="en-US" sz="3200" b="1" cap="all" dirty="0">
              <a:solidFill>
                <a:srgbClr val="07148F"/>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a:p>
            <a:r>
              <a:rPr lang="en-US" sz="3200" b="1" dirty="0">
                <a:solidFill>
                  <a:srgbClr val="0E248F"/>
                </a:solidFill>
                <a:latin typeface="Tahoma" charset="0"/>
                <a:ea typeface="Tahoma" charset="0"/>
                <a:cs typeface="Tahoma" charset="0"/>
              </a:rPr>
              <a:t>The Application of Real-time Simulation Technology in Mongolian Energy System</a:t>
            </a:r>
          </a:p>
          <a:p>
            <a:endParaRPr lang="mn-MN" sz="1200" kern="1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a:lnSpc>
                <a:spcPct val="150000"/>
              </a:lnSpc>
              <a:spcBef>
                <a:spcPts val="600"/>
              </a:spcBef>
              <a:spcAft>
                <a:spcPts val="600"/>
              </a:spcAft>
            </a:pPr>
            <a:r>
              <a:rPr lang="en-IN" sz="2000" dirty="0">
                <a:solidFill>
                  <a:srgbClr val="07148F"/>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Zagdkhorol Bayasgalan</a:t>
            </a:r>
            <a:r>
              <a:rPr lang="en-IN" sz="2000" baseline="30000" dirty="0">
                <a:solidFill>
                  <a:srgbClr val="0E248F"/>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a:t>
            </a:r>
            <a:r>
              <a:rPr lang="en-IN" sz="2000" baseline="30000" dirty="0">
                <a:solidFill>
                  <a:srgbClr val="0E248F"/>
                </a:solidFill>
                <a:latin typeface="Tahoma" panose="020B0604030504040204" pitchFamily="34" charset="0"/>
                <a:ea typeface="Tahoma" panose="020B0604030504040204" pitchFamily="34" charset="0"/>
                <a:cs typeface="Tahoma" panose="020B0604030504040204" pitchFamily="34" charset="0"/>
              </a:rPr>
              <a:t>1</a:t>
            </a:r>
            <a:r>
              <a:rPr lang="en-IN" sz="2000" dirty="0">
                <a:solidFill>
                  <a:srgbClr val="07148F"/>
                </a:solidFill>
                <a:latin typeface="Tahoma" panose="020B0604030504040204" pitchFamily="34" charset="0"/>
                <a:ea typeface="Tahoma" panose="020B0604030504040204" pitchFamily="34" charset="0"/>
                <a:cs typeface="Tahoma" panose="020B0604030504040204" pitchFamily="34" charset="0"/>
              </a:rPr>
              <a:t>, </a:t>
            </a:r>
            <a:r>
              <a:rPr lang="en-US" sz="2000" dirty="0" err="1">
                <a:solidFill>
                  <a:srgbClr val="0E248F"/>
                </a:solidFill>
              </a:rPr>
              <a:t>Enkh</a:t>
            </a:r>
            <a:r>
              <a:rPr lang="en-US" sz="2000" dirty="0">
                <a:solidFill>
                  <a:srgbClr val="0E248F"/>
                </a:solidFill>
              </a:rPr>
              <a:t>-Amar </a:t>
            </a:r>
            <a:r>
              <a:rPr lang="en-US" sz="2000" dirty="0" err="1">
                <a:solidFill>
                  <a:srgbClr val="0E248F"/>
                </a:solidFill>
              </a:rPr>
              <a:t>Batsukh</a:t>
            </a:r>
            <a:r>
              <a:rPr lang="en-IN" sz="2000" baseline="30000" dirty="0">
                <a:solidFill>
                  <a:srgbClr val="0E248F"/>
                </a:solidFill>
                <a:latin typeface="Tahoma" panose="020B0604030504040204" pitchFamily="34" charset="0"/>
                <a:ea typeface="Tahoma" panose="020B0604030504040204" pitchFamily="34" charset="0"/>
                <a:cs typeface="Tahoma" panose="020B0604030504040204" pitchFamily="34" charset="0"/>
              </a:rPr>
              <a:t> 1</a:t>
            </a:r>
            <a:r>
              <a:rPr lang="en-US" sz="2000" dirty="0">
                <a:solidFill>
                  <a:srgbClr val="0E248F"/>
                </a:solidFill>
              </a:rPr>
              <a:t>, </a:t>
            </a:r>
            <a:r>
              <a:rPr lang="en-US" sz="2000" dirty="0" err="1">
                <a:solidFill>
                  <a:srgbClr val="0E248F"/>
                </a:solidFill>
              </a:rPr>
              <a:t>Baasan</a:t>
            </a:r>
            <a:r>
              <a:rPr lang="en-US" sz="2000" dirty="0">
                <a:solidFill>
                  <a:srgbClr val="0E248F"/>
                </a:solidFill>
              </a:rPr>
              <a:t> Bat-</a:t>
            </a:r>
            <a:r>
              <a:rPr lang="en-US" sz="2000" dirty="0" err="1">
                <a:solidFill>
                  <a:srgbClr val="0E248F"/>
                </a:solidFill>
              </a:rPr>
              <a:t>Undral</a:t>
            </a:r>
            <a:r>
              <a:rPr lang="en-IN" sz="2000" baseline="30000" dirty="0">
                <a:solidFill>
                  <a:srgbClr val="0E248F"/>
                </a:solidFill>
                <a:latin typeface="Tahoma" panose="020B0604030504040204" pitchFamily="34" charset="0"/>
                <a:ea typeface="Tahoma" panose="020B0604030504040204" pitchFamily="34" charset="0"/>
                <a:cs typeface="Tahoma" panose="020B0604030504040204" pitchFamily="34" charset="0"/>
              </a:rPr>
              <a:t>2</a:t>
            </a:r>
            <a:r>
              <a:rPr lang="en-US" sz="2000" dirty="0">
                <a:solidFill>
                  <a:srgbClr val="0E248F"/>
                </a:solidFill>
              </a:rPr>
              <a:t> </a:t>
            </a:r>
            <a:r>
              <a:rPr lang="en-IN" sz="2000" dirty="0">
                <a:solidFill>
                  <a:srgbClr val="07148F"/>
                </a:solidFill>
                <a:latin typeface="Tahoma" panose="020B0604030504040204" pitchFamily="34" charset="0"/>
                <a:ea typeface="Tahoma" panose="020B0604030504040204" pitchFamily="34" charset="0"/>
                <a:cs typeface="Tahoma" panose="020B0604030504040204" pitchFamily="34" charset="0"/>
              </a:rPr>
              <a:t>, </a:t>
            </a:r>
            <a:r>
              <a:rPr lang="en-US" sz="2000" dirty="0" err="1">
                <a:solidFill>
                  <a:srgbClr val="0E248F"/>
                </a:solidFill>
              </a:rPr>
              <a:t>Tsetsgee</a:t>
            </a:r>
            <a:r>
              <a:rPr lang="mn-MN" sz="2000" dirty="0">
                <a:solidFill>
                  <a:srgbClr val="0E248F"/>
                </a:solidFill>
              </a:rPr>
              <a:t> Bayasgalan</a:t>
            </a:r>
            <a:r>
              <a:rPr lang="en-IN" sz="2000" baseline="30000" dirty="0">
                <a:solidFill>
                  <a:srgbClr val="0E248F"/>
                </a:solidFill>
                <a:latin typeface="Tahoma" panose="020B0604030504040204" pitchFamily="34" charset="0"/>
                <a:ea typeface="Tahoma" panose="020B0604030504040204" pitchFamily="34" charset="0"/>
                <a:cs typeface="Tahoma" panose="020B0604030504040204" pitchFamily="34" charset="0"/>
              </a:rPr>
              <a:t>3</a:t>
            </a:r>
            <a:r>
              <a:rPr lang="en-US" sz="2000" dirty="0">
                <a:solidFill>
                  <a:srgbClr val="0E248F"/>
                </a:solidFill>
              </a:rPr>
              <a:t> </a:t>
            </a:r>
            <a:endParaRPr lang="en-IN" sz="2000" dirty="0">
              <a:solidFill>
                <a:srgbClr val="0E248F"/>
              </a:solidFill>
              <a:effectLst/>
              <a:latin typeface="Tahoma" panose="020B0604030504040204" pitchFamily="34" charset="0"/>
              <a:ea typeface="Tahoma" panose="020B0604030504040204" pitchFamily="34" charset="0"/>
              <a:cs typeface="Tahoma" panose="020B0604030504040204" pitchFamily="34" charset="0"/>
            </a:endParaRPr>
          </a:p>
          <a:p>
            <a:r>
              <a:rPr lang="en-IN" sz="1400" baseline="30000" dirty="0">
                <a:solidFill>
                  <a:srgbClr val="000000"/>
                </a:solidFill>
                <a:latin typeface="Tahoma" panose="020B0604030504040204" pitchFamily="34" charset="0"/>
                <a:ea typeface="Tahoma" panose="020B0604030504040204" pitchFamily="34" charset="0"/>
                <a:cs typeface="Tahoma" panose="020B0604030504040204" pitchFamily="34" charset="0"/>
              </a:rPr>
              <a:t>1</a:t>
            </a:r>
            <a:r>
              <a:rPr lang="en-IN" sz="1400" baseline="300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t>
            </a:r>
            <a:r>
              <a:rPr lang="en-IN" sz="1400" dirty="0">
                <a:solidFill>
                  <a:schemeClr val="tx1"/>
                </a:solidFill>
                <a:latin typeface="Tahoma" charset="0"/>
                <a:ea typeface="Tahoma" charset="0"/>
                <a:cs typeface="Tahoma" charset="0"/>
              </a:rPr>
              <a:t>Dept. of </a:t>
            </a:r>
            <a:r>
              <a:rPr lang="en-IN" sz="1400" dirty="0" err="1">
                <a:solidFill>
                  <a:schemeClr val="tx1"/>
                </a:solidFill>
                <a:latin typeface="Tahoma" charset="0"/>
                <a:ea typeface="Tahoma" charset="0"/>
                <a:cs typeface="Tahoma" charset="0"/>
              </a:rPr>
              <a:t>Electrotechnique</a:t>
            </a:r>
            <a:r>
              <a:rPr lang="en-IN" sz="1400" dirty="0">
                <a:solidFill>
                  <a:schemeClr val="tx1"/>
                </a:solidFill>
                <a:latin typeface="Tahoma" charset="0"/>
                <a:ea typeface="Tahoma" charset="0"/>
                <a:cs typeface="Tahoma" charset="0"/>
              </a:rPr>
              <a:t>, </a:t>
            </a:r>
            <a:r>
              <a:rPr lang="en-US" sz="1400" dirty="0">
                <a:solidFill>
                  <a:schemeClr val="tx1"/>
                </a:solidFill>
                <a:latin typeface="Tahoma" charset="0"/>
                <a:ea typeface="Tahoma" charset="0"/>
                <a:cs typeface="Tahoma" charset="0"/>
              </a:rPr>
              <a:t>Power Engineering School</a:t>
            </a:r>
            <a:r>
              <a:rPr lang="en-IN" sz="1400" dirty="0">
                <a:solidFill>
                  <a:schemeClr val="tx1"/>
                </a:solidFill>
                <a:effectLst/>
                <a:latin typeface="Tahoma" charset="0"/>
                <a:ea typeface="Tahoma" charset="0"/>
                <a:cs typeface="Tahoma" charset="0"/>
              </a:rPr>
              <a:t>, </a:t>
            </a:r>
            <a:r>
              <a:rPr lang="en-IN" sz="1400" dirty="0">
                <a:solidFill>
                  <a:srgbClr val="000000"/>
                </a:solidFill>
                <a:effectLst/>
                <a:latin typeface="Tahoma" panose="020B0604030504040204" pitchFamily="34" charset="0"/>
                <a:ea typeface="Tahoma" panose="020B0604030504040204" pitchFamily="34" charset="0"/>
                <a:cs typeface="Tahoma" panose="020B0604030504040204" pitchFamily="34" charset="0"/>
              </a:rPr>
              <a:t>Mongolian University of Science and Technology, Ulaanbaatar, Mongolia </a:t>
            </a:r>
          </a:p>
          <a:p>
            <a:r>
              <a:rPr lang="en-IN" sz="1400" baseline="30000" dirty="0">
                <a:solidFill>
                  <a:schemeClr val="tx1"/>
                </a:solidFill>
                <a:latin typeface="Tahoma" charset="0"/>
                <a:ea typeface="Tahoma" charset="0"/>
                <a:cs typeface="Tahoma" charset="0"/>
              </a:rPr>
              <a:t>2 </a:t>
            </a:r>
            <a:r>
              <a:rPr lang="en-US" sz="1400" dirty="0">
                <a:solidFill>
                  <a:schemeClr val="tx1"/>
                </a:solidFill>
                <a:latin typeface="Tahoma" charset="0"/>
                <a:ea typeface="Tahoma" charset="0"/>
                <a:cs typeface="Tahoma" charset="0"/>
              </a:rPr>
              <a:t>Dept. of Electrical Engineering, </a:t>
            </a:r>
            <a:r>
              <a:rPr lang="en-IN" sz="1400" dirty="0">
                <a:solidFill>
                  <a:srgbClr val="000000"/>
                </a:solidFill>
                <a:latin typeface="Tahoma" panose="020B0604030504040204" pitchFamily="34" charset="0"/>
                <a:ea typeface="Tahoma" panose="020B0604030504040204" pitchFamily="34" charset="0"/>
                <a:cs typeface="Tahoma" panose="020B0604030504040204" pitchFamily="34" charset="0"/>
              </a:rPr>
              <a:t>Mongolian University of Science and Technology, Ulaanbaatar, Mongolia</a:t>
            </a:r>
            <a:endParaRPr lang="en-IN" sz="1400" baseline="300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r>
              <a:rPr lang="en-IN" sz="1400" baseline="30000" dirty="0">
                <a:solidFill>
                  <a:srgbClr val="000000"/>
                </a:solidFill>
                <a:latin typeface="Tahoma" panose="020B0604030504040204" pitchFamily="34" charset="0"/>
                <a:ea typeface="Tahoma" panose="020B0604030504040204" pitchFamily="34" charset="0"/>
                <a:cs typeface="Tahoma" panose="020B0604030504040204" pitchFamily="34" charset="0"/>
              </a:rPr>
              <a:t>3</a:t>
            </a:r>
            <a:r>
              <a:rPr lang="en-IN" sz="1400" baseline="300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t>
            </a:r>
            <a:r>
              <a:rPr lang="en-IN" sz="1400" dirty="0">
                <a:solidFill>
                  <a:srgbClr val="000000"/>
                </a:solidFill>
                <a:effectLst/>
                <a:latin typeface="Tahoma" panose="020B0604030504040204" pitchFamily="34" charset="0"/>
                <a:ea typeface="Tahoma" panose="020B0604030504040204" pitchFamily="34" charset="0"/>
                <a:cs typeface="Tahoma" panose="020B0604030504040204" pitchFamily="34" charset="0"/>
              </a:rPr>
              <a:t>Dept. of </a:t>
            </a:r>
            <a:r>
              <a:rPr lang="en-US" sz="1400" dirty="0">
                <a:solidFill>
                  <a:schemeClr val="tx1"/>
                </a:solidFill>
                <a:latin typeface="Tahoma" charset="0"/>
                <a:ea typeface="Tahoma" charset="0"/>
                <a:cs typeface="Tahoma" charset="0"/>
              </a:rPr>
              <a:t>Technology Management</a:t>
            </a:r>
            <a:r>
              <a:rPr lang="en-IN" sz="1400" dirty="0">
                <a:solidFill>
                  <a:schemeClr val="tx1"/>
                </a:solidFill>
                <a:effectLst/>
                <a:latin typeface="Tahoma" charset="0"/>
                <a:ea typeface="Tahoma" charset="0"/>
                <a:cs typeface="Tahoma" charset="0"/>
              </a:rPr>
              <a:t>, </a:t>
            </a:r>
            <a:r>
              <a:rPr lang="en-IN" sz="1400" dirty="0">
                <a:solidFill>
                  <a:srgbClr val="000000"/>
                </a:solidFill>
                <a:effectLst/>
                <a:latin typeface="Tahoma" panose="020B0604030504040204" pitchFamily="34" charset="0"/>
                <a:ea typeface="Tahoma" panose="020B0604030504040204" pitchFamily="34" charset="0"/>
                <a:cs typeface="Tahoma" panose="020B0604030504040204" pitchFamily="34" charset="0"/>
              </a:rPr>
              <a:t>Mongolian University of Science and Technology, Ulaanbaatar, Mongolia</a:t>
            </a:r>
            <a:endParaRPr lang="x-none" sz="1400" dirty="0">
              <a:solidFill>
                <a:srgbClr val="000000"/>
              </a:solidFill>
              <a:effectLst/>
              <a:latin typeface="Tahoma" panose="020B0604030504040204" pitchFamily="34" charset="0"/>
              <a:ea typeface="Tahoma" panose="020B0604030504040204" pitchFamily="34" charset="0"/>
              <a:cs typeface="Tahoma" panose="020B0604030504040204" pitchFamily="34" charset="0"/>
            </a:endParaRPr>
          </a:p>
          <a:p>
            <a:endParaRPr lang="en-US" sz="1200" dirty="0">
              <a:latin typeface="Tahoma" panose="020B0604030504040204" pitchFamily="34" charset="0"/>
              <a:ea typeface="Tahoma" panose="020B0604030504040204" pitchFamily="34" charset="0"/>
              <a:cs typeface="Tahoma" panose="020B0604030504040204" pitchFamily="34" charset="0"/>
            </a:endParaRPr>
          </a:p>
          <a:p>
            <a:endParaRPr lang="mn-MN" sz="1200" dirty="0">
              <a:latin typeface="Tahoma" panose="020B0604030504040204" pitchFamily="34" charset="0"/>
              <a:ea typeface="Tahoma" panose="020B0604030504040204" pitchFamily="34" charset="0"/>
              <a:cs typeface="Tahoma" panose="020B0604030504040204" pitchFamily="34" charset="0"/>
            </a:endParaRPr>
          </a:p>
          <a:p>
            <a:r>
              <a:rPr lang="en-US" sz="1400" b="1" dirty="0" err="1">
                <a:solidFill>
                  <a:srgbClr val="07148F"/>
                </a:solidFill>
                <a:latin typeface="Tahoma" panose="020B0604030504040204" pitchFamily="34" charset="0"/>
                <a:ea typeface="Tahoma" panose="020B0604030504040204" pitchFamily="34" charset="0"/>
                <a:cs typeface="Tahoma" panose="020B0604030504040204" pitchFamily="34" charset="0"/>
              </a:rPr>
              <a:t>Śnieżnik</a:t>
            </a:r>
            <a:r>
              <a:rPr lang="en-US" dirty="0"/>
              <a:t> </a:t>
            </a:r>
            <a:r>
              <a:rPr lang="en-US" sz="1400" b="1" dirty="0">
                <a:solidFill>
                  <a:srgbClr val="07148F"/>
                </a:solidFill>
                <a:latin typeface="Tahoma" panose="020B0604030504040204" pitchFamily="34" charset="0"/>
                <a:ea typeface="Tahoma" panose="020B0604030504040204" pitchFamily="34" charset="0"/>
                <a:cs typeface="Tahoma" panose="020B0604030504040204" pitchFamily="34" charset="0"/>
              </a:rPr>
              <a:t>Massif, Poland</a:t>
            </a:r>
          </a:p>
          <a:p>
            <a:r>
              <a:rPr lang="en-GB" sz="1400" b="1" dirty="0">
                <a:solidFill>
                  <a:srgbClr val="07148F"/>
                </a:solidFill>
                <a:latin typeface="Tahoma" panose="020B0604030504040204" pitchFamily="34" charset="0"/>
                <a:ea typeface="Tahoma" panose="020B0604030504040204" pitchFamily="34" charset="0"/>
                <a:cs typeface="Tahoma" panose="020B0604030504040204" pitchFamily="34" charset="0"/>
              </a:rPr>
              <a:t>10-13 September, 2024</a:t>
            </a:r>
          </a:p>
        </p:txBody>
      </p:sp>
      <p:pic>
        <p:nvPicPr>
          <p:cNvPr id="7" name="Picture 2" descr="Національний університет &quot;Львівська політехніка&quot; - Skillsacademy">
            <a:extLst>
              <a:ext uri="{FF2B5EF4-FFF2-40B4-BE49-F238E27FC236}">
                <a16:creationId xmlns:a16="http://schemas.microsoft.com/office/drawing/2014/main" id="{D1697219-5982-6196-4571-AE57EA6D26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28951" y="1552773"/>
            <a:ext cx="866644" cy="106481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logo PW male / Images / Media - Wydział Chemiczny Politechniki Warszawskiej">
            <a:extLst>
              <a:ext uri="{FF2B5EF4-FFF2-40B4-BE49-F238E27FC236}">
                <a16:creationId xmlns:a16="http://schemas.microsoft.com/office/drawing/2014/main" id="{1708C04F-DF19-D49C-4014-453DFE27CA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951" y="2723672"/>
            <a:ext cx="876730" cy="8767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5B92F777-E9DB-4199-DA6C-10CCDBC30218}"/>
              </a:ext>
            </a:extLst>
          </p:cNvPr>
          <p:cNvPicPr>
            <a:picLocks noChangeAspect="1"/>
          </p:cNvPicPr>
          <p:nvPr/>
        </p:nvPicPr>
        <p:blipFill>
          <a:blip r:embed="rId4"/>
          <a:stretch>
            <a:fillRect/>
          </a:stretch>
        </p:blipFill>
        <p:spPr>
          <a:xfrm>
            <a:off x="322889" y="3600402"/>
            <a:ext cx="872707" cy="876729"/>
          </a:xfrm>
          <a:prstGeom prst="rect">
            <a:avLst/>
          </a:prstGeom>
        </p:spPr>
      </p:pic>
      <p:pic>
        <p:nvPicPr>
          <p:cNvPr id="10" name="Picture 6" descr="Žilinská univerzita v Žiline – ZBOP">
            <a:extLst>
              <a:ext uri="{FF2B5EF4-FFF2-40B4-BE49-F238E27FC236}">
                <a16:creationId xmlns:a16="http://schemas.microsoft.com/office/drawing/2014/main" id="{9122C7BD-F543-4203-226D-9F898BD7A5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888" y="4479829"/>
            <a:ext cx="872707" cy="85866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1065AF9C-2982-ADE8-FE1A-ABD4A5ED167C}"/>
              </a:ext>
            </a:extLst>
          </p:cNvPr>
          <p:cNvPicPr>
            <a:picLocks noChangeAspect="1"/>
          </p:cNvPicPr>
          <p:nvPr/>
        </p:nvPicPr>
        <p:blipFill rotWithShape="1">
          <a:blip r:embed="rId6"/>
          <a:srcRect t="25776" b="23293"/>
          <a:stretch/>
        </p:blipFill>
        <p:spPr>
          <a:xfrm>
            <a:off x="286494" y="5504400"/>
            <a:ext cx="1720531" cy="492899"/>
          </a:xfrm>
          <a:prstGeom prst="rect">
            <a:avLst/>
          </a:prstGeom>
        </p:spPr>
      </p:pic>
      <p:pic>
        <p:nvPicPr>
          <p:cNvPr id="6" name="Picture 5">
            <a:extLst>
              <a:ext uri="{FF2B5EF4-FFF2-40B4-BE49-F238E27FC236}">
                <a16:creationId xmlns:a16="http://schemas.microsoft.com/office/drawing/2014/main" id="{214A1B86-E069-4209-838D-C706818C9858}"/>
              </a:ext>
            </a:extLst>
          </p:cNvPr>
          <p:cNvPicPr>
            <a:picLocks noChangeAspect="1"/>
          </p:cNvPicPr>
          <p:nvPr/>
        </p:nvPicPr>
        <p:blipFill>
          <a:blip r:embed="rId7"/>
          <a:stretch>
            <a:fillRect/>
          </a:stretch>
        </p:blipFill>
        <p:spPr>
          <a:xfrm>
            <a:off x="419749" y="6175820"/>
            <a:ext cx="1587276" cy="513147"/>
          </a:xfrm>
          <a:prstGeom prst="rect">
            <a:avLst/>
          </a:prstGeom>
        </p:spPr>
      </p:pic>
    </p:spTree>
    <p:extLst>
      <p:ext uri="{BB962C8B-B14F-4D97-AF65-F5344CB8AC3E}">
        <p14:creationId xmlns:p14="http://schemas.microsoft.com/office/powerpoint/2010/main" val="2676871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10</a:t>
            </a:fld>
            <a:endParaRPr lang="en-US" dirty="0"/>
          </a:p>
        </p:txBody>
      </p:sp>
      <p:sp>
        <p:nvSpPr>
          <p:cNvPr id="6" name="TextBox 5">
            <a:extLst>
              <a:ext uri="{FF2B5EF4-FFF2-40B4-BE49-F238E27FC236}">
                <a16:creationId xmlns:a16="http://schemas.microsoft.com/office/drawing/2014/main" id="{37CB0E30-ABBB-EAFC-A91C-CD56865093B3}"/>
              </a:ext>
            </a:extLst>
          </p:cNvPr>
          <p:cNvSpPr txBox="1"/>
          <p:nvPr/>
        </p:nvSpPr>
        <p:spPr>
          <a:xfrm>
            <a:off x="521162" y="4899340"/>
            <a:ext cx="1031052" cy="307777"/>
          </a:xfrm>
          <a:prstGeom prst="rect">
            <a:avLst/>
          </a:prstGeom>
          <a:noFill/>
        </p:spPr>
        <p:txBody>
          <a:bodyPr wrap="square" rtlCol="0">
            <a:spAutoFit/>
          </a:bodyPr>
          <a:lstStyle/>
          <a:p>
            <a:pPr algn="ct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SUMMER</a:t>
            </a:r>
          </a:p>
        </p:txBody>
      </p:sp>
      <p:sp>
        <p:nvSpPr>
          <p:cNvPr id="12" name="TextBox 11">
            <a:extLst>
              <a:ext uri="{FF2B5EF4-FFF2-40B4-BE49-F238E27FC236}">
                <a16:creationId xmlns:a16="http://schemas.microsoft.com/office/drawing/2014/main" id="{6FC7ACF6-16D6-9732-7CC2-6AD07153222B}"/>
              </a:ext>
            </a:extLst>
          </p:cNvPr>
          <p:cNvSpPr txBox="1"/>
          <p:nvPr/>
        </p:nvSpPr>
        <p:spPr>
          <a:xfrm>
            <a:off x="262016" y="2055453"/>
            <a:ext cx="7247810" cy="1323439"/>
          </a:xfrm>
          <a:prstGeom prst="rect">
            <a:avLst/>
          </a:prstGeom>
          <a:noFill/>
        </p:spPr>
        <p:txBody>
          <a:bodyPr wrap="square">
            <a:spAutoFit/>
          </a:bodyPr>
          <a:lstStyle/>
          <a:p>
            <a:pPr algn="just"/>
            <a:r>
              <a:rPr lang="en-US" sz="1600" dirty="0">
                <a:solidFill>
                  <a:srgbClr val="07148F"/>
                </a:solidFill>
                <a:latin typeface="Tahoma" charset="0"/>
                <a:ea typeface="Tahoma" charset="0"/>
                <a:cs typeface="Tahoma" charset="0"/>
              </a:rPr>
              <a:t>A simulation was performed to validate the relay protection and configuration of the 110 kV transmission line supplying power to the </a:t>
            </a:r>
            <a:r>
              <a:rPr lang="en-US" sz="1600" dirty="0" err="1">
                <a:solidFill>
                  <a:srgbClr val="07148F"/>
                </a:solidFill>
                <a:latin typeface="Tahoma" charset="0"/>
                <a:ea typeface="Tahoma" charset="0"/>
                <a:cs typeface="Tahoma" charset="0"/>
              </a:rPr>
              <a:t>Monpolymet</a:t>
            </a:r>
            <a:r>
              <a:rPr lang="en-US" sz="1600" dirty="0">
                <a:solidFill>
                  <a:srgbClr val="07148F"/>
                </a:solidFill>
                <a:latin typeface="Tahoma" charset="0"/>
                <a:ea typeface="Tahoma" charset="0"/>
                <a:cs typeface="Tahoma" charset="0"/>
              </a:rPr>
              <a:t> cement plant in </a:t>
            </a:r>
            <a:r>
              <a:rPr lang="en-US" sz="1600" dirty="0" err="1">
                <a:solidFill>
                  <a:srgbClr val="07148F"/>
                </a:solidFill>
                <a:latin typeface="Tahoma" charset="0"/>
                <a:ea typeface="Tahoma" charset="0"/>
                <a:cs typeface="Tahoma" charset="0"/>
              </a:rPr>
              <a:t>Urgun</a:t>
            </a:r>
            <a:r>
              <a:rPr lang="en-US" sz="1600" dirty="0">
                <a:solidFill>
                  <a:srgbClr val="07148F"/>
                </a:solidFill>
                <a:latin typeface="Tahoma" charset="0"/>
                <a:ea typeface="Tahoma" charset="0"/>
                <a:cs typeface="Tahoma" charset="0"/>
              </a:rPr>
              <a:t>, </a:t>
            </a:r>
            <a:r>
              <a:rPr lang="en-US" sz="1600" dirty="0" err="1">
                <a:solidFill>
                  <a:srgbClr val="07148F"/>
                </a:solidFill>
                <a:latin typeface="Tahoma" charset="0"/>
                <a:ea typeface="Tahoma" charset="0"/>
                <a:cs typeface="Tahoma" charset="0"/>
              </a:rPr>
              <a:t>Dornogovi</a:t>
            </a:r>
            <a:r>
              <a:rPr lang="en-US" sz="1600" dirty="0">
                <a:solidFill>
                  <a:srgbClr val="07148F"/>
                </a:solidFill>
                <a:latin typeface="Tahoma" charset="0"/>
                <a:ea typeface="Tahoma" charset="0"/>
                <a:cs typeface="Tahoma" charset="0"/>
              </a:rPr>
              <a:t> Province. This included conducting a CHIL simulation using the RTDS simulator to verify the proper functioning of the differential protection and installation configuration for the 110 kV line.</a:t>
            </a:r>
          </a:p>
        </p:txBody>
      </p:sp>
      <p:sp>
        <p:nvSpPr>
          <p:cNvPr id="40" name="Title 1">
            <a:extLst>
              <a:ext uri="{FF2B5EF4-FFF2-40B4-BE49-F238E27FC236}">
                <a16:creationId xmlns:a16="http://schemas.microsoft.com/office/drawing/2014/main" id="{37BF9D60-719C-459E-EA24-C42E4EBB308B}"/>
              </a:ext>
            </a:extLst>
          </p:cNvPr>
          <p:cNvSpPr>
            <a:spLocks noGrp="1"/>
          </p:cNvSpPr>
          <p:nvPr>
            <p:ph type="title"/>
          </p:nvPr>
        </p:nvSpPr>
        <p:spPr>
          <a:xfrm>
            <a:off x="2789853" y="438537"/>
            <a:ext cx="7791061" cy="1035699"/>
          </a:xfrm>
        </p:spPr>
        <p:txBody>
          <a:bodyPr>
            <a:noAutofit/>
          </a:body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sp>
        <p:nvSpPr>
          <p:cNvPr id="13" name="Rectangle 12">
            <a:extLst>
              <a:ext uri="{FF2B5EF4-FFF2-40B4-BE49-F238E27FC236}">
                <a16:creationId xmlns:a16="http://schemas.microsoft.com/office/drawing/2014/main" id="{614132E6-9FD9-44AB-8A18-C9586C2A66C9}"/>
              </a:ext>
            </a:extLst>
          </p:cNvPr>
          <p:cNvSpPr/>
          <p:nvPr/>
        </p:nvSpPr>
        <p:spPr>
          <a:xfrm>
            <a:off x="262016" y="1461821"/>
            <a:ext cx="6096000" cy="584775"/>
          </a:xfrm>
          <a:prstGeom prst="rect">
            <a:avLst/>
          </a:prstGeom>
        </p:spPr>
        <p:txBody>
          <a:bodyPr>
            <a:spAutoFit/>
          </a:bodyPr>
          <a:lstStyle/>
          <a:p>
            <a:pPr lvl="1" fontAlgn="base">
              <a:spcBef>
                <a:spcPts val="600"/>
              </a:spcBef>
              <a:spcAft>
                <a:spcPts val="300"/>
              </a:spcAft>
              <a:buSzPts val="1000"/>
              <a:tabLst>
                <a:tab pos="498475" algn="l"/>
              </a:tabLst>
            </a:pPr>
            <a:r>
              <a:rPr lang="en-US" sz="1600" b="1" i="1" dirty="0">
                <a:latin typeface="Times New Roman" panose="02020603050405020304" pitchFamily="18" charset="0"/>
              </a:rPr>
              <a:t>Simulation to verify the protection equipment and settings of the 110 kV of the transmission line's relay</a:t>
            </a:r>
            <a:endParaRPr lang="en-US" sz="1600" b="1" i="1" u="none" strike="noStrike" dirty="0">
              <a:effectLst/>
              <a:latin typeface="Times New Roman" panose="02020603050405020304" pitchFamily="18" charset="0"/>
            </a:endParaRPr>
          </a:p>
        </p:txBody>
      </p:sp>
      <p:pic>
        <p:nvPicPr>
          <p:cNvPr id="5122" name="Picture 12">
            <a:extLst>
              <a:ext uri="{FF2B5EF4-FFF2-40B4-BE49-F238E27FC236}">
                <a16:creationId xmlns:a16="http://schemas.microsoft.com/office/drawing/2014/main" id="{2488E7F9-91C9-4488-A821-BA90B061D9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564" y="3479109"/>
            <a:ext cx="4949674" cy="2809564"/>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7">
            <a:extLst>
              <a:ext uri="{FF2B5EF4-FFF2-40B4-BE49-F238E27FC236}">
                <a16:creationId xmlns:a16="http://schemas.microsoft.com/office/drawing/2014/main" id="{123FE6D9-01EF-4931-A9D0-33FF06E518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879"/>
          <a:stretch>
            <a:fillRect/>
          </a:stretch>
        </p:blipFill>
        <p:spPr bwMode="auto">
          <a:xfrm>
            <a:off x="6090477" y="4074267"/>
            <a:ext cx="5700745" cy="274411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10">
            <a:extLst>
              <a:ext uri="{FF2B5EF4-FFF2-40B4-BE49-F238E27FC236}">
                <a16:creationId xmlns:a16="http://schemas.microsoft.com/office/drawing/2014/main" id="{2F654AB8-0D12-4DBE-B7E9-F644061EC2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7342" y="1435524"/>
            <a:ext cx="2505929" cy="2185113"/>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11BC97ED-E84B-406B-8BCD-9A4BDE2208CF}"/>
              </a:ext>
            </a:extLst>
          </p:cNvPr>
          <p:cNvSpPr/>
          <p:nvPr/>
        </p:nvSpPr>
        <p:spPr>
          <a:xfrm>
            <a:off x="217727" y="6308552"/>
            <a:ext cx="5767348" cy="369332"/>
          </a:xfrm>
          <a:prstGeom prst="rect">
            <a:avLst/>
          </a:prstGeom>
        </p:spPr>
        <p:txBody>
          <a:bodyPr wrap="none">
            <a:spAutoFit/>
          </a:bodyPr>
          <a:lstStyle/>
          <a:p>
            <a:r>
              <a:rPr lang="en-US" dirty="0">
                <a:latin typeface="Times New Roman" panose="02020603050405020304" pitchFamily="18" charset="0"/>
                <a:ea typeface="SimSun" panose="02010600030101010101" pitchFamily="2" charset="-122"/>
              </a:rPr>
              <a:t>Fig. 8. General connection and structure of CHIL simulation</a:t>
            </a:r>
            <a:endParaRPr lang="en-US" dirty="0"/>
          </a:p>
        </p:txBody>
      </p:sp>
      <p:sp>
        <p:nvSpPr>
          <p:cNvPr id="15" name="Rectangle 14">
            <a:extLst>
              <a:ext uri="{FF2B5EF4-FFF2-40B4-BE49-F238E27FC236}">
                <a16:creationId xmlns:a16="http://schemas.microsoft.com/office/drawing/2014/main" id="{2C12B2E6-4896-44E0-9423-A044E93157A8}"/>
              </a:ext>
            </a:extLst>
          </p:cNvPr>
          <p:cNvSpPr/>
          <p:nvPr/>
        </p:nvSpPr>
        <p:spPr>
          <a:xfrm>
            <a:off x="5362732" y="3662786"/>
            <a:ext cx="6979170" cy="369332"/>
          </a:xfrm>
          <a:prstGeom prst="rect">
            <a:avLst/>
          </a:prstGeom>
        </p:spPr>
        <p:txBody>
          <a:bodyPr wrap="square">
            <a:spAutoFit/>
          </a:bodyPr>
          <a:lstStyle/>
          <a:p>
            <a:pPr lvl="0" algn="just">
              <a:spcBef>
                <a:spcPts val="400"/>
              </a:spcBef>
              <a:spcAft>
                <a:spcPts val="1000"/>
              </a:spcAft>
              <a:buSzPts val="800"/>
              <a:tabLst>
                <a:tab pos="338455" algn="l"/>
              </a:tabLst>
            </a:pPr>
            <a:r>
              <a:rPr lang="en-US" dirty="0">
                <a:latin typeface="Times New Roman" panose="02020603050405020304" pitchFamily="18" charset="0"/>
                <a:ea typeface="SimSun" panose="02010600030101010101" pitchFamily="2" charset="-122"/>
              </a:rPr>
              <a:t>Fig. 9. Configuration of operating ranges on the RTDS simulator model</a:t>
            </a:r>
          </a:p>
        </p:txBody>
      </p:sp>
    </p:spTree>
    <p:extLst>
      <p:ext uri="{BB962C8B-B14F-4D97-AF65-F5344CB8AC3E}">
        <p14:creationId xmlns:p14="http://schemas.microsoft.com/office/powerpoint/2010/main" val="854433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5970966-A06F-4F28-AF61-96BE3F6FBE89}"/>
              </a:ext>
            </a:extLst>
          </p:cNvPr>
          <p:cNvSpPr txBox="1">
            <a:spLocks/>
          </p:cNvSpPr>
          <p:nvPr/>
        </p:nvSpPr>
        <p:spPr>
          <a:xfrm>
            <a:off x="2789853" y="438537"/>
            <a:ext cx="7791061" cy="103569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000" b="1" kern="1200">
                <a:solidFill>
                  <a:schemeClr val="accent1">
                    <a:lumMod val="75000"/>
                  </a:schemeClr>
                </a:solidFill>
                <a:latin typeface="+mj-lt"/>
                <a:ea typeface="+mj-ea"/>
                <a:cs typeface="+mj-cs"/>
              </a:defRPr>
            </a:lvl1p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pic>
        <p:nvPicPr>
          <p:cNvPr id="6146" name="Picture 9">
            <a:extLst>
              <a:ext uri="{FF2B5EF4-FFF2-40B4-BE49-F238E27FC236}">
                <a16:creationId xmlns:a16="http://schemas.microsoft.com/office/drawing/2014/main" id="{4BB293B1-AE39-459A-AD8A-EBA4BADAB5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029" y="1389201"/>
            <a:ext cx="4313104" cy="2694102"/>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8">
            <a:extLst>
              <a:ext uri="{FF2B5EF4-FFF2-40B4-BE49-F238E27FC236}">
                <a16:creationId xmlns:a16="http://schemas.microsoft.com/office/drawing/2014/main" id="{E428FC98-38D2-4F4B-86F0-8C2B8839A7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3618"/>
          <a:stretch>
            <a:fillRect/>
          </a:stretch>
        </p:blipFill>
        <p:spPr bwMode="auto">
          <a:xfrm>
            <a:off x="4856813" y="2335773"/>
            <a:ext cx="7335187" cy="330052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16">
            <a:extLst>
              <a:ext uri="{FF2B5EF4-FFF2-40B4-BE49-F238E27FC236}">
                <a16:creationId xmlns:a16="http://schemas.microsoft.com/office/drawing/2014/main" id="{0089605B-FA31-4E4B-BD2C-0E10229A7A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987" y="4222229"/>
            <a:ext cx="4516146" cy="249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5D33FB0D-A059-4646-92DD-FB34AF3DD349}"/>
              </a:ext>
            </a:extLst>
          </p:cNvPr>
          <p:cNvSpPr/>
          <p:nvPr/>
        </p:nvSpPr>
        <p:spPr>
          <a:xfrm>
            <a:off x="4732133" y="6069038"/>
            <a:ext cx="6096000" cy="646331"/>
          </a:xfrm>
          <a:prstGeom prst="rect">
            <a:avLst/>
          </a:prstGeom>
        </p:spPr>
        <p:txBody>
          <a:bodyPr>
            <a:spAutoFit/>
          </a:bodyPr>
          <a:lstStyle/>
          <a:p>
            <a:pPr lvl="0" algn="just">
              <a:spcBef>
                <a:spcPts val="400"/>
              </a:spcBef>
              <a:spcAft>
                <a:spcPts val="1000"/>
              </a:spcAft>
              <a:buSzPts val="800"/>
              <a:tabLst>
                <a:tab pos="338455" algn="l"/>
              </a:tabLst>
            </a:pPr>
            <a:r>
              <a:rPr lang="en-US" dirty="0">
                <a:latin typeface="Times New Roman" panose="02020603050405020304" pitchFamily="18" charset="0"/>
                <a:ea typeface="SimSun" panose="02010600030101010101" pitchFamily="2" charset="-122"/>
              </a:rPr>
              <a:t>Fig. 12. Short-circuiting at any point of the line /in the RTDS simulator environment/</a:t>
            </a:r>
          </a:p>
        </p:txBody>
      </p:sp>
      <p:sp>
        <p:nvSpPr>
          <p:cNvPr id="6" name="Rectangle 5">
            <a:extLst>
              <a:ext uri="{FF2B5EF4-FFF2-40B4-BE49-F238E27FC236}">
                <a16:creationId xmlns:a16="http://schemas.microsoft.com/office/drawing/2014/main" id="{720CEEE4-0F59-4AFD-A796-D39831393C52}"/>
              </a:ext>
            </a:extLst>
          </p:cNvPr>
          <p:cNvSpPr/>
          <p:nvPr/>
        </p:nvSpPr>
        <p:spPr>
          <a:xfrm>
            <a:off x="5388076" y="5152656"/>
            <a:ext cx="3634393" cy="369332"/>
          </a:xfrm>
          <a:prstGeom prst="rect">
            <a:avLst/>
          </a:prstGeom>
        </p:spPr>
        <p:txBody>
          <a:bodyPr wrap="none">
            <a:spAutoFit/>
          </a:bodyPr>
          <a:lstStyle/>
          <a:p>
            <a:pPr lvl="0" algn="just">
              <a:spcBef>
                <a:spcPts val="400"/>
              </a:spcBef>
              <a:spcAft>
                <a:spcPts val="1000"/>
              </a:spcAft>
              <a:buSzPts val="800"/>
              <a:tabLst>
                <a:tab pos="338455" algn="l"/>
              </a:tabLst>
            </a:pPr>
            <a:r>
              <a:rPr lang="en-US" dirty="0">
                <a:latin typeface="Times New Roman" panose="02020603050405020304" pitchFamily="18" charset="0"/>
                <a:ea typeface="SimSun" panose="02010600030101010101" pitchFamily="2" charset="-122"/>
              </a:rPr>
              <a:t>Fig. 11. The logic of the fault branch </a:t>
            </a:r>
          </a:p>
        </p:txBody>
      </p:sp>
      <p:sp>
        <p:nvSpPr>
          <p:cNvPr id="7" name="Rectangle 6">
            <a:extLst>
              <a:ext uri="{FF2B5EF4-FFF2-40B4-BE49-F238E27FC236}">
                <a16:creationId xmlns:a16="http://schemas.microsoft.com/office/drawing/2014/main" id="{F72330DB-41D4-4CEA-A628-BF9C51967BD8}"/>
              </a:ext>
            </a:extLst>
          </p:cNvPr>
          <p:cNvSpPr/>
          <p:nvPr/>
        </p:nvSpPr>
        <p:spPr>
          <a:xfrm>
            <a:off x="4856813" y="1773527"/>
            <a:ext cx="4364272" cy="369332"/>
          </a:xfrm>
          <a:prstGeom prst="rect">
            <a:avLst/>
          </a:prstGeom>
        </p:spPr>
        <p:txBody>
          <a:bodyPr wrap="none">
            <a:spAutoFit/>
          </a:bodyPr>
          <a:lstStyle/>
          <a:p>
            <a:r>
              <a:rPr lang="en-US" dirty="0">
                <a:latin typeface="Times New Roman" panose="02020603050405020304" pitchFamily="18" charset="0"/>
                <a:ea typeface="SimSun" panose="02010600030101010101" pitchFamily="2" charset="-122"/>
              </a:rPr>
              <a:t>Fig. 10. Model developed in RTDS simulator</a:t>
            </a:r>
            <a:endParaRPr lang="en-US" dirty="0"/>
          </a:p>
        </p:txBody>
      </p:sp>
    </p:spTree>
    <p:extLst>
      <p:ext uri="{BB962C8B-B14F-4D97-AF65-F5344CB8AC3E}">
        <p14:creationId xmlns:p14="http://schemas.microsoft.com/office/powerpoint/2010/main" val="3580985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12</a:t>
            </a:fld>
            <a:endParaRPr lang="en-US" dirty="0"/>
          </a:p>
        </p:txBody>
      </p:sp>
      <p:sp>
        <p:nvSpPr>
          <p:cNvPr id="9" name="Content Placeholder 2">
            <a:extLst>
              <a:ext uri="{FF2B5EF4-FFF2-40B4-BE49-F238E27FC236}">
                <a16:creationId xmlns:a16="http://schemas.microsoft.com/office/drawing/2014/main" id="{C17A3D22-4110-F327-7D89-8ED6429317C5}"/>
              </a:ext>
            </a:extLst>
          </p:cNvPr>
          <p:cNvSpPr>
            <a:spLocks noGrp="1"/>
          </p:cNvSpPr>
          <p:nvPr>
            <p:ph idx="1"/>
          </p:nvPr>
        </p:nvSpPr>
        <p:spPr>
          <a:xfrm>
            <a:off x="489882" y="1812790"/>
            <a:ext cx="5281331" cy="2175619"/>
          </a:xfrm>
        </p:spPr>
        <p:txBody>
          <a:bodyPr>
            <a:normAutofit/>
          </a:bodyPr>
          <a:lstStyle/>
          <a:p>
            <a:pPr marL="0" indent="0" algn="just">
              <a:buNone/>
            </a:pPr>
            <a:r>
              <a:rPr lang="x-none" sz="1600" dirty="0">
                <a:solidFill>
                  <a:srgbClr val="07148F"/>
                </a:solidFill>
                <a:latin typeface="Tahoma" charset="0"/>
                <a:ea typeface="Tahoma" charset="0"/>
                <a:cs typeface="Tahoma" charset="0"/>
              </a:rPr>
              <a:t>Battery storage (BESS) control logic performs functions such as regulating the power flow supplied to the network and limiting overvoltage. On the other hand, network-side management (source control) handles network-side voltage, frequency change, and power flow control in a simulation environment.</a:t>
            </a:r>
            <a:endParaRPr lang="en-US" sz="1600" dirty="0">
              <a:solidFill>
                <a:srgbClr val="07148F"/>
              </a:solidFill>
              <a:latin typeface="Tahoma" charset="0"/>
              <a:ea typeface="Tahoma" charset="0"/>
              <a:cs typeface="Tahoma" charset="0"/>
            </a:endParaRPr>
          </a:p>
        </p:txBody>
      </p:sp>
      <p:sp>
        <p:nvSpPr>
          <p:cNvPr id="13" name="Title 1">
            <a:extLst>
              <a:ext uri="{FF2B5EF4-FFF2-40B4-BE49-F238E27FC236}">
                <a16:creationId xmlns:a16="http://schemas.microsoft.com/office/drawing/2014/main" id="{1C92AB32-ABBD-CB2B-1BE7-7797E3E5364D}"/>
              </a:ext>
            </a:extLst>
          </p:cNvPr>
          <p:cNvSpPr>
            <a:spLocks noGrp="1"/>
          </p:cNvSpPr>
          <p:nvPr>
            <p:ph type="title"/>
          </p:nvPr>
        </p:nvSpPr>
        <p:spPr>
          <a:xfrm>
            <a:off x="2789853" y="438537"/>
            <a:ext cx="7791061" cy="1035699"/>
          </a:xfrm>
        </p:spPr>
        <p:txBody>
          <a:bodyPr>
            <a:noAutofit/>
          </a:body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sp>
        <p:nvSpPr>
          <p:cNvPr id="5" name="Rectangle 4">
            <a:extLst>
              <a:ext uri="{FF2B5EF4-FFF2-40B4-BE49-F238E27FC236}">
                <a16:creationId xmlns:a16="http://schemas.microsoft.com/office/drawing/2014/main" id="{E5BB8578-787A-4912-B784-3EFBDF4496EC}"/>
              </a:ext>
            </a:extLst>
          </p:cNvPr>
          <p:cNvSpPr/>
          <p:nvPr/>
        </p:nvSpPr>
        <p:spPr>
          <a:xfrm>
            <a:off x="0" y="1474236"/>
            <a:ext cx="6389891" cy="338554"/>
          </a:xfrm>
          <a:prstGeom prst="rect">
            <a:avLst/>
          </a:prstGeom>
        </p:spPr>
        <p:txBody>
          <a:bodyPr wrap="none">
            <a:spAutoFit/>
          </a:bodyPr>
          <a:lstStyle/>
          <a:p>
            <a:pPr lvl="1" fontAlgn="base">
              <a:spcBef>
                <a:spcPts val="600"/>
              </a:spcBef>
              <a:spcAft>
                <a:spcPts val="300"/>
              </a:spcAft>
              <a:buSzPts val="1000"/>
              <a:tabLst>
                <a:tab pos="498475" algn="l"/>
                <a:tab pos="182880" algn="l"/>
                <a:tab pos="498475" algn="l"/>
                <a:tab pos="679450" algn="l"/>
              </a:tabLst>
            </a:pPr>
            <a:r>
              <a:rPr lang="en-US" sz="1600" b="1" i="1" dirty="0">
                <a:latin typeface="Times New Roman" panose="02020603050405020304" pitchFamily="18" charset="0"/>
              </a:rPr>
              <a:t>Simulation of battery storage parallel operation in the power system</a:t>
            </a:r>
            <a:endParaRPr lang="en-US" sz="1600" b="1" i="1" u="none" strike="noStrike" dirty="0">
              <a:effectLst/>
              <a:latin typeface="Times New Roman" panose="02020603050405020304" pitchFamily="18" charset="0"/>
            </a:endParaRPr>
          </a:p>
        </p:txBody>
      </p:sp>
      <p:pic>
        <p:nvPicPr>
          <p:cNvPr id="7170" name="Picture 19">
            <a:extLst>
              <a:ext uri="{FF2B5EF4-FFF2-40B4-BE49-F238E27FC236}">
                <a16:creationId xmlns:a16="http://schemas.microsoft.com/office/drawing/2014/main" id="{09CABF25-3B58-4032-9DC5-B49B99D3D2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6194"/>
          <a:stretch>
            <a:fillRect/>
          </a:stretch>
        </p:blipFill>
        <p:spPr bwMode="auto">
          <a:xfrm>
            <a:off x="6033710" y="1812790"/>
            <a:ext cx="6158290" cy="3653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22">
            <a:extLst>
              <a:ext uri="{FF2B5EF4-FFF2-40B4-BE49-F238E27FC236}">
                <a16:creationId xmlns:a16="http://schemas.microsoft.com/office/drawing/2014/main" id="{CABB2596-5E57-45DA-8204-61A55770E8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442" y="3167959"/>
            <a:ext cx="5351771" cy="3334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23148F9F-6E72-484F-BE5A-501F9B981945}"/>
              </a:ext>
            </a:extLst>
          </p:cNvPr>
          <p:cNvSpPr/>
          <p:nvPr/>
        </p:nvSpPr>
        <p:spPr>
          <a:xfrm>
            <a:off x="6685383" y="5724561"/>
            <a:ext cx="5320090" cy="646331"/>
          </a:xfrm>
          <a:prstGeom prst="rect">
            <a:avLst/>
          </a:prstGeom>
        </p:spPr>
        <p:txBody>
          <a:bodyPr wrap="square">
            <a:spAutoFit/>
          </a:bodyPr>
          <a:lstStyle/>
          <a:p>
            <a:pPr lvl="0" algn="just">
              <a:spcBef>
                <a:spcPts val="400"/>
              </a:spcBef>
              <a:spcAft>
                <a:spcPts val="1000"/>
              </a:spcAft>
              <a:buSzPts val="800"/>
              <a:tabLst>
                <a:tab pos="338455" algn="l"/>
              </a:tabLst>
            </a:pPr>
            <a:r>
              <a:rPr lang="en-US" dirty="0">
                <a:latin typeface="Times New Roman" panose="02020603050405020304" pitchFamily="18" charset="0"/>
                <a:ea typeface="SimSun" panose="02010600030101010101" pitchFamily="2" charset="-122"/>
              </a:rPr>
              <a:t>Fig. 13. Battery storage inverter and logic circuit modeling in RTDS simulator</a:t>
            </a:r>
          </a:p>
        </p:txBody>
      </p:sp>
      <p:sp>
        <p:nvSpPr>
          <p:cNvPr id="7" name="Rectangle 6">
            <a:extLst>
              <a:ext uri="{FF2B5EF4-FFF2-40B4-BE49-F238E27FC236}">
                <a16:creationId xmlns:a16="http://schemas.microsoft.com/office/drawing/2014/main" id="{0ED771CE-8C6E-44E5-BC8B-3F465CD70421}"/>
              </a:ext>
            </a:extLst>
          </p:cNvPr>
          <p:cNvSpPr/>
          <p:nvPr/>
        </p:nvSpPr>
        <p:spPr>
          <a:xfrm>
            <a:off x="419442" y="6419463"/>
            <a:ext cx="8364696" cy="369332"/>
          </a:xfrm>
          <a:prstGeom prst="rect">
            <a:avLst/>
          </a:prstGeom>
        </p:spPr>
        <p:txBody>
          <a:bodyPr wrap="square">
            <a:spAutoFit/>
          </a:bodyPr>
          <a:lstStyle/>
          <a:p>
            <a:r>
              <a:rPr lang="en-US" dirty="0">
                <a:latin typeface="Times New Roman" panose="02020603050405020304" pitchFamily="18" charset="0"/>
                <a:ea typeface="SimSun" panose="02010600030101010101" pitchFamily="2" charset="-122"/>
              </a:rPr>
              <a:t>Fig. 12. Battery storage inverter operation tested under short-circuit conditions</a:t>
            </a:r>
            <a:endParaRPr lang="en-US" dirty="0"/>
          </a:p>
        </p:txBody>
      </p:sp>
    </p:spTree>
    <p:extLst>
      <p:ext uri="{BB962C8B-B14F-4D97-AF65-F5344CB8AC3E}">
        <p14:creationId xmlns:p14="http://schemas.microsoft.com/office/powerpoint/2010/main" val="3152619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23EC-91A1-169B-9A31-7826D0436AD9}"/>
              </a:ext>
            </a:extLst>
          </p:cNvPr>
          <p:cNvSpPr>
            <a:spLocks noGrp="1"/>
          </p:cNvSpPr>
          <p:nvPr>
            <p:ph type="title"/>
          </p:nvPr>
        </p:nvSpPr>
        <p:spPr>
          <a:xfrm>
            <a:off x="-1643049" y="1486430"/>
            <a:ext cx="7791061" cy="1035699"/>
          </a:xfrm>
        </p:spPr>
        <p:txBody>
          <a:bodyPr>
            <a:noAutofit/>
          </a:bodyPr>
          <a:lstStyle/>
          <a:p>
            <a:pPr algn="ctr"/>
            <a:r>
              <a:rPr lang="en-US" sz="2400" b="0" dirty="0">
                <a:solidFill>
                  <a:srgbClr val="DDA901"/>
                </a:solidFill>
                <a:latin typeface="+mn-lt"/>
                <a:ea typeface="DengXian" panose="02010600030101010101" pitchFamily="2" charset="-122"/>
              </a:rPr>
              <a:t>CONCLUSION</a:t>
            </a:r>
            <a:endParaRPr lang="en-US" sz="2400" b="0" dirty="0">
              <a:solidFill>
                <a:srgbClr val="DDA901"/>
              </a:solidFill>
              <a:effectLst/>
              <a:latin typeface="+mn-lt"/>
              <a:ea typeface="DengXian" panose="02010600030101010101" pitchFamily="2" charset="-122"/>
            </a:endParaRPr>
          </a:p>
        </p:txBody>
      </p:sp>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13</a:t>
            </a:fld>
            <a:endParaRPr lang="en-US" dirty="0"/>
          </a:p>
        </p:txBody>
      </p:sp>
      <p:sp>
        <p:nvSpPr>
          <p:cNvPr id="22" name="TextBox 21">
            <a:extLst>
              <a:ext uri="{FF2B5EF4-FFF2-40B4-BE49-F238E27FC236}">
                <a16:creationId xmlns:a16="http://schemas.microsoft.com/office/drawing/2014/main" id="{AC54BACA-CB75-B7DB-56E4-B33AC3C4CEE4}"/>
              </a:ext>
            </a:extLst>
          </p:cNvPr>
          <p:cNvSpPr txBox="1"/>
          <p:nvPr/>
        </p:nvSpPr>
        <p:spPr>
          <a:xfrm>
            <a:off x="1304145" y="2195156"/>
            <a:ext cx="9895552" cy="3970318"/>
          </a:xfrm>
          <a:prstGeom prst="rect">
            <a:avLst/>
          </a:prstGeom>
          <a:noFill/>
        </p:spPr>
        <p:txBody>
          <a:bodyPr wrap="square">
            <a:spAutoFit/>
          </a:bodyPr>
          <a:lstStyle/>
          <a:p>
            <a:pPr algn="just"/>
            <a:r>
              <a:rPr lang="en-US" dirty="0">
                <a:solidFill>
                  <a:srgbClr val="0E248F"/>
                </a:solidFill>
              </a:rPr>
              <a:t>	</a:t>
            </a:r>
            <a:r>
              <a:rPr lang="x-none" dirty="0">
                <a:solidFill>
                  <a:srgbClr val="0E248F"/>
                </a:solidFill>
              </a:rPr>
              <a:t>This research explored the implementation of Real-Time Digital Simulators (RTDS) in Mongolia, focusing on their practical applications for power system control and relay protection. It included simulations of the main protection for the 110/35/10 kV Mandalgov substation transformer, identifying the cause of outages, and detecting current transformer damage. The study also simulated the magnetic saturation process of the 110/35/6 kV Dornod-2 substation transformer to verify relay protection. Additionally, it assessed the protection settings of the 110 kV transmission line relay using RTDS and acSELerator QuickSet software and analyzed the operation of an 80 MW battery storage system, including its management and control devices.</a:t>
            </a:r>
            <a:endParaRPr lang="en-US" dirty="0">
              <a:solidFill>
                <a:srgbClr val="0E248F"/>
              </a:solidFill>
            </a:endParaRPr>
          </a:p>
          <a:p>
            <a:pPr algn="just"/>
            <a:endParaRPr lang="en-US" dirty="0">
              <a:solidFill>
                <a:srgbClr val="0E248F"/>
              </a:solidFill>
            </a:endParaRPr>
          </a:p>
          <a:p>
            <a:pPr algn="just"/>
            <a:r>
              <a:rPr lang="en-US" dirty="0">
                <a:solidFill>
                  <a:srgbClr val="0E248F"/>
                </a:solidFill>
              </a:rPr>
              <a:t>	Modeling Mongolia's energy system in detail allows for thorough verification of equipment characteristics, control systems, relay protection, and compliance during emergency scenarios. Future work will involve calculations to assess the operation and configuration of generator excitation and voltage stabilization systems for standalone power system scenarios in Mongolia. </a:t>
            </a:r>
            <a:endParaRPr lang="en-US" sz="1600" dirty="0">
              <a:solidFill>
                <a:srgbClr val="0E248F"/>
              </a:solidFill>
              <a:latin typeface="Tahoma" charset="0"/>
              <a:ea typeface="Tahoma" charset="0"/>
              <a:cs typeface="Tahoma" charset="0"/>
            </a:endParaRPr>
          </a:p>
        </p:txBody>
      </p:sp>
      <p:sp>
        <p:nvSpPr>
          <p:cNvPr id="5" name="Title 1">
            <a:extLst>
              <a:ext uri="{FF2B5EF4-FFF2-40B4-BE49-F238E27FC236}">
                <a16:creationId xmlns:a16="http://schemas.microsoft.com/office/drawing/2014/main" id="{AFE79D9F-81A3-45AC-96A3-4C17D9D4C48B}"/>
              </a:ext>
            </a:extLst>
          </p:cNvPr>
          <p:cNvSpPr txBox="1">
            <a:spLocks/>
          </p:cNvSpPr>
          <p:nvPr/>
        </p:nvSpPr>
        <p:spPr>
          <a:xfrm>
            <a:off x="2789853" y="438537"/>
            <a:ext cx="7791061" cy="103569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000" b="1" kern="1200">
                <a:solidFill>
                  <a:schemeClr val="accent1">
                    <a:lumMod val="75000"/>
                  </a:schemeClr>
                </a:solidFill>
                <a:latin typeface="+mj-lt"/>
                <a:ea typeface="+mj-ea"/>
                <a:cs typeface="+mj-cs"/>
              </a:defRPr>
            </a:lvl1p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spTree>
    <p:extLst>
      <p:ext uri="{BB962C8B-B14F-4D97-AF65-F5344CB8AC3E}">
        <p14:creationId xmlns:p14="http://schemas.microsoft.com/office/powerpoint/2010/main" val="3082562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23EC-91A1-169B-9A31-7826D0436AD9}"/>
              </a:ext>
            </a:extLst>
          </p:cNvPr>
          <p:cNvSpPr>
            <a:spLocks noGrp="1"/>
          </p:cNvSpPr>
          <p:nvPr>
            <p:ph type="title"/>
          </p:nvPr>
        </p:nvSpPr>
        <p:spPr>
          <a:xfrm>
            <a:off x="2200469" y="414583"/>
            <a:ext cx="7791061" cy="1035699"/>
          </a:xfrm>
        </p:spPr>
        <p:txBody>
          <a:bodyPr>
            <a:noAutofit/>
          </a:bodyPr>
          <a:lstStyle/>
          <a:p>
            <a:pPr algn="ctr"/>
            <a:r>
              <a:rPr lang="en-US" sz="2400" b="0" dirty="0">
                <a:solidFill>
                  <a:srgbClr val="DDA901"/>
                </a:solidFill>
                <a:effectLst/>
                <a:latin typeface="+mn-lt"/>
                <a:ea typeface="DengXian" panose="02010600030101010101" pitchFamily="2" charset="-122"/>
              </a:rPr>
              <a:t>REFERENCES</a:t>
            </a:r>
          </a:p>
        </p:txBody>
      </p:sp>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14</a:t>
            </a:fld>
            <a:endParaRPr lang="en-US" dirty="0"/>
          </a:p>
        </p:txBody>
      </p:sp>
      <p:sp>
        <p:nvSpPr>
          <p:cNvPr id="22" name="TextBox 21">
            <a:extLst>
              <a:ext uri="{FF2B5EF4-FFF2-40B4-BE49-F238E27FC236}">
                <a16:creationId xmlns:a16="http://schemas.microsoft.com/office/drawing/2014/main" id="{AC54BACA-CB75-B7DB-56E4-B33AC3C4CEE4}"/>
              </a:ext>
            </a:extLst>
          </p:cNvPr>
          <p:cNvSpPr txBox="1"/>
          <p:nvPr/>
        </p:nvSpPr>
        <p:spPr>
          <a:xfrm>
            <a:off x="977140" y="1889383"/>
            <a:ext cx="9488210" cy="4832092"/>
          </a:xfrm>
          <a:prstGeom prst="rect">
            <a:avLst/>
          </a:prstGeom>
          <a:noFill/>
        </p:spPr>
        <p:txBody>
          <a:bodyPr wrap="square">
            <a:spAutoFit/>
          </a:bodyPr>
          <a:lstStyle/>
          <a:p>
            <a:pPr lvl="0"/>
            <a:r>
              <a:rPr lang="en-US" sz="1100" dirty="0">
                <a:solidFill>
                  <a:srgbClr val="07148F"/>
                </a:solidFill>
                <a:effectLst/>
                <a:latin typeface="Tahoma" charset="0"/>
                <a:ea typeface="Tahoma" charset="0"/>
                <a:cs typeface="Tahoma" charset="0"/>
              </a:rPr>
              <a:t>[1]	</a:t>
            </a:r>
            <a:r>
              <a:rPr lang="en-US" sz="1100" dirty="0">
                <a:solidFill>
                  <a:srgbClr val="07148F"/>
                </a:solidFill>
                <a:latin typeface="Tahoma" charset="0"/>
                <a:ea typeface="Tahoma" charset="0"/>
                <a:cs typeface="Tahoma" charset="0"/>
              </a:rPr>
              <a:t>P. C. </a:t>
            </a:r>
            <a:r>
              <a:rPr lang="en-US" sz="1100" dirty="0" err="1">
                <a:solidFill>
                  <a:srgbClr val="07148F"/>
                </a:solidFill>
                <a:latin typeface="Tahoma" charset="0"/>
                <a:ea typeface="Tahoma" charset="0"/>
                <a:cs typeface="Tahoma" charset="0"/>
              </a:rPr>
              <a:t>Kotsampopoulos</a:t>
            </a:r>
            <a:r>
              <a:rPr lang="en-US" sz="1100" dirty="0">
                <a:solidFill>
                  <a:srgbClr val="07148F"/>
                </a:solidFill>
                <a:latin typeface="Tahoma" charset="0"/>
                <a:ea typeface="Tahoma" charset="0"/>
                <a:cs typeface="Tahoma" charset="0"/>
              </a:rPr>
              <a:t>, V. A. </a:t>
            </a:r>
            <a:r>
              <a:rPr lang="en-US" sz="1100" dirty="0" err="1">
                <a:solidFill>
                  <a:srgbClr val="07148F"/>
                </a:solidFill>
                <a:latin typeface="Tahoma" charset="0"/>
                <a:ea typeface="Tahoma" charset="0"/>
                <a:cs typeface="Tahoma" charset="0"/>
              </a:rPr>
              <a:t>Kleftakis</a:t>
            </a:r>
            <a:r>
              <a:rPr lang="en-US" sz="1100" dirty="0">
                <a:solidFill>
                  <a:srgbClr val="07148F"/>
                </a:solidFill>
                <a:latin typeface="Tahoma" charset="0"/>
                <a:ea typeface="Tahoma" charset="0"/>
                <a:cs typeface="Tahoma" charset="0"/>
              </a:rPr>
              <a:t> and N. D. </a:t>
            </a:r>
            <a:r>
              <a:rPr lang="en-US" sz="1100" dirty="0" err="1">
                <a:solidFill>
                  <a:srgbClr val="07148F"/>
                </a:solidFill>
                <a:latin typeface="Tahoma" charset="0"/>
                <a:ea typeface="Tahoma" charset="0"/>
                <a:cs typeface="Tahoma" charset="0"/>
              </a:rPr>
              <a:t>Hatziargyriou</a:t>
            </a:r>
            <a:r>
              <a:rPr lang="en-US" sz="1100" dirty="0">
                <a:solidFill>
                  <a:srgbClr val="07148F"/>
                </a:solidFill>
                <a:latin typeface="Tahoma" charset="0"/>
                <a:ea typeface="Tahoma" charset="0"/>
                <a:cs typeface="Tahoma" charset="0"/>
              </a:rPr>
              <a:t>, "Laboratory Education of Modern Power Systems Using PHIL 	Simulation," in </a:t>
            </a:r>
            <a:r>
              <a:rPr lang="en-US" sz="1100" i="1" dirty="0">
                <a:solidFill>
                  <a:srgbClr val="07148F"/>
                </a:solidFill>
                <a:latin typeface="Tahoma" charset="0"/>
                <a:ea typeface="Tahoma" charset="0"/>
                <a:cs typeface="Tahoma" charset="0"/>
              </a:rPr>
              <a:t>IEEE Transactions on Power Systems</a:t>
            </a:r>
            <a:r>
              <a:rPr lang="en-US" sz="1100" dirty="0">
                <a:solidFill>
                  <a:srgbClr val="07148F"/>
                </a:solidFill>
                <a:latin typeface="Tahoma" charset="0"/>
                <a:ea typeface="Tahoma" charset="0"/>
                <a:cs typeface="Tahoma" charset="0"/>
              </a:rPr>
              <a:t>, vol. 32, no. 5, pp. 3992-4001, Sept. 2017, </a:t>
            </a:r>
            <a:r>
              <a:rPr lang="en-US" sz="1100" dirty="0" err="1">
                <a:solidFill>
                  <a:srgbClr val="07148F"/>
                </a:solidFill>
                <a:latin typeface="Tahoma" charset="0"/>
                <a:ea typeface="Tahoma" charset="0"/>
                <a:cs typeface="Tahoma" charset="0"/>
              </a:rPr>
              <a:t>doi</a:t>
            </a:r>
            <a:r>
              <a:rPr lang="en-US" sz="1100" dirty="0">
                <a:solidFill>
                  <a:srgbClr val="07148F"/>
                </a:solidFill>
                <a:latin typeface="Tahoma" charset="0"/>
                <a:ea typeface="Tahoma" charset="0"/>
                <a:cs typeface="Tahoma" charset="0"/>
              </a:rPr>
              <a:t>: 10.1109/TPWRS.2016.2633201.</a:t>
            </a:r>
          </a:p>
          <a:p>
            <a:pPr lvl="0"/>
            <a:r>
              <a:rPr lang="en-US" sz="1100" dirty="0">
                <a:solidFill>
                  <a:srgbClr val="07148F"/>
                </a:solidFill>
                <a:effectLst/>
                <a:latin typeface="Tahoma" charset="0"/>
                <a:ea typeface="Tahoma" charset="0"/>
                <a:cs typeface="Tahoma" charset="0"/>
              </a:rPr>
              <a:t>[2]	</a:t>
            </a:r>
            <a:r>
              <a:rPr lang="en-US" sz="1100" dirty="0">
                <a:solidFill>
                  <a:srgbClr val="07148F"/>
                </a:solidFill>
                <a:latin typeface="Tahoma" charset="0"/>
                <a:ea typeface="Tahoma" charset="0"/>
                <a:cs typeface="Tahoma" charset="0"/>
              </a:rPr>
              <a:t>Peters, C., et al. "Real Time Digital Simulation of Wide Area Protection and Control Schemes Using </a:t>
            </a:r>
            <a:r>
              <a:rPr lang="en-US" sz="1100" dirty="0" err="1">
                <a:solidFill>
                  <a:srgbClr val="07148F"/>
                </a:solidFill>
                <a:latin typeface="Tahoma" charset="0"/>
                <a:ea typeface="Tahoma" charset="0"/>
                <a:cs typeface="Tahoma" charset="0"/>
              </a:rPr>
              <a:t>Phasor</a:t>
            </a:r>
            <a:r>
              <a:rPr lang="en-US" sz="1100" dirty="0">
                <a:solidFill>
                  <a:srgbClr val="07148F"/>
                </a:solidFill>
                <a:latin typeface="Tahoma" charset="0"/>
                <a:ea typeface="Tahoma" charset="0"/>
                <a:cs typeface="Tahoma" charset="0"/>
              </a:rPr>
              <a:t> Measurement Units." XII 	SEPOPE. Rio de Janeiro, </a:t>
            </a:r>
            <a:r>
              <a:rPr lang="en-US" sz="1100" dirty="0" err="1">
                <a:solidFill>
                  <a:srgbClr val="07148F"/>
                </a:solidFill>
                <a:latin typeface="Tahoma" charset="0"/>
                <a:ea typeface="Tahoma" charset="0"/>
                <a:cs typeface="Tahoma" charset="0"/>
              </a:rPr>
              <a:t>Brasil</a:t>
            </a:r>
            <a:r>
              <a:rPr lang="en-US" sz="1100" dirty="0">
                <a:solidFill>
                  <a:srgbClr val="07148F"/>
                </a:solidFill>
                <a:latin typeface="Tahoma" charset="0"/>
                <a:ea typeface="Tahoma" charset="0"/>
                <a:cs typeface="Tahoma" charset="0"/>
              </a:rPr>
              <a:t>, May 20-23 (2012): 1.</a:t>
            </a:r>
          </a:p>
          <a:p>
            <a:pPr lvl="0"/>
            <a:r>
              <a:rPr lang="en-US" sz="1100" dirty="0">
                <a:solidFill>
                  <a:srgbClr val="07148F"/>
                </a:solidFill>
                <a:effectLst/>
                <a:latin typeface="Tahoma" charset="0"/>
                <a:ea typeface="Tahoma" charset="0"/>
                <a:cs typeface="Tahoma" charset="0"/>
              </a:rPr>
              <a:t>[3]	</a:t>
            </a:r>
            <a:r>
              <a:rPr lang="en-US" sz="1100" dirty="0">
                <a:solidFill>
                  <a:srgbClr val="07148F"/>
                </a:solidFill>
                <a:latin typeface="Tahoma" charset="0"/>
                <a:ea typeface="Tahoma" charset="0"/>
                <a:cs typeface="Tahoma" charset="0"/>
              </a:rPr>
              <a:t>A. A. </a:t>
            </a:r>
            <a:r>
              <a:rPr lang="en-US" sz="1100" dirty="0" err="1">
                <a:solidFill>
                  <a:srgbClr val="07148F"/>
                </a:solidFill>
                <a:latin typeface="Tahoma" charset="0"/>
                <a:ea typeface="Tahoma" charset="0"/>
                <a:cs typeface="Tahoma" charset="0"/>
              </a:rPr>
              <a:t>Ceceña</a:t>
            </a:r>
            <a:r>
              <a:rPr lang="en-US" sz="1100" dirty="0">
                <a:solidFill>
                  <a:srgbClr val="07148F"/>
                </a:solidFill>
                <a:latin typeface="Tahoma" charset="0"/>
                <a:ea typeface="Tahoma" charset="0"/>
                <a:cs typeface="Tahoma" charset="0"/>
              </a:rPr>
              <a:t>, "Power Hardware-in-the-Loop Interfacing of Grid-Forming Inverter for </a:t>
            </a:r>
            <a:r>
              <a:rPr lang="en-US" sz="1100" dirty="0" err="1">
                <a:solidFill>
                  <a:srgbClr val="07148F"/>
                </a:solidFill>
                <a:latin typeface="Tahoma" charset="0"/>
                <a:ea typeface="Tahoma" charset="0"/>
                <a:cs typeface="Tahoma" charset="0"/>
              </a:rPr>
              <a:t>Microgrid</a:t>
            </a:r>
            <a:r>
              <a:rPr lang="en-US" sz="1100" dirty="0">
                <a:solidFill>
                  <a:srgbClr val="07148F"/>
                </a:solidFill>
                <a:latin typeface="Tahoma" charset="0"/>
                <a:ea typeface="Tahoma" charset="0"/>
                <a:cs typeface="Tahoma" charset="0"/>
              </a:rPr>
              <a:t> Islanding Studies," </a:t>
            </a:r>
            <a:r>
              <a:rPr lang="en-US" sz="1100" i="1" dirty="0">
                <a:solidFill>
                  <a:srgbClr val="07148F"/>
                </a:solidFill>
                <a:latin typeface="Tahoma" charset="0"/>
                <a:ea typeface="Tahoma" charset="0"/>
                <a:cs typeface="Tahoma" charset="0"/>
              </a:rPr>
              <a:t>2023 IEEE Power &amp; 	Energy Society Innovative Smart Grid Technologies Conference (ISGT)</a:t>
            </a:r>
            <a:r>
              <a:rPr lang="en-US" sz="1100" dirty="0">
                <a:solidFill>
                  <a:srgbClr val="07148F"/>
                </a:solidFill>
                <a:latin typeface="Tahoma" charset="0"/>
                <a:ea typeface="Tahoma" charset="0"/>
                <a:cs typeface="Tahoma" charset="0"/>
              </a:rPr>
              <a:t>, Washington, DC, USA, 2023, pp. 1-5, </a:t>
            </a:r>
            <a:r>
              <a:rPr lang="en-US" sz="1100" dirty="0" err="1">
                <a:solidFill>
                  <a:srgbClr val="07148F"/>
                </a:solidFill>
                <a:latin typeface="Tahoma" charset="0"/>
                <a:ea typeface="Tahoma" charset="0"/>
                <a:cs typeface="Tahoma" charset="0"/>
              </a:rPr>
              <a:t>doi</a:t>
            </a:r>
            <a:r>
              <a:rPr lang="en-US" sz="1100" dirty="0">
                <a:solidFill>
                  <a:srgbClr val="07148F"/>
                </a:solidFill>
                <a:latin typeface="Tahoma" charset="0"/>
                <a:ea typeface="Tahoma" charset="0"/>
                <a:cs typeface="Tahoma" charset="0"/>
              </a:rPr>
              <a:t>: 	10.1109/ISGT51731.2023.10066453.</a:t>
            </a:r>
          </a:p>
          <a:p>
            <a:pPr lvl="0"/>
            <a:r>
              <a:rPr lang="en-US" sz="1100" dirty="0">
                <a:solidFill>
                  <a:srgbClr val="07148F"/>
                </a:solidFill>
                <a:effectLst/>
                <a:latin typeface="Tahoma" charset="0"/>
                <a:ea typeface="Tahoma" charset="0"/>
                <a:cs typeface="Tahoma" charset="0"/>
              </a:rPr>
              <a:t>[4]	</a:t>
            </a:r>
            <a:r>
              <a:rPr lang="en-US" sz="1100" dirty="0">
                <a:solidFill>
                  <a:srgbClr val="07148F"/>
                </a:solidFill>
                <a:latin typeface="Tahoma" charset="0"/>
                <a:ea typeface="Tahoma" charset="0"/>
                <a:cs typeface="Tahoma" charset="0"/>
              </a:rPr>
              <a:t>P. M. </a:t>
            </a:r>
            <a:r>
              <a:rPr lang="en-US" sz="1100" dirty="0" err="1">
                <a:solidFill>
                  <a:srgbClr val="07148F"/>
                </a:solidFill>
                <a:latin typeface="Tahoma" charset="0"/>
                <a:ea typeface="Tahoma" charset="0"/>
                <a:cs typeface="Tahoma" charset="0"/>
              </a:rPr>
              <a:t>Menghal</a:t>
            </a:r>
            <a:r>
              <a:rPr lang="en-US" sz="1100" dirty="0">
                <a:solidFill>
                  <a:srgbClr val="07148F"/>
                </a:solidFill>
                <a:latin typeface="Tahoma" charset="0"/>
                <a:ea typeface="Tahoma" charset="0"/>
                <a:cs typeface="Tahoma" charset="0"/>
              </a:rPr>
              <a:t> and A. J. </a:t>
            </a:r>
            <a:r>
              <a:rPr lang="en-US" sz="1100" dirty="0" err="1">
                <a:solidFill>
                  <a:srgbClr val="07148F"/>
                </a:solidFill>
                <a:latin typeface="Tahoma" charset="0"/>
                <a:ea typeface="Tahoma" charset="0"/>
                <a:cs typeface="Tahoma" charset="0"/>
              </a:rPr>
              <a:t>Laxmi</a:t>
            </a:r>
            <a:r>
              <a:rPr lang="en-US" sz="1100" dirty="0">
                <a:solidFill>
                  <a:srgbClr val="07148F"/>
                </a:solidFill>
                <a:latin typeface="Tahoma" charset="0"/>
                <a:ea typeface="Tahoma" charset="0"/>
                <a:cs typeface="Tahoma" charset="0"/>
              </a:rPr>
              <a:t>, "Real time simulation: Recent progress &amp; challenges," </a:t>
            </a:r>
            <a:r>
              <a:rPr lang="en-US" sz="1100" i="1" dirty="0">
                <a:solidFill>
                  <a:srgbClr val="07148F"/>
                </a:solidFill>
                <a:latin typeface="Tahoma" charset="0"/>
                <a:ea typeface="Tahoma" charset="0"/>
                <a:cs typeface="Tahoma" charset="0"/>
              </a:rPr>
              <a:t>2012 International Conference on Power, Signals, 	Controls and Computation</a:t>
            </a:r>
            <a:r>
              <a:rPr lang="en-US" sz="1100" dirty="0">
                <a:solidFill>
                  <a:srgbClr val="07148F"/>
                </a:solidFill>
                <a:latin typeface="Tahoma" charset="0"/>
                <a:ea typeface="Tahoma" charset="0"/>
                <a:cs typeface="Tahoma" charset="0"/>
              </a:rPr>
              <a:t>, Thrissur, India, 2012, pp. 1-6, </a:t>
            </a:r>
            <a:r>
              <a:rPr lang="en-US" sz="1100" dirty="0" err="1">
                <a:solidFill>
                  <a:srgbClr val="07148F"/>
                </a:solidFill>
                <a:latin typeface="Tahoma" charset="0"/>
                <a:ea typeface="Tahoma" charset="0"/>
                <a:cs typeface="Tahoma" charset="0"/>
              </a:rPr>
              <a:t>doi</a:t>
            </a:r>
            <a:r>
              <a:rPr lang="en-US" sz="1100" dirty="0">
                <a:solidFill>
                  <a:srgbClr val="07148F"/>
                </a:solidFill>
                <a:latin typeface="Tahoma" charset="0"/>
                <a:ea typeface="Tahoma" charset="0"/>
                <a:cs typeface="Tahoma" charset="0"/>
              </a:rPr>
              <a:t>: 10.1109/EPSCICON.2012.6175278.</a:t>
            </a:r>
          </a:p>
          <a:p>
            <a:pPr lvl="0"/>
            <a:r>
              <a:rPr lang="en-US" sz="1100" dirty="0">
                <a:solidFill>
                  <a:srgbClr val="07148F"/>
                </a:solidFill>
                <a:effectLst/>
                <a:latin typeface="Tahoma" charset="0"/>
                <a:ea typeface="Tahoma" charset="0"/>
                <a:cs typeface="Tahoma" charset="0"/>
              </a:rPr>
              <a:t>[5]	</a:t>
            </a:r>
            <a:r>
              <a:rPr lang="en-US" sz="1100" dirty="0">
                <a:solidFill>
                  <a:srgbClr val="07148F"/>
                </a:solidFill>
                <a:latin typeface="Tahoma" charset="0"/>
                <a:ea typeface="Tahoma" charset="0"/>
                <a:cs typeface="Tahoma" charset="0"/>
              </a:rPr>
              <a:t>T. Berry, A. R. Daniels and R. W. Dunn, "Real time simulation of power system transient </a:t>
            </a:r>
            <a:r>
              <a:rPr lang="en-US" sz="1100" dirty="0" err="1">
                <a:solidFill>
                  <a:srgbClr val="07148F"/>
                </a:solidFill>
                <a:latin typeface="Tahoma" charset="0"/>
                <a:ea typeface="Tahoma" charset="0"/>
                <a:cs typeface="Tahoma" charset="0"/>
              </a:rPr>
              <a:t>behaviour</a:t>
            </a:r>
            <a:r>
              <a:rPr lang="en-US" sz="1100" dirty="0">
                <a:solidFill>
                  <a:srgbClr val="07148F"/>
                </a:solidFill>
                <a:latin typeface="Tahoma" charset="0"/>
                <a:ea typeface="Tahoma" charset="0"/>
                <a:cs typeface="Tahoma" charset="0"/>
              </a:rPr>
              <a:t>," </a:t>
            </a:r>
            <a:r>
              <a:rPr lang="en-US" sz="1100" i="1" dirty="0">
                <a:solidFill>
                  <a:srgbClr val="07148F"/>
                </a:solidFill>
                <a:latin typeface="Tahoma" charset="0"/>
                <a:ea typeface="Tahoma" charset="0"/>
                <a:cs typeface="Tahoma" charset="0"/>
              </a:rPr>
              <a:t>1991 Third International 	Conference on Power System Monitoring and Control</a:t>
            </a:r>
            <a:r>
              <a:rPr lang="en-US" sz="1100" dirty="0">
                <a:solidFill>
                  <a:srgbClr val="07148F"/>
                </a:solidFill>
                <a:latin typeface="Tahoma" charset="0"/>
                <a:ea typeface="Tahoma" charset="0"/>
                <a:cs typeface="Tahoma" charset="0"/>
              </a:rPr>
              <a:t>, London, UK, 1991, pp. 122-127.</a:t>
            </a:r>
          </a:p>
          <a:p>
            <a:pPr lvl="0"/>
            <a:r>
              <a:rPr lang="en-US" sz="1100" dirty="0">
                <a:solidFill>
                  <a:srgbClr val="07148F"/>
                </a:solidFill>
                <a:effectLst/>
                <a:latin typeface="Tahoma" charset="0"/>
                <a:ea typeface="Tahoma" charset="0"/>
                <a:cs typeface="Tahoma" charset="0"/>
              </a:rPr>
              <a:t>[6]	</a:t>
            </a:r>
            <a:r>
              <a:rPr lang="en-US" sz="1100" dirty="0">
                <a:solidFill>
                  <a:srgbClr val="07148F"/>
                </a:solidFill>
                <a:latin typeface="Tahoma" charset="0"/>
                <a:ea typeface="Tahoma" charset="0"/>
                <a:cs typeface="Tahoma" charset="0"/>
              </a:rPr>
              <a:t>M. D. Omar </a:t>
            </a:r>
            <a:r>
              <a:rPr lang="en-US" sz="1100" dirty="0" err="1">
                <a:solidFill>
                  <a:srgbClr val="07148F"/>
                </a:solidFill>
                <a:latin typeface="Tahoma" charset="0"/>
                <a:ea typeface="Tahoma" charset="0"/>
                <a:cs typeface="Tahoma" charset="0"/>
              </a:rPr>
              <a:t>Faruque</a:t>
            </a:r>
            <a:r>
              <a:rPr lang="en-US" sz="1100" dirty="0">
                <a:solidFill>
                  <a:srgbClr val="07148F"/>
                </a:solidFill>
                <a:latin typeface="Tahoma" charset="0"/>
                <a:ea typeface="Tahoma" charset="0"/>
                <a:cs typeface="Tahoma" charset="0"/>
              </a:rPr>
              <a:t> </a:t>
            </a:r>
            <a:r>
              <a:rPr lang="en-US" sz="1100" i="1" dirty="0">
                <a:solidFill>
                  <a:srgbClr val="07148F"/>
                </a:solidFill>
                <a:latin typeface="Tahoma" charset="0"/>
                <a:ea typeface="Tahoma" charset="0"/>
                <a:cs typeface="Tahoma" charset="0"/>
              </a:rPr>
              <a:t>et al</a:t>
            </a:r>
            <a:r>
              <a:rPr lang="en-US" sz="1100" dirty="0">
                <a:solidFill>
                  <a:srgbClr val="07148F"/>
                </a:solidFill>
                <a:latin typeface="Tahoma" charset="0"/>
                <a:ea typeface="Tahoma" charset="0"/>
                <a:cs typeface="Tahoma" charset="0"/>
              </a:rPr>
              <a:t>., "Real-Time Simulation Technologies for Power Systems Design, Testing, and Analysis," in </a:t>
            </a:r>
            <a:r>
              <a:rPr lang="en-US" sz="1100" i="1" dirty="0">
                <a:solidFill>
                  <a:srgbClr val="07148F"/>
                </a:solidFill>
                <a:latin typeface="Tahoma" charset="0"/>
                <a:ea typeface="Tahoma" charset="0"/>
                <a:cs typeface="Tahoma" charset="0"/>
              </a:rPr>
              <a:t>IEEE Power and 	Energy Technology Systems Journal</a:t>
            </a:r>
            <a:r>
              <a:rPr lang="en-US" sz="1100" dirty="0">
                <a:solidFill>
                  <a:srgbClr val="07148F"/>
                </a:solidFill>
                <a:latin typeface="Tahoma" charset="0"/>
                <a:ea typeface="Tahoma" charset="0"/>
                <a:cs typeface="Tahoma" charset="0"/>
              </a:rPr>
              <a:t>, vol. 2, no. 2, pp. 63-73, June 2015, </a:t>
            </a:r>
            <a:r>
              <a:rPr lang="en-US" sz="1100" dirty="0" err="1">
                <a:solidFill>
                  <a:srgbClr val="07148F"/>
                </a:solidFill>
                <a:latin typeface="Tahoma" charset="0"/>
                <a:ea typeface="Tahoma" charset="0"/>
                <a:cs typeface="Tahoma" charset="0"/>
              </a:rPr>
              <a:t>doi</a:t>
            </a:r>
            <a:r>
              <a:rPr lang="en-US" sz="1100" dirty="0">
                <a:solidFill>
                  <a:srgbClr val="07148F"/>
                </a:solidFill>
                <a:latin typeface="Tahoma" charset="0"/>
                <a:ea typeface="Tahoma" charset="0"/>
                <a:cs typeface="Tahoma" charset="0"/>
              </a:rPr>
              <a:t>: 10.1109/JPETS.2015.2427370. </a:t>
            </a:r>
          </a:p>
          <a:p>
            <a:pPr lvl="0"/>
            <a:r>
              <a:rPr lang="en-US" sz="1100" dirty="0">
                <a:solidFill>
                  <a:srgbClr val="07148F"/>
                </a:solidFill>
                <a:effectLst/>
                <a:latin typeface="Tahoma" charset="0"/>
                <a:ea typeface="Tahoma" charset="0"/>
                <a:cs typeface="Tahoma" charset="0"/>
              </a:rPr>
              <a:t>[7]	</a:t>
            </a:r>
            <a:r>
              <a:rPr lang="en-US" sz="1100" dirty="0">
                <a:solidFill>
                  <a:srgbClr val="07148F"/>
                </a:solidFill>
                <a:latin typeface="Tahoma" charset="0"/>
                <a:ea typeface="Tahoma" charset="0"/>
                <a:cs typeface="Tahoma" charset="0"/>
              </a:rPr>
              <a:t>Qi, </a:t>
            </a:r>
            <a:r>
              <a:rPr lang="en-US" sz="1100" dirty="0" err="1">
                <a:solidFill>
                  <a:srgbClr val="07148F"/>
                </a:solidFill>
                <a:latin typeface="Tahoma" charset="0"/>
                <a:ea typeface="Tahoma" charset="0"/>
                <a:cs typeface="Tahoma" charset="0"/>
              </a:rPr>
              <a:t>Dacai</a:t>
            </a:r>
            <a:r>
              <a:rPr lang="en-US" sz="1100" dirty="0">
                <a:solidFill>
                  <a:srgbClr val="07148F"/>
                </a:solidFill>
                <a:latin typeface="Tahoma" charset="0"/>
                <a:ea typeface="Tahoma" charset="0"/>
                <a:cs typeface="Tahoma" charset="0"/>
              </a:rPr>
              <a:t>. "Defense schema against large disturbances in China Southern </a:t>
            </a:r>
            <a:r>
              <a:rPr lang="en-US" sz="1100" dirty="0" err="1">
                <a:solidFill>
                  <a:srgbClr val="07148F"/>
                </a:solidFill>
                <a:latin typeface="Tahoma" charset="0"/>
                <a:ea typeface="Tahoma" charset="0"/>
                <a:cs typeface="Tahoma" charset="0"/>
              </a:rPr>
              <a:t>PowerGrid</a:t>
            </a:r>
            <a:r>
              <a:rPr lang="en-US" sz="1100" dirty="0">
                <a:solidFill>
                  <a:srgbClr val="07148F"/>
                </a:solidFill>
                <a:latin typeface="Tahoma" charset="0"/>
                <a:ea typeface="Tahoma" charset="0"/>
                <a:cs typeface="Tahoma" charset="0"/>
              </a:rPr>
              <a:t>." Electra 257 (2011): 4-16</a:t>
            </a:r>
          </a:p>
          <a:p>
            <a:pPr lvl="0"/>
            <a:r>
              <a:rPr lang="en-US" sz="1100" dirty="0">
                <a:solidFill>
                  <a:srgbClr val="07148F"/>
                </a:solidFill>
                <a:effectLst/>
                <a:latin typeface="Tahoma" charset="0"/>
                <a:ea typeface="Tahoma" charset="0"/>
                <a:cs typeface="Tahoma" charset="0"/>
              </a:rPr>
              <a:t>[8]	</a:t>
            </a:r>
            <a:r>
              <a:rPr lang="en-US" sz="1100" dirty="0">
                <a:solidFill>
                  <a:srgbClr val="07148F"/>
                </a:solidFill>
                <a:latin typeface="Tahoma" charset="0"/>
                <a:ea typeface="Tahoma" charset="0"/>
                <a:cs typeface="Tahoma" charset="0"/>
              </a:rPr>
              <a:t>R. </a:t>
            </a:r>
            <a:r>
              <a:rPr lang="en-US" sz="1100" dirty="0" err="1">
                <a:solidFill>
                  <a:srgbClr val="07148F"/>
                </a:solidFill>
                <a:latin typeface="Tahoma" charset="0"/>
                <a:ea typeface="Tahoma" charset="0"/>
                <a:cs typeface="Tahoma" charset="0"/>
              </a:rPr>
              <a:t>Podmore</a:t>
            </a:r>
            <a:r>
              <a:rPr lang="en-US" sz="1100" dirty="0">
                <a:solidFill>
                  <a:srgbClr val="07148F"/>
                </a:solidFill>
                <a:latin typeface="Tahoma" charset="0"/>
                <a:ea typeface="Tahoma" charset="0"/>
                <a:cs typeface="Tahoma" charset="0"/>
              </a:rPr>
              <a:t>, J. C. </a:t>
            </a:r>
            <a:r>
              <a:rPr lang="en-US" sz="1100" dirty="0" err="1">
                <a:solidFill>
                  <a:srgbClr val="07148F"/>
                </a:solidFill>
                <a:latin typeface="Tahoma" charset="0"/>
                <a:ea typeface="Tahoma" charset="0"/>
                <a:cs typeface="Tahoma" charset="0"/>
              </a:rPr>
              <a:t>Giri</a:t>
            </a:r>
            <a:r>
              <a:rPr lang="en-US" sz="1100" dirty="0">
                <a:solidFill>
                  <a:srgbClr val="07148F"/>
                </a:solidFill>
                <a:latin typeface="Tahoma" charset="0"/>
                <a:ea typeface="Tahoma" charset="0"/>
                <a:cs typeface="Tahoma" charset="0"/>
              </a:rPr>
              <a:t>, M. P. </a:t>
            </a:r>
            <a:r>
              <a:rPr lang="en-US" sz="1100" dirty="0" err="1">
                <a:solidFill>
                  <a:srgbClr val="07148F"/>
                </a:solidFill>
                <a:latin typeface="Tahoma" charset="0"/>
                <a:ea typeface="Tahoma" charset="0"/>
                <a:cs typeface="Tahoma" charset="0"/>
              </a:rPr>
              <a:t>Gorenberg</a:t>
            </a:r>
            <a:r>
              <a:rPr lang="en-US" sz="1100" dirty="0">
                <a:solidFill>
                  <a:srgbClr val="07148F"/>
                </a:solidFill>
                <a:latin typeface="Tahoma" charset="0"/>
                <a:ea typeface="Tahoma" charset="0"/>
                <a:cs typeface="Tahoma" charset="0"/>
              </a:rPr>
              <a:t>, J. P. Britton and N. M. Peterson, "An Advanced Dispatcher Training Simulator," in </a:t>
            </a:r>
            <a:r>
              <a:rPr lang="en-US" sz="1100" i="1" dirty="0">
                <a:solidFill>
                  <a:srgbClr val="07148F"/>
                </a:solidFill>
                <a:latin typeface="Tahoma" charset="0"/>
                <a:ea typeface="Tahoma" charset="0"/>
                <a:cs typeface="Tahoma" charset="0"/>
              </a:rPr>
              <a:t>IEEE 	Transactions on Power Apparatus and Systems</a:t>
            </a:r>
            <a:r>
              <a:rPr lang="en-US" sz="1100" dirty="0">
                <a:solidFill>
                  <a:srgbClr val="07148F"/>
                </a:solidFill>
                <a:latin typeface="Tahoma" charset="0"/>
                <a:ea typeface="Tahoma" charset="0"/>
                <a:cs typeface="Tahoma" charset="0"/>
              </a:rPr>
              <a:t>, vol. PAS-101, no. 1, pp. 17-25, Jan. 1982, </a:t>
            </a:r>
            <a:r>
              <a:rPr lang="en-US" sz="1100" dirty="0" err="1">
                <a:solidFill>
                  <a:srgbClr val="07148F"/>
                </a:solidFill>
                <a:latin typeface="Tahoma" charset="0"/>
                <a:ea typeface="Tahoma" charset="0"/>
                <a:cs typeface="Tahoma" charset="0"/>
              </a:rPr>
              <a:t>doi</a:t>
            </a:r>
            <a:r>
              <a:rPr lang="en-US" sz="1100" dirty="0">
                <a:solidFill>
                  <a:srgbClr val="07148F"/>
                </a:solidFill>
                <a:latin typeface="Tahoma" charset="0"/>
                <a:ea typeface="Tahoma" charset="0"/>
                <a:cs typeface="Tahoma" charset="0"/>
              </a:rPr>
              <a:t>: 10.1109/TPAS.1982.317251</a:t>
            </a:r>
          </a:p>
          <a:p>
            <a:pPr lvl="0"/>
            <a:r>
              <a:rPr lang="en-US" sz="1100" dirty="0">
                <a:solidFill>
                  <a:srgbClr val="07148F"/>
                </a:solidFill>
                <a:effectLst/>
                <a:latin typeface="Tahoma" charset="0"/>
                <a:ea typeface="Tahoma" charset="0"/>
                <a:cs typeface="Tahoma" charset="0"/>
              </a:rPr>
              <a:t>[9]	</a:t>
            </a:r>
            <a:r>
              <a:rPr lang="en-US" sz="1100" dirty="0">
                <a:solidFill>
                  <a:srgbClr val="07148F"/>
                </a:solidFill>
                <a:latin typeface="Tahoma" charset="0"/>
                <a:ea typeface="Tahoma" charset="0"/>
                <a:cs typeface="Tahoma" charset="0"/>
              </a:rPr>
              <a:t>P. G. McLaren, G. W. Swift, Z. Zhang, E. Dirks, R. P. </a:t>
            </a:r>
            <a:r>
              <a:rPr lang="en-US" sz="1100" dirty="0" err="1">
                <a:solidFill>
                  <a:srgbClr val="07148F"/>
                </a:solidFill>
                <a:latin typeface="Tahoma" charset="0"/>
                <a:ea typeface="Tahoma" charset="0"/>
                <a:cs typeface="Tahoma" charset="0"/>
              </a:rPr>
              <a:t>Jayasinghe</a:t>
            </a:r>
            <a:r>
              <a:rPr lang="en-US" sz="1100" dirty="0">
                <a:solidFill>
                  <a:srgbClr val="07148F"/>
                </a:solidFill>
                <a:latin typeface="Tahoma" charset="0"/>
                <a:ea typeface="Tahoma" charset="0"/>
                <a:cs typeface="Tahoma" charset="0"/>
              </a:rPr>
              <a:t> and I. Fernando, "A new directional element for numerical distance 	relays," in </a:t>
            </a:r>
            <a:r>
              <a:rPr lang="en-US" sz="1100" i="1" dirty="0">
                <a:solidFill>
                  <a:srgbClr val="07148F"/>
                </a:solidFill>
                <a:latin typeface="Tahoma" charset="0"/>
                <a:ea typeface="Tahoma" charset="0"/>
                <a:cs typeface="Tahoma" charset="0"/>
              </a:rPr>
              <a:t>IEEE Transactions on Power Delivery</a:t>
            </a:r>
            <a:r>
              <a:rPr lang="en-US" sz="1100" dirty="0">
                <a:solidFill>
                  <a:srgbClr val="07148F"/>
                </a:solidFill>
                <a:latin typeface="Tahoma" charset="0"/>
                <a:ea typeface="Tahoma" charset="0"/>
                <a:cs typeface="Tahoma" charset="0"/>
              </a:rPr>
              <a:t>, vol. 10, no. 2, pp. 666-675, April 1995, </a:t>
            </a:r>
            <a:r>
              <a:rPr lang="en-US" sz="1100" dirty="0" err="1">
                <a:solidFill>
                  <a:srgbClr val="07148F"/>
                </a:solidFill>
                <a:latin typeface="Tahoma" charset="0"/>
                <a:ea typeface="Tahoma" charset="0"/>
                <a:cs typeface="Tahoma" charset="0"/>
              </a:rPr>
              <a:t>doi</a:t>
            </a:r>
            <a:r>
              <a:rPr lang="en-US" sz="1100" dirty="0">
                <a:solidFill>
                  <a:srgbClr val="07148F"/>
                </a:solidFill>
                <a:latin typeface="Tahoma" charset="0"/>
                <a:ea typeface="Tahoma" charset="0"/>
                <a:cs typeface="Tahoma" charset="0"/>
              </a:rPr>
              <a:t>: 10.1109/61.400865. </a:t>
            </a:r>
          </a:p>
          <a:p>
            <a:pPr lvl="0"/>
            <a:r>
              <a:rPr lang="en-US" sz="1100" dirty="0">
                <a:solidFill>
                  <a:srgbClr val="07148F"/>
                </a:solidFill>
                <a:effectLst/>
                <a:latin typeface="Tahoma" charset="0"/>
                <a:ea typeface="Tahoma" charset="0"/>
                <a:cs typeface="Tahoma" charset="0"/>
              </a:rPr>
              <a:t>[10]	</a:t>
            </a:r>
            <a:r>
              <a:rPr lang="en-US" sz="1100" dirty="0">
                <a:solidFill>
                  <a:srgbClr val="07148F"/>
                </a:solidFill>
                <a:latin typeface="Tahoma" charset="0"/>
                <a:ea typeface="Tahoma" charset="0"/>
                <a:cs typeface="Tahoma" charset="0"/>
              </a:rPr>
              <a:t>Y. Li, L. M. Shi, H. Zhang and Y. Du, "Real-time simulation of linear synchronous motor in hardware-in-loop test system," </a:t>
            </a:r>
            <a:r>
              <a:rPr lang="en-US" sz="1100" i="1" dirty="0">
                <a:solidFill>
                  <a:srgbClr val="07148F"/>
                </a:solidFill>
                <a:latin typeface="Tahoma" charset="0"/>
                <a:ea typeface="Tahoma" charset="0"/>
                <a:cs typeface="Tahoma" charset="0"/>
              </a:rPr>
              <a:t>2010 	International Conference on Electrical Machines and Systems</a:t>
            </a:r>
            <a:r>
              <a:rPr lang="en-US" sz="1100" dirty="0">
                <a:solidFill>
                  <a:srgbClr val="07148F"/>
                </a:solidFill>
                <a:latin typeface="Tahoma" charset="0"/>
                <a:ea typeface="Tahoma" charset="0"/>
                <a:cs typeface="Tahoma" charset="0"/>
              </a:rPr>
              <a:t>, Incheon, Korea (South), 2010, pp. 1520-1523</a:t>
            </a:r>
          </a:p>
          <a:p>
            <a:pPr lvl="0"/>
            <a:r>
              <a:rPr lang="en-US" sz="1100" dirty="0">
                <a:solidFill>
                  <a:srgbClr val="07148F"/>
                </a:solidFill>
                <a:effectLst/>
                <a:latin typeface="Tahoma" charset="0"/>
                <a:ea typeface="Tahoma" charset="0"/>
                <a:cs typeface="Tahoma" charset="0"/>
              </a:rPr>
              <a:t>[11]	</a:t>
            </a:r>
            <a:r>
              <a:rPr lang="en-US" sz="1100" dirty="0" err="1">
                <a:solidFill>
                  <a:srgbClr val="07148F"/>
                </a:solidFill>
                <a:latin typeface="Tahoma" charset="0"/>
                <a:ea typeface="Tahoma" charset="0"/>
                <a:cs typeface="Tahoma" charset="0"/>
              </a:rPr>
              <a:t>Yunwei</a:t>
            </a:r>
            <a:r>
              <a:rPr lang="en-US" sz="1100" dirty="0">
                <a:solidFill>
                  <a:srgbClr val="07148F"/>
                </a:solidFill>
                <a:latin typeface="Tahoma" charset="0"/>
                <a:ea typeface="Tahoma" charset="0"/>
                <a:cs typeface="Tahoma" charset="0"/>
              </a:rPr>
              <a:t> Li, D. M. </a:t>
            </a:r>
            <a:r>
              <a:rPr lang="en-US" sz="1100" dirty="0" err="1">
                <a:solidFill>
                  <a:srgbClr val="07148F"/>
                </a:solidFill>
                <a:latin typeface="Tahoma" charset="0"/>
                <a:ea typeface="Tahoma" charset="0"/>
                <a:cs typeface="Tahoma" charset="0"/>
              </a:rPr>
              <a:t>Vilathgamuwa</a:t>
            </a:r>
            <a:r>
              <a:rPr lang="en-US" sz="1100" dirty="0">
                <a:solidFill>
                  <a:srgbClr val="07148F"/>
                </a:solidFill>
                <a:latin typeface="Tahoma" charset="0"/>
                <a:ea typeface="Tahoma" charset="0"/>
                <a:cs typeface="Tahoma" charset="0"/>
              </a:rPr>
              <a:t> and </a:t>
            </a:r>
            <a:r>
              <a:rPr lang="en-US" sz="1100" dirty="0" err="1">
                <a:solidFill>
                  <a:srgbClr val="07148F"/>
                </a:solidFill>
                <a:latin typeface="Tahoma" charset="0"/>
                <a:ea typeface="Tahoma" charset="0"/>
                <a:cs typeface="Tahoma" charset="0"/>
              </a:rPr>
              <a:t>Poh</a:t>
            </a:r>
            <a:r>
              <a:rPr lang="en-US" sz="1100" dirty="0">
                <a:solidFill>
                  <a:srgbClr val="07148F"/>
                </a:solidFill>
                <a:latin typeface="Tahoma" charset="0"/>
                <a:ea typeface="Tahoma" charset="0"/>
                <a:cs typeface="Tahoma" charset="0"/>
              </a:rPr>
              <a:t> Chiang </a:t>
            </a:r>
            <a:r>
              <a:rPr lang="en-US" sz="1100" dirty="0" err="1">
                <a:solidFill>
                  <a:srgbClr val="07148F"/>
                </a:solidFill>
                <a:latin typeface="Tahoma" charset="0"/>
                <a:ea typeface="Tahoma" charset="0"/>
                <a:cs typeface="Tahoma" charset="0"/>
              </a:rPr>
              <a:t>Loh</a:t>
            </a:r>
            <a:r>
              <a:rPr lang="en-US" sz="1100" dirty="0">
                <a:solidFill>
                  <a:srgbClr val="07148F"/>
                </a:solidFill>
                <a:latin typeface="Tahoma" charset="0"/>
                <a:ea typeface="Tahoma" charset="0"/>
                <a:cs typeface="Tahoma" charset="0"/>
              </a:rPr>
              <a:t>, "Design, analysis, and real-time testing of a controller for </a:t>
            </a:r>
            <a:r>
              <a:rPr lang="en-US" sz="1100" dirty="0" err="1">
                <a:solidFill>
                  <a:srgbClr val="07148F"/>
                </a:solidFill>
                <a:latin typeface="Tahoma" charset="0"/>
                <a:ea typeface="Tahoma" charset="0"/>
                <a:cs typeface="Tahoma" charset="0"/>
              </a:rPr>
              <a:t>multibus</a:t>
            </a:r>
            <a:r>
              <a:rPr lang="en-US" sz="1100" dirty="0">
                <a:solidFill>
                  <a:srgbClr val="07148F"/>
                </a:solidFill>
                <a:latin typeface="Tahoma" charset="0"/>
                <a:ea typeface="Tahoma" charset="0"/>
                <a:cs typeface="Tahoma" charset="0"/>
              </a:rPr>
              <a:t> </a:t>
            </a:r>
            <a:r>
              <a:rPr lang="en-US" sz="1100" dirty="0" err="1">
                <a:solidFill>
                  <a:srgbClr val="07148F"/>
                </a:solidFill>
                <a:latin typeface="Tahoma" charset="0"/>
                <a:ea typeface="Tahoma" charset="0"/>
                <a:cs typeface="Tahoma" charset="0"/>
              </a:rPr>
              <a:t>microgrid</a:t>
            </a:r>
            <a:r>
              <a:rPr lang="en-US" sz="1100" dirty="0">
                <a:solidFill>
                  <a:srgbClr val="07148F"/>
                </a:solidFill>
                <a:latin typeface="Tahoma" charset="0"/>
                <a:ea typeface="Tahoma" charset="0"/>
                <a:cs typeface="Tahoma" charset="0"/>
              </a:rPr>
              <a:t> 	system," in </a:t>
            </a:r>
            <a:r>
              <a:rPr lang="en-US" sz="1100" i="1" dirty="0">
                <a:solidFill>
                  <a:srgbClr val="07148F"/>
                </a:solidFill>
                <a:latin typeface="Tahoma" charset="0"/>
                <a:ea typeface="Tahoma" charset="0"/>
                <a:cs typeface="Tahoma" charset="0"/>
              </a:rPr>
              <a:t>IEEE Transactions on Power Electronics</a:t>
            </a:r>
            <a:r>
              <a:rPr lang="en-US" sz="1100" dirty="0">
                <a:solidFill>
                  <a:srgbClr val="07148F"/>
                </a:solidFill>
                <a:latin typeface="Tahoma" charset="0"/>
                <a:ea typeface="Tahoma" charset="0"/>
                <a:cs typeface="Tahoma" charset="0"/>
              </a:rPr>
              <a:t>, vol. 19, no. 5, pp. 1195-1204, Sept. 2004, </a:t>
            </a:r>
            <a:r>
              <a:rPr lang="en-US" sz="1100" dirty="0" err="1">
                <a:solidFill>
                  <a:srgbClr val="07148F"/>
                </a:solidFill>
                <a:latin typeface="Tahoma" charset="0"/>
                <a:ea typeface="Tahoma" charset="0"/>
                <a:cs typeface="Tahoma" charset="0"/>
              </a:rPr>
              <a:t>doi</a:t>
            </a:r>
            <a:r>
              <a:rPr lang="en-US" sz="1100" dirty="0">
                <a:solidFill>
                  <a:srgbClr val="07148F"/>
                </a:solidFill>
                <a:latin typeface="Tahoma" charset="0"/>
                <a:ea typeface="Tahoma" charset="0"/>
                <a:cs typeface="Tahoma" charset="0"/>
              </a:rPr>
              <a:t>: 10.1109/TPEL.2004.833456</a:t>
            </a:r>
          </a:p>
          <a:p>
            <a:pPr lvl="0"/>
            <a:r>
              <a:rPr lang="en-US" sz="1100" dirty="0">
                <a:solidFill>
                  <a:srgbClr val="07148F"/>
                </a:solidFill>
                <a:effectLst/>
                <a:latin typeface="Tahoma" charset="0"/>
                <a:ea typeface="Tahoma" charset="0"/>
                <a:cs typeface="Tahoma" charset="0"/>
              </a:rPr>
              <a:t>[12]	</a:t>
            </a:r>
            <a:r>
              <a:rPr lang="en-US" sz="1100" dirty="0">
                <a:solidFill>
                  <a:srgbClr val="07148F"/>
                </a:solidFill>
                <a:latin typeface="Tahoma" charset="0"/>
                <a:ea typeface="Tahoma" charset="0"/>
                <a:cs typeface="Tahoma" charset="0"/>
              </a:rPr>
              <a:t>J. Langston </a:t>
            </a:r>
            <a:r>
              <a:rPr lang="en-US" sz="1100" i="1" dirty="0">
                <a:solidFill>
                  <a:srgbClr val="07148F"/>
                </a:solidFill>
                <a:latin typeface="Tahoma" charset="0"/>
                <a:ea typeface="Tahoma" charset="0"/>
                <a:cs typeface="Tahoma" charset="0"/>
              </a:rPr>
              <a:t>et al</a:t>
            </a:r>
            <a:r>
              <a:rPr lang="en-US" sz="1100" dirty="0">
                <a:solidFill>
                  <a:srgbClr val="07148F"/>
                </a:solidFill>
                <a:latin typeface="Tahoma" charset="0"/>
                <a:ea typeface="Tahoma" charset="0"/>
                <a:cs typeface="Tahoma" charset="0"/>
              </a:rPr>
              <a:t>., "Power hardware-in-the-loop testing of a 500 kW photovoltaic array inverter," </a:t>
            </a:r>
            <a:r>
              <a:rPr lang="en-US" sz="1100" i="1" dirty="0">
                <a:solidFill>
                  <a:srgbClr val="07148F"/>
                </a:solidFill>
                <a:latin typeface="Tahoma" charset="0"/>
                <a:ea typeface="Tahoma" charset="0"/>
                <a:cs typeface="Tahoma" charset="0"/>
              </a:rPr>
              <a:t>IECON 2012 - 38th Annual Conference 	on IEEE Industrial Electronics Society</a:t>
            </a:r>
            <a:r>
              <a:rPr lang="en-US" sz="1100" dirty="0">
                <a:solidFill>
                  <a:srgbClr val="07148F"/>
                </a:solidFill>
                <a:latin typeface="Tahoma" charset="0"/>
                <a:ea typeface="Tahoma" charset="0"/>
                <a:cs typeface="Tahoma" charset="0"/>
              </a:rPr>
              <a:t>, Montreal, QC, Canada, 2012, pp. 4797-4802, </a:t>
            </a:r>
            <a:r>
              <a:rPr lang="en-US" sz="1100" dirty="0" err="1">
                <a:solidFill>
                  <a:srgbClr val="07148F"/>
                </a:solidFill>
                <a:latin typeface="Tahoma" charset="0"/>
                <a:ea typeface="Tahoma" charset="0"/>
                <a:cs typeface="Tahoma" charset="0"/>
              </a:rPr>
              <a:t>doi</a:t>
            </a:r>
            <a:r>
              <a:rPr lang="en-US" sz="1100" dirty="0">
                <a:solidFill>
                  <a:srgbClr val="07148F"/>
                </a:solidFill>
                <a:latin typeface="Tahoma" charset="0"/>
                <a:ea typeface="Tahoma" charset="0"/>
                <a:cs typeface="Tahoma" charset="0"/>
              </a:rPr>
              <a:t>: 10.1109/IECON.2012.6389595.</a:t>
            </a:r>
          </a:p>
          <a:p>
            <a:pPr lvl="0"/>
            <a:r>
              <a:rPr lang="en-US" sz="1100" dirty="0">
                <a:solidFill>
                  <a:srgbClr val="07148F"/>
                </a:solidFill>
                <a:effectLst/>
                <a:latin typeface="Tahoma" charset="0"/>
                <a:ea typeface="Tahoma" charset="0"/>
                <a:cs typeface="Tahoma" charset="0"/>
              </a:rPr>
              <a:t>[13]	</a:t>
            </a:r>
            <a:r>
              <a:rPr lang="en-US" sz="1100" i="1" dirty="0">
                <a:solidFill>
                  <a:srgbClr val="07148F"/>
                </a:solidFill>
                <a:latin typeface="Tahoma" charset="0"/>
                <a:ea typeface="Tahoma" charset="0"/>
                <a:cs typeface="Tahoma" charset="0"/>
              </a:rPr>
              <a:t>N. </a:t>
            </a:r>
            <a:r>
              <a:rPr lang="en-US" sz="1100" i="1" dirty="0" err="1">
                <a:solidFill>
                  <a:srgbClr val="07148F"/>
                </a:solidFill>
                <a:latin typeface="Tahoma" charset="0"/>
                <a:ea typeface="Tahoma" charset="0"/>
                <a:cs typeface="Tahoma" charset="0"/>
              </a:rPr>
              <a:t>Lkhagvasuren</a:t>
            </a:r>
            <a:r>
              <a:rPr lang="en-US" sz="1100" i="1" dirty="0">
                <a:solidFill>
                  <a:srgbClr val="07148F"/>
                </a:solidFill>
                <a:latin typeface="Tahoma" charset="0"/>
                <a:ea typeface="Tahoma" charset="0"/>
                <a:cs typeface="Tahoma" charset="0"/>
              </a:rPr>
              <a:t>, A. </a:t>
            </a:r>
            <a:r>
              <a:rPr lang="en-US" sz="1100" i="1" dirty="0" err="1">
                <a:solidFill>
                  <a:srgbClr val="07148F"/>
                </a:solidFill>
                <a:latin typeface="Tahoma" charset="0"/>
                <a:ea typeface="Tahoma" charset="0"/>
                <a:cs typeface="Tahoma" charset="0"/>
              </a:rPr>
              <a:t>Sukhbaatar</a:t>
            </a:r>
            <a:r>
              <a:rPr lang="en-US" sz="1100" i="1" dirty="0">
                <a:solidFill>
                  <a:srgbClr val="07148F"/>
                </a:solidFill>
                <a:latin typeface="Tahoma" charset="0"/>
                <a:ea typeface="Tahoma" charset="0"/>
                <a:cs typeface="Tahoma" charset="0"/>
              </a:rPr>
              <a:t> and Z. </a:t>
            </a:r>
            <a:r>
              <a:rPr lang="en-US" sz="1100" i="1" dirty="0" err="1">
                <a:solidFill>
                  <a:srgbClr val="07148F"/>
                </a:solidFill>
                <a:latin typeface="Tahoma" charset="0"/>
                <a:ea typeface="Tahoma" charset="0"/>
                <a:cs typeface="Tahoma" charset="0"/>
              </a:rPr>
              <a:t>Bayasgalan</a:t>
            </a:r>
            <a:r>
              <a:rPr lang="en-US" sz="1100" i="1" dirty="0">
                <a:solidFill>
                  <a:srgbClr val="07148F"/>
                </a:solidFill>
                <a:latin typeface="Tahoma" charset="0"/>
                <a:ea typeface="Tahoma" charset="0"/>
                <a:cs typeface="Tahoma" charset="0"/>
              </a:rPr>
              <a:t>, "Some issues and implementation problems for digital substations in 	Mongolia," </a:t>
            </a:r>
            <a:r>
              <a:rPr lang="en-US" sz="1100" dirty="0">
                <a:solidFill>
                  <a:srgbClr val="07148F"/>
                </a:solidFill>
                <a:latin typeface="Tahoma" charset="0"/>
                <a:ea typeface="Tahoma" charset="0"/>
                <a:cs typeface="Tahoma" charset="0"/>
              </a:rPr>
              <a:t>2023 24th International Conference on Computational Problems of Electrical Engineering (CPEE)</a:t>
            </a:r>
            <a:r>
              <a:rPr lang="en-US" sz="1100" i="1" dirty="0">
                <a:solidFill>
                  <a:srgbClr val="07148F"/>
                </a:solidFill>
                <a:latin typeface="Tahoma" charset="0"/>
                <a:ea typeface="Tahoma" charset="0"/>
                <a:cs typeface="Tahoma" charset="0"/>
              </a:rPr>
              <a:t>, </a:t>
            </a:r>
            <a:r>
              <a:rPr lang="en-US" sz="1100" i="1" dirty="0" err="1">
                <a:solidFill>
                  <a:srgbClr val="07148F"/>
                </a:solidFill>
                <a:latin typeface="Tahoma" charset="0"/>
                <a:ea typeface="Tahoma" charset="0"/>
                <a:cs typeface="Tahoma" charset="0"/>
              </a:rPr>
              <a:t>Grybów</a:t>
            </a:r>
            <a:r>
              <a:rPr lang="en-US" sz="1100" i="1" dirty="0">
                <a:solidFill>
                  <a:srgbClr val="07148F"/>
                </a:solidFill>
                <a:latin typeface="Tahoma" charset="0"/>
                <a:ea typeface="Tahoma" charset="0"/>
                <a:cs typeface="Tahoma" charset="0"/>
              </a:rPr>
              <a:t>, Poland, 2023, pp. 	1-4, </a:t>
            </a:r>
            <a:r>
              <a:rPr lang="en-US" sz="1100" i="1" dirty="0" err="1">
                <a:solidFill>
                  <a:srgbClr val="07148F"/>
                </a:solidFill>
                <a:latin typeface="Tahoma" charset="0"/>
                <a:ea typeface="Tahoma" charset="0"/>
                <a:cs typeface="Tahoma" charset="0"/>
              </a:rPr>
              <a:t>doi</a:t>
            </a:r>
            <a:r>
              <a:rPr lang="en-US" sz="1100" i="1" dirty="0">
                <a:solidFill>
                  <a:srgbClr val="07148F"/>
                </a:solidFill>
                <a:latin typeface="Tahoma" charset="0"/>
                <a:ea typeface="Tahoma" charset="0"/>
                <a:cs typeface="Tahoma" charset="0"/>
              </a:rPr>
              <a:t>: 10.1109/CPEE59623.2023.10285321.</a:t>
            </a:r>
            <a:endParaRPr lang="en-US" sz="1100" dirty="0">
              <a:solidFill>
                <a:srgbClr val="07148F"/>
              </a:solidFill>
              <a:latin typeface="Tahoma" charset="0"/>
              <a:ea typeface="Tahoma" charset="0"/>
              <a:cs typeface="Tahoma" charset="0"/>
            </a:endParaRPr>
          </a:p>
          <a:p>
            <a:pPr lvl="0"/>
            <a:r>
              <a:rPr lang="en-US" sz="1100" dirty="0">
                <a:solidFill>
                  <a:srgbClr val="07148F"/>
                </a:solidFill>
                <a:effectLst/>
                <a:latin typeface="Tahoma" charset="0"/>
                <a:ea typeface="Tahoma" charset="0"/>
                <a:cs typeface="Tahoma" charset="0"/>
              </a:rPr>
              <a:t>[14]	</a:t>
            </a:r>
            <a:r>
              <a:rPr lang="en-US" sz="1100" dirty="0">
                <a:solidFill>
                  <a:srgbClr val="07148F"/>
                </a:solidFill>
                <a:latin typeface="Tahoma" charset="0"/>
                <a:ea typeface="Tahoma" charset="0"/>
                <a:cs typeface="Tahoma" charset="0"/>
              </a:rPr>
              <a:t>National </a:t>
            </a:r>
            <a:r>
              <a:rPr lang="en-US" sz="1100" dirty="0" err="1">
                <a:solidFill>
                  <a:srgbClr val="07148F"/>
                </a:solidFill>
                <a:latin typeface="Tahoma" charset="0"/>
                <a:ea typeface="Tahoma" charset="0"/>
                <a:cs typeface="Tahoma" charset="0"/>
              </a:rPr>
              <a:t>Dischapching</a:t>
            </a:r>
            <a:r>
              <a:rPr lang="en-US" sz="1100" dirty="0">
                <a:solidFill>
                  <a:srgbClr val="07148F"/>
                </a:solidFill>
                <a:latin typeface="Tahoma" charset="0"/>
                <a:ea typeface="Tahoma" charset="0"/>
                <a:cs typeface="Tahoma" charset="0"/>
              </a:rPr>
              <a:t> Center, Mongolia, process  report</a:t>
            </a:r>
            <a:r>
              <a:rPr lang="en-US" sz="1100" i="1" dirty="0">
                <a:solidFill>
                  <a:srgbClr val="07148F"/>
                </a:solidFill>
                <a:latin typeface="Tahoma" charset="0"/>
                <a:ea typeface="Tahoma" charset="0"/>
                <a:cs typeface="Tahoma" charset="0"/>
              </a:rPr>
              <a:t>. link.</a:t>
            </a:r>
            <a:r>
              <a:rPr lang="en-US" sz="1100" dirty="0">
                <a:solidFill>
                  <a:srgbClr val="07148F"/>
                </a:solidFill>
                <a:latin typeface="Tahoma" charset="0"/>
                <a:ea typeface="Tahoma" charset="0"/>
                <a:cs typeface="Tahoma" charset="0"/>
              </a:rPr>
              <a:t> </a:t>
            </a:r>
            <a:r>
              <a:rPr lang="en-US" sz="1100" i="1" dirty="0">
                <a:solidFill>
                  <a:srgbClr val="07148F"/>
                </a:solidFill>
                <a:latin typeface="Tahoma" charset="0"/>
                <a:ea typeface="Tahoma" charset="0"/>
                <a:cs typeface="Tahoma" charset="0"/>
              </a:rPr>
              <a:t>https://ndc.energy.mn/transparency/processPlan </a:t>
            </a:r>
            <a:r>
              <a:rPr lang="en-US" sz="1100" dirty="0"/>
              <a:t> </a:t>
            </a:r>
          </a:p>
        </p:txBody>
      </p:sp>
    </p:spTree>
    <p:extLst>
      <p:ext uri="{BB962C8B-B14F-4D97-AF65-F5344CB8AC3E}">
        <p14:creationId xmlns:p14="http://schemas.microsoft.com/office/powerpoint/2010/main" val="3724694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00311-3EB9-497E-9ADE-3C84FF364127}"/>
              </a:ext>
            </a:extLst>
          </p:cNvPr>
          <p:cNvSpPr>
            <a:spLocks noGrp="1"/>
          </p:cNvSpPr>
          <p:nvPr>
            <p:ph type="ctrTitle"/>
          </p:nvPr>
        </p:nvSpPr>
        <p:spPr>
          <a:xfrm>
            <a:off x="2839263" y="228540"/>
            <a:ext cx="7197005" cy="1095316"/>
          </a:xfrm>
        </p:spPr>
        <p:txBody>
          <a:bodyPr>
            <a:noAutofit/>
          </a:bodyPr>
          <a:lstStyle/>
          <a:p>
            <a:r>
              <a:rPr lang="en-US" sz="2400" b="0" dirty="0">
                <a:solidFill>
                  <a:srgbClr val="DDA93C"/>
                </a:solidFill>
                <a:latin typeface="Tahoma" charset="0"/>
                <a:ea typeface="Tahoma" charset="0"/>
                <a:cs typeface="Tahoma" charset="0"/>
              </a:rPr>
              <a:t>The Application of Real-time Simulation Technology in Mongolian Energy System</a:t>
            </a:r>
            <a:endParaRPr lang="en-US" sz="2000" b="0" dirty="0">
              <a:solidFill>
                <a:srgbClr val="DDA90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p:txBody>
      </p:sp>
      <p:pic>
        <p:nvPicPr>
          <p:cNvPr id="7" name="Picture 2" descr="Національний університет &quot;Львівська політехніка&quot; - Skillsacademy">
            <a:extLst>
              <a:ext uri="{FF2B5EF4-FFF2-40B4-BE49-F238E27FC236}">
                <a16:creationId xmlns:a16="http://schemas.microsoft.com/office/drawing/2014/main" id="{D1697219-5982-6196-4571-AE57EA6D26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28951" y="1552773"/>
            <a:ext cx="866644" cy="106481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logo PW male / Images / Media - Wydział Chemiczny Politechniki Warszawskiej">
            <a:extLst>
              <a:ext uri="{FF2B5EF4-FFF2-40B4-BE49-F238E27FC236}">
                <a16:creationId xmlns:a16="http://schemas.microsoft.com/office/drawing/2014/main" id="{1708C04F-DF19-D49C-4014-453DFE27CA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951" y="2723672"/>
            <a:ext cx="876730" cy="8767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5B92F777-E9DB-4199-DA6C-10CCDBC30218}"/>
              </a:ext>
            </a:extLst>
          </p:cNvPr>
          <p:cNvPicPr>
            <a:picLocks noChangeAspect="1"/>
          </p:cNvPicPr>
          <p:nvPr/>
        </p:nvPicPr>
        <p:blipFill>
          <a:blip r:embed="rId4"/>
          <a:stretch>
            <a:fillRect/>
          </a:stretch>
        </p:blipFill>
        <p:spPr>
          <a:xfrm>
            <a:off x="322889" y="3600402"/>
            <a:ext cx="872707" cy="876729"/>
          </a:xfrm>
          <a:prstGeom prst="rect">
            <a:avLst/>
          </a:prstGeom>
        </p:spPr>
      </p:pic>
      <p:pic>
        <p:nvPicPr>
          <p:cNvPr id="10" name="Picture 6" descr="Žilinská univerzita v Žiline – ZBOP">
            <a:extLst>
              <a:ext uri="{FF2B5EF4-FFF2-40B4-BE49-F238E27FC236}">
                <a16:creationId xmlns:a16="http://schemas.microsoft.com/office/drawing/2014/main" id="{9122C7BD-F543-4203-226D-9F898BD7A5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888" y="4479829"/>
            <a:ext cx="872707" cy="85866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1065AF9C-2982-ADE8-FE1A-ABD4A5ED167C}"/>
              </a:ext>
            </a:extLst>
          </p:cNvPr>
          <p:cNvPicPr>
            <a:picLocks noChangeAspect="1"/>
          </p:cNvPicPr>
          <p:nvPr/>
        </p:nvPicPr>
        <p:blipFill rotWithShape="1">
          <a:blip r:embed="rId6"/>
          <a:srcRect t="25776" b="23293"/>
          <a:stretch/>
        </p:blipFill>
        <p:spPr>
          <a:xfrm>
            <a:off x="286494" y="5504400"/>
            <a:ext cx="1720531" cy="492899"/>
          </a:xfrm>
          <a:prstGeom prst="rect">
            <a:avLst/>
          </a:prstGeom>
        </p:spPr>
      </p:pic>
      <p:sp>
        <p:nvSpPr>
          <p:cNvPr id="6" name="Subtitle 2">
            <a:extLst>
              <a:ext uri="{FF2B5EF4-FFF2-40B4-BE49-F238E27FC236}">
                <a16:creationId xmlns:a16="http://schemas.microsoft.com/office/drawing/2014/main" id="{692BA05F-C40D-4ACB-BFFF-3DE92F609226}"/>
              </a:ext>
            </a:extLst>
          </p:cNvPr>
          <p:cNvSpPr>
            <a:spLocks noGrp="1"/>
          </p:cNvSpPr>
          <p:nvPr>
            <p:ph type="subTitle" idx="1"/>
          </p:nvPr>
        </p:nvSpPr>
        <p:spPr>
          <a:xfrm>
            <a:off x="1173308" y="2378171"/>
            <a:ext cx="10328249" cy="3478468"/>
          </a:xfrm>
        </p:spPr>
        <p:txBody>
          <a:bodyPr>
            <a:normAutofit lnSpcReduction="10000"/>
          </a:bodyPr>
          <a:lstStyle/>
          <a:p>
            <a:endParaRPr lang="en-US" sz="3200" b="1" cap="all" dirty="0">
              <a:solidFill>
                <a:srgbClr val="07148F"/>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a:p>
            <a:r>
              <a:rPr lang="en-US" sz="3200" b="1" cap="all" dirty="0">
                <a:solidFill>
                  <a:srgbClr val="07148F"/>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a:t>
            </a:r>
            <a:r>
              <a:rPr lang="en-US" sz="3200" b="1" cap="all" dirty="0">
                <a:solidFill>
                  <a:srgbClr val="07148F"/>
                </a:solidFill>
                <a:latin typeface="Tahoma" panose="020B0604030504040204" pitchFamily="34" charset="0"/>
                <a:ea typeface="Tahoma" panose="020B0604030504040204" pitchFamily="34" charset="0"/>
                <a:cs typeface="Tahoma" panose="020B0604030504040204" pitchFamily="34" charset="0"/>
              </a:rPr>
              <a:t>THANKS FOR YOUR ATTENTION </a:t>
            </a:r>
            <a:r>
              <a:rPr lang="en-US" sz="3200" b="1" cap="all" dirty="0">
                <a:solidFill>
                  <a:srgbClr val="07148F"/>
                </a:solidFill>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a:t>
            </a:r>
            <a:endParaRPr lang="en-GB" sz="3200" b="1" cap="all" dirty="0">
              <a:solidFill>
                <a:srgbClr val="07148F"/>
              </a:solidFill>
              <a:latin typeface="Tahoma" panose="020B0604030504040204" pitchFamily="34" charset="0"/>
              <a:ea typeface="Tahoma" panose="020B0604030504040204" pitchFamily="34" charset="0"/>
              <a:cs typeface="Tahoma" panose="020B0604030504040204" pitchFamily="34" charset="0"/>
            </a:endParaRPr>
          </a:p>
          <a:p>
            <a:endParaRPr lang="en-US" sz="1200" kern="1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endParaRPr lang="en-US" sz="1200" kern="100" dirty="0">
              <a:latin typeface="Tahoma" panose="020B0604030504040204" pitchFamily="34" charset="0"/>
              <a:ea typeface="Tahoma" panose="020B0604030504040204" pitchFamily="34" charset="0"/>
              <a:cs typeface="Tahoma" panose="020B0604030504040204" pitchFamily="34" charset="0"/>
            </a:endParaRPr>
          </a:p>
          <a:p>
            <a:endParaRPr lang="mn-MN" sz="1200" kern="1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a:lnSpc>
                <a:spcPct val="150000"/>
              </a:lnSpc>
              <a:spcBef>
                <a:spcPts val="600"/>
              </a:spcBef>
              <a:spcAft>
                <a:spcPts val="600"/>
              </a:spcAft>
            </a:pPr>
            <a:r>
              <a:rPr lang="en-US" sz="1800" dirty="0">
                <a:solidFill>
                  <a:schemeClr val="tx1"/>
                </a:solidFill>
                <a:latin typeface="Tahoma" panose="020B0604030504040204" pitchFamily="34" charset="0"/>
                <a:ea typeface="Tahoma" panose="020B0604030504040204" pitchFamily="34" charset="0"/>
                <a:cs typeface="Tahoma" panose="020B0604030504040204" pitchFamily="34" charset="0"/>
              </a:rPr>
              <a:t>E-Mail: </a:t>
            </a:r>
            <a:r>
              <a:rPr lang="en-US" sz="1800" dirty="0">
                <a:solidFill>
                  <a:srgbClr val="0E248F"/>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hlinkClick r:id="rId7">
                  <a:extLst>
                    <a:ext uri="{A12FA001-AC4F-418D-AE19-62706E023703}">
                      <ahyp:hlinkClr xmlns:ahyp="http://schemas.microsoft.com/office/drawing/2018/hyperlinkcolor" val="tx"/>
                    </a:ext>
                  </a:extLst>
                </a:hlinkClick>
              </a:rPr>
              <a:t>zagdkhorol@must.edu.mn</a:t>
            </a:r>
            <a:r>
              <a:rPr lang="en-US" sz="18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mn-MN" sz="1800" u="sng" dirty="0">
                <a:hlinkClick r:id="rId8"/>
              </a:rPr>
              <a:t>enkhamar12@gmail.com</a:t>
            </a:r>
            <a:r>
              <a:rPr lang="en-US" sz="1800" u="sng" dirty="0"/>
              <a:t>, </a:t>
            </a:r>
          </a:p>
          <a:p>
            <a:pPr>
              <a:lnSpc>
                <a:spcPct val="150000"/>
              </a:lnSpc>
              <a:spcBef>
                <a:spcPts val="600"/>
              </a:spcBef>
              <a:spcAft>
                <a:spcPts val="600"/>
              </a:spcAft>
            </a:pPr>
            <a:r>
              <a:rPr lang="en-US" sz="1800" u="sng" dirty="0">
                <a:hlinkClick r:id="rId9"/>
              </a:rPr>
              <a:t>baasanb@mail.ru</a:t>
            </a:r>
            <a:r>
              <a:rPr lang="en-US" sz="1800" u="sng" dirty="0"/>
              <a:t>, </a:t>
            </a:r>
            <a:r>
              <a:rPr lang="en-US" sz="1800" u="sng" dirty="0" err="1">
                <a:hlinkClick r:id="rId10"/>
              </a:rPr>
              <a:t>btsetsgee</a:t>
            </a:r>
            <a:r>
              <a:rPr lang="mn-MN" sz="1800" u="sng" dirty="0">
                <a:hlinkClick r:id="rId10"/>
              </a:rPr>
              <a:t>@must.edu.mn</a:t>
            </a:r>
            <a:endParaRPr lang="en-US" sz="1800" dirty="0"/>
          </a:p>
          <a:p>
            <a:pPr>
              <a:lnSpc>
                <a:spcPct val="150000"/>
              </a:lnSpc>
              <a:spcBef>
                <a:spcPts val="600"/>
              </a:spcBef>
              <a:spcAft>
                <a:spcPts val="600"/>
              </a:spcAft>
            </a:pPr>
            <a:r>
              <a:rPr lang="en-US" sz="1800" dirty="0"/>
              <a:t> </a:t>
            </a:r>
            <a:r>
              <a:rPr lang="en-US" sz="1800" dirty="0">
                <a:solidFill>
                  <a:schemeClr val="tx1"/>
                </a:solidFill>
                <a:latin typeface="Tahoma" panose="020B0604030504040204" pitchFamily="34" charset="0"/>
                <a:ea typeface="Tahoma" panose="020B0604030504040204" pitchFamily="34" charset="0"/>
                <a:cs typeface="Tahoma" panose="020B0604030504040204" pitchFamily="34" charset="0"/>
              </a:rPr>
              <a:t> </a:t>
            </a:r>
            <a:endParaRPr lang="en-GB" sz="12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pic>
        <p:nvPicPr>
          <p:cNvPr id="3" name="Picture 2">
            <a:extLst>
              <a:ext uri="{FF2B5EF4-FFF2-40B4-BE49-F238E27FC236}">
                <a16:creationId xmlns:a16="http://schemas.microsoft.com/office/drawing/2014/main" id="{EC56D997-B004-4142-ADE1-CDF44E0B5585}"/>
              </a:ext>
            </a:extLst>
          </p:cNvPr>
          <p:cNvPicPr>
            <a:picLocks noChangeAspect="1"/>
          </p:cNvPicPr>
          <p:nvPr/>
        </p:nvPicPr>
        <p:blipFill>
          <a:blip r:embed="rId11"/>
          <a:stretch>
            <a:fillRect/>
          </a:stretch>
        </p:blipFill>
        <p:spPr>
          <a:xfrm>
            <a:off x="369109" y="6168266"/>
            <a:ext cx="1608398" cy="519975"/>
          </a:xfrm>
          <a:prstGeom prst="rect">
            <a:avLst/>
          </a:prstGeom>
        </p:spPr>
      </p:pic>
    </p:spTree>
    <p:extLst>
      <p:ext uri="{BB962C8B-B14F-4D97-AF65-F5344CB8AC3E}">
        <p14:creationId xmlns:p14="http://schemas.microsoft.com/office/powerpoint/2010/main" val="993188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BB8A01-57B3-4A37-80CF-551C2230F5E6}"/>
              </a:ext>
            </a:extLst>
          </p:cNvPr>
          <p:cNvSpPr>
            <a:spLocks noGrp="1"/>
          </p:cNvSpPr>
          <p:nvPr>
            <p:ph idx="1"/>
          </p:nvPr>
        </p:nvSpPr>
        <p:spPr>
          <a:xfrm>
            <a:off x="1321732" y="1809832"/>
            <a:ext cx="9333827" cy="3741882"/>
          </a:xfrm>
        </p:spPr>
        <p:txBody>
          <a:bodyPr>
            <a:normAutofit lnSpcReduction="10000"/>
          </a:bodyPr>
          <a:lstStyle/>
          <a:p>
            <a:pPr marL="0" indent="0" algn="ctr">
              <a:lnSpc>
                <a:spcPct val="110000"/>
              </a:lnSpc>
              <a:buNone/>
            </a:pPr>
            <a:r>
              <a:rPr lang="en-US" b="1" dirty="0">
                <a:solidFill>
                  <a:srgbClr val="07148F"/>
                </a:solidFill>
                <a:latin typeface="Tahoma" panose="020B0604030504040204" pitchFamily="34" charset="0"/>
                <a:ea typeface="Tahoma" panose="020B0604030504040204" pitchFamily="34" charset="0"/>
                <a:cs typeface="Tahoma" panose="020B0604030504040204" pitchFamily="34" charset="0"/>
              </a:rPr>
              <a:t>CONTENTS</a:t>
            </a:r>
            <a:r>
              <a:rPr lang="en-US" sz="2400" b="1" dirty="0">
                <a:solidFill>
                  <a:srgbClr val="07148F"/>
                </a:solidFill>
                <a:latin typeface="Tahoma" panose="020B0604030504040204" pitchFamily="34" charset="0"/>
                <a:ea typeface="Tahoma" panose="020B0604030504040204" pitchFamily="34" charset="0"/>
                <a:cs typeface="Tahoma" panose="020B0604030504040204" pitchFamily="34" charset="0"/>
              </a:rPr>
              <a:t>:</a:t>
            </a:r>
          </a:p>
          <a:p>
            <a:pPr marL="0" indent="0">
              <a:lnSpc>
                <a:spcPct val="150000"/>
              </a:lnSpc>
              <a:buNone/>
            </a:pPr>
            <a:endParaRPr lang="en-US" sz="600" b="1" dirty="0">
              <a:solidFill>
                <a:srgbClr val="07148F"/>
              </a:solidFill>
              <a:latin typeface="Tahoma" panose="020B0604030504040204" pitchFamily="34" charset="0"/>
              <a:ea typeface="Tahoma" panose="020B0604030504040204" pitchFamily="34" charset="0"/>
              <a:cs typeface="Tahoma" panose="020B0604030504040204" pitchFamily="34" charset="0"/>
            </a:endParaRPr>
          </a:p>
          <a:p>
            <a:pPr marL="457200" indent="-457200" algn="just">
              <a:buFont typeface="+mj-lt"/>
              <a:buAutoNum type="arabicPeriod"/>
            </a:pPr>
            <a:r>
              <a:rPr lang="en-US" dirty="0">
                <a:solidFill>
                  <a:srgbClr val="0E248F"/>
                </a:solidFill>
                <a:latin typeface="Tahoma" panose="020B0604030504040204" pitchFamily="34" charset="0"/>
                <a:ea typeface="Tahoma" panose="020B0604030504040204" pitchFamily="34" charset="0"/>
                <a:cs typeface="Tahoma" panose="020B0604030504040204" pitchFamily="34" charset="0"/>
              </a:rPr>
              <a:t>Introduction</a:t>
            </a:r>
          </a:p>
          <a:p>
            <a:pPr marL="457200" indent="-457200" algn="just">
              <a:buFont typeface="+mj-lt"/>
              <a:buAutoNum type="arabicPeriod"/>
            </a:pPr>
            <a:r>
              <a:rPr lang="en-US" dirty="0">
                <a:solidFill>
                  <a:srgbClr val="0E248F"/>
                </a:solidFill>
                <a:latin typeface="Tahoma" panose="020B0604030504040204" pitchFamily="34" charset="0"/>
                <a:ea typeface="Tahoma" panose="020B0604030504040204" pitchFamily="34" charset="0"/>
                <a:cs typeface="Tahoma" panose="020B0604030504040204" pitchFamily="34" charset="0"/>
              </a:rPr>
              <a:t>RTDS modelling and usage </a:t>
            </a:r>
          </a:p>
          <a:p>
            <a:pPr marL="457200" indent="-457200" algn="just">
              <a:buFont typeface="+mj-lt"/>
              <a:buAutoNum type="arabicPeriod"/>
            </a:pPr>
            <a:r>
              <a:rPr lang="en-US" dirty="0">
                <a:solidFill>
                  <a:srgbClr val="0E248F"/>
                </a:solidFill>
                <a:latin typeface="Tahoma" panose="020B0604030504040204" pitchFamily="34" charset="0"/>
                <a:ea typeface="Tahoma" panose="020B0604030504040204" pitchFamily="34" charset="0"/>
                <a:cs typeface="Tahoma" panose="020B0604030504040204" pitchFamily="34" charset="0"/>
              </a:rPr>
              <a:t>Control relay protection and automation simulations using RTDS </a:t>
            </a:r>
          </a:p>
          <a:p>
            <a:pPr marL="457200" indent="-457200" algn="just" fontAlgn="base">
              <a:buFont typeface="+mj-lt"/>
              <a:buAutoNum type="arabicPeriod"/>
            </a:pPr>
            <a:r>
              <a:rPr lang="en-US" dirty="0">
                <a:solidFill>
                  <a:srgbClr val="0E248F"/>
                </a:solidFill>
                <a:latin typeface="Tahoma" charset="0"/>
                <a:ea typeface="Tahoma" charset="0"/>
                <a:cs typeface="Tahoma" charset="0"/>
              </a:rPr>
              <a:t>Conclusion</a:t>
            </a:r>
          </a:p>
          <a:p>
            <a:pPr marL="457200" indent="-457200" algn="just" fontAlgn="base">
              <a:buFont typeface="+mj-lt"/>
              <a:buAutoNum type="arabicPeriod"/>
            </a:pPr>
            <a:r>
              <a:rPr lang="en-US" dirty="0">
                <a:solidFill>
                  <a:srgbClr val="0E248F"/>
                </a:solidFill>
                <a:latin typeface="Tahoma" charset="0"/>
                <a:ea typeface="Tahoma" charset="0"/>
                <a:cs typeface="Tahoma" charset="0"/>
              </a:rPr>
              <a:t>References</a:t>
            </a:r>
          </a:p>
          <a:p>
            <a:pPr marL="0" indent="0" algn="just" fontAlgn="base">
              <a:buNone/>
            </a:pPr>
            <a:endParaRPr lang="en-US" dirty="0">
              <a:solidFill>
                <a:srgbClr val="07148F"/>
              </a:solidFill>
              <a:latin typeface="Tahoma" panose="020B0604030504040204" pitchFamily="34" charset="0"/>
              <a:ea typeface="Tahoma" panose="020B0604030504040204" pitchFamily="34" charset="0"/>
              <a:cs typeface="Tahoma" panose="020B0604030504040204" pitchFamily="34" charset="0"/>
            </a:endParaRPr>
          </a:p>
          <a:p>
            <a:pPr marL="457200" lvl="0" indent="-457200" fontAlgn="base">
              <a:buFont typeface="+mj-lt"/>
              <a:buAutoNum type="arabicPeriod"/>
            </a:pPr>
            <a:endParaRPr lang="en-US" dirty="0">
              <a:solidFill>
                <a:srgbClr val="07148F"/>
              </a:solidFill>
              <a:latin typeface="Tahoma" panose="020B0604030504040204" pitchFamily="34" charset="0"/>
              <a:ea typeface="Tahoma" panose="020B0604030504040204" pitchFamily="34" charset="0"/>
              <a:cs typeface="Tahoma" panose="020B0604030504040204" pitchFamily="34" charset="0"/>
            </a:endParaRPr>
          </a:p>
        </p:txBody>
      </p:sp>
      <p:sp>
        <p:nvSpPr>
          <p:cNvPr id="5" name="Title 4">
            <a:extLst>
              <a:ext uri="{FF2B5EF4-FFF2-40B4-BE49-F238E27FC236}">
                <a16:creationId xmlns:a16="http://schemas.microsoft.com/office/drawing/2014/main" id="{3FAB4BE2-5995-5464-5DEB-E3173DD6B37E}"/>
              </a:ext>
            </a:extLst>
          </p:cNvPr>
          <p:cNvSpPr>
            <a:spLocks noGrp="1"/>
          </p:cNvSpPr>
          <p:nvPr>
            <p:ph type="title"/>
          </p:nvPr>
        </p:nvSpPr>
        <p:spPr>
          <a:xfrm>
            <a:off x="2835632" y="228334"/>
            <a:ext cx="7437081" cy="1189918"/>
          </a:xfrm>
        </p:spPr>
        <p:txBody>
          <a:bodyPr>
            <a:noAutofit/>
          </a:bodyPr>
          <a:lstStyle/>
          <a:p>
            <a:pPr algn="ctr"/>
            <a:br>
              <a:rPr lang="en-US" sz="2400" b="0" cap="all" dirty="0">
                <a:solidFill>
                  <a:srgbClr val="DDA90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br>
            <a:r>
              <a:rPr lang="en-US" sz="2400" b="0" dirty="0">
                <a:solidFill>
                  <a:srgbClr val="DDA93C"/>
                </a:solidFill>
                <a:latin typeface="Tahoma" charset="0"/>
                <a:ea typeface="Tahoma" charset="0"/>
                <a:cs typeface="Tahoma" charset="0"/>
              </a:rPr>
              <a:t>The Application of Real-time Simulation Technology in Mongolian Energy System</a:t>
            </a:r>
          </a:p>
        </p:txBody>
      </p:sp>
      <p:sp>
        <p:nvSpPr>
          <p:cNvPr id="6" name="Date Placeholder 3">
            <a:extLst>
              <a:ext uri="{FF2B5EF4-FFF2-40B4-BE49-F238E27FC236}">
                <a16:creationId xmlns:a16="http://schemas.microsoft.com/office/drawing/2014/main" id="{936586C3-5E19-9B99-6281-843F78685B90}"/>
              </a:ext>
            </a:extLst>
          </p:cNvPr>
          <p:cNvSpPr txBox="1">
            <a:spLocks/>
          </p:cNvSpPr>
          <p:nvPr/>
        </p:nvSpPr>
        <p:spPr>
          <a:xfrm>
            <a:off x="838200" y="6356350"/>
            <a:ext cx="2966884" cy="365125"/>
          </a:xfrm>
          <a:prstGeom prst="rect">
            <a:avLst/>
          </a:prstGeom>
        </p:spPr>
        <p:txBody>
          <a:bodyPr vert="horz" lIns="91440" tIns="45720" rIns="91440" bIns="45720" rtlCol="0" anchor="ctr"/>
          <a:lstStyle>
            <a:defPPr>
              <a:defRPr lang="en-US"/>
            </a:defPPr>
            <a:lvl1pPr marL="0" algn="l" defTabSz="914400" rtl="0" eaLnBrk="1" latinLnBrk="0" hangingPunct="1">
              <a:defRPr lang="en-GB" sz="1050" b="1" i="0" kern="1200" smtClean="0">
                <a:solidFill>
                  <a:schemeClr val="accent1">
                    <a:lumMod val="75000"/>
                  </a:schemeClr>
                </a:solidFill>
                <a:effectLst/>
                <a:latin typeface="Tahoma" panose="020B0604030504040204" pitchFamily="34" charset="0"/>
                <a:ea typeface="Tahoma" panose="020B0604030504040204" pitchFamily="34" charset="0"/>
                <a:cs typeface="Tahom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September 10-13, 2024</a:t>
            </a:r>
            <a:endParaRPr lang="nn-NO" dirty="0"/>
          </a:p>
        </p:txBody>
      </p:sp>
      <p:sp>
        <p:nvSpPr>
          <p:cNvPr id="7" name="Footer Placeholder 4">
            <a:extLst>
              <a:ext uri="{FF2B5EF4-FFF2-40B4-BE49-F238E27FC236}">
                <a16:creationId xmlns:a16="http://schemas.microsoft.com/office/drawing/2014/main" id="{743FD856-4BA4-E7F8-AFCF-D06DE09CCB03}"/>
              </a:ext>
            </a:extLst>
          </p:cNvPr>
          <p:cNvSpPr txBox="1">
            <a:spLocks/>
          </p:cNvSpPr>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t>CONFERENCE ON COMPUTATIONAL PROBLEMS IN ELECTRICAL ENGINEERING</a:t>
            </a:r>
            <a:endParaRPr lang="en-US" sz="800" dirty="0"/>
          </a:p>
        </p:txBody>
      </p:sp>
      <p:sp>
        <p:nvSpPr>
          <p:cNvPr id="8" name="Slide Number Placeholder 5">
            <a:extLst>
              <a:ext uri="{FF2B5EF4-FFF2-40B4-BE49-F238E27FC236}">
                <a16:creationId xmlns:a16="http://schemas.microsoft.com/office/drawing/2014/main" id="{2DA1944C-CBDF-50FE-FBFB-6FB6942DFF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2</a:t>
            </a:fld>
            <a:endParaRPr lang="en-US" dirty="0"/>
          </a:p>
        </p:txBody>
      </p:sp>
    </p:spTree>
    <p:extLst>
      <p:ext uri="{BB962C8B-B14F-4D97-AF65-F5344CB8AC3E}">
        <p14:creationId xmlns:p14="http://schemas.microsoft.com/office/powerpoint/2010/main" val="1531261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23EC-91A1-169B-9A31-7826D0436AD9}"/>
              </a:ext>
            </a:extLst>
          </p:cNvPr>
          <p:cNvSpPr>
            <a:spLocks noGrp="1"/>
          </p:cNvSpPr>
          <p:nvPr>
            <p:ph type="title"/>
          </p:nvPr>
        </p:nvSpPr>
        <p:spPr>
          <a:xfrm>
            <a:off x="710704" y="1584985"/>
            <a:ext cx="3647610" cy="558122"/>
          </a:xfrm>
        </p:spPr>
        <p:txBody>
          <a:bodyPr>
            <a:normAutofit/>
          </a:bodyPr>
          <a:lstStyle/>
          <a:p>
            <a:pPr algn="ctr"/>
            <a:r>
              <a:rPr lang="en-US" sz="2800" b="0" dirty="0">
                <a:solidFill>
                  <a:srgbClr val="DDA901"/>
                </a:solidFill>
                <a:effectLst/>
                <a:latin typeface="+mn-lt"/>
                <a:ea typeface="DengXian" panose="02010600030101010101" pitchFamily="2" charset="-122"/>
              </a:rPr>
              <a:t>INTRODUCTION</a:t>
            </a:r>
            <a:endParaRPr lang="x-none" sz="2800" b="0" dirty="0">
              <a:solidFill>
                <a:srgbClr val="DDA901"/>
              </a:solidFill>
            </a:endParaRPr>
          </a:p>
        </p:txBody>
      </p:sp>
      <p:sp>
        <p:nvSpPr>
          <p:cNvPr id="3" name="Content Placeholder 2">
            <a:extLst>
              <a:ext uri="{FF2B5EF4-FFF2-40B4-BE49-F238E27FC236}">
                <a16:creationId xmlns:a16="http://schemas.microsoft.com/office/drawing/2014/main" id="{F73A8ED7-7048-05FA-80B3-457DF13CD536}"/>
              </a:ext>
            </a:extLst>
          </p:cNvPr>
          <p:cNvSpPr>
            <a:spLocks noGrp="1"/>
          </p:cNvSpPr>
          <p:nvPr>
            <p:ph idx="1"/>
          </p:nvPr>
        </p:nvSpPr>
        <p:spPr>
          <a:xfrm>
            <a:off x="838200" y="2309841"/>
            <a:ext cx="10515600" cy="4411634"/>
          </a:xfrm>
        </p:spPr>
        <p:txBody>
          <a:bodyPr>
            <a:normAutofit/>
          </a:bodyPr>
          <a:lstStyle/>
          <a:p>
            <a:r>
              <a:rPr lang="mn-MN" sz="2000" dirty="0">
                <a:solidFill>
                  <a:srgbClr val="07148F"/>
                </a:solidFill>
                <a:latin typeface="Tahoma" charset="0"/>
                <a:ea typeface="Tahoma" charset="0"/>
                <a:cs typeface="Tahoma" charset="0"/>
              </a:rPr>
              <a:t>Given the rapid advancement of technology, the power grid has become more intricate and now demands high reliability. Consequently, accurately determining the transition process and steady state of the power system has become quite challenging. This is why a computing device with mathematical modeling of power system elements has become indispensable.</a:t>
            </a:r>
            <a:endParaRPr lang="en-US" sz="2000" dirty="0">
              <a:solidFill>
                <a:srgbClr val="07148F"/>
              </a:solidFill>
              <a:latin typeface="Tahoma" charset="0"/>
              <a:ea typeface="Tahoma" charset="0"/>
              <a:cs typeface="Tahoma" charset="0"/>
            </a:endParaRPr>
          </a:p>
          <a:p>
            <a:r>
              <a:rPr lang="mn-MN" sz="2000" dirty="0">
                <a:solidFill>
                  <a:srgbClr val="0E248F"/>
                </a:solidFill>
                <a:latin typeface="Tahoma" charset="0"/>
                <a:ea typeface="Tahoma" charset="0"/>
                <a:cs typeface="Tahoma" charset="0"/>
              </a:rPr>
              <a:t>In power systems, it is crucial to accurately simulate the transition process within a short timeframe. This requires high-precision simulations using a high-accuracy time step. Furthermore, to ensure that simulation results closely match those of the real system, the time step is modeled to align with real time in the digital simulator.</a:t>
            </a:r>
            <a:endParaRPr lang="en-US" sz="2000" dirty="0">
              <a:solidFill>
                <a:srgbClr val="0E248F"/>
              </a:solidFill>
              <a:latin typeface="Tahoma" charset="0"/>
              <a:ea typeface="Tahoma" charset="0"/>
              <a:cs typeface="Tahoma" charset="0"/>
            </a:endParaRPr>
          </a:p>
          <a:p>
            <a:r>
              <a:rPr lang="mn-MN" sz="2000" dirty="0">
                <a:solidFill>
                  <a:srgbClr val="07148F"/>
                </a:solidFill>
                <a:latin typeface="Tahoma" charset="0"/>
                <a:ea typeface="Tahoma" charset="0"/>
                <a:cs typeface="Tahoma" charset="0"/>
              </a:rPr>
              <a:t>Real-time digital simulation of the power system involves reproducing output waveforms (voltage/currents) with the desired accuracy, representing the behavior of the real power system being modeled. To achieve this, a digital real-time simulator needs to solve the model equations for one time step within the same time as the real-world clock.</a:t>
            </a:r>
            <a:endParaRPr lang="en-US" sz="2000" dirty="0">
              <a:solidFill>
                <a:srgbClr val="07148F"/>
              </a:solidFill>
              <a:latin typeface="Tahoma" charset="0"/>
              <a:ea typeface="Tahoma" charset="0"/>
              <a:cs typeface="Tahoma" charset="0"/>
            </a:endParaRPr>
          </a:p>
          <a:p>
            <a:endParaRPr lang="en-US" sz="2000" dirty="0">
              <a:solidFill>
                <a:srgbClr val="0E248F"/>
              </a:solidFill>
              <a:latin typeface="Tahoma" charset="0"/>
              <a:ea typeface="Tahoma" charset="0"/>
              <a:cs typeface="Tahoma" charset="0"/>
            </a:endParaRPr>
          </a:p>
        </p:txBody>
      </p:sp>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3</a:t>
            </a:fld>
            <a:endParaRPr lang="en-US" dirty="0"/>
          </a:p>
        </p:txBody>
      </p:sp>
      <p:sp>
        <p:nvSpPr>
          <p:cNvPr id="5" name="Title 4">
            <a:extLst>
              <a:ext uri="{FF2B5EF4-FFF2-40B4-BE49-F238E27FC236}">
                <a16:creationId xmlns:a16="http://schemas.microsoft.com/office/drawing/2014/main" id="{E5202D4D-FDA5-4BED-A5D6-1876C6354F91}"/>
              </a:ext>
            </a:extLst>
          </p:cNvPr>
          <p:cNvSpPr txBox="1">
            <a:spLocks/>
          </p:cNvSpPr>
          <p:nvPr/>
        </p:nvSpPr>
        <p:spPr>
          <a:xfrm>
            <a:off x="2835632" y="228334"/>
            <a:ext cx="7437081" cy="11899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000" b="1" kern="1200">
                <a:solidFill>
                  <a:schemeClr val="accent1">
                    <a:lumMod val="75000"/>
                  </a:schemeClr>
                </a:solidFill>
                <a:latin typeface="+mj-lt"/>
                <a:ea typeface="+mj-ea"/>
                <a:cs typeface="+mj-cs"/>
              </a:defRPr>
            </a:lvl1pPr>
          </a:lstStyle>
          <a:p>
            <a:pPr algn="ctr"/>
            <a:br>
              <a:rPr lang="en-US" sz="2400" b="0" cap="all">
                <a:solidFill>
                  <a:srgbClr val="DDA90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br>
            <a:r>
              <a:rPr lang="en-US" sz="2400" b="0">
                <a:solidFill>
                  <a:srgbClr val="DDA93C"/>
                </a:solidFill>
                <a:latin typeface="Tahoma" charset="0"/>
                <a:ea typeface="Tahoma" charset="0"/>
                <a:cs typeface="Tahoma" charset="0"/>
              </a:rPr>
              <a:t>The Application of Real-time Simulation Technology in Mongolian Energy System</a:t>
            </a:r>
            <a:endParaRPr lang="en-US" sz="2400" b="0" dirty="0">
              <a:solidFill>
                <a:srgbClr val="DDA93C"/>
              </a:solidFill>
              <a:latin typeface="Tahoma" charset="0"/>
              <a:ea typeface="Tahoma" charset="0"/>
              <a:cs typeface="Tahoma" charset="0"/>
            </a:endParaRPr>
          </a:p>
        </p:txBody>
      </p:sp>
    </p:spTree>
    <p:extLst>
      <p:ext uri="{BB962C8B-B14F-4D97-AF65-F5344CB8AC3E}">
        <p14:creationId xmlns:p14="http://schemas.microsoft.com/office/powerpoint/2010/main" val="4079091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4</a:t>
            </a:fld>
            <a:endParaRPr lang="en-US" dirty="0"/>
          </a:p>
        </p:txBody>
      </p:sp>
      <p:sp>
        <p:nvSpPr>
          <p:cNvPr id="13" name="Title 1">
            <a:extLst>
              <a:ext uri="{FF2B5EF4-FFF2-40B4-BE49-F238E27FC236}">
                <a16:creationId xmlns:a16="http://schemas.microsoft.com/office/drawing/2014/main" id="{1C92AB32-ABBD-CB2B-1BE7-7797E3E5364D}"/>
              </a:ext>
            </a:extLst>
          </p:cNvPr>
          <p:cNvSpPr>
            <a:spLocks noGrp="1"/>
          </p:cNvSpPr>
          <p:nvPr>
            <p:ph type="title"/>
          </p:nvPr>
        </p:nvSpPr>
        <p:spPr>
          <a:xfrm>
            <a:off x="2789853" y="438537"/>
            <a:ext cx="7791061" cy="1035699"/>
          </a:xfrm>
        </p:spPr>
        <p:txBody>
          <a:bodyPr>
            <a:noAutofit/>
          </a:body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sp>
        <p:nvSpPr>
          <p:cNvPr id="2" name="Rectangle 1"/>
          <p:cNvSpPr/>
          <p:nvPr/>
        </p:nvSpPr>
        <p:spPr>
          <a:xfrm>
            <a:off x="838200" y="1684199"/>
            <a:ext cx="9972675" cy="5037276"/>
          </a:xfrm>
          <a:prstGeom prst="rect">
            <a:avLst/>
          </a:prstGeom>
        </p:spPr>
        <p:txBody>
          <a:bodyPr wrap="square">
            <a:spAutoFit/>
          </a:bodyPr>
          <a:lstStyle/>
          <a:p>
            <a:pPr marL="228600" indent="-228600">
              <a:lnSpc>
                <a:spcPct val="90000"/>
              </a:lnSpc>
              <a:spcBef>
                <a:spcPts val="1000"/>
              </a:spcBef>
              <a:buFont typeface="Arial" panose="020B0604020202020204" pitchFamily="34" charset="0"/>
              <a:buChar char="•"/>
            </a:pPr>
            <a:r>
              <a:rPr lang="mn-MN" sz="2000" b="1" dirty="0">
                <a:solidFill>
                  <a:srgbClr val="07148F"/>
                </a:solidFill>
                <a:latin typeface="Tahoma" charset="0"/>
                <a:ea typeface="Tahoma" charset="0"/>
                <a:cs typeface="Tahoma" charset="0"/>
              </a:rPr>
              <a:t>Power simulation is categorized into two types</a:t>
            </a:r>
            <a:r>
              <a:rPr lang="mn-MN" sz="2000" dirty="0">
                <a:solidFill>
                  <a:srgbClr val="07148F"/>
                </a:solidFill>
                <a:latin typeface="Tahoma" charset="0"/>
                <a:ea typeface="Tahoma" charset="0"/>
                <a:cs typeface="Tahoma" charset="0"/>
              </a:rPr>
              <a:t>: </a:t>
            </a:r>
            <a:endParaRPr lang="en-US" sz="2000" dirty="0">
              <a:solidFill>
                <a:srgbClr val="07148F"/>
              </a:solidFill>
              <a:latin typeface="Tahoma" charset="0"/>
              <a:ea typeface="Tahoma" charset="0"/>
              <a:cs typeface="Tahoma" charset="0"/>
            </a:endParaRPr>
          </a:p>
          <a:p>
            <a:pPr marL="685800" lvl="1" indent="-228600">
              <a:lnSpc>
                <a:spcPct val="90000"/>
              </a:lnSpc>
              <a:spcBef>
                <a:spcPts val="1000"/>
              </a:spcBef>
              <a:buFont typeface="Arial" panose="020B0604020202020204" pitchFamily="34" charset="0"/>
              <a:buChar char="•"/>
            </a:pPr>
            <a:r>
              <a:rPr lang="mn-MN" sz="2000" dirty="0">
                <a:solidFill>
                  <a:srgbClr val="07148F"/>
                </a:solidFill>
                <a:effectLst>
                  <a:outerShdw blurRad="38100" dist="38100" dir="2700000" algn="tl">
                    <a:srgbClr val="000000">
                      <a:alpha val="43137"/>
                    </a:srgbClr>
                  </a:outerShdw>
                </a:effectLst>
                <a:latin typeface="Tahoma" charset="0"/>
                <a:ea typeface="Tahoma" charset="0"/>
                <a:cs typeface="Tahoma" charset="0"/>
              </a:rPr>
              <a:t>full digital real-time simulation </a:t>
            </a:r>
            <a:r>
              <a:rPr lang="mn-MN" sz="2000" dirty="0">
                <a:solidFill>
                  <a:srgbClr val="07148F"/>
                </a:solidFill>
                <a:latin typeface="Tahoma" charset="0"/>
                <a:ea typeface="Tahoma" charset="0"/>
                <a:cs typeface="Tahoma" charset="0"/>
              </a:rPr>
              <a:t>(for example, model-in-the-loop, software-in-the-loop, or processor-in-the-loop) and </a:t>
            </a:r>
            <a:endParaRPr lang="en-US" sz="2000" dirty="0">
              <a:solidFill>
                <a:srgbClr val="07148F"/>
              </a:solidFill>
              <a:latin typeface="Tahoma" charset="0"/>
              <a:ea typeface="Tahoma" charset="0"/>
              <a:cs typeface="Tahoma" charset="0"/>
            </a:endParaRPr>
          </a:p>
          <a:p>
            <a:pPr marL="685800" lvl="1" indent="-228600">
              <a:lnSpc>
                <a:spcPct val="90000"/>
              </a:lnSpc>
              <a:spcBef>
                <a:spcPts val="1000"/>
              </a:spcBef>
              <a:buFont typeface="Arial" panose="020B0604020202020204" pitchFamily="34" charset="0"/>
              <a:buChar char="•"/>
            </a:pPr>
            <a:r>
              <a:rPr lang="mn-MN" sz="2000" dirty="0">
                <a:solidFill>
                  <a:srgbClr val="07148F"/>
                </a:solidFill>
                <a:effectLst>
                  <a:outerShdw blurRad="38100" dist="38100" dir="2700000" algn="tl">
                    <a:srgbClr val="000000">
                      <a:alpha val="43137"/>
                    </a:srgbClr>
                  </a:outerShdw>
                </a:effectLst>
                <a:latin typeface="Tahoma" charset="0"/>
                <a:ea typeface="Tahoma" charset="0"/>
                <a:cs typeface="Tahoma" charset="0"/>
              </a:rPr>
              <a:t>hardware-in-the-loop</a:t>
            </a:r>
            <a:r>
              <a:rPr lang="mn-MN" sz="2000" dirty="0">
                <a:solidFill>
                  <a:srgbClr val="07148F"/>
                </a:solidFill>
                <a:latin typeface="Tahoma" charset="0"/>
                <a:ea typeface="Tahoma" charset="0"/>
                <a:cs typeface="Tahoma" charset="0"/>
              </a:rPr>
              <a:t> (HIL). </a:t>
            </a:r>
            <a:endParaRPr lang="en-US" sz="2000" dirty="0">
              <a:solidFill>
                <a:srgbClr val="07148F"/>
              </a:solidFill>
              <a:latin typeface="Tahoma" charset="0"/>
              <a:ea typeface="Tahoma" charset="0"/>
              <a:cs typeface="Tahoma" charset="0"/>
            </a:endParaRPr>
          </a:p>
          <a:p>
            <a:pPr marL="228600" indent="-228600">
              <a:lnSpc>
                <a:spcPct val="90000"/>
              </a:lnSpc>
              <a:spcBef>
                <a:spcPts val="1000"/>
              </a:spcBef>
              <a:buFont typeface="Arial" panose="020B0604020202020204" pitchFamily="34" charset="0"/>
              <a:buChar char="•"/>
            </a:pPr>
            <a:r>
              <a:rPr lang="mn-MN" sz="2000" dirty="0">
                <a:solidFill>
                  <a:srgbClr val="07148F"/>
                </a:solidFill>
                <a:latin typeface="Tahoma" charset="0"/>
                <a:ea typeface="Tahoma" charset="0"/>
                <a:cs typeface="Tahoma" charset="0"/>
              </a:rPr>
              <a:t>Full digital real-time simulation replicates the behavior of control devices, relay protection, and automation systems with high accuracy, without additional hardware, making it ideal for business and academic applications </a:t>
            </a:r>
            <a:r>
              <a:rPr lang="en-US" sz="2000" dirty="0">
                <a:solidFill>
                  <a:srgbClr val="07148F"/>
                </a:solidFill>
                <a:latin typeface="Tahoma" charset="0"/>
                <a:ea typeface="Tahoma" charset="0"/>
                <a:cs typeface="Tahoma" charset="0"/>
              </a:rPr>
              <a:t>[5]. </a:t>
            </a:r>
            <a:r>
              <a:rPr lang="mn-MN" sz="2000" dirty="0">
                <a:solidFill>
                  <a:srgbClr val="07148F"/>
                </a:solidFill>
                <a:latin typeface="Tahoma" charset="0"/>
                <a:ea typeface="Tahoma" charset="0"/>
                <a:cs typeface="Tahoma" charset="0"/>
              </a:rPr>
              <a:t> In contrast, HIL replaces part of the system model with actual hardware, requiring additional input/output interfaces.</a:t>
            </a:r>
            <a:endParaRPr lang="en-US" sz="2000" dirty="0">
              <a:solidFill>
                <a:srgbClr val="07148F"/>
              </a:solidFill>
              <a:latin typeface="Tahoma" charset="0"/>
              <a:ea typeface="Tahoma" charset="0"/>
              <a:cs typeface="Tahoma" charset="0"/>
            </a:endParaRPr>
          </a:p>
          <a:p>
            <a:pPr marL="228600" indent="-228600">
              <a:lnSpc>
                <a:spcPct val="90000"/>
              </a:lnSpc>
              <a:spcBef>
                <a:spcPts val="1000"/>
              </a:spcBef>
              <a:buFont typeface="Arial" panose="020B0604020202020204" pitchFamily="34" charset="0"/>
              <a:buChar char="•"/>
            </a:pPr>
            <a:r>
              <a:rPr lang="mn-MN" sz="2000" dirty="0">
                <a:solidFill>
                  <a:srgbClr val="07148F"/>
                </a:solidFill>
                <a:latin typeface="Tahoma" charset="0"/>
                <a:ea typeface="Tahoma" charset="0"/>
                <a:cs typeface="Tahoma" charset="0"/>
              </a:rPr>
              <a:t>RTDS testing utilizes HIL, divided into</a:t>
            </a:r>
            <a:r>
              <a:rPr lang="mn-MN" sz="2000" b="1" dirty="0">
                <a:solidFill>
                  <a:srgbClr val="07148F"/>
                </a:solidFill>
                <a:effectLst>
                  <a:outerShdw blurRad="38100" dist="38100" dir="2700000" algn="tl">
                    <a:srgbClr val="000000">
                      <a:alpha val="43137"/>
                    </a:srgbClr>
                  </a:outerShdw>
                </a:effectLst>
                <a:latin typeface="Tahoma" charset="0"/>
                <a:ea typeface="Tahoma" charset="0"/>
                <a:cs typeface="Tahoma" charset="0"/>
              </a:rPr>
              <a:t> </a:t>
            </a:r>
            <a:r>
              <a:rPr lang="mn-MN" sz="2000" dirty="0">
                <a:solidFill>
                  <a:srgbClr val="07148F"/>
                </a:solidFill>
                <a:effectLst>
                  <a:outerShdw blurRad="38100" dist="38100" dir="2700000" algn="tl">
                    <a:srgbClr val="000000">
                      <a:alpha val="43137"/>
                    </a:srgbClr>
                  </a:outerShdw>
                </a:effectLst>
                <a:latin typeface="Tahoma" charset="0"/>
                <a:ea typeface="Tahoma" charset="0"/>
                <a:cs typeface="Tahoma" charset="0"/>
              </a:rPr>
              <a:t>Control Hardware-in-the-Loop (CHIL) </a:t>
            </a:r>
            <a:r>
              <a:rPr lang="mn-MN" sz="2000" dirty="0">
                <a:solidFill>
                  <a:srgbClr val="07148F"/>
                </a:solidFill>
                <a:latin typeface="Tahoma" charset="0"/>
                <a:ea typeface="Tahoma" charset="0"/>
                <a:cs typeface="Tahoma" charset="0"/>
              </a:rPr>
              <a:t>and </a:t>
            </a:r>
            <a:r>
              <a:rPr lang="mn-MN" sz="2000" dirty="0">
                <a:solidFill>
                  <a:srgbClr val="07148F"/>
                </a:solidFill>
                <a:effectLst>
                  <a:outerShdw blurRad="38100" dist="38100" dir="2700000" algn="tl">
                    <a:srgbClr val="000000">
                      <a:alpha val="43137"/>
                    </a:srgbClr>
                  </a:outerShdw>
                </a:effectLst>
                <a:latin typeface="Tahoma" charset="0"/>
                <a:ea typeface="Tahoma" charset="0"/>
                <a:cs typeface="Tahoma" charset="0"/>
              </a:rPr>
              <a:t>Power Hardware-in-the-Loop (PHIL). </a:t>
            </a:r>
            <a:r>
              <a:rPr lang="mn-MN" sz="2000" dirty="0">
                <a:solidFill>
                  <a:srgbClr val="07148F"/>
                </a:solidFill>
                <a:latin typeface="Tahoma" charset="0"/>
                <a:ea typeface="Tahoma" charset="0"/>
                <a:cs typeface="Tahoma" charset="0"/>
              </a:rPr>
              <a:t>CHIL tests the performance and reliability of relay protection devices by connecting them to a simulated control system. PHIL, on the other hand, evaluates devices like generators and transformers by integrating them into a simulated power grid under various conditions. Both CHIL and PHIL are essential for ensuring the safety, reliability, and performance of electrical devices across different operational scenarios.</a:t>
            </a:r>
            <a:endParaRPr lang="en-US" sz="2000" dirty="0">
              <a:solidFill>
                <a:srgbClr val="07148F"/>
              </a:solidFill>
              <a:latin typeface="Tahoma" charset="0"/>
              <a:ea typeface="Tahoma" charset="0"/>
              <a:cs typeface="Tahoma" charset="0"/>
            </a:endParaRPr>
          </a:p>
        </p:txBody>
      </p:sp>
    </p:spTree>
    <p:extLst>
      <p:ext uri="{BB962C8B-B14F-4D97-AF65-F5344CB8AC3E}">
        <p14:creationId xmlns:p14="http://schemas.microsoft.com/office/powerpoint/2010/main" val="404707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5</a:t>
            </a:fld>
            <a:endParaRPr lang="en-US" dirty="0"/>
          </a:p>
        </p:txBody>
      </p:sp>
      <p:sp>
        <p:nvSpPr>
          <p:cNvPr id="9" name="Content Placeholder 2">
            <a:extLst>
              <a:ext uri="{FF2B5EF4-FFF2-40B4-BE49-F238E27FC236}">
                <a16:creationId xmlns:a16="http://schemas.microsoft.com/office/drawing/2014/main" id="{C17A3D22-4110-F327-7D89-8ED6429317C5}"/>
              </a:ext>
            </a:extLst>
          </p:cNvPr>
          <p:cNvSpPr>
            <a:spLocks noGrp="1"/>
          </p:cNvSpPr>
          <p:nvPr>
            <p:ph idx="1"/>
          </p:nvPr>
        </p:nvSpPr>
        <p:spPr>
          <a:xfrm>
            <a:off x="814387" y="1596351"/>
            <a:ext cx="9333827" cy="541482"/>
          </a:xfrm>
        </p:spPr>
        <p:txBody>
          <a:bodyPr>
            <a:normAutofit/>
          </a:bodyPr>
          <a:lstStyle/>
          <a:p>
            <a:pPr marL="0" lvl="0" indent="0" fontAlgn="base">
              <a:buNone/>
            </a:pPr>
            <a:r>
              <a:rPr lang="en-US" sz="1600" b="1" cap="small" dirty="0">
                <a:latin typeface="Tahoma" charset="0"/>
                <a:ea typeface="Tahoma" charset="0"/>
                <a:cs typeface="Tahoma" charset="0"/>
              </a:rPr>
              <a:t>RTDS modelling and usage </a:t>
            </a:r>
          </a:p>
        </p:txBody>
      </p:sp>
      <p:sp>
        <p:nvSpPr>
          <p:cNvPr id="13" name="Title 1">
            <a:extLst>
              <a:ext uri="{FF2B5EF4-FFF2-40B4-BE49-F238E27FC236}">
                <a16:creationId xmlns:a16="http://schemas.microsoft.com/office/drawing/2014/main" id="{1C92AB32-ABBD-CB2B-1BE7-7797E3E5364D}"/>
              </a:ext>
            </a:extLst>
          </p:cNvPr>
          <p:cNvSpPr>
            <a:spLocks noGrp="1"/>
          </p:cNvSpPr>
          <p:nvPr>
            <p:ph type="title"/>
          </p:nvPr>
        </p:nvSpPr>
        <p:spPr>
          <a:xfrm>
            <a:off x="2789853" y="438537"/>
            <a:ext cx="7791061" cy="1035699"/>
          </a:xfrm>
        </p:spPr>
        <p:txBody>
          <a:bodyPr>
            <a:noAutofit/>
          </a:body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sp>
        <p:nvSpPr>
          <p:cNvPr id="2" name="Rectangle 1"/>
          <p:cNvSpPr/>
          <p:nvPr/>
        </p:nvSpPr>
        <p:spPr>
          <a:xfrm>
            <a:off x="814387" y="2031208"/>
            <a:ext cx="9972675" cy="4093428"/>
          </a:xfrm>
          <a:prstGeom prst="rect">
            <a:avLst/>
          </a:prstGeom>
        </p:spPr>
        <p:txBody>
          <a:bodyPr wrap="square">
            <a:spAutoFit/>
          </a:bodyPr>
          <a:lstStyle/>
          <a:p>
            <a:r>
              <a:rPr lang="en-US" sz="2000" dirty="0">
                <a:solidFill>
                  <a:srgbClr val="07148F"/>
                </a:solidFill>
                <a:effectLst>
                  <a:outerShdw blurRad="38100" dist="38100" dir="2700000" algn="tl">
                    <a:srgbClr val="000000">
                      <a:alpha val="43137"/>
                    </a:srgbClr>
                  </a:outerShdw>
                </a:effectLst>
                <a:latin typeface="Tahoma" charset="0"/>
                <a:ea typeface="Tahoma" charset="0"/>
                <a:cs typeface="Tahoma" charset="0"/>
              </a:rPr>
              <a:t>Transmission Networks: </a:t>
            </a:r>
            <a:r>
              <a:rPr lang="en-US" sz="2000" dirty="0">
                <a:solidFill>
                  <a:srgbClr val="07148F"/>
                </a:solidFill>
                <a:latin typeface="Tahoma" charset="0"/>
                <a:ea typeface="Tahoma" charset="0"/>
                <a:cs typeface="Tahoma" charset="0"/>
              </a:rPr>
              <a:t>The development of transmission systems using RTDS began in the 1990s and has since expanded to encompass a broad range of applications. These include the enhancement of voltage sag protection, frequency stability, and the integration of power electronics and renewable energy into the grid.</a:t>
            </a:r>
          </a:p>
          <a:p>
            <a:r>
              <a:rPr lang="en-US" sz="2000" dirty="0">
                <a:solidFill>
                  <a:srgbClr val="07148F"/>
                </a:solidFill>
                <a:effectLst>
                  <a:outerShdw blurRad="38100" dist="38100" dir="2700000" algn="tl">
                    <a:srgbClr val="000000">
                      <a:alpha val="43137"/>
                    </a:srgbClr>
                  </a:outerShdw>
                </a:effectLst>
                <a:latin typeface="Tahoma" charset="0"/>
                <a:ea typeface="Tahoma" charset="0"/>
                <a:cs typeface="Tahoma" charset="0"/>
              </a:rPr>
              <a:t>Equipment modeling: </a:t>
            </a:r>
            <a:r>
              <a:rPr lang="en-US" sz="2000" dirty="0">
                <a:solidFill>
                  <a:srgbClr val="07148F"/>
                </a:solidFill>
                <a:latin typeface="Tahoma" charset="0"/>
                <a:ea typeface="Tahoma" charset="0"/>
                <a:cs typeface="Tahoma" charset="0"/>
              </a:rPr>
              <a:t>Real-time simulators, such as RTDS, provide substantial economic and time savings by allowing new equipment to be tested with greater accuracy and efficiency compared to real-world testing. These simulations ensure that equipment can be thoroughly evaluated before being put into service, reducing both time and costs.</a:t>
            </a:r>
          </a:p>
          <a:p>
            <a:r>
              <a:rPr lang="en-US" sz="2000" dirty="0">
                <a:solidFill>
                  <a:srgbClr val="07148F"/>
                </a:solidFill>
                <a:effectLst>
                  <a:outerShdw blurRad="38100" dist="38100" dir="2700000" algn="tl">
                    <a:srgbClr val="000000">
                      <a:alpha val="43137"/>
                    </a:srgbClr>
                  </a:outerShdw>
                </a:effectLst>
                <a:latin typeface="Tahoma" charset="0"/>
                <a:ea typeface="Tahoma" charset="0"/>
                <a:cs typeface="Tahoma" charset="0"/>
              </a:rPr>
              <a:t>Prototyping:</a:t>
            </a:r>
            <a:r>
              <a:rPr lang="en-US" sz="2000" dirty="0">
                <a:solidFill>
                  <a:srgbClr val="07148F"/>
                </a:solidFill>
                <a:latin typeface="Tahoma" charset="0"/>
                <a:ea typeface="Tahoma" charset="0"/>
                <a:cs typeface="Tahoma" charset="0"/>
              </a:rPr>
              <a:t> An initial physical model is developed to simulate how the equipment will interact with the system. Using Hardware-in-the-Loop (HIL) testing, these prototypes are refined for applications like induction motor speed control and synchronous compensator voltage regulation before shipment.</a:t>
            </a:r>
          </a:p>
        </p:txBody>
      </p:sp>
    </p:spTree>
    <p:extLst>
      <p:ext uri="{BB962C8B-B14F-4D97-AF65-F5344CB8AC3E}">
        <p14:creationId xmlns:p14="http://schemas.microsoft.com/office/powerpoint/2010/main" val="3424180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6</a:t>
            </a:fld>
            <a:endParaRPr lang="en-US" dirty="0"/>
          </a:p>
        </p:txBody>
      </p:sp>
      <p:sp>
        <p:nvSpPr>
          <p:cNvPr id="9" name="Content Placeholder 2">
            <a:extLst>
              <a:ext uri="{FF2B5EF4-FFF2-40B4-BE49-F238E27FC236}">
                <a16:creationId xmlns:a16="http://schemas.microsoft.com/office/drawing/2014/main" id="{C17A3D22-4110-F327-7D89-8ED6429317C5}"/>
              </a:ext>
            </a:extLst>
          </p:cNvPr>
          <p:cNvSpPr>
            <a:spLocks noGrp="1"/>
          </p:cNvSpPr>
          <p:nvPr>
            <p:ph idx="1"/>
          </p:nvPr>
        </p:nvSpPr>
        <p:spPr>
          <a:xfrm>
            <a:off x="814387" y="1596351"/>
            <a:ext cx="9333827" cy="541482"/>
          </a:xfrm>
        </p:spPr>
        <p:txBody>
          <a:bodyPr>
            <a:normAutofit/>
          </a:bodyPr>
          <a:lstStyle/>
          <a:p>
            <a:pPr marL="0" lvl="0" indent="0" fontAlgn="base">
              <a:buNone/>
            </a:pPr>
            <a:r>
              <a:rPr lang="en-US" sz="1600" b="1" cap="small" dirty="0">
                <a:latin typeface="Tahoma" charset="0"/>
                <a:ea typeface="Tahoma" charset="0"/>
                <a:cs typeface="Tahoma" charset="0"/>
              </a:rPr>
              <a:t>RTDS modelling and usage </a:t>
            </a:r>
          </a:p>
        </p:txBody>
      </p:sp>
      <p:sp>
        <p:nvSpPr>
          <p:cNvPr id="13" name="Title 1">
            <a:extLst>
              <a:ext uri="{FF2B5EF4-FFF2-40B4-BE49-F238E27FC236}">
                <a16:creationId xmlns:a16="http://schemas.microsoft.com/office/drawing/2014/main" id="{1C92AB32-ABBD-CB2B-1BE7-7797E3E5364D}"/>
              </a:ext>
            </a:extLst>
          </p:cNvPr>
          <p:cNvSpPr>
            <a:spLocks noGrp="1"/>
          </p:cNvSpPr>
          <p:nvPr>
            <p:ph type="title"/>
          </p:nvPr>
        </p:nvSpPr>
        <p:spPr>
          <a:xfrm>
            <a:off x="2789853" y="438537"/>
            <a:ext cx="7791061" cy="1035699"/>
          </a:xfrm>
        </p:spPr>
        <p:txBody>
          <a:bodyPr>
            <a:noAutofit/>
          </a:body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sp>
        <p:nvSpPr>
          <p:cNvPr id="2" name="Rectangle 1"/>
          <p:cNvSpPr/>
          <p:nvPr/>
        </p:nvSpPr>
        <p:spPr>
          <a:xfrm>
            <a:off x="814387" y="2031207"/>
            <a:ext cx="10248354" cy="3046988"/>
          </a:xfrm>
          <a:prstGeom prst="rect">
            <a:avLst/>
          </a:prstGeom>
        </p:spPr>
        <p:txBody>
          <a:bodyPr wrap="square">
            <a:spAutoFit/>
          </a:bodyPr>
          <a:lstStyle/>
          <a:p>
            <a:pPr marL="285750" indent="-285750" algn="just">
              <a:buFont typeface="Arial" charset="0"/>
              <a:buChar char="•"/>
            </a:pPr>
            <a:r>
              <a:rPr lang="en-US" sz="1600" dirty="0">
                <a:solidFill>
                  <a:srgbClr val="07148F"/>
                </a:solidFill>
                <a:effectLst>
                  <a:outerShdw blurRad="38100" dist="38100" dir="2700000" algn="tl">
                    <a:srgbClr val="000000">
                      <a:alpha val="43137"/>
                    </a:srgbClr>
                  </a:outerShdw>
                </a:effectLst>
                <a:latin typeface="Tahoma" charset="0"/>
                <a:ea typeface="Tahoma" charset="0"/>
                <a:cs typeface="Tahoma" charset="0"/>
              </a:rPr>
              <a:t>Equipment Testing: </a:t>
            </a:r>
            <a:r>
              <a:rPr lang="en-US" sz="1600" dirty="0">
                <a:solidFill>
                  <a:srgbClr val="07148F"/>
                </a:solidFill>
                <a:latin typeface="Tahoma" charset="0"/>
                <a:ea typeface="Tahoma" charset="0"/>
                <a:cs typeface="Tahoma" charset="0"/>
              </a:rPr>
              <a:t>After development of the first physical model, RTDS conducts near-realistic HIL tests to analyze equipment performance, including:</a:t>
            </a:r>
          </a:p>
          <a:p>
            <a:pPr marL="742950" lvl="1" indent="-285750" algn="just">
              <a:buFont typeface="Wingdings" panose="05000000000000000000" pitchFamily="2" charset="2"/>
              <a:buChar char="v"/>
            </a:pPr>
            <a:r>
              <a:rPr lang="en-US" sz="1600" dirty="0">
                <a:solidFill>
                  <a:srgbClr val="07148F"/>
                </a:solidFill>
                <a:latin typeface="Tahoma" charset="0"/>
                <a:ea typeface="Tahoma" charset="0"/>
                <a:cs typeface="Tahoma" charset="0"/>
              </a:rPr>
              <a:t>Newly designed direct sequence directional distance relays in power systems have been tested using HIL methods [10].</a:t>
            </a:r>
          </a:p>
          <a:p>
            <a:pPr marL="742950" lvl="1" indent="-285750" algn="just">
              <a:buFont typeface="Wingdings" panose="05000000000000000000" pitchFamily="2" charset="2"/>
              <a:buChar char="v"/>
            </a:pPr>
            <a:r>
              <a:rPr lang="en-US" sz="1600" dirty="0">
                <a:solidFill>
                  <a:srgbClr val="07148F"/>
                </a:solidFill>
                <a:latin typeface="Tahoma" charset="0"/>
                <a:ea typeface="Tahoma" charset="0"/>
                <a:cs typeface="Tahoma" charset="0"/>
              </a:rPr>
              <a:t>Synchronous motor control experiments have been conducted using RTDS [11]</a:t>
            </a:r>
          </a:p>
          <a:p>
            <a:pPr marL="742950" lvl="1" indent="-285750" algn="just">
              <a:buFont typeface="Wingdings" panose="05000000000000000000" pitchFamily="2" charset="2"/>
              <a:buChar char="v"/>
            </a:pPr>
            <a:r>
              <a:rPr lang="en-US" sz="1600" dirty="0">
                <a:solidFill>
                  <a:srgbClr val="07148F"/>
                </a:solidFill>
                <a:latin typeface="Tahoma" charset="0"/>
                <a:ea typeface="Tahoma" charset="0"/>
                <a:cs typeface="Tahoma" charset="0"/>
              </a:rPr>
              <a:t>Various new management systems for microgrids have been tested [12]. </a:t>
            </a:r>
          </a:p>
          <a:p>
            <a:pPr marL="742950" lvl="1" indent="-285750" algn="just">
              <a:buFont typeface="Wingdings" panose="05000000000000000000" pitchFamily="2" charset="2"/>
              <a:buChar char="v"/>
            </a:pPr>
            <a:r>
              <a:rPr lang="en-US" sz="1600" dirty="0">
                <a:solidFill>
                  <a:srgbClr val="07148F"/>
                </a:solidFill>
                <a:latin typeface="Tahoma" charset="0"/>
                <a:ea typeface="Tahoma" charset="0"/>
                <a:cs typeface="Tahoma" charset="0"/>
              </a:rPr>
              <a:t>Reactive power and voltage control of a 500 kW inverter have been evaluated [13].</a:t>
            </a:r>
          </a:p>
          <a:p>
            <a:pPr marL="742950" lvl="1" indent="-285750" algn="just">
              <a:buFont typeface="Wingdings" panose="05000000000000000000" pitchFamily="2" charset="2"/>
              <a:buChar char="v"/>
            </a:pPr>
            <a:r>
              <a:rPr lang="en-US" sz="1600" dirty="0">
                <a:solidFill>
                  <a:srgbClr val="07148F"/>
                </a:solidFill>
                <a:latin typeface="Tahoma" charset="0"/>
                <a:ea typeface="Tahoma" charset="0"/>
                <a:cs typeface="Tahoma" charset="0"/>
              </a:rPr>
              <a:t>A high-power generator operating at 15,000 rpm and 1.5 kHz has been tested using the PHIL method [14].</a:t>
            </a:r>
          </a:p>
          <a:p>
            <a:pPr marL="285750" indent="-285750" algn="just">
              <a:buFont typeface="Arial" charset="0"/>
              <a:buChar char="•"/>
            </a:pPr>
            <a:r>
              <a:rPr lang="en-US" sz="1600" dirty="0">
                <a:solidFill>
                  <a:srgbClr val="07148F"/>
                </a:solidFill>
                <a:effectLst>
                  <a:outerShdw blurRad="38100" dist="38100" dir="2700000" algn="tl">
                    <a:srgbClr val="000000">
                      <a:alpha val="43137"/>
                    </a:srgbClr>
                  </a:outerShdw>
                </a:effectLst>
                <a:latin typeface="Tahoma" charset="0"/>
                <a:ea typeface="Tahoma" charset="0"/>
                <a:cs typeface="Tahoma" charset="0"/>
              </a:rPr>
              <a:t>Training and Preparation: </a:t>
            </a:r>
            <a:r>
              <a:rPr lang="en-US" sz="1600" dirty="0">
                <a:solidFill>
                  <a:srgbClr val="07148F"/>
                </a:solidFill>
                <a:latin typeface="Tahoma" charset="0"/>
                <a:ea typeface="Tahoma" charset="0"/>
                <a:cs typeface="Tahoma" charset="0"/>
              </a:rPr>
              <a:t>RTDS simulations bridge the gap between technological advancements and education, providing future engineers with practical insights into power system behavior.</a:t>
            </a:r>
          </a:p>
          <a:p>
            <a:pPr algn="just"/>
            <a:endParaRPr lang="en-US" sz="1600" dirty="0">
              <a:solidFill>
                <a:srgbClr val="07148F"/>
              </a:solidFill>
              <a:latin typeface="Tahoma" charset="0"/>
              <a:ea typeface="Tahoma" charset="0"/>
              <a:cs typeface="Tahoma" charset="0"/>
            </a:endParaRPr>
          </a:p>
        </p:txBody>
      </p:sp>
    </p:spTree>
    <p:extLst>
      <p:ext uri="{BB962C8B-B14F-4D97-AF65-F5344CB8AC3E}">
        <p14:creationId xmlns:p14="http://schemas.microsoft.com/office/powerpoint/2010/main" val="1166566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23EC-91A1-169B-9A31-7826D0436AD9}"/>
              </a:ext>
            </a:extLst>
          </p:cNvPr>
          <p:cNvSpPr>
            <a:spLocks noGrp="1"/>
          </p:cNvSpPr>
          <p:nvPr>
            <p:ph type="title"/>
          </p:nvPr>
        </p:nvSpPr>
        <p:spPr>
          <a:xfrm>
            <a:off x="2789853" y="438537"/>
            <a:ext cx="7791061" cy="1035699"/>
          </a:xfrm>
        </p:spPr>
        <p:txBody>
          <a:bodyPr>
            <a:noAutofit/>
          </a:body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7</a:t>
            </a:fld>
            <a:endParaRPr lang="en-US" dirty="0"/>
          </a:p>
        </p:txBody>
      </p:sp>
      <p:sp>
        <p:nvSpPr>
          <p:cNvPr id="17" name="Rectangle: Rounded Corners 16">
            <a:extLst>
              <a:ext uri="{FF2B5EF4-FFF2-40B4-BE49-F238E27FC236}">
                <a16:creationId xmlns:a16="http://schemas.microsoft.com/office/drawing/2014/main" id="{6F1866F4-2B76-A9A3-9BBD-997A1F9BDEC2}"/>
              </a:ext>
            </a:extLst>
          </p:cNvPr>
          <p:cNvSpPr/>
          <p:nvPr/>
        </p:nvSpPr>
        <p:spPr>
          <a:xfrm>
            <a:off x="5209499" y="1858485"/>
            <a:ext cx="5878286" cy="535923"/>
          </a:xfrm>
          <a:prstGeom prst="roundRect">
            <a:avLst/>
          </a:prstGeom>
          <a:solidFill>
            <a:srgbClr val="FFFC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52D82D5-9FA8-2CDC-2881-6CE4E719D11B}"/>
              </a:ext>
            </a:extLst>
          </p:cNvPr>
          <p:cNvSpPr txBox="1"/>
          <p:nvPr/>
        </p:nvSpPr>
        <p:spPr>
          <a:xfrm>
            <a:off x="5209499" y="1863913"/>
            <a:ext cx="6297010" cy="646331"/>
          </a:xfrm>
          <a:prstGeom prst="rect">
            <a:avLst/>
          </a:prstGeom>
          <a:noFill/>
        </p:spPr>
        <p:txBody>
          <a:bodyPr wrap="square">
            <a:spAutoFit/>
          </a:bodyPr>
          <a:lstStyle/>
          <a:p>
            <a:pPr lvl="0" fontAlgn="base"/>
            <a:r>
              <a:rPr lang="en-US" b="1" dirty="0">
                <a:solidFill>
                  <a:srgbClr val="002060"/>
                </a:solidFill>
              </a:rPr>
              <a:t>Control relay protection and automation simulations using RTDS</a:t>
            </a:r>
            <a:endParaRPr lang="en-US" sz="1600" b="1" cap="small" dirty="0">
              <a:solidFill>
                <a:srgbClr val="002060"/>
              </a:solidFill>
              <a:latin typeface="Tahoma" charset="0"/>
              <a:ea typeface="Tahoma" charset="0"/>
              <a:cs typeface="Tahoma" charset="0"/>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742" y="3976582"/>
            <a:ext cx="4204401" cy="2744893"/>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980" y="1338940"/>
            <a:ext cx="4060163" cy="2185873"/>
          </a:xfrm>
          <a:prstGeom prst="rect">
            <a:avLst/>
          </a:prstGeom>
        </p:spPr>
      </p:pic>
      <p:sp>
        <p:nvSpPr>
          <p:cNvPr id="14" name="Rectangle 13"/>
          <p:cNvSpPr/>
          <p:nvPr/>
        </p:nvSpPr>
        <p:spPr>
          <a:xfrm>
            <a:off x="5310004" y="2595692"/>
            <a:ext cx="6096000" cy="3416320"/>
          </a:xfrm>
          <a:prstGeom prst="rect">
            <a:avLst/>
          </a:prstGeom>
        </p:spPr>
        <p:txBody>
          <a:bodyPr>
            <a:spAutoFit/>
          </a:bodyPr>
          <a:lstStyle/>
          <a:p>
            <a:pPr algn="just"/>
            <a:r>
              <a:rPr lang="en-US" dirty="0">
                <a:solidFill>
                  <a:srgbClr val="07148F"/>
                </a:solidFill>
                <a:latin typeface="Tahoma" charset="0"/>
                <a:ea typeface="Tahoma" charset="0"/>
                <a:cs typeface="Tahoma" charset="0"/>
              </a:rPr>
              <a:t>When testing RTDS relay protection and automation equipment, use Hardware-In-Loop (HIL) testing and connect the relay protection equipment to the RTDS simulator using an operational amplifier. The device should be simulated by testing the National Dispatching Center (NDC) in a real environment. When implementing the HIL test method using an RTDS, use an operational amplifier if the output signal voltage of the RTDS is ±10V to operate the microprocessor relay. The operational amplifier of the relay protection and automation laboratory used in the NDT for testing and simulation builds the models and logic </a:t>
            </a:r>
          </a:p>
        </p:txBody>
      </p:sp>
      <p:sp>
        <p:nvSpPr>
          <p:cNvPr id="3" name="Rectangle 2">
            <a:extLst>
              <a:ext uri="{FF2B5EF4-FFF2-40B4-BE49-F238E27FC236}">
                <a16:creationId xmlns:a16="http://schemas.microsoft.com/office/drawing/2014/main" id="{0CA81B9D-9E17-44D8-8609-4988A198AEA3}"/>
              </a:ext>
            </a:extLst>
          </p:cNvPr>
          <p:cNvSpPr/>
          <p:nvPr/>
        </p:nvSpPr>
        <p:spPr>
          <a:xfrm>
            <a:off x="364742" y="3510717"/>
            <a:ext cx="4460452" cy="369332"/>
          </a:xfrm>
          <a:prstGeom prst="rect">
            <a:avLst/>
          </a:prstGeom>
        </p:spPr>
        <p:txBody>
          <a:bodyPr wrap="none">
            <a:spAutoFit/>
          </a:bodyPr>
          <a:lstStyle/>
          <a:p>
            <a:pPr lvl="0" algn="just">
              <a:spcBef>
                <a:spcPts val="400"/>
              </a:spcBef>
              <a:spcAft>
                <a:spcPts val="1000"/>
              </a:spcAft>
              <a:buSzPts val="800"/>
              <a:tabLst>
                <a:tab pos="338455" algn="l"/>
              </a:tabLst>
            </a:pPr>
            <a:r>
              <a:rPr lang="en-US" dirty="0">
                <a:latin typeface="Times New Roman" panose="02020603050405020304" pitchFamily="18" charset="0"/>
                <a:ea typeface="SimSun" panose="02010600030101010101" pitchFamily="2" charset="-122"/>
              </a:rPr>
              <a:t>Fig.1. </a:t>
            </a:r>
            <a:r>
              <a:rPr lang="mn-MN" dirty="0">
                <a:latin typeface="Times New Roman" panose="02020603050405020304" pitchFamily="18" charset="0"/>
                <a:ea typeface="SimSun" panose="02010600030101010101" pitchFamily="2" charset="-122"/>
              </a:rPr>
              <a:t>Short circuit simulation logic on RTDS</a:t>
            </a:r>
            <a:endParaRPr lang="en-US" dirty="0">
              <a:latin typeface="Times New Roman" panose="02020603050405020304" pitchFamily="18" charset="0"/>
              <a:ea typeface="SimSun" panose="02010600030101010101" pitchFamily="2" charset="-122"/>
            </a:endParaRPr>
          </a:p>
        </p:txBody>
      </p:sp>
      <p:sp>
        <p:nvSpPr>
          <p:cNvPr id="7" name="Rectangle 6">
            <a:extLst>
              <a:ext uri="{FF2B5EF4-FFF2-40B4-BE49-F238E27FC236}">
                <a16:creationId xmlns:a16="http://schemas.microsoft.com/office/drawing/2014/main" id="{1C522394-3827-46A9-954E-2A1C96B63163}"/>
              </a:ext>
            </a:extLst>
          </p:cNvPr>
          <p:cNvSpPr/>
          <p:nvPr/>
        </p:nvSpPr>
        <p:spPr>
          <a:xfrm>
            <a:off x="5187879" y="6284623"/>
            <a:ext cx="5669181" cy="369332"/>
          </a:xfrm>
          <a:prstGeom prst="rect">
            <a:avLst/>
          </a:prstGeom>
        </p:spPr>
        <p:txBody>
          <a:bodyPr wrap="none">
            <a:spAutoFit/>
          </a:bodyPr>
          <a:lstStyle/>
          <a:p>
            <a:pPr lvl="0" algn="just">
              <a:spcBef>
                <a:spcPts val="400"/>
              </a:spcBef>
              <a:spcAft>
                <a:spcPts val="1000"/>
              </a:spcAft>
              <a:buSzPts val="800"/>
              <a:tabLst>
                <a:tab pos="338455" algn="l"/>
              </a:tabLst>
            </a:pPr>
            <a:r>
              <a:rPr lang="en-US" dirty="0">
                <a:latin typeface="Times New Roman" panose="02020603050405020304" pitchFamily="18" charset="0"/>
                <a:ea typeface="SimSun" panose="02010600030101010101" pitchFamily="2" charset="-122"/>
              </a:rPr>
              <a:t>Fig.2. Emergency recording of transformer main protection</a:t>
            </a:r>
          </a:p>
        </p:txBody>
      </p:sp>
    </p:spTree>
    <p:extLst>
      <p:ext uri="{BB962C8B-B14F-4D97-AF65-F5344CB8AC3E}">
        <p14:creationId xmlns:p14="http://schemas.microsoft.com/office/powerpoint/2010/main" val="2329767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23EC-91A1-169B-9A31-7826D0436AD9}"/>
              </a:ext>
            </a:extLst>
          </p:cNvPr>
          <p:cNvSpPr>
            <a:spLocks noGrp="1"/>
          </p:cNvSpPr>
          <p:nvPr>
            <p:ph type="title"/>
          </p:nvPr>
        </p:nvSpPr>
        <p:spPr>
          <a:xfrm>
            <a:off x="2789853" y="438537"/>
            <a:ext cx="7791061" cy="1035699"/>
          </a:xfrm>
        </p:spPr>
        <p:txBody>
          <a:bodyPr>
            <a:noAutofit/>
          </a:body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8</a:t>
            </a:fld>
            <a:endParaRPr lang="en-US" dirty="0"/>
          </a:p>
        </p:txBody>
      </p:sp>
      <p:sp>
        <p:nvSpPr>
          <p:cNvPr id="11" name="TextBox 10">
            <a:extLst>
              <a:ext uri="{FF2B5EF4-FFF2-40B4-BE49-F238E27FC236}">
                <a16:creationId xmlns:a16="http://schemas.microsoft.com/office/drawing/2014/main" id="{3763EC11-9110-8537-FE3B-C943C2C6413F}"/>
              </a:ext>
            </a:extLst>
          </p:cNvPr>
          <p:cNvSpPr txBox="1"/>
          <p:nvPr/>
        </p:nvSpPr>
        <p:spPr>
          <a:xfrm>
            <a:off x="5810219" y="1840016"/>
            <a:ext cx="5163564" cy="2308324"/>
          </a:xfrm>
          <a:prstGeom prst="rect">
            <a:avLst/>
          </a:prstGeom>
          <a:noFill/>
        </p:spPr>
        <p:txBody>
          <a:bodyPr wrap="square">
            <a:spAutoFit/>
          </a:bodyPr>
          <a:lstStyle/>
          <a:p>
            <a:pPr algn="just"/>
            <a:r>
              <a:rPr lang="en-US" sz="1600" dirty="0">
                <a:solidFill>
                  <a:srgbClr val="07148F"/>
                </a:solidFill>
                <a:latin typeface="Tahoma" charset="0"/>
                <a:ea typeface="Tahoma" charset="0"/>
                <a:cs typeface="Tahoma" charset="0"/>
              </a:rPr>
              <a:t>In the above modeling, T-1 transformer was included in detail, and the operation of the relay protection structure was checked by making a short circuit on the 110kV side of the transformer. In addition to checking the relay protection function of the transformer, many factors such as the magnetic field discharge /flux/ of the transformer, disconnection and connection time of the circuit breaker are calculated in the simulation environment. </a:t>
            </a:r>
          </a:p>
        </p:txBody>
      </p:sp>
      <p:sp>
        <p:nvSpPr>
          <p:cNvPr id="7" name="Rectangle 6">
            <a:extLst>
              <a:ext uri="{FF2B5EF4-FFF2-40B4-BE49-F238E27FC236}">
                <a16:creationId xmlns:a16="http://schemas.microsoft.com/office/drawing/2014/main" id="{AB559531-29CA-4E24-AF0E-1C30C4DFD1DE}"/>
              </a:ext>
            </a:extLst>
          </p:cNvPr>
          <p:cNvSpPr/>
          <p:nvPr/>
        </p:nvSpPr>
        <p:spPr>
          <a:xfrm>
            <a:off x="5355540" y="1309815"/>
            <a:ext cx="6072923" cy="584775"/>
          </a:xfrm>
          <a:prstGeom prst="rect">
            <a:avLst/>
          </a:prstGeom>
        </p:spPr>
        <p:txBody>
          <a:bodyPr wrap="square">
            <a:spAutoFit/>
          </a:bodyPr>
          <a:lstStyle/>
          <a:p>
            <a:pPr lvl="1" fontAlgn="base">
              <a:buSzPts val="1000"/>
              <a:tabLst>
                <a:tab pos="498475" algn="l"/>
              </a:tabLst>
            </a:pPr>
            <a:r>
              <a:rPr lang="en-US" sz="1600" b="1" i="1" dirty="0">
                <a:latin typeface="Times New Roman" panose="02020603050405020304" pitchFamily="18" charset="0"/>
              </a:rPr>
              <a:t>Application of RTDS for relay protection, automatic</a:t>
            </a:r>
          </a:p>
          <a:p>
            <a:pPr lvl="1" fontAlgn="base">
              <a:buSzPts val="1000"/>
              <a:tabLst>
                <a:tab pos="498475" algn="l"/>
              </a:tabLst>
            </a:pPr>
            <a:r>
              <a:rPr lang="en-US" sz="1600" b="1" i="1" dirty="0">
                <a:latin typeface="Times New Roman" panose="02020603050405020304" pitchFamily="18" charset="0"/>
              </a:rPr>
              <a:t> control and analysis</a:t>
            </a:r>
            <a:endParaRPr lang="en-US" sz="1600" b="1" i="1" u="none" strike="noStrike" dirty="0">
              <a:effectLst/>
              <a:latin typeface="Times New Roman" panose="02020603050405020304" pitchFamily="18" charset="0"/>
            </a:endParaRPr>
          </a:p>
        </p:txBody>
      </p:sp>
      <p:pic>
        <p:nvPicPr>
          <p:cNvPr id="3074" name="Picture 680">
            <a:extLst>
              <a:ext uri="{FF2B5EF4-FFF2-40B4-BE49-F238E27FC236}">
                <a16:creationId xmlns:a16="http://schemas.microsoft.com/office/drawing/2014/main" id="{BFE8D300-BC00-407A-8307-5229C8D2EB38}"/>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04124" y="1335346"/>
            <a:ext cx="5432221" cy="208195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8AF949E3-254F-42CA-A75A-C74C4BEB4021}"/>
              </a:ext>
            </a:extLst>
          </p:cNvPr>
          <p:cNvSpPr/>
          <p:nvPr/>
        </p:nvSpPr>
        <p:spPr>
          <a:xfrm>
            <a:off x="526502" y="3378941"/>
            <a:ext cx="4787464" cy="369332"/>
          </a:xfrm>
          <a:prstGeom prst="rect">
            <a:avLst/>
          </a:prstGeom>
        </p:spPr>
        <p:txBody>
          <a:bodyPr wrap="none">
            <a:spAutoFit/>
          </a:bodyPr>
          <a:lstStyle/>
          <a:p>
            <a:pPr lvl="0" algn="just">
              <a:spcBef>
                <a:spcPts val="400"/>
              </a:spcBef>
              <a:spcAft>
                <a:spcPts val="1000"/>
              </a:spcAft>
              <a:buSzPts val="800"/>
              <a:tabLst>
                <a:tab pos="338455" algn="l"/>
              </a:tabLst>
            </a:pPr>
            <a:r>
              <a:rPr lang="en-US" dirty="0">
                <a:latin typeface="Times New Roman" panose="02020603050405020304" pitchFamily="18" charset="0"/>
                <a:ea typeface="SimSun" panose="02010600030101010101" pitchFamily="2" charset="-122"/>
              </a:rPr>
              <a:t>Fig.3. Simulation modeled in the RTDS simulator</a:t>
            </a:r>
          </a:p>
        </p:txBody>
      </p:sp>
      <p:pic>
        <p:nvPicPr>
          <p:cNvPr id="3075" name="Picture 681">
            <a:extLst>
              <a:ext uri="{FF2B5EF4-FFF2-40B4-BE49-F238E27FC236}">
                <a16:creationId xmlns:a16="http://schemas.microsoft.com/office/drawing/2014/main" id="{F5F10444-B1B1-49A4-A23C-80A75B96B981}"/>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l="8226" t="7674" r="12991" b="1372"/>
          <a:stretch>
            <a:fillRect/>
          </a:stretch>
        </p:blipFill>
        <p:spPr bwMode="auto">
          <a:xfrm>
            <a:off x="408730" y="3694102"/>
            <a:ext cx="4900389" cy="266224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5067CFDC-C73C-43A2-B146-867B96CC58A1}"/>
              </a:ext>
            </a:extLst>
          </p:cNvPr>
          <p:cNvSpPr/>
          <p:nvPr/>
        </p:nvSpPr>
        <p:spPr>
          <a:xfrm>
            <a:off x="204124" y="6236720"/>
            <a:ext cx="5432221" cy="646331"/>
          </a:xfrm>
          <a:prstGeom prst="rect">
            <a:avLst/>
          </a:prstGeom>
        </p:spPr>
        <p:txBody>
          <a:bodyPr wrap="square">
            <a:spAutoFit/>
          </a:bodyPr>
          <a:lstStyle/>
          <a:p>
            <a:r>
              <a:rPr lang="en-US" dirty="0">
                <a:latin typeface="Times New Roman" panose="02020603050405020304" pitchFamily="18" charset="0"/>
                <a:ea typeface="SimSun" panose="02010600030101010101" pitchFamily="2" charset="-122"/>
              </a:rPr>
              <a:t>Fig. 4. Magnetic discharge of transformers, breaking and closing logic of circuit breakers</a:t>
            </a:r>
            <a:endParaRPr lang="en-US" dirty="0"/>
          </a:p>
        </p:txBody>
      </p:sp>
      <p:pic>
        <p:nvPicPr>
          <p:cNvPr id="3076" name="Picture 683">
            <a:extLst>
              <a:ext uri="{FF2B5EF4-FFF2-40B4-BE49-F238E27FC236}">
                <a16:creationId xmlns:a16="http://schemas.microsoft.com/office/drawing/2014/main" id="{36965498-BF1D-4887-AADC-5E693C965C3E}"/>
              </a:ext>
            </a:extLst>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5070399" y="4148340"/>
            <a:ext cx="6955503" cy="2142551"/>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E3F45C3C-D965-4A95-AFE6-9E3B876676E7}"/>
              </a:ext>
            </a:extLst>
          </p:cNvPr>
          <p:cNvSpPr/>
          <p:nvPr/>
        </p:nvSpPr>
        <p:spPr>
          <a:xfrm>
            <a:off x="6636398" y="6290891"/>
            <a:ext cx="2512226" cy="369332"/>
          </a:xfrm>
          <a:prstGeom prst="rect">
            <a:avLst/>
          </a:prstGeom>
        </p:spPr>
        <p:txBody>
          <a:bodyPr wrap="none">
            <a:spAutoFit/>
          </a:bodyPr>
          <a:lstStyle/>
          <a:p>
            <a:pPr lvl="0" algn="just">
              <a:spcBef>
                <a:spcPts val="400"/>
              </a:spcBef>
              <a:spcAft>
                <a:spcPts val="600"/>
              </a:spcAft>
              <a:buSzPts val="800"/>
              <a:tabLst>
                <a:tab pos="338455" algn="l"/>
              </a:tabLst>
            </a:pPr>
            <a:r>
              <a:rPr lang="en-US" dirty="0">
                <a:latin typeface="Times New Roman" panose="02020603050405020304" pitchFamily="18" charset="0"/>
                <a:ea typeface="SimSun" panose="02010600030101010101" pitchFamily="2" charset="-122"/>
              </a:rPr>
              <a:t>Fig. 5. Simulation results</a:t>
            </a:r>
          </a:p>
        </p:txBody>
      </p:sp>
    </p:spTree>
    <p:extLst>
      <p:ext uri="{BB962C8B-B14F-4D97-AF65-F5344CB8AC3E}">
        <p14:creationId xmlns:p14="http://schemas.microsoft.com/office/powerpoint/2010/main" val="576451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23EC-91A1-169B-9A31-7826D0436AD9}"/>
              </a:ext>
            </a:extLst>
          </p:cNvPr>
          <p:cNvSpPr>
            <a:spLocks noGrp="1"/>
          </p:cNvSpPr>
          <p:nvPr>
            <p:ph type="title"/>
          </p:nvPr>
        </p:nvSpPr>
        <p:spPr>
          <a:xfrm>
            <a:off x="2789853" y="438537"/>
            <a:ext cx="7791061" cy="1035699"/>
          </a:xfrm>
        </p:spPr>
        <p:txBody>
          <a:bodyPr>
            <a:noAutofit/>
          </a:bodyPr>
          <a:lstStyle/>
          <a:p>
            <a:pPr algn="ctr"/>
            <a:r>
              <a:rPr lang="en-US" sz="2400" b="0" dirty="0">
                <a:solidFill>
                  <a:srgbClr val="DDA93C"/>
                </a:solidFill>
                <a:latin typeface="Tahoma" charset="0"/>
                <a:ea typeface="Tahoma" charset="0"/>
                <a:cs typeface="Tahoma" charset="0"/>
              </a:rPr>
              <a:t>The Application of Real-time Simulation Technology in Mongolian Energy System</a:t>
            </a:r>
            <a:endParaRPr lang="x-none" sz="2400" b="0" dirty="0">
              <a:solidFill>
                <a:srgbClr val="DDA901"/>
              </a:solidFill>
            </a:endParaRPr>
          </a:p>
        </p:txBody>
      </p:sp>
      <p:sp>
        <p:nvSpPr>
          <p:cNvPr id="4" name="Slide Number Placeholder 5">
            <a:extLst>
              <a:ext uri="{FF2B5EF4-FFF2-40B4-BE49-F238E27FC236}">
                <a16:creationId xmlns:a16="http://schemas.microsoft.com/office/drawing/2014/main" id="{AE7FD663-F9E7-A024-5D91-94E7A93A5A2B}"/>
              </a:ext>
            </a:extLst>
          </p:cNvPr>
          <p:cNvSpPr>
            <a:spLocks noGrp="1"/>
          </p:cNvSpPr>
          <p:nvPr>
            <p:ph type="sldNum" sz="quarter" idx="12"/>
          </p:nvPr>
        </p:nvSpPr>
        <p:spPr>
          <a:xfrm>
            <a:off x="8610600" y="6356350"/>
            <a:ext cx="2743200" cy="365125"/>
          </a:xfrm>
        </p:spPr>
        <p:txBody>
          <a:bodyPr/>
          <a:lstStyle/>
          <a:p>
            <a:pPr marL="0" indent="0">
              <a:buNone/>
            </a:pPr>
            <a:fld id="{CE1AE0D4-6B2A-4EC2-BE1C-D965EBA914E0}" type="slidenum">
              <a:rPr lang="en-US" smtClean="0"/>
              <a:pPr marL="0" indent="0">
                <a:buNone/>
              </a:pPr>
              <a:t>9</a:t>
            </a:fld>
            <a:endParaRPr lang="en-US" dirty="0"/>
          </a:p>
        </p:txBody>
      </p:sp>
      <p:sp>
        <p:nvSpPr>
          <p:cNvPr id="6" name="TextBox 5">
            <a:extLst>
              <a:ext uri="{FF2B5EF4-FFF2-40B4-BE49-F238E27FC236}">
                <a16:creationId xmlns:a16="http://schemas.microsoft.com/office/drawing/2014/main" id="{37CB0E30-ABBB-EAFC-A91C-CD56865093B3}"/>
              </a:ext>
            </a:extLst>
          </p:cNvPr>
          <p:cNvSpPr txBox="1"/>
          <p:nvPr/>
        </p:nvSpPr>
        <p:spPr>
          <a:xfrm>
            <a:off x="521162" y="4899340"/>
            <a:ext cx="1031052" cy="307777"/>
          </a:xfrm>
          <a:prstGeom prst="rect">
            <a:avLst/>
          </a:prstGeom>
          <a:noFill/>
        </p:spPr>
        <p:txBody>
          <a:bodyPr wrap="square" rtlCol="0">
            <a:spAutoFit/>
          </a:bodyPr>
          <a:lstStyle/>
          <a:p>
            <a:pPr algn="ct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SUMMER</a:t>
            </a:r>
          </a:p>
        </p:txBody>
      </p:sp>
      <p:sp>
        <p:nvSpPr>
          <p:cNvPr id="13" name="TextBox 12">
            <a:extLst>
              <a:ext uri="{FF2B5EF4-FFF2-40B4-BE49-F238E27FC236}">
                <a16:creationId xmlns:a16="http://schemas.microsoft.com/office/drawing/2014/main" id="{6DB28BD4-C63C-BD77-98D1-6848492818E5}"/>
              </a:ext>
            </a:extLst>
          </p:cNvPr>
          <p:cNvSpPr txBox="1"/>
          <p:nvPr/>
        </p:nvSpPr>
        <p:spPr>
          <a:xfrm>
            <a:off x="5795676" y="1878136"/>
            <a:ext cx="6121504" cy="1963614"/>
          </a:xfrm>
          <a:prstGeom prst="rect">
            <a:avLst/>
          </a:prstGeom>
          <a:noFill/>
        </p:spPr>
        <p:txBody>
          <a:bodyPr wrap="square">
            <a:spAutoFit/>
          </a:bodyPr>
          <a:lstStyle/>
          <a:p>
            <a:pPr marL="285750" indent="-285750" algn="just">
              <a:lnSpc>
                <a:spcPct val="95000"/>
              </a:lnSpc>
              <a:spcAft>
                <a:spcPts val="600"/>
              </a:spcAft>
              <a:buFont typeface="Arial" charset="0"/>
              <a:buChar char="•"/>
              <a:tabLst>
                <a:tab pos="182880" algn="l"/>
              </a:tabLst>
            </a:pPr>
            <a:r>
              <a:rPr lang="en-US" sz="1600" spc="-5" dirty="0">
                <a:solidFill>
                  <a:srgbClr val="0E248F"/>
                </a:solidFill>
                <a:latin typeface="Tahoma" charset="0"/>
                <a:ea typeface="Tahoma" charset="0"/>
                <a:cs typeface="Tahoma" charset="0"/>
              </a:rPr>
              <a:t>The </a:t>
            </a:r>
            <a:r>
              <a:rPr lang="mn-MN" sz="1600" dirty="0">
                <a:solidFill>
                  <a:srgbClr val="0E248F"/>
                </a:solidFill>
                <a:latin typeface="Tahoma" charset="0"/>
                <a:ea typeface="Tahoma" charset="0"/>
                <a:cs typeface="Tahoma" charset="0"/>
              </a:rPr>
              <a:t>resulting situation: the differential protection of the transformer worked when the 110/35/10kV Dornod-2 substation transformer breaker was manually disconnected, or when the 110kV circuit breaker was connected after an external short-circuit. The above problem was studied, and the recording of the outage </a:t>
            </a:r>
            <a:r>
              <a:rPr lang="en-US" sz="1600" dirty="0">
                <a:solidFill>
                  <a:srgbClr val="0E248F"/>
                </a:solidFill>
                <a:latin typeface="Tahoma" charset="0"/>
                <a:ea typeface="Tahoma" charset="0"/>
                <a:cs typeface="Tahoma" charset="0"/>
              </a:rPr>
              <a:t>fault</a:t>
            </a:r>
            <a:r>
              <a:rPr lang="mn-MN" sz="1600" dirty="0">
                <a:solidFill>
                  <a:srgbClr val="0E248F"/>
                </a:solidFill>
                <a:latin typeface="Tahoma" charset="0"/>
                <a:ea typeface="Tahoma" charset="0"/>
                <a:cs typeface="Tahoma" charset="0"/>
              </a:rPr>
              <a:t> and the process were entered into the RTDS simulator, and simulations and calculations were made. </a:t>
            </a:r>
            <a:endParaRPr lang="en-US" sz="1600" spc="-5" dirty="0">
              <a:solidFill>
                <a:srgbClr val="0E248F"/>
              </a:solidFill>
              <a:effectLst/>
              <a:latin typeface="Tahoma" charset="0"/>
              <a:ea typeface="Tahoma" charset="0"/>
              <a:cs typeface="Tahoma" charset="0"/>
            </a:endParaRPr>
          </a:p>
        </p:txBody>
      </p:sp>
      <p:sp>
        <p:nvSpPr>
          <p:cNvPr id="14" name="Rectangle 13"/>
          <p:cNvSpPr/>
          <p:nvPr/>
        </p:nvSpPr>
        <p:spPr>
          <a:xfrm>
            <a:off x="6683157" y="3636482"/>
            <a:ext cx="5234023" cy="2665345"/>
          </a:xfrm>
          <a:prstGeom prst="rect">
            <a:avLst/>
          </a:prstGeom>
        </p:spPr>
        <p:txBody>
          <a:bodyPr wrap="square">
            <a:spAutoFit/>
          </a:bodyPr>
          <a:lstStyle/>
          <a:p>
            <a:pPr marL="285750" indent="-285750" algn="just">
              <a:lnSpc>
                <a:spcPct val="95000"/>
              </a:lnSpc>
              <a:spcAft>
                <a:spcPts val="600"/>
              </a:spcAft>
              <a:buFont typeface="Arial" charset="0"/>
              <a:buChar char="•"/>
              <a:tabLst>
                <a:tab pos="182880" algn="l"/>
              </a:tabLst>
            </a:pPr>
            <a:r>
              <a:rPr lang="mn-MN" sz="1600" spc="-5" dirty="0">
                <a:solidFill>
                  <a:srgbClr val="0E248F"/>
                </a:solidFill>
                <a:latin typeface="Tahoma" charset="0"/>
                <a:ea typeface="Tahoma" charset="0"/>
                <a:cs typeface="Tahoma" charset="0"/>
              </a:rPr>
              <a:t>Simulation results can help determine a transformer's normal operation and age based on factors such as its size and materials used. While in use, the transformer's magnetic relaxation, capacity, and depletion of the magnetic field are affected by its design. In the scenario described above, connecting the 110kV circuit breaker to the transformer causes an increase in inrush current and a decrease in the transformer's magnetic depletion capacity, leading to the formation of the conditions necessary for the transformer's differential protection to operate</a:t>
            </a:r>
            <a:r>
              <a:rPr lang="x-none" sz="1600" spc="-5" dirty="0">
                <a:solidFill>
                  <a:srgbClr val="0E248F"/>
                </a:solidFill>
                <a:latin typeface="Tahoma" charset="0"/>
                <a:ea typeface="Tahoma" charset="0"/>
                <a:cs typeface="Tahoma" charset="0"/>
              </a:rPr>
              <a:t>.</a:t>
            </a:r>
            <a:r>
              <a:rPr lang="en-US" sz="1600" spc="-5" dirty="0">
                <a:solidFill>
                  <a:srgbClr val="0E248F"/>
                </a:solidFill>
                <a:latin typeface="Tahoma" charset="0"/>
                <a:ea typeface="Tahoma" charset="0"/>
                <a:cs typeface="Tahoma" charset="0"/>
              </a:rPr>
              <a:t> </a:t>
            </a:r>
            <a:endParaRPr lang="en-US" sz="1600" spc="-5" dirty="0">
              <a:solidFill>
                <a:srgbClr val="0E248F"/>
              </a:solidFill>
              <a:effectLst/>
              <a:latin typeface="Tahoma" charset="0"/>
              <a:ea typeface="Tahoma" charset="0"/>
              <a:cs typeface="Tahoma" charset="0"/>
            </a:endParaRPr>
          </a:p>
        </p:txBody>
      </p:sp>
      <p:sp>
        <p:nvSpPr>
          <p:cNvPr id="3" name="Rectangle 2">
            <a:extLst>
              <a:ext uri="{FF2B5EF4-FFF2-40B4-BE49-F238E27FC236}">
                <a16:creationId xmlns:a16="http://schemas.microsoft.com/office/drawing/2014/main" id="{6D05CC94-02DC-4A5D-AAE0-11CFEB300296}"/>
              </a:ext>
            </a:extLst>
          </p:cNvPr>
          <p:cNvSpPr/>
          <p:nvPr/>
        </p:nvSpPr>
        <p:spPr>
          <a:xfrm>
            <a:off x="2467698" y="1222006"/>
            <a:ext cx="8262939" cy="584775"/>
          </a:xfrm>
          <a:prstGeom prst="rect">
            <a:avLst/>
          </a:prstGeom>
        </p:spPr>
        <p:txBody>
          <a:bodyPr wrap="square">
            <a:spAutoFit/>
          </a:bodyPr>
          <a:lstStyle/>
          <a:p>
            <a:r>
              <a:rPr lang="mn-MN" sz="1600" b="1" i="1" dirty="0">
                <a:latin typeface="Times New Roman" panose="02020603050405020304" pitchFamily="18" charset="0"/>
                <a:ea typeface="SimSun" panose="02010600030101010101" pitchFamily="2" charset="-122"/>
              </a:rPr>
              <a:t>Simulation of magnetic saturation process of the transformer of 110/35/6 </a:t>
            </a:r>
            <a:r>
              <a:rPr lang="en-US" sz="1600" b="1" i="1" dirty="0">
                <a:latin typeface="Times New Roman" panose="02020603050405020304" pitchFamily="18" charset="0"/>
                <a:ea typeface="SimSun" panose="02010600030101010101" pitchFamily="2" charset="-122"/>
              </a:rPr>
              <a:t>KV </a:t>
            </a:r>
            <a:r>
              <a:rPr lang="en-US" sz="1600" b="1" i="1" dirty="0" err="1">
                <a:latin typeface="Times New Roman" panose="02020603050405020304" pitchFamily="18" charset="0"/>
                <a:ea typeface="SimSun" panose="02010600030101010101" pitchFamily="2" charset="-122"/>
              </a:rPr>
              <a:t>Dornod</a:t>
            </a:r>
            <a:r>
              <a:rPr lang="en-US" sz="1600" b="1" i="1" dirty="0">
                <a:latin typeface="Times New Roman" panose="02020603050405020304" pitchFamily="18" charset="0"/>
                <a:ea typeface="SimSun" panose="02010600030101010101" pitchFamily="2" charset="-122"/>
              </a:rPr>
              <a:t> -</a:t>
            </a:r>
            <a:r>
              <a:rPr lang="mn-MN" sz="1600" b="1" i="1" dirty="0">
                <a:latin typeface="Times New Roman" panose="02020603050405020304" pitchFamily="18" charset="0"/>
                <a:ea typeface="SimSun" panose="02010600030101010101" pitchFamily="2" charset="-122"/>
              </a:rPr>
              <a:t>2 substation and simulation to verify relay protection settings</a:t>
            </a:r>
            <a:endParaRPr lang="en-US" sz="1600" b="1" i="1" dirty="0"/>
          </a:p>
        </p:txBody>
      </p:sp>
      <p:pic>
        <p:nvPicPr>
          <p:cNvPr id="4098" name="Picture 4">
            <a:extLst>
              <a:ext uri="{FF2B5EF4-FFF2-40B4-BE49-F238E27FC236}">
                <a16:creationId xmlns:a16="http://schemas.microsoft.com/office/drawing/2014/main" id="{B14C6793-7C77-4FB6-B727-24D6720911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81" y="1735426"/>
            <a:ext cx="5795676" cy="2665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5">
            <a:extLst>
              <a:ext uri="{FF2B5EF4-FFF2-40B4-BE49-F238E27FC236}">
                <a16:creationId xmlns:a16="http://schemas.microsoft.com/office/drawing/2014/main" id="{9C70300F-885F-42D4-972A-994C455DA8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370" t="2777" r="2156" b="2921"/>
          <a:stretch>
            <a:fillRect/>
          </a:stretch>
        </p:blipFill>
        <p:spPr bwMode="auto">
          <a:xfrm>
            <a:off x="47427" y="4715182"/>
            <a:ext cx="2079425" cy="202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6">
            <a:extLst>
              <a:ext uri="{FF2B5EF4-FFF2-40B4-BE49-F238E27FC236}">
                <a16:creationId xmlns:a16="http://schemas.microsoft.com/office/drawing/2014/main" id="{BF0472E5-08F1-414D-9978-6562C946E2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460" t="3912" r="1144" b="2158"/>
          <a:stretch>
            <a:fillRect/>
          </a:stretch>
        </p:blipFill>
        <p:spPr bwMode="auto">
          <a:xfrm>
            <a:off x="2126852" y="4715181"/>
            <a:ext cx="4213987" cy="205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7B4D5BCD-468E-4D1E-990B-67C92D79B2A4}"/>
              </a:ext>
            </a:extLst>
          </p:cNvPr>
          <p:cNvSpPr/>
          <p:nvPr/>
        </p:nvSpPr>
        <p:spPr>
          <a:xfrm>
            <a:off x="1422789" y="4337959"/>
            <a:ext cx="3134191" cy="369332"/>
          </a:xfrm>
          <a:prstGeom prst="rect">
            <a:avLst/>
          </a:prstGeom>
        </p:spPr>
        <p:txBody>
          <a:bodyPr wrap="none">
            <a:spAutoFit/>
          </a:bodyPr>
          <a:lstStyle/>
          <a:p>
            <a:pPr lvl="0" algn="just">
              <a:spcBef>
                <a:spcPts val="400"/>
              </a:spcBef>
              <a:spcAft>
                <a:spcPts val="1000"/>
              </a:spcAft>
              <a:buSzPts val="800"/>
              <a:tabLst>
                <a:tab pos="338455" algn="l"/>
              </a:tabLst>
            </a:pPr>
            <a:r>
              <a:rPr lang="en-US" dirty="0">
                <a:latin typeface="Times New Roman" panose="02020603050405020304" pitchFamily="18" charset="0"/>
                <a:ea typeface="SimSun" panose="02010600030101010101" pitchFamily="2" charset="-122"/>
              </a:rPr>
              <a:t>Fig. 7. Protection logic function</a:t>
            </a:r>
          </a:p>
        </p:txBody>
      </p:sp>
      <p:sp>
        <p:nvSpPr>
          <p:cNvPr id="7" name="Rectangle 6">
            <a:extLst>
              <a:ext uri="{FF2B5EF4-FFF2-40B4-BE49-F238E27FC236}">
                <a16:creationId xmlns:a16="http://schemas.microsoft.com/office/drawing/2014/main" id="{CF263CEB-E9F9-488F-BF86-2A89F4004E27}"/>
              </a:ext>
            </a:extLst>
          </p:cNvPr>
          <p:cNvSpPr/>
          <p:nvPr/>
        </p:nvSpPr>
        <p:spPr>
          <a:xfrm>
            <a:off x="6490562" y="6186005"/>
            <a:ext cx="4240075" cy="646331"/>
          </a:xfrm>
          <a:prstGeom prst="rect">
            <a:avLst/>
          </a:prstGeom>
        </p:spPr>
        <p:txBody>
          <a:bodyPr wrap="square">
            <a:spAutoFit/>
          </a:bodyPr>
          <a:lstStyle/>
          <a:p>
            <a:r>
              <a:rPr lang="en-US" dirty="0">
                <a:latin typeface="Times New Roman" panose="02020603050405020304" pitchFamily="18" charset="0"/>
                <a:ea typeface="SimSun" panose="02010600030101010101" pitchFamily="2" charset="-122"/>
              </a:rPr>
              <a:t>Fig. 8. An increase in inrush current under the influence of a magnetic field </a:t>
            </a:r>
            <a:endParaRPr lang="en-US" dirty="0"/>
          </a:p>
        </p:txBody>
      </p:sp>
    </p:spTree>
    <p:extLst>
      <p:ext uri="{BB962C8B-B14F-4D97-AF65-F5344CB8AC3E}">
        <p14:creationId xmlns:p14="http://schemas.microsoft.com/office/powerpoint/2010/main" val="40526727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2">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6DEA0834B88A4C9BA0DA8CF0668747" ma:contentTypeVersion="12" ma:contentTypeDescription="Create a new document." ma:contentTypeScope="" ma:versionID="83bf1a4432912dfee20af0411f2c1fbd">
  <xsd:schema xmlns:xsd="http://www.w3.org/2001/XMLSchema" xmlns:xs="http://www.w3.org/2001/XMLSchema" xmlns:p="http://schemas.microsoft.com/office/2006/metadata/properties" xmlns:ns3="e74bb5f2-4a67-42fc-b788-b9e697263d12" xmlns:ns4="be1cd91c-28cf-4fd7-a13a-c31925998b52" targetNamespace="http://schemas.microsoft.com/office/2006/metadata/properties" ma:root="true" ma:fieldsID="e1e436898d75e9f448154aae15cb6a27" ns3:_="" ns4:_="">
    <xsd:import namespace="e74bb5f2-4a67-42fc-b788-b9e697263d12"/>
    <xsd:import namespace="be1cd91c-28cf-4fd7-a13a-c31925998b5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4bb5f2-4a67-42fc-b788-b9e697263d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e1cd91c-28cf-4fd7-a13a-c31925998b5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F58643C-E248-479B-A137-70D1DFC244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74bb5f2-4a67-42fc-b788-b9e697263d12"/>
    <ds:schemaRef ds:uri="be1cd91c-28cf-4fd7-a13a-c31925998b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DA1C06-F3CF-486D-889D-54C4735C476B}">
  <ds:schemaRefs>
    <ds:schemaRef ds:uri="be1cd91c-28cf-4fd7-a13a-c31925998b52"/>
    <ds:schemaRef ds:uri="http://www.w3.org/XML/1998/namespace"/>
    <ds:schemaRef ds:uri="http://schemas.microsoft.com/office/infopath/2007/PartnerControls"/>
    <ds:schemaRef ds:uri="http://schemas.microsoft.com/office/2006/metadata/properties"/>
    <ds:schemaRef ds:uri="http://purl.org/dc/dcmitype/"/>
    <ds:schemaRef ds:uri="http://schemas.microsoft.com/office/2006/documentManagement/types"/>
    <ds:schemaRef ds:uri="e74bb5f2-4a67-42fc-b788-b9e697263d12"/>
    <ds:schemaRef ds:uri="http://schemas.openxmlformats.org/package/2006/metadata/core-properties"/>
    <ds:schemaRef ds:uri="http://purl.org/dc/terms/"/>
    <ds:schemaRef ds:uri="http://purl.org/dc/elements/1.1/"/>
  </ds:schemaRefs>
</ds:datastoreItem>
</file>

<file path=customXml/itemProps3.xml><?xml version="1.0" encoding="utf-8"?>
<ds:datastoreItem xmlns:ds="http://schemas.openxmlformats.org/officeDocument/2006/customXml" ds:itemID="{FE195F85-C2C6-4DDB-8412-92EA484923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7050</TotalTime>
  <Words>1592</Words>
  <Application>Microsoft Office PowerPoint</Application>
  <PresentationFormat>Widescreen</PresentationFormat>
  <Paragraphs>122</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Tahoma</vt:lpstr>
      <vt:lpstr>Times New Roman</vt:lpstr>
      <vt:lpstr>Wingdings</vt:lpstr>
      <vt:lpstr>Office Theme</vt:lpstr>
      <vt:lpstr>CONFERENCE ON COMPUTATIONAL PROBLEMS IN ELECTRICAL ENGINEERING-2024</vt:lpstr>
      <vt:lpstr> The Application of Real-time Simulation Technology in Mongolian Energy System</vt:lpstr>
      <vt:lpstr>INTRODUCTION</vt:lpstr>
      <vt:lpstr>The Application of Real-time Simulation Technology in Mongolian Energy System</vt:lpstr>
      <vt:lpstr>The Application of Real-time Simulation Technology in Mongolian Energy System</vt:lpstr>
      <vt:lpstr>The Application of Real-time Simulation Technology in Mongolian Energy System</vt:lpstr>
      <vt:lpstr>The Application of Real-time Simulation Technology in Mongolian Energy System</vt:lpstr>
      <vt:lpstr>The Application of Real-time Simulation Technology in Mongolian Energy System</vt:lpstr>
      <vt:lpstr>The Application of Real-time Simulation Technology in Mongolian Energy System</vt:lpstr>
      <vt:lpstr>The Application of Real-time Simulation Technology in Mongolian Energy System</vt:lpstr>
      <vt:lpstr>PowerPoint Presentation</vt:lpstr>
      <vt:lpstr>The Application of Real-time Simulation Technology in Mongolian Energy System</vt:lpstr>
      <vt:lpstr>CONCLUSION</vt:lpstr>
      <vt:lpstr>REFERENCES</vt:lpstr>
      <vt:lpstr>The Application of Real-time Simulation Technology in Mongolian Energy System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“Ковид-19 цар тахлын дараах үеийн тогтвортой хөгжлийг хангахад эмэгтэйчүүдийн оролцоо”</dc:title>
  <dc:creator>Zagdkhorol Bayasgalan</dc:creator>
  <cp:lastModifiedBy>Zagdkhorol Bayasgalan</cp:lastModifiedBy>
  <cp:revision>119</cp:revision>
  <dcterms:created xsi:type="dcterms:W3CDTF">2021-05-29T05:10:33Z</dcterms:created>
  <dcterms:modified xsi:type="dcterms:W3CDTF">2024-09-11T09:36:27Z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0x010100E56DEA0834B88A4C9BA0DA8CF0668747</vt:lpwstr>
  </property>
</Properties>
</file>