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
  </p:notesMasterIdLst>
  <p:sldIdLst>
    <p:sldId id="256" r:id="rId5"/>
  </p:sldIdLst>
  <p:sldSz cx="21383625" cy="30275213"/>
  <p:notesSz cx="6858000" cy="9144000"/>
  <p:defaultTextStyle>
    <a:defPPr>
      <a:defRPr lang="en-US"/>
    </a:defPPr>
    <a:lvl1pPr marL="0" algn="l" defTabSz="457021" rtl="0" eaLnBrk="1" latinLnBrk="0" hangingPunct="1">
      <a:defRPr sz="1800" kern="1200">
        <a:solidFill>
          <a:schemeClr val="tx1"/>
        </a:solidFill>
        <a:latin typeface="+mn-lt"/>
        <a:ea typeface="+mn-ea"/>
        <a:cs typeface="+mn-cs"/>
      </a:defRPr>
    </a:lvl1pPr>
    <a:lvl2pPr marL="457021" algn="l" defTabSz="457021" rtl="0" eaLnBrk="1" latinLnBrk="0" hangingPunct="1">
      <a:defRPr sz="1800" kern="1200">
        <a:solidFill>
          <a:schemeClr val="tx1"/>
        </a:solidFill>
        <a:latin typeface="+mn-lt"/>
        <a:ea typeface="+mn-ea"/>
        <a:cs typeface="+mn-cs"/>
      </a:defRPr>
    </a:lvl2pPr>
    <a:lvl3pPr marL="914036" algn="l" defTabSz="457021" rtl="0" eaLnBrk="1" latinLnBrk="0" hangingPunct="1">
      <a:defRPr sz="1800" kern="1200">
        <a:solidFill>
          <a:schemeClr val="tx1"/>
        </a:solidFill>
        <a:latin typeface="+mn-lt"/>
        <a:ea typeface="+mn-ea"/>
        <a:cs typeface="+mn-cs"/>
      </a:defRPr>
    </a:lvl3pPr>
    <a:lvl4pPr marL="1371056" algn="l" defTabSz="457021" rtl="0" eaLnBrk="1" latinLnBrk="0" hangingPunct="1">
      <a:defRPr sz="1800" kern="1200">
        <a:solidFill>
          <a:schemeClr val="tx1"/>
        </a:solidFill>
        <a:latin typeface="+mn-lt"/>
        <a:ea typeface="+mn-ea"/>
        <a:cs typeface="+mn-cs"/>
      </a:defRPr>
    </a:lvl4pPr>
    <a:lvl5pPr marL="1828075" algn="l" defTabSz="457021" rtl="0" eaLnBrk="1" latinLnBrk="0" hangingPunct="1">
      <a:defRPr sz="1800" kern="1200">
        <a:solidFill>
          <a:schemeClr val="tx1"/>
        </a:solidFill>
        <a:latin typeface="+mn-lt"/>
        <a:ea typeface="+mn-ea"/>
        <a:cs typeface="+mn-cs"/>
      </a:defRPr>
    </a:lvl5pPr>
    <a:lvl6pPr marL="2285093" algn="l" defTabSz="457021" rtl="0" eaLnBrk="1" latinLnBrk="0" hangingPunct="1">
      <a:defRPr sz="1800" kern="1200">
        <a:solidFill>
          <a:schemeClr val="tx1"/>
        </a:solidFill>
        <a:latin typeface="+mn-lt"/>
        <a:ea typeface="+mn-ea"/>
        <a:cs typeface="+mn-cs"/>
      </a:defRPr>
    </a:lvl6pPr>
    <a:lvl7pPr marL="2742113" algn="l" defTabSz="457021" rtl="0" eaLnBrk="1" latinLnBrk="0" hangingPunct="1">
      <a:defRPr sz="1800" kern="1200">
        <a:solidFill>
          <a:schemeClr val="tx1"/>
        </a:solidFill>
        <a:latin typeface="+mn-lt"/>
        <a:ea typeface="+mn-ea"/>
        <a:cs typeface="+mn-cs"/>
      </a:defRPr>
    </a:lvl7pPr>
    <a:lvl8pPr marL="3199129" algn="l" defTabSz="457021" rtl="0" eaLnBrk="1" latinLnBrk="0" hangingPunct="1">
      <a:defRPr sz="1800" kern="1200">
        <a:solidFill>
          <a:schemeClr val="tx1"/>
        </a:solidFill>
        <a:latin typeface="+mn-lt"/>
        <a:ea typeface="+mn-ea"/>
        <a:cs typeface="+mn-cs"/>
      </a:defRPr>
    </a:lvl8pPr>
    <a:lvl9pPr marL="3656149" algn="l" defTabSz="45702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5" userDrawn="1">
          <p15:clr>
            <a:srgbClr val="A4A3A4"/>
          </p15:clr>
        </p15:guide>
        <p15:guide id="2" pos="67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006"/>
    <a:srgbClr val="7FA4B5"/>
    <a:srgbClr val="004A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BCF410-97C1-4BC2-A369-035FC528F12C}" v="21" dt="2022-05-19T18:00:26.997"/>
    <p1510:client id="{472DEA69-F025-4762-B325-6C243CB8F53E}" v="1" dt="2022-05-20T06:18:23.281"/>
    <p1510:client id="{778B469C-00FA-463D-8FD1-699F0BEEBC48}" v="9" dt="2022-05-19T17:17:02.211"/>
    <p1510:client id="{98883BEF-9CD7-412A-9080-78BF471981CE}" v="21" dt="2022-05-19T17:21:13.178"/>
    <p1510:client id="{AD9BC255-B26C-4932-9771-C80C1930C394}" v="212" dt="2022-05-19T17:09:08.038"/>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94715"/>
  </p:normalViewPr>
  <p:slideViewPr>
    <p:cSldViewPr snapToGrid="0">
      <p:cViewPr>
        <p:scale>
          <a:sx n="50" d="100"/>
          <a:sy n="50" d="100"/>
        </p:scale>
        <p:origin x="1812" y="-4572"/>
      </p:cViewPr>
      <p:guideLst>
        <p:guide orient="horz" pos="9535"/>
        <p:guide pos="6735"/>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5FD1B1-F899-4FF9-8DDF-687A2A428F7C}" type="datetimeFigureOut">
              <a:rPr lang="pl-PL" smtClean="0"/>
              <a:t>16.04.2024</a:t>
            </a:fld>
            <a:endParaRPr lang="pl-PL"/>
          </a:p>
        </p:txBody>
      </p:sp>
      <p:sp>
        <p:nvSpPr>
          <p:cNvPr id="4" name="Symbol zastępczy obrazu slajdu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86D425-7C0D-49E6-A022-7C13F703B487}" type="slidenum">
              <a:rPr lang="pl-PL" smtClean="0"/>
              <a:t>‹#›</a:t>
            </a:fld>
            <a:endParaRPr lang="pl-PL"/>
          </a:p>
        </p:txBody>
      </p:sp>
    </p:spTree>
    <p:extLst>
      <p:ext uri="{BB962C8B-B14F-4D97-AF65-F5344CB8AC3E}">
        <p14:creationId xmlns:p14="http://schemas.microsoft.com/office/powerpoint/2010/main" val="5287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3B86D425-7C0D-49E6-A022-7C13F703B487}" type="slidenum">
              <a:rPr lang="pl-PL" smtClean="0"/>
              <a:t>1</a:t>
            </a:fld>
            <a:endParaRPr lang="pl-PL"/>
          </a:p>
        </p:txBody>
      </p:sp>
    </p:spTree>
    <p:extLst>
      <p:ext uri="{BB962C8B-B14F-4D97-AF65-F5344CB8AC3E}">
        <p14:creationId xmlns:p14="http://schemas.microsoft.com/office/powerpoint/2010/main" val="665359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603775" y="4954767"/>
            <a:ext cx="18176081" cy="10540259"/>
          </a:xfrm>
        </p:spPr>
        <p:txBody>
          <a:bodyPr anchor="b"/>
          <a:lstStyle>
            <a:lvl1pPr algn="ctr">
              <a:defRPr sz="14031"/>
            </a:lvl1pPr>
          </a:lstStyle>
          <a:p>
            <a:r>
              <a:rPr lang="pl-PL"/>
              <a:t>Kliknij, aby edytować styl</a:t>
            </a:r>
            <a:endParaRPr lang="en-US"/>
          </a:p>
        </p:txBody>
      </p:sp>
      <p:sp>
        <p:nvSpPr>
          <p:cNvPr id="3" name="Subtitle 2"/>
          <p:cNvSpPr>
            <a:spLocks noGrp="1"/>
          </p:cNvSpPr>
          <p:nvPr>
            <p:ph type="subTitle" idx="1"/>
          </p:nvPr>
        </p:nvSpPr>
        <p:spPr>
          <a:xfrm>
            <a:off x="2672958" y="15901498"/>
            <a:ext cx="16037719" cy="7309499"/>
          </a:xfrm>
        </p:spPr>
        <p:txBody>
          <a:bodyPr/>
          <a:lstStyle>
            <a:lvl1pPr marL="0" indent="0" algn="ctr">
              <a:buNone/>
              <a:defRPr sz="5612"/>
            </a:lvl1pPr>
            <a:lvl2pPr marL="1069268" indent="0" algn="ctr">
              <a:buNone/>
              <a:defRPr sz="4677"/>
            </a:lvl2pPr>
            <a:lvl3pPr marL="2138536" indent="0" algn="ctr">
              <a:buNone/>
              <a:defRPr sz="4209"/>
            </a:lvl3pPr>
            <a:lvl4pPr marL="3207805" indent="0" algn="ctr">
              <a:buNone/>
              <a:defRPr sz="3742"/>
            </a:lvl4pPr>
            <a:lvl5pPr marL="4277074" indent="0" algn="ctr">
              <a:buNone/>
              <a:defRPr sz="3742"/>
            </a:lvl5pPr>
            <a:lvl6pPr marL="5346342" indent="0" algn="ctr">
              <a:buNone/>
              <a:defRPr sz="3742"/>
            </a:lvl6pPr>
            <a:lvl7pPr marL="6415610" indent="0" algn="ctr">
              <a:buNone/>
              <a:defRPr sz="3742"/>
            </a:lvl7pPr>
            <a:lvl8pPr marL="7484879" indent="0" algn="ctr">
              <a:buNone/>
              <a:defRPr sz="3742"/>
            </a:lvl8pPr>
            <a:lvl9pPr marL="8554147" indent="0" algn="ctr">
              <a:buNone/>
              <a:defRPr sz="3742"/>
            </a:lvl9pPr>
          </a:lstStyle>
          <a:p>
            <a:r>
              <a:rPr lang="pl-PL"/>
              <a:t>Kliknij, aby edytować styl wzorca podtytułu</a:t>
            </a:r>
            <a:endParaRPr lang="en-US"/>
          </a:p>
        </p:txBody>
      </p:sp>
      <p:sp>
        <p:nvSpPr>
          <p:cNvPr id="4" name="Date Placeholder 3"/>
          <p:cNvSpPr>
            <a:spLocks noGrp="1"/>
          </p:cNvSpPr>
          <p:nvPr>
            <p:ph type="dt" sz="half" idx="10"/>
          </p:nvPr>
        </p:nvSpPr>
        <p:spPr/>
        <p:txBody>
          <a:bodyPr/>
          <a:lstStyle/>
          <a:p>
            <a:fld id="{B45BBE98-FF63-4D91-982C-281453CE84B4}" type="datetimeFigureOut">
              <a:rPr lang="pl-PL" smtClean="0"/>
              <a:t>16.04.2024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1674279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B45BBE98-FF63-4D91-982C-281453CE84B4}" type="datetimeFigureOut">
              <a:rPr lang="pl-PL" smtClean="0"/>
              <a:t>16.04.2024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57334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9" y="1611875"/>
            <a:ext cx="4610844" cy="25656844"/>
          </a:xfrm>
        </p:spPr>
        <p:txBody>
          <a:bodyPr vert="eaVert"/>
          <a:lstStyle/>
          <a:p>
            <a:r>
              <a:rPr lang="pl-PL"/>
              <a:t>Kliknij, aby edytować styl</a:t>
            </a:r>
            <a:endParaRPr lang="en-US"/>
          </a:p>
        </p:txBody>
      </p:sp>
      <p:sp>
        <p:nvSpPr>
          <p:cNvPr id="3" name="Vertical Text Placeholder 2"/>
          <p:cNvSpPr>
            <a:spLocks noGrp="1"/>
          </p:cNvSpPr>
          <p:nvPr>
            <p:ph type="body" orient="vert" idx="1"/>
          </p:nvPr>
        </p:nvSpPr>
        <p:spPr>
          <a:xfrm>
            <a:off x="1470130" y="1611875"/>
            <a:ext cx="13565237" cy="256568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B45BBE98-FF63-4D91-982C-281453CE84B4}" type="datetimeFigureOut">
              <a:rPr lang="pl-PL" smtClean="0"/>
              <a:t>16.04.2024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307127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B45BBE98-FF63-4D91-982C-281453CE84B4}" type="datetimeFigureOut">
              <a:rPr lang="pl-PL" smtClean="0"/>
              <a:t>16.04.2024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3209041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458992" y="7547788"/>
            <a:ext cx="18443377" cy="12593645"/>
          </a:xfrm>
        </p:spPr>
        <p:txBody>
          <a:bodyPr anchor="b"/>
          <a:lstStyle>
            <a:lvl1pPr>
              <a:defRPr sz="14031"/>
            </a:lvl1pPr>
          </a:lstStyle>
          <a:p>
            <a:r>
              <a:rPr lang="pl-PL"/>
              <a:t>Kliknij, aby edytować styl</a:t>
            </a:r>
            <a:endParaRPr lang="en-US"/>
          </a:p>
        </p:txBody>
      </p:sp>
      <p:sp>
        <p:nvSpPr>
          <p:cNvPr id="3" name="Text Placeholder 2"/>
          <p:cNvSpPr>
            <a:spLocks noGrp="1"/>
          </p:cNvSpPr>
          <p:nvPr>
            <p:ph type="body" idx="1"/>
          </p:nvPr>
        </p:nvSpPr>
        <p:spPr>
          <a:xfrm>
            <a:off x="1458992" y="20260575"/>
            <a:ext cx="18443377" cy="6622701"/>
          </a:xfrm>
        </p:spPr>
        <p:txBody>
          <a:bodyPr/>
          <a:lstStyle>
            <a:lvl1pPr marL="0" indent="0">
              <a:buNone/>
              <a:defRPr sz="5612">
                <a:solidFill>
                  <a:schemeClr val="tx1"/>
                </a:solidFill>
              </a:defRPr>
            </a:lvl1pPr>
            <a:lvl2pPr marL="1069268" indent="0">
              <a:buNone/>
              <a:defRPr sz="4677">
                <a:solidFill>
                  <a:schemeClr val="tx1">
                    <a:tint val="75000"/>
                  </a:schemeClr>
                </a:solidFill>
              </a:defRPr>
            </a:lvl2pPr>
            <a:lvl3pPr marL="2138536" indent="0">
              <a:buNone/>
              <a:defRPr sz="4209">
                <a:solidFill>
                  <a:schemeClr val="tx1">
                    <a:tint val="75000"/>
                  </a:schemeClr>
                </a:solidFill>
              </a:defRPr>
            </a:lvl3pPr>
            <a:lvl4pPr marL="3207805" indent="0">
              <a:buNone/>
              <a:defRPr sz="3742">
                <a:solidFill>
                  <a:schemeClr val="tx1">
                    <a:tint val="75000"/>
                  </a:schemeClr>
                </a:solidFill>
              </a:defRPr>
            </a:lvl4pPr>
            <a:lvl5pPr marL="4277074" indent="0">
              <a:buNone/>
              <a:defRPr sz="3742">
                <a:solidFill>
                  <a:schemeClr val="tx1">
                    <a:tint val="75000"/>
                  </a:schemeClr>
                </a:solidFill>
              </a:defRPr>
            </a:lvl5pPr>
            <a:lvl6pPr marL="5346342" indent="0">
              <a:buNone/>
              <a:defRPr sz="3742">
                <a:solidFill>
                  <a:schemeClr val="tx1">
                    <a:tint val="75000"/>
                  </a:schemeClr>
                </a:solidFill>
              </a:defRPr>
            </a:lvl6pPr>
            <a:lvl7pPr marL="6415610" indent="0">
              <a:buNone/>
              <a:defRPr sz="3742">
                <a:solidFill>
                  <a:schemeClr val="tx1">
                    <a:tint val="75000"/>
                  </a:schemeClr>
                </a:solidFill>
              </a:defRPr>
            </a:lvl7pPr>
            <a:lvl8pPr marL="7484879" indent="0">
              <a:buNone/>
              <a:defRPr sz="3742">
                <a:solidFill>
                  <a:schemeClr val="tx1">
                    <a:tint val="75000"/>
                  </a:schemeClr>
                </a:solidFill>
              </a:defRPr>
            </a:lvl8pPr>
            <a:lvl9pPr marL="8554147" indent="0">
              <a:buNone/>
              <a:defRPr sz="3742">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45BBE98-FF63-4D91-982C-281453CE84B4}" type="datetimeFigureOut">
              <a:rPr lang="pl-PL" smtClean="0"/>
              <a:t>16.04.2024</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152872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sz="half" idx="1"/>
          </p:nvPr>
        </p:nvSpPr>
        <p:spPr>
          <a:xfrm>
            <a:off x="1470129" y="8059374"/>
            <a:ext cx="9088041" cy="1920934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Content Placeholder 3"/>
          <p:cNvSpPr>
            <a:spLocks noGrp="1"/>
          </p:cNvSpPr>
          <p:nvPr>
            <p:ph sz="half" idx="2"/>
          </p:nvPr>
        </p:nvSpPr>
        <p:spPr>
          <a:xfrm>
            <a:off x="10825465" y="8059374"/>
            <a:ext cx="9088041" cy="1920934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Date Placeholder 4"/>
          <p:cNvSpPr>
            <a:spLocks noGrp="1"/>
          </p:cNvSpPr>
          <p:nvPr>
            <p:ph type="dt" sz="half" idx="10"/>
          </p:nvPr>
        </p:nvSpPr>
        <p:spPr/>
        <p:txBody>
          <a:bodyPr/>
          <a:lstStyle/>
          <a:p>
            <a:fld id="{B45BBE98-FF63-4D91-982C-281453CE84B4}" type="datetimeFigureOut">
              <a:rPr lang="pl-PL" smtClean="0"/>
              <a:t>16.04.2024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3020397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472914" y="1611882"/>
            <a:ext cx="18443377" cy="5851808"/>
          </a:xfrm>
        </p:spPr>
        <p:txBody>
          <a:bodyPr/>
          <a:lstStyle/>
          <a:p>
            <a:r>
              <a:rPr lang="pl-PL"/>
              <a:t>Kliknij, aby edytować styl</a:t>
            </a:r>
            <a:endParaRPr lang="en-US"/>
          </a:p>
        </p:txBody>
      </p:sp>
      <p:sp>
        <p:nvSpPr>
          <p:cNvPr id="3" name="Text Placeholder 2"/>
          <p:cNvSpPr>
            <a:spLocks noGrp="1"/>
          </p:cNvSpPr>
          <p:nvPr>
            <p:ph type="body" idx="1"/>
          </p:nvPr>
        </p:nvSpPr>
        <p:spPr>
          <a:xfrm>
            <a:off x="1472913" y="7421634"/>
            <a:ext cx="9046274" cy="3637228"/>
          </a:xfrm>
        </p:spPr>
        <p:txBody>
          <a:bodyPr anchor="b"/>
          <a:lstStyle>
            <a:lvl1pPr marL="0" indent="0">
              <a:buNone/>
              <a:defRPr sz="5612" b="1"/>
            </a:lvl1pPr>
            <a:lvl2pPr marL="1069268" indent="0">
              <a:buNone/>
              <a:defRPr sz="4677" b="1"/>
            </a:lvl2pPr>
            <a:lvl3pPr marL="2138536" indent="0">
              <a:buNone/>
              <a:defRPr sz="4209" b="1"/>
            </a:lvl3pPr>
            <a:lvl4pPr marL="3207805" indent="0">
              <a:buNone/>
              <a:defRPr sz="3742" b="1"/>
            </a:lvl4pPr>
            <a:lvl5pPr marL="4277074" indent="0">
              <a:buNone/>
              <a:defRPr sz="3742" b="1"/>
            </a:lvl5pPr>
            <a:lvl6pPr marL="5346342" indent="0">
              <a:buNone/>
              <a:defRPr sz="3742" b="1"/>
            </a:lvl6pPr>
            <a:lvl7pPr marL="6415610" indent="0">
              <a:buNone/>
              <a:defRPr sz="3742" b="1"/>
            </a:lvl7pPr>
            <a:lvl8pPr marL="7484879" indent="0">
              <a:buNone/>
              <a:defRPr sz="3742" b="1"/>
            </a:lvl8pPr>
            <a:lvl9pPr marL="8554147" indent="0">
              <a:buNone/>
              <a:defRPr sz="3742" b="1"/>
            </a:lvl9pPr>
          </a:lstStyle>
          <a:p>
            <a:pPr lvl="0"/>
            <a:r>
              <a:rPr lang="pl-PL"/>
              <a:t>Kliknij, aby edytować style wzorca tekstu</a:t>
            </a:r>
          </a:p>
        </p:txBody>
      </p:sp>
      <p:sp>
        <p:nvSpPr>
          <p:cNvPr id="4" name="Content Placeholder 3"/>
          <p:cNvSpPr>
            <a:spLocks noGrp="1"/>
          </p:cNvSpPr>
          <p:nvPr>
            <p:ph sz="half" idx="2"/>
          </p:nvPr>
        </p:nvSpPr>
        <p:spPr>
          <a:xfrm>
            <a:off x="1472913" y="11058865"/>
            <a:ext cx="9046274" cy="16265921"/>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Text Placeholder 4"/>
          <p:cNvSpPr>
            <a:spLocks noGrp="1"/>
          </p:cNvSpPr>
          <p:nvPr>
            <p:ph type="body" sz="quarter" idx="3"/>
          </p:nvPr>
        </p:nvSpPr>
        <p:spPr>
          <a:xfrm>
            <a:off x="10825461" y="7421634"/>
            <a:ext cx="9090826" cy="3637228"/>
          </a:xfrm>
        </p:spPr>
        <p:txBody>
          <a:bodyPr anchor="b"/>
          <a:lstStyle>
            <a:lvl1pPr marL="0" indent="0">
              <a:buNone/>
              <a:defRPr sz="5612" b="1"/>
            </a:lvl1pPr>
            <a:lvl2pPr marL="1069268" indent="0">
              <a:buNone/>
              <a:defRPr sz="4677" b="1"/>
            </a:lvl2pPr>
            <a:lvl3pPr marL="2138536" indent="0">
              <a:buNone/>
              <a:defRPr sz="4209" b="1"/>
            </a:lvl3pPr>
            <a:lvl4pPr marL="3207805" indent="0">
              <a:buNone/>
              <a:defRPr sz="3742" b="1"/>
            </a:lvl4pPr>
            <a:lvl5pPr marL="4277074" indent="0">
              <a:buNone/>
              <a:defRPr sz="3742" b="1"/>
            </a:lvl5pPr>
            <a:lvl6pPr marL="5346342" indent="0">
              <a:buNone/>
              <a:defRPr sz="3742" b="1"/>
            </a:lvl6pPr>
            <a:lvl7pPr marL="6415610" indent="0">
              <a:buNone/>
              <a:defRPr sz="3742" b="1"/>
            </a:lvl7pPr>
            <a:lvl8pPr marL="7484879" indent="0">
              <a:buNone/>
              <a:defRPr sz="3742" b="1"/>
            </a:lvl8pPr>
            <a:lvl9pPr marL="8554147" indent="0">
              <a:buNone/>
              <a:defRPr sz="3742" b="1"/>
            </a:lvl9pPr>
          </a:lstStyle>
          <a:p>
            <a:pPr lvl="0"/>
            <a:r>
              <a:rPr lang="pl-PL"/>
              <a:t>Kliknij, aby edytować style wzorca tekstu</a:t>
            </a:r>
          </a:p>
        </p:txBody>
      </p:sp>
      <p:sp>
        <p:nvSpPr>
          <p:cNvPr id="6" name="Content Placeholder 5"/>
          <p:cNvSpPr>
            <a:spLocks noGrp="1"/>
          </p:cNvSpPr>
          <p:nvPr>
            <p:ph sz="quarter" idx="4"/>
          </p:nvPr>
        </p:nvSpPr>
        <p:spPr>
          <a:xfrm>
            <a:off x="10825461" y="11058865"/>
            <a:ext cx="9090826" cy="16265921"/>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Date Placeholder 6"/>
          <p:cNvSpPr>
            <a:spLocks noGrp="1"/>
          </p:cNvSpPr>
          <p:nvPr>
            <p:ph type="dt" sz="half" idx="10"/>
          </p:nvPr>
        </p:nvSpPr>
        <p:spPr/>
        <p:txBody>
          <a:bodyPr/>
          <a:lstStyle/>
          <a:p>
            <a:fld id="{B45BBE98-FF63-4D91-982C-281453CE84B4}" type="datetimeFigureOut">
              <a:rPr lang="pl-PL" smtClean="0"/>
              <a:t>16.04.2024</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378032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Date Placeholder 2"/>
          <p:cNvSpPr>
            <a:spLocks noGrp="1"/>
          </p:cNvSpPr>
          <p:nvPr>
            <p:ph type="dt" sz="half" idx="10"/>
          </p:nvPr>
        </p:nvSpPr>
        <p:spPr/>
        <p:txBody>
          <a:bodyPr/>
          <a:lstStyle/>
          <a:p>
            <a:fld id="{B45BBE98-FF63-4D91-982C-281453CE84B4}" type="datetimeFigureOut">
              <a:rPr lang="pl-PL" smtClean="0"/>
              <a:t>16.04.2024</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4143470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BBE98-FF63-4D91-982C-281453CE84B4}" type="datetimeFigureOut">
              <a:rPr lang="pl-PL" smtClean="0"/>
              <a:t>16.04.2024</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2788829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pl-PL"/>
              <a:t>Kliknij, aby edytować styl</a:t>
            </a:r>
            <a:endParaRPr lang="en-US"/>
          </a:p>
        </p:txBody>
      </p:sp>
      <p:sp>
        <p:nvSpPr>
          <p:cNvPr id="3" name="Content Placeholder 2"/>
          <p:cNvSpPr>
            <a:spLocks noGrp="1"/>
          </p:cNvSpPr>
          <p:nvPr>
            <p:ph idx="1"/>
          </p:nvPr>
        </p:nvSpPr>
        <p:spPr>
          <a:xfrm>
            <a:off x="9090826" y="4359077"/>
            <a:ext cx="10825460" cy="21515024"/>
          </a:xfrm>
        </p:spPr>
        <p:txBody>
          <a:bodyPr/>
          <a:lstStyle>
            <a:lvl1pPr>
              <a:defRPr sz="7483"/>
            </a:lvl1pPr>
            <a:lvl2pPr>
              <a:defRPr sz="6548"/>
            </a:lvl2pPr>
            <a:lvl3pPr>
              <a:defRPr sz="5612"/>
            </a:lvl3pPr>
            <a:lvl4pPr>
              <a:defRPr sz="4677"/>
            </a:lvl4pPr>
            <a:lvl5pPr>
              <a:defRPr sz="4677"/>
            </a:lvl5pPr>
            <a:lvl6pPr>
              <a:defRPr sz="4677"/>
            </a:lvl6pPr>
            <a:lvl7pPr>
              <a:defRPr sz="4677"/>
            </a:lvl7pPr>
            <a:lvl8pPr>
              <a:defRPr sz="4677"/>
            </a:lvl8pPr>
            <a:lvl9pPr>
              <a:defRPr sz="4677"/>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268" indent="0">
              <a:buNone/>
              <a:defRPr sz="3274"/>
            </a:lvl2pPr>
            <a:lvl3pPr marL="2138536" indent="0">
              <a:buNone/>
              <a:defRPr sz="2806"/>
            </a:lvl3pPr>
            <a:lvl4pPr marL="3207805" indent="0">
              <a:buNone/>
              <a:defRPr sz="2339"/>
            </a:lvl4pPr>
            <a:lvl5pPr marL="4277074" indent="0">
              <a:buNone/>
              <a:defRPr sz="2339"/>
            </a:lvl5pPr>
            <a:lvl6pPr marL="5346342" indent="0">
              <a:buNone/>
              <a:defRPr sz="2339"/>
            </a:lvl6pPr>
            <a:lvl7pPr marL="6415610" indent="0">
              <a:buNone/>
              <a:defRPr sz="2339"/>
            </a:lvl7pPr>
            <a:lvl8pPr marL="7484879" indent="0">
              <a:buNone/>
              <a:defRPr sz="2339"/>
            </a:lvl8pPr>
            <a:lvl9pPr marL="8554147" indent="0">
              <a:buNone/>
              <a:defRPr sz="2339"/>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B45BBE98-FF63-4D91-982C-281453CE84B4}" type="datetimeFigureOut">
              <a:rPr lang="pl-PL" smtClean="0"/>
              <a:t>16.04.2024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153574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pl-PL"/>
              <a:t>Kliknij, aby edytować styl</a:t>
            </a:r>
            <a:endParaRPr lang="en-US"/>
          </a:p>
        </p:txBody>
      </p:sp>
      <p:sp>
        <p:nvSpPr>
          <p:cNvPr id="3" name="Picture Placeholder 2"/>
          <p:cNvSpPr>
            <a:spLocks noGrp="1" noChangeAspect="1"/>
          </p:cNvSpPr>
          <p:nvPr>
            <p:ph type="pic" idx="1"/>
          </p:nvPr>
        </p:nvSpPr>
        <p:spPr>
          <a:xfrm>
            <a:off x="9090826" y="4359077"/>
            <a:ext cx="10825460" cy="21515024"/>
          </a:xfrm>
        </p:spPr>
        <p:txBody>
          <a:bodyPr anchor="t"/>
          <a:lstStyle>
            <a:lvl1pPr marL="0" indent="0">
              <a:buNone/>
              <a:defRPr sz="7483"/>
            </a:lvl1pPr>
            <a:lvl2pPr marL="1069268" indent="0">
              <a:buNone/>
              <a:defRPr sz="6548"/>
            </a:lvl2pPr>
            <a:lvl3pPr marL="2138536" indent="0">
              <a:buNone/>
              <a:defRPr sz="5612"/>
            </a:lvl3pPr>
            <a:lvl4pPr marL="3207805" indent="0">
              <a:buNone/>
              <a:defRPr sz="4677"/>
            </a:lvl4pPr>
            <a:lvl5pPr marL="4277074" indent="0">
              <a:buNone/>
              <a:defRPr sz="4677"/>
            </a:lvl5pPr>
            <a:lvl6pPr marL="5346342" indent="0">
              <a:buNone/>
              <a:defRPr sz="4677"/>
            </a:lvl6pPr>
            <a:lvl7pPr marL="6415610" indent="0">
              <a:buNone/>
              <a:defRPr sz="4677"/>
            </a:lvl7pPr>
            <a:lvl8pPr marL="7484879" indent="0">
              <a:buNone/>
              <a:defRPr sz="4677"/>
            </a:lvl8pPr>
            <a:lvl9pPr marL="8554147" indent="0">
              <a:buNone/>
              <a:defRPr sz="4677"/>
            </a:lvl9pPr>
          </a:lstStyle>
          <a:p>
            <a:r>
              <a:rPr lang="pl-PL"/>
              <a:t>Kliknij ikonę, aby dodać obraz</a:t>
            </a:r>
            <a:endParaRPr lang="en-US"/>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268" indent="0">
              <a:buNone/>
              <a:defRPr sz="3274"/>
            </a:lvl2pPr>
            <a:lvl3pPr marL="2138536" indent="0">
              <a:buNone/>
              <a:defRPr sz="2806"/>
            </a:lvl3pPr>
            <a:lvl4pPr marL="3207805" indent="0">
              <a:buNone/>
              <a:defRPr sz="2339"/>
            </a:lvl4pPr>
            <a:lvl5pPr marL="4277074" indent="0">
              <a:buNone/>
              <a:defRPr sz="2339"/>
            </a:lvl5pPr>
            <a:lvl6pPr marL="5346342" indent="0">
              <a:buNone/>
              <a:defRPr sz="2339"/>
            </a:lvl6pPr>
            <a:lvl7pPr marL="6415610" indent="0">
              <a:buNone/>
              <a:defRPr sz="2339"/>
            </a:lvl7pPr>
            <a:lvl8pPr marL="7484879" indent="0">
              <a:buNone/>
              <a:defRPr sz="2339"/>
            </a:lvl8pPr>
            <a:lvl9pPr marL="8554147" indent="0">
              <a:buNone/>
              <a:defRPr sz="2339"/>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B45BBE98-FF63-4D91-982C-281453CE84B4}" type="datetimeFigureOut">
              <a:rPr lang="pl-PL" smtClean="0"/>
              <a:t>16.04.2024</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8B0CCB5-0148-4CF6-8EB0-D049B807C627}" type="slidenum">
              <a:rPr lang="pl-PL" smtClean="0"/>
              <a:t>‹#›</a:t>
            </a:fld>
            <a:endParaRPr lang="pl-PL"/>
          </a:p>
        </p:txBody>
      </p:sp>
    </p:spTree>
    <p:extLst>
      <p:ext uri="{BB962C8B-B14F-4D97-AF65-F5344CB8AC3E}">
        <p14:creationId xmlns:p14="http://schemas.microsoft.com/office/powerpoint/2010/main" val="2566340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70129" y="1611882"/>
            <a:ext cx="18443377" cy="5851808"/>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Text Placeholder 2"/>
          <p:cNvSpPr>
            <a:spLocks noGrp="1"/>
          </p:cNvSpPr>
          <p:nvPr>
            <p:ph type="body" idx="1"/>
          </p:nvPr>
        </p:nvSpPr>
        <p:spPr>
          <a:xfrm>
            <a:off x="1470129" y="8059374"/>
            <a:ext cx="18443377" cy="19209345"/>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2"/>
          </p:nvPr>
        </p:nvSpPr>
        <p:spPr>
          <a:xfrm>
            <a:off x="1470124" y="28060649"/>
            <a:ext cx="4811316" cy="1611875"/>
          </a:xfrm>
          <a:prstGeom prst="rect">
            <a:avLst/>
          </a:prstGeom>
        </p:spPr>
        <p:txBody>
          <a:bodyPr vert="horz" lIns="91440" tIns="45720" rIns="91440" bIns="45720" rtlCol="0" anchor="ctr"/>
          <a:lstStyle>
            <a:lvl1pPr algn="l">
              <a:defRPr sz="2806">
                <a:solidFill>
                  <a:schemeClr val="tx1">
                    <a:tint val="75000"/>
                  </a:schemeClr>
                </a:solidFill>
              </a:defRPr>
            </a:lvl1pPr>
          </a:lstStyle>
          <a:p>
            <a:fld id="{B45BBE98-FF63-4D91-982C-281453CE84B4}" type="datetimeFigureOut">
              <a:rPr lang="pl-PL" smtClean="0"/>
              <a:t>16.04.2024</a:t>
            </a:fld>
            <a:endParaRPr lang="pl-PL"/>
          </a:p>
        </p:txBody>
      </p:sp>
      <p:sp>
        <p:nvSpPr>
          <p:cNvPr id="5" name="Footer Placeholder 4"/>
          <p:cNvSpPr>
            <a:spLocks noGrp="1"/>
          </p:cNvSpPr>
          <p:nvPr>
            <p:ph type="ftr" sz="quarter" idx="3"/>
          </p:nvPr>
        </p:nvSpPr>
        <p:spPr>
          <a:xfrm>
            <a:off x="7083329" y="28060649"/>
            <a:ext cx="7216973" cy="1611875"/>
          </a:xfrm>
          <a:prstGeom prst="rect">
            <a:avLst/>
          </a:prstGeom>
        </p:spPr>
        <p:txBody>
          <a:bodyPr vert="horz" lIns="91440" tIns="45720" rIns="91440" bIns="45720" rtlCol="0" anchor="ctr"/>
          <a:lstStyle>
            <a:lvl1pPr algn="ctr">
              <a:defRPr sz="2806">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15102186" y="28060649"/>
            <a:ext cx="4811316" cy="1611875"/>
          </a:xfrm>
          <a:prstGeom prst="rect">
            <a:avLst/>
          </a:prstGeom>
        </p:spPr>
        <p:txBody>
          <a:bodyPr vert="horz" lIns="91440" tIns="45720" rIns="91440" bIns="45720" rtlCol="0" anchor="ctr"/>
          <a:lstStyle>
            <a:lvl1pPr algn="r">
              <a:defRPr sz="2806">
                <a:solidFill>
                  <a:schemeClr val="tx1">
                    <a:tint val="75000"/>
                  </a:schemeClr>
                </a:solidFill>
              </a:defRPr>
            </a:lvl1pPr>
          </a:lstStyle>
          <a:p>
            <a:fld id="{48B0CCB5-0148-4CF6-8EB0-D049B807C627}" type="slidenum">
              <a:rPr lang="pl-PL" smtClean="0"/>
              <a:t>‹#›</a:t>
            </a:fld>
            <a:endParaRPr lang="pl-PL"/>
          </a:p>
        </p:txBody>
      </p:sp>
    </p:spTree>
    <p:extLst>
      <p:ext uri="{BB962C8B-B14F-4D97-AF65-F5344CB8AC3E}">
        <p14:creationId xmlns:p14="http://schemas.microsoft.com/office/powerpoint/2010/main" val="356912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138536" rtl="0" eaLnBrk="1" latinLnBrk="0" hangingPunct="1">
        <a:lnSpc>
          <a:spcPct val="90000"/>
        </a:lnSpc>
        <a:spcBef>
          <a:spcPct val="0"/>
        </a:spcBef>
        <a:buNone/>
        <a:defRPr sz="10290" kern="1200">
          <a:solidFill>
            <a:schemeClr val="tx1"/>
          </a:solidFill>
          <a:latin typeface="+mj-lt"/>
          <a:ea typeface="+mj-ea"/>
          <a:cs typeface="+mj-cs"/>
        </a:defRPr>
      </a:lvl1pPr>
    </p:titleStyle>
    <p:bodyStyle>
      <a:lvl1pPr marL="534633" indent="-534633" algn="l" defTabSz="2138536"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902" indent="-534633" algn="l" defTabSz="2138536"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3171" indent="-534633" algn="l" defTabSz="2138536"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440"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708"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977"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50244"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9513"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8782" indent="-534633" algn="l" defTabSz="2138536"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536" rtl="0" eaLnBrk="1" latinLnBrk="0" hangingPunct="1">
        <a:defRPr sz="4209" kern="1200">
          <a:solidFill>
            <a:schemeClr val="tx1"/>
          </a:solidFill>
          <a:latin typeface="+mn-lt"/>
          <a:ea typeface="+mn-ea"/>
          <a:cs typeface="+mn-cs"/>
        </a:defRPr>
      </a:lvl1pPr>
      <a:lvl2pPr marL="1069268" algn="l" defTabSz="2138536" rtl="0" eaLnBrk="1" latinLnBrk="0" hangingPunct="1">
        <a:defRPr sz="4209" kern="1200">
          <a:solidFill>
            <a:schemeClr val="tx1"/>
          </a:solidFill>
          <a:latin typeface="+mn-lt"/>
          <a:ea typeface="+mn-ea"/>
          <a:cs typeface="+mn-cs"/>
        </a:defRPr>
      </a:lvl2pPr>
      <a:lvl3pPr marL="2138536" algn="l" defTabSz="2138536" rtl="0" eaLnBrk="1" latinLnBrk="0" hangingPunct="1">
        <a:defRPr sz="4209" kern="1200">
          <a:solidFill>
            <a:schemeClr val="tx1"/>
          </a:solidFill>
          <a:latin typeface="+mn-lt"/>
          <a:ea typeface="+mn-ea"/>
          <a:cs typeface="+mn-cs"/>
        </a:defRPr>
      </a:lvl3pPr>
      <a:lvl4pPr marL="3207805" algn="l" defTabSz="2138536" rtl="0" eaLnBrk="1" latinLnBrk="0" hangingPunct="1">
        <a:defRPr sz="4209" kern="1200">
          <a:solidFill>
            <a:schemeClr val="tx1"/>
          </a:solidFill>
          <a:latin typeface="+mn-lt"/>
          <a:ea typeface="+mn-ea"/>
          <a:cs typeface="+mn-cs"/>
        </a:defRPr>
      </a:lvl4pPr>
      <a:lvl5pPr marL="4277074" algn="l" defTabSz="2138536" rtl="0" eaLnBrk="1" latinLnBrk="0" hangingPunct="1">
        <a:defRPr sz="4209" kern="1200">
          <a:solidFill>
            <a:schemeClr val="tx1"/>
          </a:solidFill>
          <a:latin typeface="+mn-lt"/>
          <a:ea typeface="+mn-ea"/>
          <a:cs typeface="+mn-cs"/>
        </a:defRPr>
      </a:lvl5pPr>
      <a:lvl6pPr marL="5346342" algn="l" defTabSz="2138536" rtl="0" eaLnBrk="1" latinLnBrk="0" hangingPunct="1">
        <a:defRPr sz="4209" kern="1200">
          <a:solidFill>
            <a:schemeClr val="tx1"/>
          </a:solidFill>
          <a:latin typeface="+mn-lt"/>
          <a:ea typeface="+mn-ea"/>
          <a:cs typeface="+mn-cs"/>
        </a:defRPr>
      </a:lvl6pPr>
      <a:lvl7pPr marL="6415610" algn="l" defTabSz="2138536" rtl="0" eaLnBrk="1" latinLnBrk="0" hangingPunct="1">
        <a:defRPr sz="4209" kern="1200">
          <a:solidFill>
            <a:schemeClr val="tx1"/>
          </a:solidFill>
          <a:latin typeface="+mn-lt"/>
          <a:ea typeface="+mn-ea"/>
          <a:cs typeface="+mn-cs"/>
        </a:defRPr>
      </a:lvl7pPr>
      <a:lvl8pPr marL="7484879" algn="l" defTabSz="2138536" rtl="0" eaLnBrk="1" latinLnBrk="0" hangingPunct="1">
        <a:defRPr sz="4209" kern="1200">
          <a:solidFill>
            <a:schemeClr val="tx1"/>
          </a:solidFill>
          <a:latin typeface="+mn-lt"/>
          <a:ea typeface="+mn-ea"/>
          <a:cs typeface="+mn-cs"/>
        </a:defRPr>
      </a:lvl8pPr>
      <a:lvl9pPr marL="8554147" algn="l" defTabSz="2138536"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ole tekstowe 2">
            <a:extLst>
              <a:ext uri="{FF2B5EF4-FFF2-40B4-BE49-F238E27FC236}">
                <a16:creationId xmlns:a16="http://schemas.microsoft.com/office/drawing/2014/main" id="{E0A8729E-7C4D-7792-363C-9643533E1FE0}"/>
              </a:ext>
            </a:extLst>
          </p:cNvPr>
          <p:cNvSpPr txBox="1">
            <a:spLocks noChangeArrowheads="1"/>
          </p:cNvSpPr>
          <p:nvPr/>
        </p:nvSpPr>
        <p:spPr bwMode="auto">
          <a:xfrm>
            <a:off x="10691625" y="4802765"/>
            <a:ext cx="10692000" cy="782388"/>
          </a:xfrm>
          <a:prstGeom prst="rect">
            <a:avLst/>
          </a:prstGeom>
          <a:solidFill>
            <a:srgbClr val="9A1006"/>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latin typeface="Calibri" panose="020F0502020204030204" pitchFamily="34" charset="0"/>
                <a:ea typeface="Calibri" panose="020F0502020204030204" pitchFamily="34" charset="0"/>
                <a:cs typeface="Times New Roman" panose="02020603050405020304" pitchFamily="18" charset="0"/>
              </a:rPr>
              <a:t> </a:t>
            </a:r>
          </a:p>
        </p:txBody>
      </p:sp>
      <p:sp>
        <p:nvSpPr>
          <p:cNvPr id="47" name="Pole tekstowe 2">
            <a:extLst>
              <a:ext uri="{FF2B5EF4-FFF2-40B4-BE49-F238E27FC236}">
                <a16:creationId xmlns:a16="http://schemas.microsoft.com/office/drawing/2014/main" id="{D7616A50-6E41-A8F2-5373-CD7E5750727D}"/>
              </a:ext>
            </a:extLst>
          </p:cNvPr>
          <p:cNvSpPr txBox="1">
            <a:spLocks noChangeArrowheads="1"/>
          </p:cNvSpPr>
          <p:nvPr/>
        </p:nvSpPr>
        <p:spPr bwMode="auto">
          <a:xfrm>
            <a:off x="-1" y="4795559"/>
            <a:ext cx="10692000" cy="782388"/>
          </a:xfrm>
          <a:prstGeom prst="rect">
            <a:avLst/>
          </a:prstGeom>
          <a:solidFill>
            <a:srgbClr val="9A1006"/>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solidFill>
                  <a:srgbClr val="FED542"/>
                </a:solidFill>
                <a:latin typeface="Calibri" panose="020F0502020204030204" pitchFamily="34" charset="0"/>
                <a:ea typeface="Calibri" panose="020F0502020204030204" pitchFamily="34" charset="0"/>
                <a:cs typeface="Times New Roman" panose="02020603050405020304" pitchFamily="18" charset="0"/>
              </a:rPr>
              <a:t> </a:t>
            </a:r>
            <a:endParaRPr lang="pl-PL" sz="1100">
              <a:latin typeface="Calibri" panose="020F0502020204030204" pitchFamily="34" charset="0"/>
              <a:ea typeface="Calibri" panose="020F0502020204030204" pitchFamily="34" charset="0"/>
              <a:cs typeface="Times New Roman" panose="02020603050405020304" pitchFamily="18" charset="0"/>
            </a:endParaRPr>
          </a:p>
        </p:txBody>
      </p:sp>
      <p:sp>
        <p:nvSpPr>
          <p:cNvPr id="4" name="Pole tekstowe 2">
            <a:extLst>
              <a:ext uri="{FF2B5EF4-FFF2-40B4-BE49-F238E27FC236}">
                <a16:creationId xmlns:a16="http://schemas.microsoft.com/office/drawing/2014/main" id="{20CFD78C-5CA0-2F20-766D-E683F915D846}"/>
              </a:ext>
            </a:extLst>
          </p:cNvPr>
          <p:cNvSpPr txBox="1">
            <a:spLocks noChangeArrowheads="1"/>
          </p:cNvSpPr>
          <p:nvPr/>
        </p:nvSpPr>
        <p:spPr bwMode="auto">
          <a:xfrm>
            <a:off x="0" y="5619"/>
            <a:ext cx="21403668" cy="4808092"/>
          </a:xfrm>
          <a:prstGeom prst="rect">
            <a:avLst/>
          </a:prstGeom>
          <a:solidFill>
            <a:srgbClr val="004A6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latin typeface="Calibri" panose="020F0502020204030204" pitchFamily="34" charset="0"/>
                <a:ea typeface="Calibri" panose="020F0502020204030204" pitchFamily="34" charset="0"/>
                <a:cs typeface="Times New Roman" panose="02020603050405020304" pitchFamily="18" charset="0"/>
              </a:rPr>
              <a:t> </a:t>
            </a:r>
          </a:p>
        </p:txBody>
      </p:sp>
      <p:sp>
        <p:nvSpPr>
          <p:cNvPr id="7" name="Pole tekstowe 2">
            <a:extLst>
              <a:ext uri="{FF2B5EF4-FFF2-40B4-BE49-F238E27FC236}">
                <a16:creationId xmlns:a16="http://schemas.microsoft.com/office/drawing/2014/main" id="{FD47EA0D-BD71-D02D-2790-A21B4FA5A22E}"/>
              </a:ext>
            </a:extLst>
          </p:cNvPr>
          <p:cNvSpPr txBox="1">
            <a:spLocks noChangeArrowheads="1"/>
          </p:cNvSpPr>
          <p:nvPr/>
        </p:nvSpPr>
        <p:spPr bwMode="auto">
          <a:xfrm>
            <a:off x="-20042" y="28359930"/>
            <a:ext cx="21403667" cy="1900458"/>
          </a:xfrm>
          <a:prstGeom prst="rect">
            <a:avLst/>
          </a:prstGeom>
          <a:solidFill>
            <a:srgbClr val="004A6C"/>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solidFill>
                  <a:srgbClr val="FED542"/>
                </a:solidFill>
                <a:latin typeface="Calibri" panose="020F0502020204030204" pitchFamily="34" charset="0"/>
                <a:ea typeface="Calibri" panose="020F0502020204030204" pitchFamily="34" charset="0"/>
                <a:cs typeface="Times New Roman" panose="02020603050405020304" pitchFamily="18" charset="0"/>
              </a:rPr>
              <a:t> </a:t>
            </a:r>
            <a:endParaRPr lang="pl-PL" sz="1100">
              <a:latin typeface="Calibri" panose="020F0502020204030204" pitchFamily="34" charset="0"/>
              <a:ea typeface="Calibri" panose="020F0502020204030204" pitchFamily="34" charset="0"/>
              <a:cs typeface="Times New Roman" panose="02020603050405020304" pitchFamily="18" charset="0"/>
            </a:endParaRPr>
          </a:p>
        </p:txBody>
      </p:sp>
      <p:sp>
        <p:nvSpPr>
          <p:cNvPr id="2" name="Tytuł 1">
            <a:extLst>
              <a:ext uri="{FF2B5EF4-FFF2-40B4-BE49-F238E27FC236}">
                <a16:creationId xmlns:a16="http://schemas.microsoft.com/office/drawing/2014/main" id="{FFC1D649-66DC-52F4-2850-F263ACD20B4C}"/>
              </a:ext>
            </a:extLst>
          </p:cNvPr>
          <p:cNvSpPr>
            <a:spLocks noGrp="1"/>
          </p:cNvSpPr>
          <p:nvPr>
            <p:ph type="ctrTitle"/>
          </p:nvPr>
        </p:nvSpPr>
        <p:spPr>
          <a:xfrm>
            <a:off x="3237346" y="207650"/>
            <a:ext cx="15328446" cy="2223224"/>
          </a:xfrm>
        </p:spPr>
        <p:txBody>
          <a:bodyPr>
            <a:normAutofit/>
          </a:bodyPr>
          <a:lstStyle/>
          <a:p>
            <a:r>
              <a:rPr lang="en-US" sz="6001" b="1" dirty="0">
                <a:solidFill>
                  <a:schemeClr val="bg1"/>
                </a:solidFill>
                <a:latin typeface="Arial" panose="020B0604020202020204" pitchFamily="34" charset="0"/>
              </a:rPr>
              <a:t>Convolutional Neural Network for Diabetic Retinopathy Detection</a:t>
            </a:r>
            <a:endParaRPr lang="pl-PL" sz="6001" b="1" dirty="0">
              <a:solidFill>
                <a:schemeClr val="bg1"/>
              </a:solidFill>
              <a:latin typeface="Arial" panose="020B0604020202020204" pitchFamily="34" charset="0"/>
            </a:endParaRPr>
          </a:p>
        </p:txBody>
      </p:sp>
      <p:sp>
        <p:nvSpPr>
          <p:cNvPr id="3" name="Podtytuł 2">
            <a:extLst>
              <a:ext uri="{FF2B5EF4-FFF2-40B4-BE49-F238E27FC236}">
                <a16:creationId xmlns:a16="http://schemas.microsoft.com/office/drawing/2014/main" id="{CFE3DF15-9A64-A86F-9193-0A368257B8CA}"/>
              </a:ext>
            </a:extLst>
          </p:cNvPr>
          <p:cNvSpPr>
            <a:spLocks noGrp="1"/>
          </p:cNvSpPr>
          <p:nvPr>
            <p:ph type="subTitle" idx="1"/>
          </p:nvPr>
        </p:nvSpPr>
        <p:spPr>
          <a:xfrm>
            <a:off x="-156837" y="2764698"/>
            <a:ext cx="21467474" cy="1129670"/>
          </a:xfrm>
        </p:spPr>
        <p:txBody>
          <a:bodyPr>
            <a:noAutofit/>
          </a:bodyPr>
          <a:lstStyle/>
          <a:p>
            <a:r>
              <a:rPr lang="pl-PL" sz="2800" b="1" cap="all" dirty="0">
                <a:solidFill>
                  <a:srgbClr val="7FA4B5"/>
                </a:solidFill>
                <a:latin typeface="Arial" panose="020B0604020202020204" pitchFamily="34" charset="0"/>
              </a:rPr>
              <a:t>Adrian </a:t>
            </a:r>
            <a:r>
              <a:rPr lang="pl-PL" sz="2800" b="1" cap="all" dirty="0" err="1">
                <a:solidFill>
                  <a:srgbClr val="7FA4B5"/>
                </a:solidFill>
                <a:latin typeface="Arial" panose="020B0604020202020204" pitchFamily="34" charset="0"/>
              </a:rPr>
              <a:t>krzemiński</a:t>
            </a:r>
            <a:r>
              <a:rPr lang="pl-PL" sz="2800" b="1" cap="all" dirty="0">
                <a:solidFill>
                  <a:srgbClr val="7FA4B5"/>
                </a:solidFill>
                <a:latin typeface="Arial" panose="020B0604020202020204" pitchFamily="34" charset="0"/>
              </a:rPr>
              <a:t>   </a:t>
            </a:r>
          </a:p>
          <a:p>
            <a:r>
              <a:rPr lang="pl-PL" sz="2800" b="1" cap="all" dirty="0">
                <a:solidFill>
                  <a:srgbClr val="7FA4B5"/>
                </a:solidFill>
                <a:latin typeface="Arial" panose="020B0604020202020204" pitchFamily="34" charset="0"/>
              </a:rPr>
              <a:t>Hubert </a:t>
            </a:r>
            <a:r>
              <a:rPr lang="pl-PL" sz="2800" b="1" cap="all" dirty="0" err="1">
                <a:solidFill>
                  <a:srgbClr val="7FA4B5"/>
                </a:solidFill>
                <a:latin typeface="Arial" panose="020B0604020202020204" pitchFamily="34" charset="0"/>
              </a:rPr>
              <a:t>kunikowski</a:t>
            </a:r>
            <a:r>
              <a:rPr lang="pl-PL" sz="2800" b="1" cap="all" dirty="0">
                <a:solidFill>
                  <a:srgbClr val="7FA4B5"/>
                </a:solidFill>
                <a:latin typeface="Arial" panose="020B0604020202020204" pitchFamily="34" charset="0"/>
              </a:rPr>
              <a:t>,   </a:t>
            </a:r>
            <a:r>
              <a:rPr lang="pl-PL" sz="2800" b="1" cap="all" dirty="0" err="1">
                <a:solidFill>
                  <a:srgbClr val="7FA4B5"/>
                </a:solidFill>
                <a:latin typeface="Arial" panose="020B0604020202020204" pitchFamily="34" charset="0"/>
              </a:rPr>
              <a:t>szymon</a:t>
            </a:r>
            <a:r>
              <a:rPr lang="pl-PL" sz="2800" b="1" cap="all" dirty="0">
                <a:solidFill>
                  <a:srgbClr val="7FA4B5"/>
                </a:solidFill>
                <a:latin typeface="Arial" panose="020B0604020202020204" pitchFamily="34" charset="0"/>
              </a:rPr>
              <a:t> </a:t>
            </a:r>
            <a:r>
              <a:rPr lang="pl-PL" sz="2800" b="1" cap="all" dirty="0" err="1">
                <a:solidFill>
                  <a:srgbClr val="7FA4B5"/>
                </a:solidFill>
                <a:latin typeface="Arial" panose="020B0604020202020204" pitchFamily="34" charset="0"/>
              </a:rPr>
              <a:t>maliszewski</a:t>
            </a:r>
            <a:endParaRPr lang="pl-PL" sz="2800" b="1" cap="all" dirty="0">
              <a:solidFill>
                <a:srgbClr val="7FA4B5"/>
              </a:solidFill>
              <a:latin typeface="Arial" panose="020B0604020202020204" pitchFamily="34" charset="0"/>
            </a:endParaRPr>
          </a:p>
          <a:p>
            <a:r>
              <a:rPr lang="pl-PL" sz="2400" b="1" i="1" cap="all" spc="700" dirty="0">
                <a:solidFill>
                  <a:srgbClr val="7FA4B5"/>
                </a:solidFill>
                <a:latin typeface="Arial" panose="020B0604020202020204" pitchFamily="34" charset="0"/>
              </a:rPr>
              <a:t>WARSAW    UNIVERSITY    OF    TECHNOLOGY</a:t>
            </a:r>
          </a:p>
        </p:txBody>
      </p:sp>
      <p:sp>
        <p:nvSpPr>
          <p:cNvPr id="15" name="Pole tekstowe 2">
            <a:extLst>
              <a:ext uri="{FF2B5EF4-FFF2-40B4-BE49-F238E27FC236}">
                <a16:creationId xmlns:a16="http://schemas.microsoft.com/office/drawing/2014/main" id="{3495D7A8-0C39-02C6-0420-39FD9AB546D3}"/>
              </a:ext>
            </a:extLst>
          </p:cNvPr>
          <p:cNvSpPr txBox="1">
            <a:spLocks noChangeArrowheads="1"/>
          </p:cNvSpPr>
          <p:nvPr/>
        </p:nvSpPr>
        <p:spPr bwMode="auto">
          <a:xfrm>
            <a:off x="9336" y="7677198"/>
            <a:ext cx="21443752" cy="907053"/>
          </a:xfrm>
          <a:prstGeom prst="rect">
            <a:avLst/>
          </a:prstGeom>
          <a:solidFill>
            <a:srgbClr val="9A1006"/>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latin typeface="Calibri" panose="020F0502020204030204" pitchFamily="34" charset="0"/>
                <a:ea typeface="Calibri" panose="020F0502020204030204" pitchFamily="34" charset="0"/>
                <a:cs typeface="Times New Roman" panose="02020603050405020304" pitchFamily="18" charset="0"/>
              </a:rPr>
              <a:t> </a:t>
            </a:r>
          </a:p>
        </p:txBody>
      </p:sp>
      <p:sp>
        <p:nvSpPr>
          <p:cNvPr id="27" name="pole tekstowe 26">
            <a:extLst>
              <a:ext uri="{FF2B5EF4-FFF2-40B4-BE49-F238E27FC236}">
                <a16:creationId xmlns:a16="http://schemas.microsoft.com/office/drawing/2014/main" id="{A4630E7B-07CE-438E-DCBB-BB882F08AD86}"/>
              </a:ext>
            </a:extLst>
          </p:cNvPr>
          <p:cNvSpPr txBox="1"/>
          <p:nvPr/>
        </p:nvSpPr>
        <p:spPr>
          <a:xfrm>
            <a:off x="261168" y="7793229"/>
            <a:ext cx="5808625" cy="646331"/>
          </a:xfrm>
          <a:prstGeom prst="rect">
            <a:avLst/>
          </a:prstGeom>
          <a:noFill/>
        </p:spPr>
        <p:txBody>
          <a:bodyPr wrap="square">
            <a:spAutoFit/>
          </a:bodyPr>
          <a:lstStyle/>
          <a:p>
            <a:r>
              <a:rPr lang="pl-PL" sz="3600" b="1" dirty="0">
                <a:solidFill>
                  <a:schemeClr val="bg1"/>
                </a:solidFill>
              </a:rPr>
              <a:t>DIABETIC RETINOPATHY</a:t>
            </a:r>
          </a:p>
        </p:txBody>
      </p:sp>
      <p:sp>
        <p:nvSpPr>
          <p:cNvPr id="57" name="pole tekstowe 56">
            <a:extLst>
              <a:ext uri="{FF2B5EF4-FFF2-40B4-BE49-F238E27FC236}">
                <a16:creationId xmlns:a16="http://schemas.microsoft.com/office/drawing/2014/main" id="{FAE57A07-9FF8-6A81-BD7D-A0CCBF9D26D6}"/>
              </a:ext>
            </a:extLst>
          </p:cNvPr>
          <p:cNvSpPr txBox="1"/>
          <p:nvPr/>
        </p:nvSpPr>
        <p:spPr>
          <a:xfrm>
            <a:off x="1387013" y="11638171"/>
            <a:ext cx="6997197" cy="461665"/>
          </a:xfrm>
          <a:prstGeom prst="rect">
            <a:avLst/>
          </a:prstGeom>
          <a:noFill/>
        </p:spPr>
        <p:txBody>
          <a:bodyPr wrap="square">
            <a:spAutoFit/>
          </a:bodyPr>
          <a:lstStyle/>
          <a:p>
            <a:pPr algn="ctr"/>
            <a:r>
              <a:rPr lang="pl-PL" sz="2400" dirty="0"/>
              <a:t>OCT </a:t>
            </a:r>
            <a:r>
              <a:rPr lang="pl-PL" sz="2400" dirty="0" err="1"/>
              <a:t>images</a:t>
            </a:r>
            <a:r>
              <a:rPr lang="pl-PL" sz="2400" dirty="0"/>
              <a:t> of </a:t>
            </a:r>
            <a:r>
              <a:rPr lang="pl-PL" sz="2400" dirty="0" err="1"/>
              <a:t>healthy</a:t>
            </a:r>
            <a:r>
              <a:rPr lang="pl-PL" sz="2400" dirty="0"/>
              <a:t> </a:t>
            </a:r>
            <a:r>
              <a:rPr lang="pl-PL" sz="2400" dirty="0" err="1"/>
              <a:t>eyes</a:t>
            </a:r>
            <a:endParaRPr lang="pl-PL" sz="2400" dirty="0"/>
          </a:p>
        </p:txBody>
      </p:sp>
      <p:sp>
        <p:nvSpPr>
          <p:cNvPr id="65" name="pole tekstowe 64">
            <a:extLst>
              <a:ext uri="{FF2B5EF4-FFF2-40B4-BE49-F238E27FC236}">
                <a16:creationId xmlns:a16="http://schemas.microsoft.com/office/drawing/2014/main" id="{E600F7D8-D2CC-6D48-032A-D8814C9A27D6}"/>
              </a:ext>
            </a:extLst>
          </p:cNvPr>
          <p:cNvSpPr txBox="1"/>
          <p:nvPr/>
        </p:nvSpPr>
        <p:spPr>
          <a:xfrm>
            <a:off x="231790" y="5659132"/>
            <a:ext cx="20875476" cy="1938992"/>
          </a:xfrm>
          <a:prstGeom prst="rect">
            <a:avLst/>
          </a:prstGeom>
          <a:noFill/>
        </p:spPr>
        <p:txBody>
          <a:bodyPr wrap="square" lIns="91440" tIns="45720" rIns="91440" bIns="45720" anchor="t">
            <a:spAutoFit/>
          </a:bodyPr>
          <a:lstStyle/>
          <a:p>
            <a:pPr algn="just"/>
            <a:r>
              <a:rPr lang="en-US" sz="2400" dirty="0">
                <a:effectLst/>
                <a:ea typeface="SimSun" panose="02010600030101010101" pitchFamily="2" charset="-122"/>
              </a:rPr>
              <a:t>This scientific article describes a project focused on creating a convolutional neural network designed to assist physicians in diagnosing diabetic retinopathy based on Optical Coherence Tomography (OCT) images. The project involves a comparison with existing research on the classification of this disease using fundus images. Leveraging a diverse dataset of 313 OCT images, encompassing both eyes affected by diabetic retinopathy and healthy eyes, we developed an effective neural network model. The proposed model demonstrates promising potential in supporting medical professionals in the diagnostic process for diabetic retinopathy. This research contributes to the advancement of medical imaging technologies and holds promise for improved healthcare outcomes in the realm of diabetic eye complications.</a:t>
            </a:r>
            <a:endParaRPr lang="pl-PL" sz="2400" dirty="0"/>
          </a:p>
        </p:txBody>
      </p:sp>
      <p:sp>
        <p:nvSpPr>
          <p:cNvPr id="70" name="pole tekstowe 69">
            <a:extLst>
              <a:ext uri="{FF2B5EF4-FFF2-40B4-BE49-F238E27FC236}">
                <a16:creationId xmlns:a16="http://schemas.microsoft.com/office/drawing/2014/main" id="{09BE9FBC-1B9D-9C80-6C65-F990B295195B}"/>
              </a:ext>
            </a:extLst>
          </p:cNvPr>
          <p:cNvSpPr txBox="1"/>
          <p:nvPr/>
        </p:nvSpPr>
        <p:spPr>
          <a:xfrm>
            <a:off x="10776776" y="10474071"/>
            <a:ext cx="10676313" cy="692049"/>
          </a:xfrm>
          <a:prstGeom prst="rect">
            <a:avLst/>
          </a:prstGeom>
          <a:noFill/>
        </p:spPr>
        <p:txBody>
          <a:bodyPr wrap="square">
            <a:spAutoFit/>
          </a:bodyPr>
          <a:lstStyle/>
          <a:p>
            <a:pPr>
              <a:lnSpc>
                <a:spcPct val="115000"/>
              </a:lnSpc>
              <a:spcAft>
                <a:spcPts val="1000"/>
              </a:spcAft>
            </a:pPr>
            <a:r>
              <a:rPr lang="pl-PL" sz="3600" b="1" dirty="0">
                <a:solidFill>
                  <a:schemeClr val="bg1"/>
                </a:solidFill>
                <a:effectLst/>
                <a:ea typeface="Calibri" panose="020F0502020204030204" pitchFamily="34" charset="0"/>
                <a:cs typeface="Times New Roman" panose="02020603050405020304" pitchFamily="18" charset="0"/>
              </a:rPr>
              <a:t>TWO-DIMENSION CONTROL SIGNAL, PLECS MODEL</a:t>
            </a:r>
            <a:endParaRPr lang="pl-PL" sz="3600" dirty="0">
              <a:solidFill>
                <a:schemeClr val="bg1"/>
              </a:solidFill>
              <a:effectLst/>
              <a:ea typeface="Calibri" panose="020F0502020204030204" pitchFamily="34" charset="0"/>
              <a:cs typeface="Times New Roman" panose="02020603050405020304" pitchFamily="18" charset="0"/>
            </a:endParaRPr>
          </a:p>
        </p:txBody>
      </p:sp>
      <p:sp>
        <p:nvSpPr>
          <p:cNvPr id="78" name="pole tekstowe 77">
            <a:extLst>
              <a:ext uri="{FF2B5EF4-FFF2-40B4-BE49-F238E27FC236}">
                <a16:creationId xmlns:a16="http://schemas.microsoft.com/office/drawing/2014/main" id="{38225F3A-ADAE-5562-5355-1916375C9DB1}"/>
              </a:ext>
            </a:extLst>
          </p:cNvPr>
          <p:cNvSpPr txBox="1"/>
          <p:nvPr/>
        </p:nvSpPr>
        <p:spPr>
          <a:xfrm>
            <a:off x="286362" y="27030489"/>
            <a:ext cx="20875476" cy="1200329"/>
          </a:xfrm>
          <a:prstGeom prst="rect">
            <a:avLst/>
          </a:prstGeom>
          <a:noFill/>
        </p:spPr>
        <p:txBody>
          <a:bodyPr wrap="square">
            <a:spAutoFit/>
          </a:bodyPr>
          <a:lstStyle/>
          <a:p>
            <a:pPr algn="just"/>
            <a:r>
              <a:rPr lang="en-US" sz="2400" dirty="0"/>
              <a:t>In conclusion, our study presents a significant advancement in the application of convolutional neural networks for the diagnosis of diabetic retinopathy using OCT images. Despite some computational limitations and relatively small dataset size, our model achieved an overall accuracy rate of over 92%</a:t>
            </a:r>
            <a:r>
              <a:rPr lang="pl-PL" sz="2400" dirty="0"/>
              <a:t>. This </a:t>
            </a:r>
            <a:r>
              <a:rPr lang="en-US" sz="2400" dirty="0"/>
              <a:t>demonstrates not only the feasibility but also the effectiveness of employing deep learning techniques in the early detection of this diabetic complication.</a:t>
            </a:r>
            <a:endParaRPr lang="pl-PL" sz="2400" dirty="0"/>
          </a:p>
        </p:txBody>
      </p:sp>
      <p:sp>
        <p:nvSpPr>
          <p:cNvPr id="86" name="Pole tekstowe 2">
            <a:extLst>
              <a:ext uri="{FF2B5EF4-FFF2-40B4-BE49-F238E27FC236}">
                <a16:creationId xmlns:a16="http://schemas.microsoft.com/office/drawing/2014/main" id="{B7C54F59-3625-5A23-C62A-45CA66402FE7}"/>
              </a:ext>
            </a:extLst>
          </p:cNvPr>
          <p:cNvSpPr txBox="1">
            <a:spLocks noChangeArrowheads="1"/>
          </p:cNvSpPr>
          <p:nvPr/>
        </p:nvSpPr>
        <p:spPr bwMode="auto">
          <a:xfrm>
            <a:off x="9336" y="26201107"/>
            <a:ext cx="21428861" cy="782388"/>
          </a:xfrm>
          <a:prstGeom prst="rect">
            <a:avLst/>
          </a:prstGeom>
          <a:solidFill>
            <a:srgbClr val="9A1006"/>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100">
                <a:solidFill>
                  <a:srgbClr val="FED542"/>
                </a:solidFill>
                <a:latin typeface="Calibri" panose="020F0502020204030204" pitchFamily="34" charset="0"/>
                <a:ea typeface="Calibri" panose="020F0502020204030204" pitchFamily="34" charset="0"/>
                <a:cs typeface="Times New Roman" panose="02020603050405020304" pitchFamily="18" charset="0"/>
              </a:rPr>
              <a:t> </a:t>
            </a:r>
            <a:endParaRPr lang="pl-PL" sz="1100">
              <a:latin typeface="Calibri" panose="020F0502020204030204" pitchFamily="34" charset="0"/>
              <a:ea typeface="Calibri" panose="020F0502020204030204" pitchFamily="34" charset="0"/>
              <a:cs typeface="Times New Roman" panose="02020603050405020304" pitchFamily="18" charset="0"/>
            </a:endParaRPr>
          </a:p>
        </p:txBody>
      </p:sp>
      <p:sp>
        <p:nvSpPr>
          <p:cNvPr id="87" name="pole tekstowe 86">
            <a:extLst>
              <a:ext uri="{FF2B5EF4-FFF2-40B4-BE49-F238E27FC236}">
                <a16:creationId xmlns:a16="http://schemas.microsoft.com/office/drawing/2014/main" id="{0A4816D9-41FC-4ADD-C7BD-2A79A2184FED}"/>
              </a:ext>
            </a:extLst>
          </p:cNvPr>
          <p:cNvSpPr txBox="1"/>
          <p:nvPr/>
        </p:nvSpPr>
        <p:spPr>
          <a:xfrm>
            <a:off x="9655692" y="7720940"/>
            <a:ext cx="11797395" cy="692049"/>
          </a:xfrm>
          <a:prstGeom prst="rect">
            <a:avLst/>
          </a:prstGeom>
          <a:noFill/>
        </p:spPr>
        <p:txBody>
          <a:bodyPr wrap="square">
            <a:spAutoFit/>
          </a:bodyPr>
          <a:lstStyle/>
          <a:p>
            <a:pPr>
              <a:lnSpc>
                <a:spcPct val="115000"/>
              </a:lnSpc>
              <a:spcAft>
                <a:spcPts val="1000"/>
              </a:spcAft>
            </a:pPr>
            <a:r>
              <a:rPr lang="pl-PL" sz="3600" b="1" dirty="0">
                <a:solidFill>
                  <a:schemeClr val="bg1"/>
                </a:solidFill>
                <a:effectLst/>
                <a:ea typeface="Calibri" panose="020F0502020204030204" pitchFamily="34" charset="0"/>
                <a:cs typeface="Times New Roman" panose="02020603050405020304" pitchFamily="18" charset="0"/>
              </a:rPr>
              <a:t>CONVOLUTIONAL NEURAL NETWORK</a:t>
            </a:r>
            <a:endParaRPr lang="pl-PL" sz="3600" dirty="0">
              <a:solidFill>
                <a:schemeClr val="bg1"/>
              </a:solidFill>
              <a:effectLst/>
              <a:ea typeface="Calibri" panose="020F0502020204030204" pitchFamily="34" charset="0"/>
              <a:cs typeface="Times New Roman" panose="02020603050405020304" pitchFamily="18" charset="0"/>
            </a:endParaRPr>
          </a:p>
        </p:txBody>
      </p:sp>
      <p:pic>
        <p:nvPicPr>
          <p:cNvPr id="6" name="Picture 2">
            <a:extLst>
              <a:ext uri="{FF2B5EF4-FFF2-40B4-BE49-F238E27FC236}">
                <a16:creationId xmlns:a16="http://schemas.microsoft.com/office/drawing/2014/main" id="{15351579-83D0-5D63-E122-AEA5F8CE0B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1208" y="28370095"/>
            <a:ext cx="4381209" cy="1899500"/>
          </a:xfrm>
          <a:prstGeom prst="rect">
            <a:avLst/>
          </a:prstGeom>
          <a:noFill/>
          <a:extLst>
            <a:ext uri="{909E8E84-426E-40DD-AFC4-6F175D3DCCD1}">
              <a14:hiddenFill xmlns:a14="http://schemas.microsoft.com/office/drawing/2010/main">
                <a:solidFill>
                  <a:srgbClr val="FFFFFF"/>
                </a:solidFill>
              </a14:hiddenFill>
            </a:ext>
          </a:extLst>
        </p:spPr>
      </p:pic>
      <p:pic>
        <p:nvPicPr>
          <p:cNvPr id="8" name="Obraz 7" descr="Obraz zawierający symbol, Grafika, Czcionka, design&#10;&#10;Opis wygenerowany automatycznie">
            <a:extLst>
              <a:ext uri="{FF2B5EF4-FFF2-40B4-BE49-F238E27FC236}">
                <a16:creationId xmlns:a16="http://schemas.microsoft.com/office/drawing/2014/main" id="{AF90687A-0316-00CB-2E08-0E632FE56B04}"/>
              </a:ext>
            </a:extLst>
          </p:cNvPr>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17712646" y="962246"/>
            <a:ext cx="2936941" cy="2961348"/>
          </a:xfrm>
          <a:prstGeom prst="rect">
            <a:avLst/>
          </a:prstGeom>
        </p:spPr>
      </p:pic>
      <p:pic>
        <p:nvPicPr>
          <p:cNvPr id="12" name="Obraz 11" descr="Obraz zawierający godło, symbol, logo, tekst&#10;&#10;Opis wygenerowany automatycznie">
            <a:extLst>
              <a:ext uri="{FF2B5EF4-FFF2-40B4-BE49-F238E27FC236}">
                <a16:creationId xmlns:a16="http://schemas.microsoft.com/office/drawing/2014/main" id="{FFA7B5C0-B0A1-59B2-F316-55EF09166C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790" y="622635"/>
            <a:ext cx="3645224" cy="3645224"/>
          </a:xfrm>
          <a:prstGeom prst="rect">
            <a:avLst/>
          </a:prstGeom>
        </p:spPr>
      </p:pic>
      <p:pic>
        <p:nvPicPr>
          <p:cNvPr id="36" name="Obraz 35" descr="Obraz zawierający tekst, Czcionka, zrzut ekranu, Grafika&#10;&#10;Opis wygenerowany automatycznie">
            <a:extLst>
              <a:ext uri="{FF2B5EF4-FFF2-40B4-BE49-F238E27FC236}">
                <a16:creationId xmlns:a16="http://schemas.microsoft.com/office/drawing/2014/main" id="{4C0F4208-15DA-503B-CC95-18583E593EF2}"/>
              </a:ext>
            </a:extLst>
          </p:cNvPr>
          <p:cNvPicPr>
            <a:picLocks noChangeAspect="1"/>
          </p:cNvPicPr>
          <p:nvPr/>
        </p:nvPicPr>
        <p:blipFill rotWithShape="1">
          <a:blip r:embed="rId6">
            <a:extLst>
              <a:ext uri="{28A0092B-C50C-407E-A947-70E740481C1C}">
                <a14:useLocalDpi xmlns:a14="http://schemas.microsoft.com/office/drawing/2010/main" val="0"/>
              </a:ext>
            </a:extLst>
          </a:blip>
          <a:srcRect l="9695" t="34432" r="19333" b="35008"/>
          <a:stretch/>
        </p:blipFill>
        <p:spPr>
          <a:xfrm>
            <a:off x="9336" y="28664735"/>
            <a:ext cx="7451474" cy="1283096"/>
          </a:xfrm>
          <a:prstGeom prst="rect">
            <a:avLst/>
          </a:prstGeom>
        </p:spPr>
      </p:pic>
      <p:pic>
        <p:nvPicPr>
          <p:cNvPr id="38" name="Obraz 37" descr="Obraz zawierający tekst, Czcionka, logo, symbol&#10;&#10;Opis wygenerowany automatycznie">
            <a:extLst>
              <a:ext uri="{FF2B5EF4-FFF2-40B4-BE49-F238E27FC236}">
                <a16:creationId xmlns:a16="http://schemas.microsoft.com/office/drawing/2014/main" id="{6F185755-E955-6E3F-7F81-073FE88968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25476" y="28467747"/>
            <a:ext cx="5840894" cy="1657431"/>
          </a:xfrm>
          <a:prstGeom prst="rect">
            <a:avLst/>
          </a:prstGeom>
        </p:spPr>
      </p:pic>
      <p:sp>
        <p:nvSpPr>
          <p:cNvPr id="11" name="pole tekstowe 10">
            <a:extLst>
              <a:ext uri="{FF2B5EF4-FFF2-40B4-BE49-F238E27FC236}">
                <a16:creationId xmlns:a16="http://schemas.microsoft.com/office/drawing/2014/main" id="{E3AD94D1-3B64-7E61-70D8-5A07986C672C}"/>
              </a:ext>
            </a:extLst>
          </p:cNvPr>
          <p:cNvSpPr txBox="1"/>
          <p:nvPr/>
        </p:nvSpPr>
        <p:spPr>
          <a:xfrm>
            <a:off x="363835" y="26191900"/>
            <a:ext cx="7487853" cy="692049"/>
          </a:xfrm>
          <a:prstGeom prst="rect">
            <a:avLst/>
          </a:prstGeom>
          <a:noFill/>
        </p:spPr>
        <p:txBody>
          <a:bodyPr wrap="square">
            <a:spAutoFit/>
          </a:bodyPr>
          <a:lstStyle/>
          <a:p>
            <a:pPr>
              <a:lnSpc>
                <a:spcPct val="115000"/>
              </a:lnSpc>
              <a:spcAft>
                <a:spcPts val="1000"/>
              </a:spcAft>
            </a:pPr>
            <a:r>
              <a:rPr lang="pl-PL" sz="3600" b="1" dirty="0">
                <a:solidFill>
                  <a:schemeClr val="bg1"/>
                </a:solidFill>
                <a:ea typeface="Calibri" panose="020F0502020204030204" pitchFamily="34" charset="0"/>
                <a:cs typeface="Times New Roman" panose="02020603050405020304" pitchFamily="18" charset="0"/>
              </a:rPr>
              <a:t>CONCLUSIONS</a:t>
            </a:r>
            <a:endParaRPr lang="pl-PL" sz="3600" dirty="0">
              <a:solidFill>
                <a:schemeClr val="bg1"/>
              </a:solidFill>
              <a:effectLst/>
              <a:ea typeface="Calibri" panose="020F0502020204030204" pitchFamily="34" charset="0"/>
              <a:cs typeface="Times New Roman" panose="02020603050405020304" pitchFamily="18" charset="0"/>
            </a:endParaRPr>
          </a:p>
        </p:txBody>
      </p:sp>
      <p:pic>
        <p:nvPicPr>
          <p:cNvPr id="14" name="Obraz 13" descr="Obraz zawierający zrzut ekranu, monochromatyzm, czarne i białe, Czarno-biała fotografia&#10;&#10;Opis wygenerowany automatycznie">
            <a:extLst>
              <a:ext uri="{FF2B5EF4-FFF2-40B4-BE49-F238E27FC236}">
                <a16:creationId xmlns:a16="http://schemas.microsoft.com/office/drawing/2014/main" id="{E64DDCEA-A631-2644-D71D-3A625446441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7236" y="8889825"/>
            <a:ext cx="3877102" cy="2584734"/>
          </a:xfrm>
          <a:prstGeom prst="rect">
            <a:avLst/>
          </a:prstGeom>
        </p:spPr>
      </p:pic>
      <p:pic>
        <p:nvPicPr>
          <p:cNvPr id="18" name="Obraz 17" descr="Obraz zawierający zrzut ekranu, czarne i białe, monochromatyzm, natura&#10;&#10;Opis wygenerowany automatycznie">
            <a:extLst>
              <a:ext uri="{FF2B5EF4-FFF2-40B4-BE49-F238E27FC236}">
                <a16:creationId xmlns:a16="http://schemas.microsoft.com/office/drawing/2014/main" id="{6EB6854F-32BC-AD58-C35A-A80FA4D5554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7236" y="15477570"/>
            <a:ext cx="3877102" cy="2584734"/>
          </a:xfrm>
          <a:prstGeom prst="rect">
            <a:avLst/>
          </a:prstGeom>
        </p:spPr>
      </p:pic>
      <p:sp>
        <p:nvSpPr>
          <p:cNvPr id="19" name="pole tekstowe 18">
            <a:extLst>
              <a:ext uri="{FF2B5EF4-FFF2-40B4-BE49-F238E27FC236}">
                <a16:creationId xmlns:a16="http://schemas.microsoft.com/office/drawing/2014/main" id="{11C3F8A6-2658-D725-23E6-F84BFC868578}"/>
              </a:ext>
            </a:extLst>
          </p:cNvPr>
          <p:cNvSpPr txBox="1"/>
          <p:nvPr/>
        </p:nvSpPr>
        <p:spPr>
          <a:xfrm>
            <a:off x="777236" y="18241258"/>
            <a:ext cx="8259718" cy="461665"/>
          </a:xfrm>
          <a:prstGeom prst="rect">
            <a:avLst/>
          </a:prstGeom>
          <a:noFill/>
        </p:spPr>
        <p:txBody>
          <a:bodyPr wrap="square">
            <a:spAutoFit/>
          </a:bodyPr>
          <a:lstStyle/>
          <a:p>
            <a:pPr algn="ctr"/>
            <a:r>
              <a:rPr lang="pl-PL" sz="2400" dirty="0"/>
              <a:t>OCT </a:t>
            </a:r>
            <a:r>
              <a:rPr lang="pl-PL" sz="2400" dirty="0" err="1"/>
              <a:t>images</a:t>
            </a:r>
            <a:r>
              <a:rPr lang="pl-PL" sz="2400" dirty="0"/>
              <a:t> of </a:t>
            </a:r>
            <a:r>
              <a:rPr lang="pl-PL" sz="2400" dirty="0" err="1"/>
              <a:t>eyes</a:t>
            </a:r>
            <a:r>
              <a:rPr lang="pl-PL" sz="2400" dirty="0"/>
              <a:t> with </a:t>
            </a:r>
            <a:r>
              <a:rPr lang="pl-PL" sz="2400" dirty="0" err="1"/>
              <a:t>different</a:t>
            </a:r>
            <a:r>
              <a:rPr lang="pl-PL" sz="2400" dirty="0"/>
              <a:t> </a:t>
            </a:r>
            <a:r>
              <a:rPr lang="pl-PL" sz="2400" dirty="0" err="1"/>
              <a:t>stages</a:t>
            </a:r>
            <a:r>
              <a:rPr lang="pl-PL" sz="2400" dirty="0"/>
              <a:t> of </a:t>
            </a:r>
            <a:r>
              <a:rPr lang="pl-PL" sz="2400" dirty="0" err="1"/>
              <a:t>retinopathy</a:t>
            </a:r>
            <a:endParaRPr lang="pl-PL" sz="2400" dirty="0"/>
          </a:p>
        </p:txBody>
      </p:sp>
      <p:sp>
        <p:nvSpPr>
          <p:cNvPr id="21" name="pole tekstowe 20">
            <a:extLst>
              <a:ext uri="{FF2B5EF4-FFF2-40B4-BE49-F238E27FC236}">
                <a16:creationId xmlns:a16="http://schemas.microsoft.com/office/drawing/2014/main" id="{433534D3-FFC9-8053-F7B2-A38BAB2DBD3D}"/>
              </a:ext>
            </a:extLst>
          </p:cNvPr>
          <p:cNvSpPr txBox="1"/>
          <p:nvPr/>
        </p:nvSpPr>
        <p:spPr>
          <a:xfrm>
            <a:off x="363835" y="18907209"/>
            <a:ext cx="8995378" cy="7109639"/>
          </a:xfrm>
          <a:prstGeom prst="rect">
            <a:avLst/>
          </a:prstGeom>
          <a:noFill/>
        </p:spPr>
        <p:txBody>
          <a:bodyPr wrap="square">
            <a:spAutoFit/>
          </a:bodyPr>
          <a:lstStyle/>
          <a:p>
            <a:r>
              <a:rPr lang="en-US" sz="2400" dirty="0"/>
              <a:t>Diabetic retinopathy is a condition where the blood vessels in the retina are damaged due to diabetes</a:t>
            </a:r>
            <a:r>
              <a:rPr lang="pl-PL" sz="2400" dirty="0"/>
              <a:t>. It </a:t>
            </a:r>
            <a:r>
              <a:rPr lang="en-US" sz="2400" dirty="0"/>
              <a:t>is the leading cause of blindness among working-age adults. </a:t>
            </a:r>
            <a:endParaRPr lang="pl-PL" sz="2400" dirty="0"/>
          </a:p>
          <a:p>
            <a:r>
              <a:rPr lang="en-US" sz="2400" dirty="0"/>
              <a:t>The condition typically progresses through distinct stages:</a:t>
            </a:r>
          </a:p>
          <a:p>
            <a:pPr marL="342900" indent="-342900">
              <a:buFont typeface="Arial" panose="020B0604020202020204" pitchFamily="34" charset="0"/>
              <a:buChar char="•"/>
            </a:pPr>
            <a:r>
              <a:rPr lang="en-US" sz="2400" dirty="0" err="1"/>
              <a:t>Nonproliferative</a:t>
            </a:r>
            <a:r>
              <a:rPr lang="en-US" sz="2400" dirty="0"/>
              <a:t> Stages</a:t>
            </a:r>
            <a:r>
              <a:rPr lang="pl-PL" sz="2400" dirty="0"/>
              <a:t> (</a:t>
            </a:r>
            <a:r>
              <a:rPr lang="pl-PL" sz="2400" dirty="0" err="1"/>
              <a:t>Mild</a:t>
            </a:r>
            <a:r>
              <a:rPr lang="pl-PL" sz="2400" dirty="0"/>
              <a:t>, </a:t>
            </a:r>
            <a:r>
              <a:rPr lang="pl-PL" sz="2400" dirty="0" err="1"/>
              <a:t>Moderate</a:t>
            </a:r>
            <a:r>
              <a:rPr lang="pl-PL" sz="2400" dirty="0"/>
              <a:t>, </a:t>
            </a:r>
            <a:r>
              <a:rPr lang="pl-PL" sz="2400" dirty="0" err="1"/>
              <a:t>Severe</a:t>
            </a:r>
            <a:r>
              <a:rPr lang="pl-PL" sz="2400" dirty="0"/>
              <a:t>)</a:t>
            </a:r>
            <a:r>
              <a:rPr lang="en-US" sz="2400" dirty="0"/>
              <a:t>: Initially, the blood vessels that nourish the retina become blocked, impeding proper blood flow. This stage may show few symptoms but can already be detected through eye exams.</a:t>
            </a:r>
          </a:p>
          <a:p>
            <a:pPr marL="342900" indent="-342900">
              <a:buFont typeface="Arial" panose="020B0604020202020204" pitchFamily="34" charset="0"/>
              <a:buChar char="•"/>
            </a:pPr>
            <a:r>
              <a:rPr lang="en-US" sz="2400" dirty="0"/>
              <a:t>Proliferative Stage: As the condition advances, it enters the proliferative stage, where new, abnormal blood vessels begin to grow on the surface of the retina. These new vessels are fragile and prone to leaking blood and fluid, significantly increasing the risk of vision loss and blindness.</a:t>
            </a:r>
          </a:p>
          <a:p>
            <a:r>
              <a:rPr lang="en-US" sz="2400" dirty="0"/>
              <a:t>Diabetic retinopathy affects both type 1 and type 2 diabetics. Early and accurate diagnosis, followed by effective treatment, is crucial to mitigate the risk of severe vision loss. With appropriate and timely medical care, the threat of blindness can be averted in most cases. Regular monitoring and management of diabetes are essential to control the progression of retinopathy and preserve eyesight.</a:t>
            </a:r>
            <a:endParaRPr lang="pl-PL" sz="2400" dirty="0"/>
          </a:p>
        </p:txBody>
      </p:sp>
      <p:pic>
        <p:nvPicPr>
          <p:cNvPr id="1026" name="Picture 2">
            <a:extLst>
              <a:ext uri="{FF2B5EF4-FFF2-40B4-BE49-F238E27FC236}">
                <a16:creationId xmlns:a16="http://schemas.microsoft.com/office/drawing/2014/main" id="{3E940C04-699D-6DE6-7E22-205BD9AAC58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65747" y="8968218"/>
            <a:ext cx="11379327" cy="3278208"/>
          </a:xfrm>
          <a:prstGeom prst="rect">
            <a:avLst/>
          </a:prstGeom>
          <a:noFill/>
          <a:extLst>
            <a:ext uri="{909E8E84-426E-40DD-AFC4-6F175D3DCCD1}">
              <a14:hiddenFill xmlns:a14="http://schemas.microsoft.com/office/drawing/2010/main">
                <a:solidFill>
                  <a:srgbClr val="FFFFFF"/>
                </a:solidFill>
              </a14:hiddenFill>
            </a:ext>
          </a:extLst>
        </p:spPr>
      </p:pic>
      <p:sp>
        <p:nvSpPr>
          <p:cNvPr id="22" name="pole tekstowe 21">
            <a:extLst>
              <a:ext uri="{FF2B5EF4-FFF2-40B4-BE49-F238E27FC236}">
                <a16:creationId xmlns:a16="http://schemas.microsoft.com/office/drawing/2014/main" id="{20091AE6-1CF3-4727-082D-BC6E1E1CEEA2}"/>
              </a:ext>
            </a:extLst>
          </p:cNvPr>
          <p:cNvSpPr txBox="1"/>
          <p:nvPr/>
        </p:nvSpPr>
        <p:spPr>
          <a:xfrm>
            <a:off x="9765747" y="12701960"/>
            <a:ext cx="11379327" cy="461665"/>
          </a:xfrm>
          <a:prstGeom prst="rect">
            <a:avLst/>
          </a:prstGeom>
          <a:noFill/>
        </p:spPr>
        <p:txBody>
          <a:bodyPr wrap="square">
            <a:spAutoFit/>
          </a:bodyPr>
          <a:lstStyle/>
          <a:p>
            <a:pPr algn="ctr"/>
            <a:r>
              <a:rPr lang="pl-PL" sz="2400" dirty="0"/>
              <a:t>Architecture</a:t>
            </a:r>
          </a:p>
        </p:txBody>
      </p:sp>
      <p:sp>
        <p:nvSpPr>
          <p:cNvPr id="24" name="pole tekstowe 23">
            <a:extLst>
              <a:ext uri="{FF2B5EF4-FFF2-40B4-BE49-F238E27FC236}">
                <a16:creationId xmlns:a16="http://schemas.microsoft.com/office/drawing/2014/main" id="{0CD95400-3766-9B3F-8003-1892753556E6}"/>
              </a:ext>
            </a:extLst>
          </p:cNvPr>
          <p:cNvSpPr txBox="1"/>
          <p:nvPr/>
        </p:nvSpPr>
        <p:spPr>
          <a:xfrm>
            <a:off x="9682399" y="13050533"/>
            <a:ext cx="11452528" cy="6740307"/>
          </a:xfrm>
          <a:prstGeom prst="rect">
            <a:avLst/>
          </a:prstGeom>
          <a:noFill/>
        </p:spPr>
        <p:txBody>
          <a:bodyPr wrap="square">
            <a:spAutoFit/>
          </a:bodyPr>
          <a:lstStyle/>
          <a:p>
            <a:r>
              <a:rPr lang="pl-PL" sz="2400" b="1" dirty="0"/>
              <a:t>Data </a:t>
            </a:r>
            <a:r>
              <a:rPr lang="en-GB" sz="2400" b="1" dirty="0"/>
              <a:t>Augmentation</a:t>
            </a:r>
            <a:endParaRPr lang="pl-PL" sz="2400" dirty="0"/>
          </a:p>
          <a:p>
            <a:r>
              <a:rPr lang="pl-PL" sz="2400" dirty="0"/>
              <a:t>  - </a:t>
            </a:r>
            <a:r>
              <a:rPr lang="pl-PL" sz="2400" dirty="0" err="1"/>
              <a:t>Shearing</a:t>
            </a:r>
            <a:endParaRPr lang="pl-PL" sz="2400" dirty="0"/>
          </a:p>
          <a:p>
            <a:r>
              <a:rPr lang="pl-PL" sz="2400" dirty="0"/>
              <a:t>  - </a:t>
            </a:r>
            <a:r>
              <a:rPr lang="pl-PL" sz="2400" dirty="0" err="1"/>
              <a:t>Zooming</a:t>
            </a:r>
            <a:endParaRPr lang="pl-PL" sz="2400" dirty="0"/>
          </a:p>
          <a:p>
            <a:r>
              <a:rPr lang="pl-PL" sz="2400" dirty="0"/>
              <a:t>  - </a:t>
            </a:r>
            <a:r>
              <a:rPr lang="pl-PL" sz="2400" dirty="0" err="1"/>
              <a:t>Horizontal</a:t>
            </a:r>
            <a:r>
              <a:rPr lang="pl-PL" sz="2400" dirty="0"/>
              <a:t> </a:t>
            </a:r>
            <a:r>
              <a:rPr lang="pl-PL" sz="2400" dirty="0" err="1"/>
              <a:t>flipping</a:t>
            </a:r>
            <a:endParaRPr lang="pl-PL" sz="2400" dirty="0"/>
          </a:p>
          <a:p>
            <a:endParaRPr lang="pl-PL" sz="2400" dirty="0"/>
          </a:p>
          <a:p>
            <a:r>
              <a:rPr lang="pl-PL" sz="2400" b="1" dirty="0"/>
              <a:t>Model Architecture</a:t>
            </a:r>
          </a:p>
          <a:p>
            <a:r>
              <a:rPr lang="pl-PL" sz="2400" dirty="0"/>
              <a:t>The model </a:t>
            </a:r>
            <a:r>
              <a:rPr lang="pl-PL" sz="2400" dirty="0" err="1"/>
              <a:t>architecture</a:t>
            </a:r>
            <a:r>
              <a:rPr lang="pl-PL" sz="2400" dirty="0"/>
              <a:t> </a:t>
            </a:r>
            <a:r>
              <a:rPr lang="pl-PL" sz="2400" dirty="0" err="1"/>
              <a:t>utilized</a:t>
            </a:r>
            <a:r>
              <a:rPr lang="pl-PL" sz="2400" dirty="0"/>
              <a:t> for the </a:t>
            </a:r>
            <a:r>
              <a:rPr lang="pl-PL" sz="2400" dirty="0" err="1"/>
              <a:t>classification</a:t>
            </a:r>
            <a:r>
              <a:rPr lang="pl-PL" sz="2400" dirty="0"/>
              <a:t> of </a:t>
            </a:r>
            <a:r>
              <a:rPr lang="pl-PL" sz="2400" dirty="0" err="1"/>
              <a:t>diabetic</a:t>
            </a:r>
            <a:r>
              <a:rPr lang="pl-PL" sz="2400" dirty="0"/>
              <a:t> </a:t>
            </a:r>
            <a:r>
              <a:rPr lang="pl-PL" sz="2400" dirty="0" err="1"/>
              <a:t>retinopathy</a:t>
            </a:r>
            <a:r>
              <a:rPr lang="pl-PL" sz="2400" dirty="0"/>
              <a:t> </a:t>
            </a:r>
            <a:r>
              <a:rPr lang="pl-PL" sz="2400" dirty="0" err="1"/>
              <a:t>employs</a:t>
            </a:r>
            <a:r>
              <a:rPr lang="pl-PL" sz="2400" dirty="0"/>
              <a:t>            a </a:t>
            </a:r>
            <a:r>
              <a:rPr lang="pl-PL" sz="2400" dirty="0" err="1"/>
              <a:t>convolutional</a:t>
            </a:r>
            <a:r>
              <a:rPr lang="pl-PL" sz="2400" dirty="0"/>
              <a:t> </a:t>
            </a:r>
            <a:r>
              <a:rPr lang="pl-PL" sz="2400" dirty="0" err="1"/>
              <a:t>neural</a:t>
            </a:r>
            <a:r>
              <a:rPr lang="pl-PL" sz="2400" dirty="0"/>
              <a:t> network (CNN) </a:t>
            </a:r>
            <a:r>
              <a:rPr lang="pl-PL" sz="2400" dirty="0" err="1"/>
              <a:t>implemented</a:t>
            </a:r>
            <a:r>
              <a:rPr lang="pl-PL" sz="2400" dirty="0"/>
              <a:t> </a:t>
            </a:r>
            <a:r>
              <a:rPr lang="pl-PL" sz="2400" dirty="0" err="1"/>
              <a:t>using</a:t>
            </a:r>
            <a:r>
              <a:rPr lang="pl-PL" sz="2400" dirty="0"/>
              <a:t> the </a:t>
            </a:r>
            <a:r>
              <a:rPr lang="pl-PL" sz="2400" dirty="0" err="1"/>
              <a:t>TensorFlow</a:t>
            </a:r>
            <a:r>
              <a:rPr lang="pl-PL" sz="2400" dirty="0"/>
              <a:t> </a:t>
            </a:r>
            <a:r>
              <a:rPr lang="pl-PL" sz="2400" dirty="0" err="1"/>
              <a:t>framework</a:t>
            </a:r>
            <a:r>
              <a:rPr lang="pl-PL" sz="2400" dirty="0"/>
              <a:t>. The </a:t>
            </a:r>
            <a:r>
              <a:rPr lang="pl-PL" sz="2400" dirty="0" err="1"/>
              <a:t>architecture</a:t>
            </a:r>
            <a:r>
              <a:rPr lang="pl-PL" sz="2400" dirty="0"/>
              <a:t> </a:t>
            </a:r>
            <a:r>
              <a:rPr lang="pl-PL" sz="2400" dirty="0" err="1"/>
              <a:t>comprises</a:t>
            </a:r>
            <a:r>
              <a:rPr lang="pl-PL" sz="2400" dirty="0"/>
              <a:t> </a:t>
            </a:r>
            <a:r>
              <a:rPr lang="pl-PL" sz="2400" dirty="0" err="1"/>
              <a:t>multiple</a:t>
            </a:r>
            <a:r>
              <a:rPr lang="pl-PL" sz="2400" dirty="0"/>
              <a:t> </a:t>
            </a:r>
            <a:r>
              <a:rPr lang="pl-PL" sz="2400" dirty="0" err="1"/>
              <a:t>convolutional</a:t>
            </a:r>
            <a:r>
              <a:rPr lang="pl-PL" sz="2400" dirty="0"/>
              <a:t> </a:t>
            </a:r>
            <a:r>
              <a:rPr lang="pl-PL" sz="2400" dirty="0" err="1"/>
              <a:t>layers</a:t>
            </a:r>
            <a:r>
              <a:rPr lang="pl-PL" sz="2400" dirty="0"/>
              <a:t> </a:t>
            </a:r>
            <a:r>
              <a:rPr lang="pl-PL" sz="2400" dirty="0" err="1"/>
              <a:t>followed</a:t>
            </a:r>
            <a:r>
              <a:rPr lang="pl-PL" sz="2400" dirty="0"/>
              <a:t> by max-</a:t>
            </a:r>
            <a:r>
              <a:rPr lang="pl-PL" sz="2400" dirty="0" err="1"/>
              <a:t>pooling</a:t>
            </a:r>
            <a:r>
              <a:rPr lang="pl-PL" sz="2400" dirty="0"/>
              <a:t> </a:t>
            </a:r>
            <a:r>
              <a:rPr lang="pl-PL" sz="2400" dirty="0" err="1"/>
              <a:t>layers</a:t>
            </a:r>
            <a:r>
              <a:rPr lang="pl-PL" sz="2400" dirty="0"/>
              <a:t> 		 to </a:t>
            </a:r>
            <a:r>
              <a:rPr lang="pl-PL" sz="2400" dirty="0" err="1"/>
              <a:t>extract</a:t>
            </a:r>
            <a:r>
              <a:rPr lang="pl-PL" sz="2400" dirty="0"/>
              <a:t> and </a:t>
            </a:r>
            <a:r>
              <a:rPr lang="pl-PL" sz="2400" dirty="0" err="1"/>
              <a:t>downsample</a:t>
            </a:r>
            <a:r>
              <a:rPr lang="pl-PL" sz="2400" dirty="0"/>
              <a:t> </a:t>
            </a:r>
            <a:r>
              <a:rPr lang="pl-PL" sz="2400" dirty="0" err="1"/>
              <a:t>features</a:t>
            </a:r>
            <a:r>
              <a:rPr lang="pl-PL" sz="2400" dirty="0"/>
              <a:t> from the </a:t>
            </a:r>
            <a:r>
              <a:rPr lang="pl-PL" sz="2400" dirty="0" err="1"/>
              <a:t>input</a:t>
            </a:r>
            <a:r>
              <a:rPr lang="pl-PL" sz="2400" dirty="0"/>
              <a:t> </a:t>
            </a:r>
            <a:r>
              <a:rPr lang="pl-PL" sz="2400" dirty="0" err="1"/>
              <a:t>retinal</a:t>
            </a:r>
            <a:r>
              <a:rPr lang="pl-PL" sz="2400" dirty="0"/>
              <a:t> </a:t>
            </a:r>
            <a:r>
              <a:rPr lang="pl-PL" sz="2400" dirty="0" err="1"/>
              <a:t>images</a:t>
            </a:r>
            <a:r>
              <a:rPr lang="pl-PL" sz="2400" dirty="0"/>
              <a:t>. The model </a:t>
            </a:r>
            <a:r>
              <a:rPr lang="pl-PL" sz="2400" dirty="0" err="1"/>
              <a:t>is</a:t>
            </a:r>
            <a:r>
              <a:rPr lang="pl-PL" sz="2400" dirty="0"/>
              <a:t> </a:t>
            </a:r>
            <a:r>
              <a:rPr lang="pl-PL" sz="2400" dirty="0" err="1"/>
              <a:t>designed</a:t>
            </a:r>
            <a:r>
              <a:rPr lang="pl-PL" sz="2400" dirty="0"/>
              <a:t> to </a:t>
            </a:r>
            <a:r>
              <a:rPr lang="pl-PL" sz="2400" dirty="0" err="1"/>
              <a:t>classify</a:t>
            </a:r>
            <a:r>
              <a:rPr lang="pl-PL" sz="2400" dirty="0"/>
              <a:t> </a:t>
            </a:r>
            <a:r>
              <a:rPr lang="pl-PL" sz="2400" dirty="0" err="1"/>
              <a:t>images</a:t>
            </a:r>
            <a:r>
              <a:rPr lang="pl-PL" sz="2400" dirty="0"/>
              <a:t> </a:t>
            </a:r>
            <a:r>
              <a:rPr lang="pl-PL" sz="2400" dirty="0" err="1"/>
              <a:t>into</a:t>
            </a:r>
            <a:r>
              <a:rPr lang="pl-PL" sz="2400" dirty="0"/>
              <a:t> </a:t>
            </a:r>
            <a:r>
              <a:rPr lang="pl-PL" sz="2400" dirty="0" err="1"/>
              <a:t>two</a:t>
            </a:r>
            <a:r>
              <a:rPr lang="pl-PL" sz="2400" dirty="0"/>
              <a:t> </a:t>
            </a:r>
            <a:r>
              <a:rPr lang="pl-PL" sz="2400" dirty="0" err="1"/>
              <a:t>categories</a:t>
            </a:r>
            <a:r>
              <a:rPr lang="pl-PL" sz="2400" dirty="0"/>
              <a:t>: </a:t>
            </a:r>
            <a:r>
              <a:rPr lang="pl-PL" sz="2400" dirty="0" err="1"/>
              <a:t>healthy</a:t>
            </a:r>
            <a:r>
              <a:rPr lang="pl-PL" sz="2400" dirty="0"/>
              <a:t> </a:t>
            </a:r>
            <a:r>
              <a:rPr lang="pl-PL" sz="2400" dirty="0" err="1"/>
              <a:t>eyes</a:t>
            </a:r>
            <a:r>
              <a:rPr lang="pl-PL" sz="2400" dirty="0"/>
              <a:t> and </a:t>
            </a:r>
            <a:r>
              <a:rPr lang="pl-PL" sz="2400" dirty="0" err="1"/>
              <a:t>eyes</a:t>
            </a:r>
            <a:r>
              <a:rPr lang="pl-PL" sz="2400" dirty="0"/>
              <a:t> with </a:t>
            </a:r>
            <a:r>
              <a:rPr lang="pl-PL" sz="2400" dirty="0" err="1"/>
              <a:t>diabetic</a:t>
            </a:r>
            <a:r>
              <a:rPr lang="pl-PL" sz="2400" dirty="0"/>
              <a:t> </a:t>
            </a:r>
            <a:r>
              <a:rPr lang="pl-PL" sz="2400" dirty="0" err="1"/>
              <a:t>retinopathy</a:t>
            </a:r>
            <a:r>
              <a:rPr lang="pl-PL" sz="2400" dirty="0"/>
              <a:t>.</a:t>
            </a:r>
          </a:p>
          <a:p>
            <a:endParaRPr lang="pl-PL" sz="2400" dirty="0"/>
          </a:p>
          <a:p>
            <a:r>
              <a:rPr lang="pl-PL" sz="2400" b="1" dirty="0"/>
              <a:t>Model </a:t>
            </a:r>
            <a:r>
              <a:rPr lang="pl-PL" sz="2400" b="1" dirty="0" err="1"/>
              <a:t>Compilation</a:t>
            </a:r>
            <a:r>
              <a:rPr lang="pl-PL" sz="2400" b="1" dirty="0"/>
              <a:t> and Training</a:t>
            </a:r>
          </a:p>
          <a:p>
            <a:r>
              <a:rPr lang="pl-PL" sz="2400" dirty="0"/>
              <a:t>The model </a:t>
            </a:r>
            <a:r>
              <a:rPr lang="pl-PL" sz="2400" dirty="0" err="1"/>
              <a:t>is</a:t>
            </a:r>
            <a:r>
              <a:rPr lang="pl-PL" sz="2400" dirty="0"/>
              <a:t> </a:t>
            </a:r>
            <a:r>
              <a:rPr lang="pl-PL" sz="2400" dirty="0" err="1"/>
              <a:t>compiled</a:t>
            </a:r>
            <a:r>
              <a:rPr lang="pl-PL" sz="2400" dirty="0"/>
              <a:t> </a:t>
            </a:r>
            <a:r>
              <a:rPr lang="pl-PL" sz="2400" dirty="0" err="1"/>
              <a:t>using</a:t>
            </a:r>
            <a:r>
              <a:rPr lang="pl-PL" sz="2400" dirty="0"/>
              <a:t> the Adam </a:t>
            </a:r>
            <a:r>
              <a:rPr lang="pl-PL" sz="2400" dirty="0" err="1"/>
              <a:t>optimizer</a:t>
            </a:r>
            <a:r>
              <a:rPr lang="pl-PL" sz="2400" dirty="0"/>
              <a:t> and </a:t>
            </a:r>
            <a:r>
              <a:rPr lang="pl-PL" sz="2400" dirty="0" err="1"/>
              <a:t>binary</a:t>
            </a:r>
            <a:r>
              <a:rPr lang="pl-PL" sz="2400" dirty="0"/>
              <a:t> cross-</a:t>
            </a:r>
            <a:r>
              <a:rPr lang="pl-PL" sz="2400" dirty="0" err="1"/>
              <a:t>entropy</a:t>
            </a:r>
            <a:r>
              <a:rPr lang="pl-PL" sz="2400" dirty="0"/>
              <a:t> </a:t>
            </a:r>
            <a:r>
              <a:rPr lang="pl-PL" sz="2400" dirty="0" err="1"/>
              <a:t>loss</a:t>
            </a:r>
            <a:r>
              <a:rPr lang="pl-PL" sz="2400" dirty="0"/>
              <a:t> </a:t>
            </a:r>
            <a:r>
              <a:rPr lang="pl-PL" sz="2400" dirty="0" err="1"/>
              <a:t>function</a:t>
            </a:r>
            <a:r>
              <a:rPr lang="pl-PL" sz="2400" dirty="0"/>
              <a:t>. </a:t>
            </a:r>
            <a:r>
              <a:rPr lang="pl-PL" sz="2400" dirty="0" err="1"/>
              <a:t>During</a:t>
            </a:r>
            <a:r>
              <a:rPr lang="pl-PL" sz="2400" dirty="0"/>
              <a:t> </a:t>
            </a:r>
            <a:r>
              <a:rPr lang="pl-PL" sz="2400" dirty="0" err="1"/>
              <a:t>training</a:t>
            </a:r>
            <a:r>
              <a:rPr lang="pl-PL" sz="2400" dirty="0"/>
              <a:t>, the model </a:t>
            </a:r>
            <a:r>
              <a:rPr lang="pl-PL" sz="2400" dirty="0" err="1"/>
              <a:t>is</a:t>
            </a:r>
            <a:r>
              <a:rPr lang="pl-PL" sz="2400" dirty="0"/>
              <a:t> </a:t>
            </a:r>
            <a:r>
              <a:rPr lang="pl-PL" sz="2400" dirty="0" err="1"/>
              <a:t>fed</a:t>
            </a:r>
            <a:r>
              <a:rPr lang="pl-PL" sz="2400" dirty="0"/>
              <a:t> </a:t>
            </a:r>
            <a:r>
              <a:rPr lang="pl-PL" sz="2400" dirty="0" err="1"/>
              <a:t>batches</a:t>
            </a:r>
            <a:r>
              <a:rPr lang="pl-PL" sz="2400" dirty="0"/>
              <a:t> of </a:t>
            </a:r>
            <a:r>
              <a:rPr lang="pl-PL" sz="2400" dirty="0" err="1"/>
              <a:t>augmented</a:t>
            </a:r>
            <a:r>
              <a:rPr lang="pl-PL" sz="2400" dirty="0"/>
              <a:t> </a:t>
            </a:r>
            <a:r>
              <a:rPr lang="pl-PL" sz="2400" dirty="0" err="1"/>
              <a:t>retinal</a:t>
            </a:r>
            <a:r>
              <a:rPr lang="pl-PL" sz="2400" dirty="0"/>
              <a:t> </a:t>
            </a:r>
            <a:r>
              <a:rPr lang="pl-PL" sz="2400" dirty="0" err="1"/>
              <a:t>images</a:t>
            </a:r>
            <a:r>
              <a:rPr lang="pl-PL" sz="2400" dirty="0"/>
              <a:t> </a:t>
            </a:r>
            <a:r>
              <a:rPr lang="pl-PL" sz="2400" dirty="0" err="1"/>
              <a:t>generated</a:t>
            </a:r>
            <a:r>
              <a:rPr lang="pl-PL" sz="2400" dirty="0"/>
              <a:t> </a:t>
            </a:r>
            <a:r>
              <a:rPr lang="pl-PL" sz="2400" dirty="0" err="1"/>
              <a:t>using</a:t>
            </a:r>
            <a:r>
              <a:rPr lang="pl-PL" sz="2400" dirty="0"/>
              <a:t> the </a:t>
            </a:r>
            <a:r>
              <a:rPr lang="pl-PL" sz="2400" dirty="0" err="1"/>
              <a:t>ImageDataGenerator</a:t>
            </a:r>
            <a:r>
              <a:rPr lang="pl-PL" sz="2400" dirty="0"/>
              <a:t> </a:t>
            </a:r>
            <a:r>
              <a:rPr lang="pl-PL" sz="2400" dirty="0" err="1"/>
              <a:t>class</a:t>
            </a:r>
            <a:r>
              <a:rPr lang="pl-PL" sz="2400" dirty="0"/>
              <a:t>. The </a:t>
            </a:r>
            <a:r>
              <a:rPr lang="pl-PL" sz="2400" dirty="0" err="1"/>
              <a:t>training</a:t>
            </a:r>
            <a:r>
              <a:rPr lang="pl-PL" sz="2400" dirty="0"/>
              <a:t> </a:t>
            </a:r>
            <a:r>
              <a:rPr lang="pl-PL" sz="2400" dirty="0" err="1"/>
              <a:t>process</a:t>
            </a:r>
            <a:r>
              <a:rPr lang="pl-PL" sz="2400" dirty="0"/>
              <a:t> </a:t>
            </a:r>
            <a:r>
              <a:rPr lang="pl-PL" sz="2400" dirty="0" err="1"/>
              <a:t>entails</a:t>
            </a:r>
            <a:r>
              <a:rPr lang="pl-PL" sz="2400" dirty="0"/>
              <a:t> </a:t>
            </a:r>
            <a:r>
              <a:rPr lang="pl-PL" sz="2400" dirty="0" err="1"/>
              <a:t>minimizing</a:t>
            </a:r>
            <a:r>
              <a:rPr lang="pl-PL" sz="2400" dirty="0"/>
              <a:t> the </a:t>
            </a:r>
            <a:r>
              <a:rPr lang="pl-PL" sz="2400" dirty="0" err="1"/>
              <a:t>loss</a:t>
            </a:r>
            <a:r>
              <a:rPr lang="pl-PL" sz="2400" dirty="0"/>
              <a:t> </a:t>
            </a:r>
            <a:r>
              <a:rPr lang="pl-PL" sz="2400" dirty="0" err="1"/>
              <a:t>function</a:t>
            </a:r>
            <a:r>
              <a:rPr lang="pl-PL" sz="2400" dirty="0"/>
              <a:t> and </a:t>
            </a:r>
            <a:r>
              <a:rPr lang="pl-PL" sz="2400" dirty="0" err="1"/>
              <a:t>updating</a:t>
            </a:r>
            <a:r>
              <a:rPr lang="pl-PL" sz="2400" dirty="0"/>
              <a:t> the </a:t>
            </a:r>
            <a:r>
              <a:rPr lang="pl-PL" sz="2400" dirty="0" err="1"/>
              <a:t>model's</a:t>
            </a:r>
            <a:r>
              <a:rPr lang="pl-PL" sz="2400" dirty="0"/>
              <a:t> </a:t>
            </a:r>
            <a:r>
              <a:rPr lang="pl-PL" sz="2400" dirty="0" err="1"/>
              <a:t>parameters</a:t>
            </a:r>
            <a:r>
              <a:rPr lang="pl-PL" sz="2400" dirty="0"/>
              <a:t> to </a:t>
            </a:r>
            <a:r>
              <a:rPr lang="pl-PL" sz="2400" dirty="0" err="1"/>
              <a:t>enhance</a:t>
            </a:r>
            <a:r>
              <a:rPr lang="pl-PL" sz="2400" dirty="0"/>
              <a:t> </a:t>
            </a:r>
            <a:r>
              <a:rPr lang="pl-PL" sz="2400" dirty="0" err="1"/>
              <a:t>its</a:t>
            </a:r>
            <a:r>
              <a:rPr lang="pl-PL" sz="2400" dirty="0"/>
              <a:t> performance. The </a:t>
            </a:r>
            <a:r>
              <a:rPr lang="pl-PL" sz="2400" dirty="0" err="1"/>
              <a:t>training</a:t>
            </a:r>
            <a:r>
              <a:rPr lang="pl-PL" sz="2400" dirty="0"/>
              <a:t> </a:t>
            </a:r>
            <a:r>
              <a:rPr lang="pl-PL" sz="2400" dirty="0" err="1"/>
              <a:t>is</a:t>
            </a:r>
            <a:r>
              <a:rPr lang="pl-PL" sz="2400" dirty="0"/>
              <a:t> </a:t>
            </a:r>
            <a:r>
              <a:rPr lang="pl-PL" sz="2400" dirty="0" err="1"/>
              <a:t>executed</a:t>
            </a:r>
            <a:r>
              <a:rPr lang="pl-PL" sz="2400" dirty="0"/>
              <a:t> for a </a:t>
            </a:r>
            <a:r>
              <a:rPr lang="pl-PL" sz="2400" dirty="0" err="1"/>
              <a:t>specified</a:t>
            </a:r>
            <a:r>
              <a:rPr lang="pl-PL" sz="2400" dirty="0"/>
              <a:t> </a:t>
            </a:r>
            <a:r>
              <a:rPr lang="pl-PL" sz="2400" dirty="0" err="1"/>
              <a:t>number</a:t>
            </a:r>
            <a:r>
              <a:rPr lang="pl-PL" sz="2400" dirty="0"/>
              <a:t> of </a:t>
            </a:r>
            <a:r>
              <a:rPr lang="pl-PL" sz="2400" dirty="0" err="1"/>
              <a:t>epochs</a:t>
            </a:r>
            <a:r>
              <a:rPr lang="pl-PL" sz="2400" dirty="0"/>
              <a:t>.</a:t>
            </a:r>
          </a:p>
        </p:txBody>
      </p:sp>
      <p:graphicFrame>
        <p:nvGraphicFramePr>
          <p:cNvPr id="30" name="Tabela 29">
            <a:extLst>
              <a:ext uri="{FF2B5EF4-FFF2-40B4-BE49-F238E27FC236}">
                <a16:creationId xmlns:a16="http://schemas.microsoft.com/office/drawing/2014/main" id="{3047243F-157B-8454-C510-838B91955064}"/>
              </a:ext>
            </a:extLst>
          </p:cNvPr>
          <p:cNvGraphicFramePr>
            <a:graphicFrameLocks noGrp="1"/>
          </p:cNvGraphicFramePr>
          <p:nvPr>
            <p:extLst>
              <p:ext uri="{D42A27DB-BD31-4B8C-83A1-F6EECF244321}">
                <p14:modId xmlns:p14="http://schemas.microsoft.com/office/powerpoint/2010/main" val="2206378181"/>
              </p:ext>
            </p:extLst>
          </p:nvPr>
        </p:nvGraphicFramePr>
        <p:xfrm>
          <a:off x="9692687" y="21391076"/>
          <a:ext cx="5862582" cy="4121814"/>
        </p:xfrm>
        <a:graphic>
          <a:graphicData uri="http://schemas.openxmlformats.org/drawingml/2006/table">
            <a:tbl>
              <a:tblPr firstRow="1" bandRow="1">
                <a:tableStyleId>{5C22544A-7EE6-4342-B048-85BDC9FD1C3A}</a:tableStyleId>
              </a:tblPr>
              <a:tblGrid>
                <a:gridCol w="3696808">
                  <a:extLst>
                    <a:ext uri="{9D8B030D-6E8A-4147-A177-3AD203B41FA5}">
                      <a16:colId xmlns:a16="http://schemas.microsoft.com/office/drawing/2014/main" val="1764572297"/>
                    </a:ext>
                  </a:extLst>
                </a:gridCol>
                <a:gridCol w="2165774">
                  <a:extLst>
                    <a:ext uri="{9D8B030D-6E8A-4147-A177-3AD203B41FA5}">
                      <a16:colId xmlns:a16="http://schemas.microsoft.com/office/drawing/2014/main" val="3463586066"/>
                    </a:ext>
                  </a:extLst>
                </a:gridCol>
              </a:tblGrid>
              <a:tr h="686969">
                <a:tc gridSpan="2">
                  <a:txBody>
                    <a:bodyPr/>
                    <a:lstStyle/>
                    <a:p>
                      <a:pPr algn="ctr"/>
                      <a:endParaRPr lang="pl-PL" sz="3200" dirty="0"/>
                    </a:p>
                  </a:txBody>
                  <a:tcPr>
                    <a:noFill/>
                  </a:tcPr>
                </a:tc>
                <a:tc hMerge="1">
                  <a:txBody>
                    <a:bodyPr/>
                    <a:lstStyle/>
                    <a:p>
                      <a:endParaRPr lang="pl-PL" dirty="0"/>
                    </a:p>
                  </a:txBody>
                  <a:tcPr/>
                </a:tc>
                <a:extLst>
                  <a:ext uri="{0D108BD9-81ED-4DB2-BD59-A6C34878D82A}">
                    <a16:rowId xmlns:a16="http://schemas.microsoft.com/office/drawing/2014/main" val="1716819680"/>
                  </a:ext>
                </a:extLst>
              </a:tr>
              <a:tr h="686969">
                <a:tc>
                  <a:txBody>
                    <a:bodyPr/>
                    <a:lstStyle/>
                    <a:p>
                      <a:r>
                        <a:rPr lang="pl-PL" sz="3200" dirty="0" err="1">
                          <a:solidFill>
                            <a:schemeClr val="bg1"/>
                          </a:solidFill>
                        </a:rPr>
                        <a:t>Metric</a:t>
                      </a:r>
                      <a:endParaRPr lang="pl-PL" sz="3200" dirty="0">
                        <a:solidFill>
                          <a:schemeClr val="bg1"/>
                        </a:solidFill>
                      </a:endParaRPr>
                    </a:p>
                  </a:txBody>
                  <a:tcPr>
                    <a:solidFill>
                      <a:srgbClr val="9A1006"/>
                    </a:solidFill>
                  </a:tcPr>
                </a:tc>
                <a:tc>
                  <a:txBody>
                    <a:bodyPr/>
                    <a:lstStyle/>
                    <a:p>
                      <a:r>
                        <a:rPr lang="pl-PL" sz="3200" dirty="0">
                          <a:solidFill>
                            <a:schemeClr val="bg1"/>
                          </a:solidFill>
                        </a:rPr>
                        <a:t>Value</a:t>
                      </a:r>
                    </a:p>
                  </a:txBody>
                  <a:tcPr>
                    <a:solidFill>
                      <a:srgbClr val="9A1006"/>
                    </a:solidFill>
                  </a:tcPr>
                </a:tc>
                <a:extLst>
                  <a:ext uri="{0D108BD9-81ED-4DB2-BD59-A6C34878D82A}">
                    <a16:rowId xmlns:a16="http://schemas.microsoft.com/office/drawing/2014/main" val="701565468"/>
                  </a:ext>
                </a:extLst>
              </a:tr>
              <a:tr h="686969">
                <a:tc>
                  <a:txBody>
                    <a:bodyPr/>
                    <a:lstStyle/>
                    <a:p>
                      <a:r>
                        <a:rPr lang="pl-PL" sz="3200" dirty="0" err="1">
                          <a:solidFill>
                            <a:schemeClr val="bg1"/>
                          </a:solidFill>
                          <a:effectLst>
                            <a:glow>
                              <a:schemeClr val="bg1"/>
                            </a:glow>
                          </a:effectLst>
                        </a:rPr>
                        <a:t>Overall</a:t>
                      </a:r>
                      <a:r>
                        <a:rPr lang="pl-PL" sz="3200" dirty="0">
                          <a:solidFill>
                            <a:schemeClr val="bg1"/>
                          </a:solidFill>
                          <a:effectLst>
                            <a:glow>
                              <a:schemeClr val="bg1"/>
                            </a:glow>
                          </a:effectLst>
                        </a:rPr>
                        <a:t> </a:t>
                      </a:r>
                      <a:r>
                        <a:rPr lang="pl-PL" sz="3200" dirty="0" err="1">
                          <a:solidFill>
                            <a:schemeClr val="bg1"/>
                          </a:solidFill>
                          <a:effectLst>
                            <a:glow>
                              <a:schemeClr val="bg1"/>
                            </a:glow>
                          </a:effectLst>
                        </a:rPr>
                        <a:t>accuracy</a:t>
                      </a:r>
                      <a:endParaRPr lang="pl-PL" sz="3200" dirty="0">
                        <a:solidFill>
                          <a:schemeClr val="bg1"/>
                        </a:solidFill>
                        <a:effectLst>
                          <a:glow>
                            <a:schemeClr val="bg1"/>
                          </a:glow>
                        </a:effectLst>
                      </a:endParaRPr>
                    </a:p>
                  </a:txBody>
                  <a:tcPr>
                    <a:solidFill>
                      <a:srgbClr val="9A1006"/>
                    </a:solidFill>
                  </a:tcPr>
                </a:tc>
                <a:tc>
                  <a:txBody>
                    <a:bodyPr/>
                    <a:lstStyle/>
                    <a:p>
                      <a:r>
                        <a:rPr lang="pl-PL" sz="3200" dirty="0"/>
                        <a:t>0.9231</a:t>
                      </a:r>
                    </a:p>
                  </a:txBody>
                  <a:tcPr>
                    <a:solidFill>
                      <a:schemeClr val="bg1"/>
                    </a:solidFill>
                  </a:tcPr>
                </a:tc>
                <a:extLst>
                  <a:ext uri="{0D108BD9-81ED-4DB2-BD59-A6C34878D82A}">
                    <a16:rowId xmlns:a16="http://schemas.microsoft.com/office/drawing/2014/main" val="4169011567"/>
                  </a:ext>
                </a:extLst>
              </a:tr>
              <a:tr h="686969">
                <a:tc>
                  <a:txBody>
                    <a:bodyPr/>
                    <a:lstStyle/>
                    <a:p>
                      <a:r>
                        <a:rPr lang="pl-PL" sz="3200" dirty="0" err="1">
                          <a:solidFill>
                            <a:schemeClr val="bg1"/>
                          </a:solidFill>
                          <a:effectLst>
                            <a:glow>
                              <a:schemeClr val="bg1"/>
                            </a:glow>
                          </a:effectLst>
                        </a:rPr>
                        <a:t>Overall</a:t>
                      </a:r>
                      <a:r>
                        <a:rPr lang="pl-PL" sz="3200" dirty="0">
                          <a:solidFill>
                            <a:schemeClr val="bg1"/>
                          </a:solidFill>
                          <a:effectLst>
                            <a:glow>
                              <a:schemeClr val="bg1"/>
                            </a:glow>
                          </a:effectLst>
                        </a:rPr>
                        <a:t> precision</a:t>
                      </a:r>
                    </a:p>
                  </a:txBody>
                  <a:tcPr>
                    <a:solidFill>
                      <a:srgbClr val="9A1006"/>
                    </a:solidFill>
                  </a:tcPr>
                </a:tc>
                <a:tc>
                  <a:txBody>
                    <a:bodyPr/>
                    <a:lstStyle/>
                    <a:p>
                      <a:r>
                        <a:rPr lang="pl-PL" sz="3200" dirty="0"/>
                        <a:t>0.9333</a:t>
                      </a:r>
                    </a:p>
                  </a:txBody>
                  <a:tcPr>
                    <a:solidFill>
                      <a:schemeClr val="bg1">
                        <a:lumMod val="85000"/>
                      </a:schemeClr>
                    </a:solidFill>
                  </a:tcPr>
                </a:tc>
                <a:extLst>
                  <a:ext uri="{0D108BD9-81ED-4DB2-BD59-A6C34878D82A}">
                    <a16:rowId xmlns:a16="http://schemas.microsoft.com/office/drawing/2014/main" val="1039754012"/>
                  </a:ext>
                </a:extLst>
              </a:tr>
              <a:tr h="686969">
                <a:tc>
                  <a:txBody>
                    <a:bodyPr/>
                    <a:lstStyle/>
                    <a:p>
                      <a:r>
                        <a:rPr lang="pl-PL" sz="3200" dirty="0" err="1">
                          <a:solidFill>
                            <a:schemeClr val="bg1"/>
                          </a:solidFill>
                          <a:effectLst>
                            <a:glow>
                              <a:schemeClr val="bg1"/>
                            </a:glow>
                          </a:effectLst>
                        </a:rPr>
                        <a:t>Overall</a:t>
                      </a:r>
                      <a:r>
                        <a:rPr lang="pl-PL" sz="3200" dirty="0">
                          <a:solidFill>
                            <a:schemeClr val="bg1"/>
                          </a:solidFill>
                          <a:effectLst>
                            <a:glow>
                              <a:schemeClr val="bg1"/>
                            </a:glow>
                          </a:effectLst>
                        </a:rPr>
                        <a:t> </a:t>
                      </a:r>
                      <a:r>
                        <a:rPr lang="pl-PL" sz="3200" dirty="0" err="1">
                          <a:solidFill>
                            <a:schemeClr val="bg1"/>
                          </a:solidFill>
                          <a:effectLst>
                            <a:glow>
                              <a:schemeClr val="bg1"/>
                            </a:glow>
                          </a:effectLst>
                        </a:rPr>
                        <a:t>recall</a:t>
                      </a:r>
                      <a:endParaRPr lang="pl-PL" sz="3200" dirty="0">
                        <a:solidFill>
                          <a:schemeClr val="bg1"/>
                        </a:solidFill>
                        <a:effectLst>
                          <a:glow>
                            <a:schemeClr val="bg1"/>
                          </a:glow>
                        </a:effectLst>
                      </a:endParaRPr>
                    </a:p>
                  </a:txBody>
                  <a:tcPr>
                    <a:solidFill>
                      <a:srgbClr val="9A1006"/>
                    </a:solidFill>
                  </a:tcPr>
                </a:tc>
                <a:tc>
                  <a:txBody>
                    <a:bodyPr/>
                    <a:lstStyle/>
                    <a:p>
                      <a:r>
                        <a:rPr lang="pl-PL" sz="3200" dirty="0"/>
                        <a:t>0.9515</a:t>
                      </a:r>
                    </a:p>
                  </a:txBody>
                  <a:tcPr>
                    <a:solidFill>
                      <a:schemeClr val="bg1"/>
                    </a:solidFill>
                  </a:tcPr>
                </a:tc>
                <a:extLst>
                  <a:ext uri="{0D108BD9-81ED-4DB2-BD59-A6C34878D82A}">
                    <a16:rowId xmlns:a16="http://schemas.microsoft.com/office/drawing/2014/main" val="1896103707"/>
                  </a:ext>
                </a:extLst>
              </a:tr>
              <a:tr h="686969">
                <a:tc>
                  <a:txBody>
                    <a:bodyPr/>
                    <a:lstStyle/>
                    <a:p>
                      <a:r>
                        <a:rPr lang="pl-PL" sz="3200" dirty="0" err="1">
                          <a:solidFill>
                            <a:schemeClr val="bg1"/>
                          </a:solidFill>
                          <a:effectLst>
                            <a:glow>
                              <a:schemeClr val="bg1"/>
                            </a:glow>
                          </a:effectLst>
                        </a:rPr>
                        <a:t>Overall</a:t>
                      </a:r>
                      <a:r>
                        <a:rPr lang="pl-PL" sz="3200" dirty="0">
                          <a:solidFill>
                            <a:schemeClr val="bg1"/>
                          </a:solidFill>
                          <a:effectLst>
                            <a:glow>
                              <a:schemeClr val="bg1"/>
                            </a:glow>
                          </a:effectLst>
                        </a:rPr>
                        <a:t> F1 </a:t>
                      </a:r>
                      <a:r>
                        <a:rPr lang="pl-PL" sz="3200" dirty="0" err="1">
                          <a:solidFill>
                            <a:schemeClr val="bg1"/>
                          </a:solidFill>
                          <a:effectLst>
                            <a:glow>
                              <a:schemeClr val="bg1"/>
                            </a:glow>
                          </a:effectLst>
                        </a:rPr>
                        <a:t>score</a:t>
                      </a:r>
                      <a:endParaRPr lang="pl-PL" sz="3200" dirty="0">
                        <a:solidFill>
                          <a:schemeClr val="bg1"/>
                        </a:solidFill>
                        <a:effectLst>
                          <a:glow>
                            <a:schemeClr val="bg1"/>
                          </a:glow>
                        </a:effectLst>
                      </a:endParaRPr>
                    </a:p>
                  </a:txBody>
                  <a:tcPr>
                    <a:solidFill>
                      <a:srgbClr val="9A1006"/>
                    </a:solidFill>
                  </a:tcPr>
                </a:tc>
                <a:tc>
                  <a:txBody>
                    <a:bodyPr/>
                    <a:lstStyle/>
                    <a:p>
                      <a:r>
                        <a:rPr lang="pl-PL" sz="3200" dirty="0"/>
                        <a:t>0.9423</a:t>
                      </a:r>
                    </a:p>
                  </a:txBody>
                  <a:tcPr>
                    <a:solidFill>
                      <a:schemeClr val="bg1">
                        <a:lumMod val="85000"/>
                      </a:schemeClr>
                    </a:solidFill>
                  </a:tcPr>
                </a:tc>
                <a:extLst>
                  <a:ext uri="{0D108BD9-81ED-4DB2-BD59-A6C34878D82A}">
                    <a16:rowId xmlns:a16="http://schemas.microsoft.com/office/drawing/2014/main" val="999480793"/>
                  </a:ext>
                </a:extLst>
              </a:tr>
            </a:tbl>
          </a:graphicData>
        </a:graphic>
      </p:graphicFrame>
      <p:pic>
        <p:nvPicPr>
          <p:cNvPr id="13" name="Picture 12">
            <a:extLst>
              <a:ext uri="{FF2B5EF4-FFF2-40B4-BE49-F238E27FC236}">
                <a16:creationId xmlns:a16="http://schemas.microsoft.com/office/drawing/2014/main" id="{79A6B251-A924-10AF-CC39-5561D2E76B17}"/>
              </a:ext>
            </a:extLst>
          </p:cNvPr>
          <p:cNvPicPr>
            <a:picLocks noChangeAspect="1"/>
          </p:cNvPicPr>
          <p:nvPr/>
        </p:nvPicPr>
        <p:blipFill>
          <a:blip r:embed="rId11"/>
          <a:stretch>
            <a:fillRect/>
          </a:stretch>
        </p:blipFill>
        <p:spPr>
          <a:xfrm>
            <a:off x="15963790" y="21714852"/>
            <a:ext cx="5356850" cy="1053055"/>
          </a:xfrm>
          <a:prstGeom prst="rect">
            <a:avLst/>
          </a:prstGeom>
        </p:spPr>
      </p:pic>
      <p:pic>
        <p:nvPicPr>
          <p:cNvPr id="16" name="Picture 15">
            <a:extLst>
              <a:ext uri="{FF2B5EF4-FFF2-40B4-BE49-F238E27FC236}">
                <a16:creationId xmlns:a16="http://schemas.microsoft.com/office/drawing/2014/main" id="{454F90BF-2C90-CE8B-137B-891D1B1D3340}"/>
              </a:ext>
            </a:extLst>
          </p:cNvPr>
          <p:cNvPicPr>
            <a:picLocks noChangeAspect="1"/>
          </p:cNvPicPr>
          <p:nvPr/>
        </p:nvPicPr>
        <p:blipFill rotWithShape="1">
          <a:blip r:embed="rId12"/>
          <a:srcRect l="7922" b="-12526"/>
          <a:stretch/>
        </p:blipFill>
        <p:spPr>
          <a:xfrm>
            <a:off x="15913657" y="22777114"/>
            <a:ext cx="3617983" cy="978372"/>
          </a:xfrm>
          <a:prstGeom prst="rect">
            <a:avLst/>
          </a:prstGeom>
        </p:spPr>
      </p:pic>
      <p:pic>
        <p:nvPicPr>
          <p:cNvPr id="17" name="Picture 16">
            <a:extLst>
              <a:ext uri="{FF2B5EF4-FFF2-40B4-BE49-F238E27FC236}">
                <a16:creationId xmlns:a16="http://schemas.microsoft.com/office/drawing/2014/main" id="{02F824A4-8318-F7D7-691A-1E33764EC9E9}"/>
              </a:ext>
            </a:extLst>
          </p:cNvPr>
          <p:cNvPicPr>
            <a:picLocks noChangeAspect="1"/>
          </p:cNvPicPr>
          <p:nvPr/>
        </p:nvPicPr>
        <p:blipFill>
          <a:blip r:embed="rId13"/>
          <a:stretch>
            <a:fillRect/>
          </a:stretch>
        </p:blipFill>
        <p:spPr>
          <a:xfrm>
            <a:off x="15913657" y="23670047"/>
            <a:ext cx="3106409" cy="989493"/>
          </a:xfrm>
          <a:prstGeom prst="rect">
            <a:avLst/>
          </a:prstGeom>
        </p:spPr>
      </p:pic>
      <p:pic>
        <p:nvPicPr>
          <p:cNvPr id="20" name="Picture 19">
            <a:extLst>
              <a:ext uri="{FF2B5EF4-FFF2-40B4-BE49-F238E27FC236}">
                <a16:creationId xmlns:a16="http://schemas.microsoft.com/office/drawing/2014/main" id="{436666C2-9674-ADD4-C3E5-92A592A62ACE}"/>
              </a:ext>
            </a:extLst>
          </p:cNvPr>
          <p:cNvPicPr>
            <a:picLocks noChangeAspect="1"/>
          </p:cNvPicPr>
          <p:nvPr/>
        </p:nvPicPr>
        <p:blipFill>
          <a:blip r:embed="rId14"/>
          <a:stretch>
            <a:fillRect/>
          </a:stretch>
        </p:blipFill>
        <p:spPr>
          <a:xfrm>
            <a:off x="15917046" y="24571596"/>
            <a:ext cx="5190220" cy="1072298"/>
          </a:xfrm>
          <a:prstGeom prst="rect">
            <a:avLst/>
          </a:prstGeom>
        </p:spPr>
      </p:pic>
      <p:sp>
        <p:nvSpPr>
          <p:cNvPr id="23" name="Pole tekstowe 2">
            <a:extLst>
              <a:ext uri="{FF2B5EF4-FFF2-40B4-BE49-F238E27FC236}">
                <a16:creationId xmlns:a16="http://schemas.microsoft.com/office/drawing/2014/main" id="{5D9BA2CF-0C5F-B65F-35D7-33C6D6A1034B}"/>
              </a:ext>
            </a:extLst>
          </p:cNvPr>
          <p:cNvSpPr txBox="1">
            <a:spLocks noChangeArrowheads="1"/>
          </p:cNvSpPr>
          <p:nvPr/>
        </p:nvSpPr>
        <p:spPr bwMode="auto">
          <a:xfrm>
            <a:off x="9655692" y="19981751"/>
            <a:ext cx="11797395" cy="782388"/>
          </a:xfrm>
          <a:prstGeom prst="rect">
            <a:avLst/>
          </a:prstGeom>
          <a:solidFill>
            <a:srgbClr val="9A1006"/>
          </a:solidFill>
          <a:ln w="9525">
            <a:noFill/>
            <a:miter lim="800000"/>
            <a:headEnd/>
            <a:tailEnd/>
          </a:ln>
        </p:spPr>
        <p:txBody>
          <a:bodyPr rot="0" vert="horz" wrap="square" lIns="91440" tIns="45720" rIns="91440" bIns="45720" anchor="ctr" anchorCtr="0">
            <a:noAutofit/>
          </a:bodyPr>
          <a:lstStyle/>
          <a:p>
            <a:r>
              <a:rPr lang="pl-PL" sz="3600" b="1" dirty="0">
                <a:solidFill>
                  <a:schemeClr val="bg1"/>
                </a:solidFill>
                <a:cs typeface="Arial" panose="020B0604020202020204" pitchFamily="34" charset="0"/>
              </a:rPr>
              <a:t>CLASSIFICATION RESULTS</a:t>
            </a:r>
          </a:p>
        </p:txBody>
      </p:sp>
      <p:sp>
        <p:nvSpPr>
          <p:cNvPr id="28" name="TextBox 27">
            <a:extLst>
              <a:ext uri="{FF2B5EF4-FFF2-40B4-BE49-F238E27FC236}">
                <a16:creationId xmlns:a16="http://schemas.microsoft.com/office/drawing/2014/main" id="{CE24A92E-D811-41F6-B534-6DD6CEBE2710}"/>
              </a:ext>
            </a:extLst>
          </p:cNvPr>
          <p:cNvSpPr txBox="1"/>
          <p:nvPr/>
        </p:nvSpPr>
        <p:spPr>
          <a:xfrm>
            <a:off x="9655692" y="20902642"/>
            <a:ext cx="10817156" cy="830997"/>
          </a:xfrm>
          <a:prstGeom prst="rect">
            <a:avLst/>
          </a:prstGeom>
          <a:noFill/>
        </p:spPr>
        <p:txBody>
          <a:bodyPr wrap="square">
            <a:spAutoFit/>
          </a:bodyPr>
          <a:lstStyle/>
          <a:p>
            <a:r>
              <a:rPr lang="en-US" sz="2400" dirty="0"/>
              <a:t>Due to the small number of images, the results were obtained using leave-one-out validation to obtain reliable results.</a:t>
            </a:r>
            <a:endParaRPr lang="en-PL" sz="2400" dirty="0">
              <a:cs typeface="Arial" panose="020B0604020202020204" pitchFamily="34" charset="0"/>
            </a:endParaRPr>
          </a:p>
        </p:txBody>
      </p:sp>
      <p:pic>
        <p:nvPicPr>
          <p:cNvPr id="9" name="Obraz 8" descr="Obraz zawierający czarne i białe, zrzut ekranu, góra, monochromatyzm&#10;&#10;Opis wygenerowany automatycznie">
            <a:extLst>
              <a:ext uri="{FF2B5EF4-FFF2-40B4-BE49-F238E27FC236}">
                <a16:creationId xmlns:a16="http://schemas.microsoft.com/office/drawing/2014/main" id="{13F7AC38-96A1-66F1-6163-C4889909D87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59852" y="12334271"/>
            <a:ext cx="3877102" cy="2584735"/>
          </a:xfrm>
          <a:prstGeom prst="rect">
            <a:avLst/>
          </a:prstGeom>
        </p:spPr>
      </p:pic>
      <p:pic>
        <p:nvPicPr>
          <p:cNvPr id="25" name="Obraz 24" descr="Obraz zawierający robak, zrzut ekranu, bezkręgowiec, czarne i białe&#10;&#10;Opis wygenerowany automatycznie">
            <a:extLst>
              <a:ext uri="{FF2B5EF4-FFF2-40B4-BE49-F238E27FC236}">
                <a16:creationId xmlns:a16="http://schemas.microsoft.com/office/drawing/2014/main" id="{A87B61FF-FCC5-B622-A0CA-0CD047DC771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77236" y="12344893"/>
            <a:ext cx="3877102" cy="2584734"/>
          </a:xfrm>
          <a:prstGeom prst="rect">
            <a:avLst/>
          </a:prstGeom>
        </p:spPr>
      </p:pic>
      <p:pic>
        <p:nvPicPr>
          <p:cNvPr id="31" name="Obraz 30" descr="Obraz zawierający czarne i białe, zrzut ekranu, czarne, monochromatyzm&#10;&#10;Opis wygenerowany automatycznie">
            <a:extLst>
              <a:ext uri="{FF2B5EF4-FFF2-40B4-BE49-F238E27FC236}">
                <a16:creationId xmlns:a16="http://schemas.microsoft.com/office/drawing/2014/main" id="{A7F06708-5DE5-A6BB-2AA3-B8A5594A896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159852" y="15466334"/>
            <a:ext cx="3877102" cy="2584735"/>
          </a:xfrm>
          <a:prstGeom prst="rect">
            <a:avLst/>
          </a:prstGeom>
        </p:spPr>
      </p:pic>
      <p:pic>
        <p:nvPicPr>
          <p:cNvPr id="33" name="Obraz 32" descr="Obraz zawierający zrzut ekranu, monochromatyzm, czarne i białe, Czarno-biała fotografia&#10;&#10;Opis wygenerowany automatycznie">
            <a:extLst>
              <a:ext uri="{FF2B5EF4-FFF2-40B4-BE49-F238E27FC236}">
                <a16:creationId xmlns:a16="http://schemas.microsoft.com/office/drawing/2014/main" id="{D82BDC92-FA1F-D3CC-96E5-1C9D98064F8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159852" y="8889825"/>
            <a:ext cx="3877102" cy="2584734"/>
          </a:xfrm>
          <a:prstGeom prst="rect">
            <a:avLst/>
          </a:prstGeom>
        </p:spPr>
      </p:pic>
      <p:sp>
        <p:nvSpPr>
          <p:cNvPr id="41" name="pole tekstowe 40">
            <a:extLst>
              <a:ext uri="{FF2B5EF4-FFF2-40B4-BE49-F238E27FC236}">
                <a16:creationId xmlns:a16="http://schemas.microsoft.com/office/drawing/2014/main" id="{5C781B12-9FAB-EB50-450F-3BD94898E780}"/>
              </a:ext>
            </a:extLst>
          </p:cNvPr>
          <p:cNvSpPr txBox="1"/>
          <p:nvPr/>
        </p:nvSpPr>
        <p:spPr>
          <a:xfrm>
            <a:off x="261168" y="4860705"/>
            <a:ext cx="5808625" cy="646331"/>
          </a:xfrm>
          <a:prstGeom prst="rect">
            <a:avLst/>
          </a:prstGeom>
          <a:noFill/>
        </p:spPr>
        <p:txBody>
          <a:bodyPr wrap="square">
            <a:spAutoFit/>
          </a:bodyPr>
          <a:lstStyle/>
          <a:p>
            <a:r>
              <a:rPr lang="pl-PL" sz="3600" b="1" dirty="0">
                <a:solidFill>
                  <a:schemeClr val="bg1"/>
                </a:solidFill>
              </a:rPr>
              <a:t>INTRODUCTION</a:t>
            </a:r>
          </a:p>
        </p:txBody>
      </p:sp>
    </p:spTree>
    <p:extLst>
      <p:ext uri="{BB962C8B-B14F-4D97-AF65-F5344CB8AC3E}">
        <p14:creationId xmlns:p14="http://schemas.microsoft.com/office/powerpoint/2010/main" val="3711544576"/>
      </p:ext>
    </p:extLst>
  </p:cSld>
  <p:clrMapOvr>
    <a:masterClrMapping/>
  </p:clrMapOvr>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7DFDA8BB08CFA14D9982C7FA3F66279D" ma:contentTypeVersion="2" ma:contentTypeDescription="Utwórz nowy dokument." ma:contentTypeScope="" ma:versionID="21c7dec1d3d9edcca6cae81ab42d5399">
  <xsd:schema xmlns:xsd="http://www.w3.org/2001/XMLSchema" xmlns:xs="http://www.w3.org/2001/XMLSchema" xmlns:p="http://schemas.microsoft.com/office/2006/metadata/properties" xmlns:ns2="d1181569-126d-4474-af2e-d8153e2549c0" targetNamespace="http://schemas.microsoft.com/office/2006/metadata/properties" ma:root="true" ma:fieldsID="2f95620a8b9af76ac550828884b015d0" ns2:_="">
    <xsd:import namespace="d1181569-126d-4474-af2e-d8153e2549c0"/>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181569-126d-4474-af2e-d8153e2549c0" elementFormDefault="qualified">
    <xsd:import namespace="http://schemas.microsoft.com/office/2006/documentManagement/types"/>
    <xsd:import namespace="http://schemas.microsoft.com/office/infopath/2007/PartnerControls"/>
    <xsd:element name="SharedWithUsers" ma:index="8" nillable="true" ma:displayName="Udostępniani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Udostępnione dla — szczegóły"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1181569-126d-4474-af2e-d8153e2549c0">
      <UserInfo>
        <DisplayName>Członkowie witryny GE224</DisplayName>
        <AccountId>13</AccountId>
        <AccountType/>
      </UserInfo>
    </SharedWithUsers>
  </documentManagement>
</p:properties>
</file>

<file path=customXml/itemProps1.xml><?xml version="1.0" encoding="utf-8"?>
<ds:datastoreItem xmlns:ds="http://schemas.openxmlformats.org/officeDocument/2006/customXml" ds:itemID="{4BA82BD6-57D5-40E0-A655-59A7F73A63E4}">
  <ds:schemaRefs>
    <ds:schemaRef ds:uri="http://schemas.microsoft.com/sharepoint/v3/contenttype/forms"/>
  </ds:schemaRefs>
</ds:datastoreItem>
</file>

<file path=customXml/itemProps2.xml><?xml version="1.0" encoding="utf-8"?>
<ds:datastoreItem xmlns:ds="http://schemas.openxmlformats.org/officeDocument/2006/customXml" ds:itemID="{C9AA752F-EBF5-44A3-8D74-0657616FB9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181569-126d-4474-af2e-d8153e2549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B65E8E-0E6D-4141-8872-8D81FBD2F498}">
  <ds:schemaRefs>
    <ds:schemaRef ds:uri="http://schemas.microsoft.com/office/2006/metadata/properties"/>
    <ds:schemaRef ds:uri="http://schemas.microsoft.com/office/infopath/2007/PartnerControls"/>
    <ds:schemaRef ds:uri="d1181569-126d-4474-af2e-d8153e2549c0"/>
  </ds:schemaRefs>
</ds:datastoreItem>
</file>

<file path=docProps/app.xml><?xml version="1.0" encoding="utf-8"?>
<Properties xmlns="http://schemas.openxmlformats.org/officeDocument/2006/extended-properties" xmlns:vt="http://schemas.openxmlformats.org/officeDocument/2006/docPropsVTypes">
  <Template>Office Theme</Template>
  <TotalTime>787</TotalTime>
  <Words>628</Words>
  <Application>Microsoft Office PowerPoint</Application>
  <PresentationFormat>Niestandardowy</PresentationFormat>
  <Paragraphs>48</Paragraphs>
  <Slides>1</Slides>
  <Notes>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vt:i4>
      </vt:variant>
    </vt:vector>
  </HeadingPairs>
  <TitlesOfParts>
    <vt:vector size="6" baseType="lpstr">
      <vt:lpstr>SimSun</vt:lpstr>
      <vt:lpstr>Arial</vt:lpstr>
      <vt:lpstr>Calibri</vt:lpstr>
      <vt:lpstr>Calibri Light</vt:lpstr>
      <vt:lpstr>Motyw pakietu Office</vt:lpstr>
      <vt:lpstr>Convolutional Neural Network for Diabetic Retinopathy Detection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Siwek Krzysztof</dc:creator>
  <cp:lastModifiedBy>Adrian Krzemiński</cp:lastModifiedBy>
  <cp:revision>60</cp:revision>
  <dcterms:created xsi:type="dcterms:W3CDTF">2022-05-17T15:32:36Z</dcterms:created>
  <dcterms:modified xsi:type="dcterms:W3CDTF">2024-04-16T22:51:39Z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0x0101007DFDA8BB08CFA14D9982C7FA3F66279D</vt:lpwstr>
  </property>
</Properties>
</file>