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7"/>
  </p:notesMasterIdLst>
  <p:sldIdLst>
    <p:sldId id="256" r:id="rId2"/>
    <p:sldId id="258" r:id="rId3"/>
    <p:sldId id="309" r:id="rId4"/>
    <p:sldId id="327" r:id="rId5"/>
    <p:sldId id="329" r:id="rId6"/>
    <p:sldId id="330" r:id="rId7"/>
    <p:sldId id="310" r:id="rId8"/>
    <p:sldId id="331" r:id="rId9"/>
    <p:sldId id="332" r:id="rId10"/>
    <p:sldId id="333" r:id="rId11"/>
    <p:sldId id="335" r:id="rId12"/>
    <p:sldId id="336" r:id="rId13"/>
    <p:sldId id="337" r:id="rId14"/>
    <p:sldId id="315" r:id="rId15"/>
    <p:sldId id="284" r:id="rId16"/>
  </p:sldIdLst>
  <p:sldSz cx="9144000" cy="5143500" type="screen16x9"/>
  <p:notesSz cx="6858000" cy="9144000"/>
  <p:embeddedFontLst>
    <p:embeddedFont>
      <p:font typeface="Open Sans Light" panose="020B0604020202020204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Nanum Myeongjo" panose="020B0604020202020204" charset="-127"/>
      <p:regular r:id="rId26"/>
      <p:bold r:id="rId27"/>
    </p:embeddedFont>
    <p:embeddedFont>
      <p:font typeface="Open Sans" panose="020B0604020202020204" charset="0"/>
      <p:regular r:id="rId28"/>
      <p:bold r:id="rId29"/>
      <p:italic r:id="rId30"/>
      <p:boldItalic r:id="rId31"/>
    </p:embeddedFont>
    <p:embeddedFont>
      <p:font typeface="Playfair Display" panose="020B060402020202020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A9E0FE-2317-2F64-27D0-67B122F82463}" v="1582" dt="2023-09-11T17:48:30.537"/>
    <p1510:client id="{705BAE6F-20F6-B954-C730-C8A5B4A371F8}" v="475" dt="2023-09-12T01:22:13.143"/>
    <p1510:client id="{AE7372C0-7F63-805D-84DD-783216F9B898}" v="22" dt="2023-09-11T14:43:55.568"/>
  </p1510:revLst>
</p1510:revInfo>
</file>

<file path=ppt/tableStyles.xml><?xml version="1.0" encoding="utf-8"?>
<a:tblStyleLst xmlns:a="http://schemas.openxmlformats.org/drawingml/2006/main" def="{BDC68761-CE01-46A6-B47B-D8E6B3737B6F}">
  <a:tblStyle styleId="{BDC68761-CE01-46A6-B47B-D8E6B3737B6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7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tableStyles" Target="tableStyles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7768402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9a36df630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9a36df630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14910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410390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11746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2115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90611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594601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gb26d4d080c_0_3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7" name="Google Shape;787;gb26d4d080c_0_3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5776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97b0c871f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97b0c871ff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1412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6304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57662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9144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78507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8524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55391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gb26d4d080c_0_4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3" name="Google Shape;793;gb26d4d080c_0_4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9389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rgbClr val="2A2828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 flipH="1">
            <a:off x="2483850" y="1822325"/>
            <a:ext cx="4176300" cy="9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3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865150" y="3143463"/>
            <a:ext cx="3413700" cy="17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2">
  <p:cSld name="TITLE_AND_BODY_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title"/>
          </p:nvPr>
        </p:nvSpPr>
        <p:spPr>
          <a:xfrm>
            <a:off x="4772261" y="1947672"/>
            <a:ext cx="3182100" cy="3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subTitle" idx="1"/>
          </p:nvPr>
        </p:nvSpPr>
        <p:spPr>
          <a:xfrm>
            <a:off x="4772261" y="2761488"/>
            <a:ext cx="3182100" cy="539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ONE_COLUMN_TEXT_2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716050" y="543200"/>
            <a:ext cx="7711500" cy="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ubTitle" idx="1"/>
          </p:nvPr>
        </p:nvSpPr>
        <p:spPr>
          <a:xfrm>
            <a:off x="937350" y="3199413"/>
            <a:ext cx="21213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title" idx="2" hasCustomPrompt="1"/>
          </p:nvPr>
        </p:nvSpPr>
        <p:spPr>
          <a:xfrm>
            <a:off x="937350" y="2878300"/>
            <a:ext cx="2121300" cy="26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65" name="Google Shape;65;p16"/>
          <p:cNvSpPr txBox="1">
            <a:spLocks noGrp="1"/>
          </p:cNvSpPr>
          <p:nvPr>
            <p:ph type="subTitle" idx="3"/>
          </p:nvPr>
        </p:nvSpPr>
        <p:spPr>
          <a:xfrm>
            <a:off x="3511100" y="3199413"/>
            <a:ext cx="21213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title" idx="4" hasCustomPrompt="1"/>
          </p:nvPr>
        </p:nvSpPr>
        <p:spPr>
          <a:xfrm>
            <a:off x="3511700" y="2878300"/>
            <a:ext cx="2120100" cy="26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67" name="Google Shape;67;p16"/>
          <p:cNvSpPr txBox="1">
            <a:spLocks noGrp="1"/>
          </p:cNvSpPr>
          <p:nvPr>
            <p:ph type="subTitle" idx="5"/>
          </p:nvPr>
        </p:nvSpPr>
        <p:spPr>
          <a:xfrm>
            <a:off x="6081600" y="3199413"/>
            <a:ext cx="21213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title" idx="6" hasCustomPrompt="1"/>
          </p:nvPr>
        </p:nvSpPr>
        <p:spPr>
          <a:xfrm>
            <a:off x="6081600" y="2878300"/>
            <a:ext cx="2121300" cy="26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23800" cy="4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subTitle" idx="1"/>
          </p:nvPr>
        </p:nvSpPr>
        <p:spPr>
          <a:xfrm>
            <a:off x="1349075" y="1649923"/>
            <a:ext cx="3070500" cy="31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ubTitle" idx="2"/>
          </p:nvPr>
        </p:nvSpPr>
        <p:spPr>
          <a:xfrm>
            <a:off x="1349075" y="2055100"/>
            <a:ext cx="3072300" cy="3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subTitle" idx="3"/>
          </p:nvPr>
        </p:nvSpPr>
        <p:spPr>
          <a:xfrm>
            <a:off x="5203350" y="1652173"/>
            <a:ext cx="30723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ubTitle" idx="4"/>
          </p:nvPr>
        </p:nvSpPr>
        <p:spPr>
          <a:xfrm>
            <a:off x="5203350" y="2055100"/>
            <a:ext cx="3072300" cy="37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subTitle" idx="5"/>
          </p:nvPr>
        </p:nvSpPr>
        <p:spPr>
          <a:xfrm>
            <a:off x="1349075" y="3351923"/>
            <a:ext cx="30723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ubTitle" idx="6"/>
          </p:nvPr>
        </p:nvSpPr>
        <p:spPr>
          <a:xfrm>
            <a:off x="1349075" y="3749585"/>
            <a:ext cx="3072300" cy="37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ubTitle" idx="7"/>
          </p:nvPr>
        </p:nvSpPr>
        <p:spPr>
          <a:xfrm>
            <a:off x="5203350" y="3351923"/>
            <a:ext cx="30723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ubTitle" idx="8"/>
          </p:nvPr>
        </p:nvSpPr>
        <p:spPr>
          <a:xfrm>
            <a:off x="5203350" y="3749585"/>
            <a:ext cx="3072300" cy="37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title" idx="9" hasCustomPrompt="1"/>
          </p:nvPr>
        </p:nvSpPr>
        <p:spPr>
          <a:xfrm>
            <a:off x="891875" y="1721323"/>
            <a:ext cx="530400" cy="17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81" name="Google Shape;81;p17"/>
          <p:cNvSpPr txBox="1">
            <a:spLocks noGrp="1"/>
          </p:cNvSpPr>
          <p:nvPr>
            <p:ph type="title" idx="13" hasCustomPrompt="1"/>
          </p:nvPr>
        </p:nvSpPr>
        <p:spPr>
          <a:xfrm>
            <a:off x="4721138" y="1720723"/>
            <a:ext cx="530400" cy="1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82" name="Google Shape;82;p17"/>
          <p:cNvSpPr txBox="1">
            <a:spLocks noGrp="1"/>
          </p:cNvSpPr>
          <p:nvPr>
            <p:ph type="title" idx="14" hasCustomPrompt="1"/>
          </p:nvPr>
        </p:nvSpPr>
        <p:spPr>
          <a:xfrm>
            <a:off x="891875" y="3420473"/>
            <a:ext cx="530400" cy="1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83" name="Google Shape;83;p17"/>
          <p:cNvSpPr txBox="1">
            <a:spLocks noGrp="1"/>
          </p:cNvSpPr>
          <p:nvPr>
            <p:ph type="title" idx="15" hasCustomPrompt="1"/>
          </p:nvPr>
        </p:nvSpPr>
        <p:spPr>
          <a:xfrm>
            <a:off x="4719188" y="3420473"/>
            <a:ext cx="534300" cy="1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CUSTOM_4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713225" y="543300"/>
            <a:ext cx="7717500" cy="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subTitle" idx="1"/>
          </p:nvPr>
        </p:nvSpPr>
        <p:spPr>
          <a:xfrm>
            <a:off x="1253975" y="1485621"/>
            <a:ext cx="14904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subTitle" idx="2"/>
          </p:nvPr>
        </p:nvSpPr>
        <p:spPr>
          <a:xfrm>
            <a:off x="1251875" y="1859421"/>
            <a:ext cx="14946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ubTitle" idx="3"/>
          </p:nvPr>
        </p:nvSpPr>
        <p:spPr>
          <a:xfrm>
            <a:off x="3826800" y="1485621"/>
            <a:ext cx="14904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subTitle" idx="4"/>
          </p:nvPr>
        </p:nvSpPr>
        <p:spPr>
          <a:xfrm>
            <a:off x="3826800" y="1859421"/>
            <a:ext cx="14904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subTitle" idx="5"/>
          </p:nvPr>
        </p:nvSpPr>
        <p:spPr>
          <a:xfrm>
            <a:off x="1253975" y="3122777"/>
            <a:ext cx="14904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subTitle" idx="6"/>
          </p:nvPr>
        </p:nvSpPr>
        <p:spPr>
          <a:xfrm>
            <a:off x="1253975" y="3499983"/>
            <a:ext cx="14904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subTitle" idx="7"/>
          </p:nvPr>
        </p:nvSpPr>
        <p:spPr>
          <a:xfrm>
            <a:off x="3826800" y="3122777"/>
            <a:ext cx="14904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subTitle" idx="8"/>
          </p:nvPr>
        </p:nvSpPr>
        <p:spPr>
          <a:xfrm>
            <a:off x="3826800" y="3499983"/>
            <a:ext cx="14904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subTitle" idx="9"/>
          </p:nvPr>
        </p:nvSpPr>
        <p:spPr>
          <a:xfrm>
            <a:off x="6399275" y="1485621"/>
            <a:ext cx="14904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8"/>
          <p:cNvSpPr txBox="1">
            <a:spLocks noGrp="1"/>
          </p:cNvSpPr>
          <p:nvPr>
            <p:ph type="subTitle" idx="13"/>
          </p:nvPr>
        </p:nvSpPr>
        <p:spPr>
          <a:xfrm>
            <a:off x="6399275" y="1859421"/>
            <a:ext cx="14904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subTitle" idx="14"/>
          </p:nvPr>
        </p:nvSpPr>
        <p:spPr>
          <a:xfrm>
            <a:off x="6399275" y="3122777"/>
            <a:ext cx="1490400" cy="7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subTitle" idx="15"/>
          </p:nvPr>
        </p:nvSpPr>
        <p:spPr>
          <a:xfrm>
            <a:off x="6399275" y="3499983"/>
            <a:ext cx="1490400" cy="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CUSTOM_1_1_2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rgbClr val="2A2828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title"/>
          </p:nvPr>
        </p:nvSpPr>
        <p:spPr>
          <a:xfrm>
            <a:off x="4418650" y="2327175"/>
            <a:ext cx="3421500" cy="27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title" idx="2" hasCustomPrompt="1"/>
          </p:nvPr>
        </p:nvSpPr>
        <p:spPr>
          <a:xfrm>
            <a:off x="1565600" y="1857375"/>
            <a:ext cx="2286000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713225" y="543200"/>
            <a:ext cx="7714500" cy="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subTitle" idx="1"/>
          </p:nvPr>
        </p:nvSpPr>
        <p:spPr>
          <a:xfrm>
            <a:off x="1201032" y="2949046"/>
            <a:ext cx="1579200" cy="13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0"/>
          <p:cNvSpPr txBox="1">
            <a:spLocks noGrp="1"/>
          </p:cNvSpPr>
          <p:nvPr>
            <p:ph type="subTitle" idx="2"/>
          </p:nvPr>
        </p:nvSpPr>
        <p:spPr>
          <a:xfrm>
            <a:off x="976782" y="3283313"/>
            <a:ext cx="21306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0"/>
          <p:cNvSpPr txBox="1">
            <a:spLocks noGrp="1"/>
          </p:cNvSpPr>
          <p:nvPr>
            <p:ph type="subTitle" idx="3"/>
          </p:nvPr>
        </p:nvSpPr>
        <p:spPr>
          <a:xfrm>
            <a:off x="3786650" y="2949046"/>
            <a:ext cx="1581900" cy="13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0"/>
          <p:cNvSpPr txBox="1">
            <a:spLocks noGrp="1"/>
          </p:cNvSpPr>
          <p:nvPr>
            <p:ph type="subTitle" idx="4"/>
          </p:nvPr>
        </p:nvSpPr>
        <p:spPr>
          <a:xfrm>
            <a:off x="3512300" y="3283313"/>
            <a:ext cx="21306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0"/>
          <p:cNvSpPr txBox="1">
            <a:spLocks noGrp="1"/>
          </p:cNvSpPr>
          <p:nvPr>
            <p:ph type="subTitle" idx="5"/>
          </p:nvPr>
        </p:nvSpPr>
        <p:spPr>
          <a:xfrm>
            <a:off x="6358150" y="2949046"/>
            <a:ext cx="1581900" cy="13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subTitle" idx="6"/>
          </p:nvPr>
        </p:nvSpPr>
        <p:spPr>
          <a:xfrm>
            <a:off x="6083800" y="3283313"/>
            <a:ext cx="21306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2_2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713225" y="535925"/>
            <a:ext cx="7714500" cy="4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15" name="Google Shape;115;p21"/>
          <p:cNvSpPr txBox="1">
            <a:spLocks noGrp="1"/>
          </p:cNvSpPr>
          <p:nvPr>
            <p:ph type="subTitle" idx="1"/>
          </p:nvPr>
        </p:nvSpPr>
        <p:spPr>
          <a:xfrm>
            <a:off x="1384500" y="1704531"/>
            <a:ext cx="1011000" cy="2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subTitle" idx="2"/>
          </p:nvPr>
        </p:nvSpPr>
        <p:spPr>
          <a:xfrm>
            <a:off x="4857751" y="1440531"/>
            <a:ext cx="3578700" cy="7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subTitle" idx="3"/>
          </p:nvPr>
        </p:nvSpPr>
        <p:spPr>
          <a:xfrm>
            <a:off x="1414120" y="2735701"/>
            <a:ext cx="1012500" cy="2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subTitle" idx="4"/>
          </p:nvPr>
        </p:nvSpPr>
        <p:spPr>
          <a:xfrm>
            <a:off x="4857750" y="2469751"/>
            <a:ext cx="3578700" cy="7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subTitle" idx="5"/>
          </p:nvPr>
        </p:nvSpPr>
        <p:spPr>
          <a:xfrm>
            <a:off x="1414120" y="3765771"/>
            <a:ext cx="1012500" cy="26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1"/>
          <p:cNvSpPr txBox="1">
            <a:spLocks noGrp="1"/>
          </p:cNvSpPr>
          <p:nvPr>
            <p:ph type="subTitle" idx="6"/>
          </p:nvPr>
        </p:nvSpPr>
        <p:spPr>
          <a:xfrm>
            <a:off x="4857751" y="3500571"/>
            <a:ext cx="3578700" cy="7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ullet list">
  <p:cSld name="CUSTOM_2_2_2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2"/>
          <p:cNvSpPr txBox="1">
            <a:spLocks noGrp="1"/>
          </p:cNvSpPr>
          <p:nvPr>
            <p:ph type="title"/>
          </p:nvPr>
        </p:nvSpPr>
        <p:spPr>
          <a:xfrm>
            <a:off x="716250" y="535925"/>
            <a:ext cx="5295000" cy="4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24" name="Google Shape;124;p22"/>
          <p:cNvSpPr txBox="1">
            <a:spLocks noGrp="1"/>
          </p:cNvSpPr>
          <p:nvPr>
            <p:ph type="subTitle" idx="1"/>
          </p:nvPr>
        </p:nvSpPr>
        <p:spPr>
          <a:xfrm>
            <a:off x="716250" y="1453300"/>
            <a:ext cx="4891800" cy="31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bullet lists">
  <p:cSld name="CUSTOM_2_2_2_1_1_1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3"/>
          <p:cNvSpPr txBox="1">
            <a:spLocks noGrp="1"/>
          </p:cNvSpPr>
          <p:nvPr>
            <p:ph type="title"/>
          </p:nvPr>
        </p:nvSpPr>
        <p:spPr>
          <a:xfrm>
            <a:off x="716250" y="535925"/>
            <a:ext cx="7711500" cy="4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28" name="Google Shape;128;p23"/>
          <p:cNvSpPr txBox="1">
            <a:spLocks noGrp="1"/>
          </p:cNvSpPr>
          <p:nvPr>
            <p:ph type="subTitle" idx="1"/>
          </p:nvPr>
        </p:nvSpPr>
        <p:spPr>
          <a:xfrm>
            <a:off x="716175" y="1501325"/>
            <a:ext cx="3855900" cy="30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9" name="Google Shape;129;p23"/>
          <p:cNvSpPr txBox="1">
            <a:spLocks noGrp="1"/>
          </p:cNvSpPr>
          <p:nvPr>
            <p:ph type="subTitle" idx="2"/>
          </p:nvPr>
        </p:nvSpPr>
        <p:spPr>
          <a:xfrm>
            <a:off x="714750" y="1120250"/>
            <a:ext cx="3858900" cy="3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3"/>
          <p:cNvSpPr txBox="1">
            <a:spLocks noGrp="1"/>
          </p:cNvSpPr>
          <p:nvPr>
            <p:ph type="subTitle" idx="3"/>
          </p:nvPr>
        </p:nvSpPr>
        <p:spPr>
          <a:xfrm>
            <a:off x="4571925" y="1501325"/>
            <a:ext cx="3855900" cy="309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2_2_1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5"/>
          <p:cNvSpPr txBox="1">
            <a:spLocks noGrp="1"/>
          </p:cNvSpPr>
          <p:nvPr>
            <p:ph type="title"/>
          </p:nvPr>
        </p:nvSpPr>
        <p:spPr>
          <a:xfrm>
            <a:off x="716250" y="535925"/>
            <a:ext cx="7714500" cy="4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9" name="Google Shape;139;p25"/>
          <p:cNvSpPr txBox="1">
            <a:spLocks noGrp="1"/>
          </p:cNvSpPr>
          <p:nvPr>
            <p:ph type="subTitle" idx="1"/>
          </p:nvPr>
        </p:nvSpPr>
        <p:spPr>
          <a:xfrm>
            <a:off x="712800" y="1596175"/>
            <a:ext cx="3203700" cy="50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5"/>
          <p:cNvSpPr txBox="1">
            <a:spLocks noGrp="1"/>
          </p:cNvSpPr>
          <p:nvPr>
            <p:ph type="subTitle" idx="2"/>
          </p:nvPr>
        </p:nvSpPr>
        <p:spPr>
          <a:xfrm>
            <a:off x="5232626" y="2731461"/>
            <a:ext cx="3200400" cy="50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5"/>
          <p:cNvSpPr txBox="1">
            <a:spLocks noGrp="1"/>
          </p:cNvSpPr>
          <p:nvPr>
            <p:ph type="subTitle" idx="3"/>
          </p:nvPr>
        </p:nvSpPr>
        <p:spPr>
          <a:xfrm>
            <a:off x="712800" y="3863275"/>
            <a:ext cx="3200400" cy="5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00000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716250" y="539500"/>
            <a:ext cx="7714500" cy="4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1"/>
          </p:nvPr>
        </p:nvSpPr>
        <p:spPr>
          <a:xfrm>
            <a:off x="5107669" y="3753094"/>
            <a:ext cx="2788800" cy="87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2"/>
          </p:nvPr>
        </p:nvSpPr>
        <p:spPr>
          <a:xfrm>
            <a:off x="1249613" y="3750075"/>
            <a:ext cx="2789100" cy="87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3"/>
          </p:nvPr>
        </p:nvSpPr>
        <p:spPr>
          <a:xfrm>
            <a:off x="5107669" y="3372764"/>
            <a:ext cx="27888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4"/>
          </p:nvPr>
        </p:nvSpPr>
        <p:spPr>
          <a:xfrm>
            <a:off x="1282050" y="3372782"/>
            <a:ext cx="2788800" cy="39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2_1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6"/>
          <p:cNvSpPr txBox="1">
            <a:spLocks noGrp="1"/>
          </p:cNvSpPr>
          <p:nvPr>
            <p:ph type="title"/>
          </p:nvPr>
        </p:nvSpPr>
        <p:spPr>
          <a:xfrm>
            <a:off x="716250" y="535925"/>
            <a:ext cx="7714500" cy="4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45" name="Google Shape;145;p26"/>
          <p:cNvSpPr txBox="1">
            <a:spLocks noGrp="1"/>
          </p:cNvSpPr>
          <p:nvPr>
            <p:ph type="subTitle" idx="1"/>
          </p:nvPr>
        </p:nvSpPr>
        <p:spPr>
          <a:xfrm>
            <a:off x="860275" y="2950151"/>
            <a:ext cx="1645800" cy="1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6"/>
          <p:cNvSpPr txBox="1">
            <a:spLocks noGrp="1"/>
          </p:cNvSpPr>
          <p:nvPr>
            <p:ph type="subTitle" idx="2"/>
          </p:nvPr>
        </p:nvSpPr>
        <p:spPr>
          <a:xfrm>
            <a:off x="859825" y="3224794"/>
            <a:ext cx="1646700" cy="72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6"/>
          <p:cNvSpPr txBox="1">
            <a:spLocks noGrp="1"/>
          </p:cNvSpPr>
          <p:nvPr>
            <p:ph type="subTitle" idx="3"/>
          </p:nvPr>
        </p:nvSpPr>
        <p:spPr>
          <a:xfrm>
            <a:off x="2789186" y="2950151"/>
            <a:ext cx="1645800" cy="1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subTitle" idx="4"/>
          </p:nvPr>
        </p:nvSpPr>
        <p:spPr>
          <a:xfrm>
            <a:off x="2789186" y="3224794"/>
            <a:ext cx="1645800" cy="72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subTitle" idx="5"/>
          </p:nvPr>
        </p:nvSpPr>
        <p:spPr>
          <a:xfrm>
            <a:off x="4718096" y="2955050"/>
            <a:ext cx="1645800" cy="1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6"/>
          <p:cNvSpPr txBox="1">
            <a:spLocks noGrp="1"/>
          </p:cNvSpPr>
          <p:nvPr>
            <p:ph type="subTitle" idx="6"/>
          </p:nvPr>
        </p:nvSpPr>
        <p:spPr>
          <a:xfrm>
            <a:off x="4718096" y="3224794"/>
            <a:ext cx="1645800" cy="72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6"/>
          <p:cNvSpPr txBox="1">
            <a:spLocks noGrp="1"/>
          </p:cNvSpPr>
          <p:nvPr>
            <p:ph type="subTitle" idx="7"/>
          </p:nvPr>
        </p:nvSpPr>
        <p:spPr>
          <a:xfrm>
            <a:off x="6601257" y="2955050"/>
            <a:ext cx="1737300" cy="19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6"/>
          <p:cNvSpPr txBox="1">
            <a:spLocks noGrp="1"/>
          </p:cNvSpPr>
          <p:nvPr>
            <p:ph type="subTitle" idx="8"/>
          </p:nvPr>
        </p:nvSpPr>
        <p:spPr>
          <a:xfrm>
            <a:off x="6647007" y="3224794"/>
            <a:ext cx="1645800" cy="72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3">
  <p:cSld name="CUSTOM_1_1_1_1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7"/>
          <p:cNvSpPr txBox="1">
            <a:spLocks noGrp="1"/>
          </p:cNvSpPr>
          <p:nvPr>
            <p:ph type="title"/>
          </p:nvPr>
        </p:nvSpPr>
        <p:spPr>
          <a:xfrm>
            <a:off x="716250" y="535925"/>
            <a:ext cx="7711500" cy="44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56" name="Google Shape;156;p27"/>
          <p:cNvSpPr txBox="1">
            <a:spLocks noGrp="1"/>
          </p:cNvSpPr>
          <p:nvPr>
            <p:ph type="subTitle" idx="1"/>
          </p:nvPr>
        </p:nvSpPr>
        <p:spPr>
          <a:xfrm>
            <a:off x="717444" y="3749426"/>
            <a:ext cx="21396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subTitle" idx="2"/>
          </p:nvPr>
        </p:nvSpPr>
        <p:spPr>
          <a:xfrm>
            <a:off x="716244" y="4122986"/>
            <a:ext cx="2142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7"/>
          <p:cNvSpPr txBox="1">
            <a:spLocks noGrp="1"/>
          </p:cNvSpPr>
          <p:nvPr>
            <p:ph type="subTitle" idx="3"/>
          </p:nvPr>
        </p:nvSpPr>
        <p:spPr>
          <a:xfrm>
            <a:off x="3502200" y="2022706"/>
            <a:ext cx="21396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7"/>
          <p:cNvSpPr txBox="1">
            <a:spLocks noGrp="1"/>
          </p:cNvSpPr>
          <p:nvPr>
            <p:ph type="subTitle" idx="4"/>
          </p:nvPr>
        </p:nvSpPr>
        <p:spPr>
          <a:xfrm>
            <a:off x="3504150" y="2394593"/>
            <a:ext cx="21357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27"/>
          <p:cNvSpPr txBox="1">
            <a:spLocks noGrp="1"/>
          </p:cNvSpPr>
          <p:nvPr>
            <p:ph type="subTitle" idx="5"/>
          </p:nvPr>
        </p:nvSpPr>
        <p:spPr>
          <a:xfrm>
            <a:off x="6285750" y="3749426"/>
            <a:ext cx="21420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7"/>
          <p:cNvSpPr txBox="1">
            <a:spLocks noGrp="1"/>
          </p:cNvSpPr>
          <p:nvPr>
            <p:ph type="subTitle" idx="6"/>
          </p:nvPr>
        </p:nvSpPr>
        <p:spPr>
          <a:xfrm>
            <a:off x="6285750" y="4122986"/>
            <a:ext cx="2142000" cy="54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ITLE_1"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8"/>
          <p:cNvSpPr txBox="1">
            <a:spLocks noGrp="1"/>
          </p:cNvSpPr>
          <p:nvPr>
            <p:ph type="ctrTitle"/>
          </p:nvPr>
        </p:nvSpPr>
        <p:spPr>
          <a:xfrm flipH="1">
            <a:off x="927300" y="971825"/>
            <a:ext cx="3413700" cy="43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47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8"/>
          <p:cNvSpPr txBox="1">
            <a:spLocks noGrp="1"/>
          </p:cNvSpPr>
          <p:nvPr>
            <p:ph type="subTitle" idx="1"/>
          </p:nvPr>
        </p:nvSpPr>
        <p:spPr>
          <a:xfrm>
            <a:off x="1326900" y="2260675"/>
            <a:ext cx="2614500" cy="100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8"/>
          <p:cNvSpPr txBox="1"/>
          <p:nvPr/>
        </p:nvSpPr>
        <p:spPr>
          <a:xfrm>
            <a:off x="921750" y="3461076"/>
            <a:ext cx="3424800" cy="54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CREDITS: This presentation template was created by 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Open Sans Light"/>
                <a:ea typeface="Open Sans Light"/>
                <a:cs typeface="Open Sans Light"/>
                <a:sym typeface="Open Sans Light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, including icons by </a:t>
            </a:r>
            <a:r>
              <a:rPr lang="en" sz="1200">
                <a:solidFill>
                  <a:srgbClr val="000000"/>
                </a:solidFill>
                <a:uFill>
                  <a:noFill/>
                </a:uFill>
                <a:latin typeface="Open Sans Light"/>
                <a:ea typeface="Open Sans Light"/>
                <a:cs typeface="Open Sans Light"/>
                <a:sym typeface="Open Sans Light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, and infographics &amp; images by Freepik.</a:t>
            </a:r>
            <a:endParaRPr sz="1200">
              <a:solidFill>
                <a:srgbClr val="000000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sp>
        <p:nvSpPr>
          <p:cNvPr id="167" name="Google Shape;167;p28"/>
          <p:cNvSpPr txBox="1">
            <a:spLocks noGrp="1"/>
          </p:cNvSpPr>
          <p:nvPr>
            <p:ph type="subTitle" idx="2"/>
          </p:nvPr>
        </p:nvSpPr>
        <p:spPr>
          <a:xfrm>
            <a:off x="704850" y="4365700"/>
            <a:ext cx="3858600" cy="2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 sz="13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3">
  <p:cSld name="ONE_COLUMN_TEXT_1_1_2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9"/>
          <p:cNvSpPr txBox="1">
            <a:spLocks noGrp="1"/>
          </p:cNvSpPr>
          <p:nvPr>
            <p:ph type="title"/>
          </p:nvPr>
        </p:nvSpPr>
        <p:spPr>
          <a:xfrm>
            <a:off x="4693550" y="2111125"/>
            <a:ext cx="3730200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1" name="Google Shape;171;p29"/>
          <p:cNvSpPr txBox="1">
            <a:spLocks noGrp="1"/>
          </p:cNvSpPr>
          <p:nvPr>
            <p:ph type="subTitle" idx="1"/>
          </p:nvPr>
        </p:nvSpPr>
        <p:spPr>
          <a:xfrm>
            <a:off x="4693550" y="2988750"/>
            <a:ext cx="3581400" cy="31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CUSTOM_5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0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30"/>
          <p:cNvSpPr txBox="1">
            <a:spLocks noGrp="1"/>
          </p:cNvSpPr>
          <p:nvPr>
            <p:ph type="title"/>
          </p:nvPr>
        </p:nvSpPr>
        <p:spPr>
          <a:xfrm>
            <a:off x="716250" y="535925"/>
            <a:ext cx="7714500" cy="5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75" name="Google Shape;175;p30"/>
          <p:cNvSpPr txBox="1">
            <a:spLocks noGrp="1"/>
          </p:cNvSpPr>
          <p:nvPr>
            <p:ph type="subTitle" idx="1"/>
          </p:nvPr>
        </p:nvSpPr>
        <p:spPr>
          <a:xfrm>
            <a:off x="1612392" y="2900934"/>
            <a:ext cx="1581900" cy="13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0"/>
          <p:cNvSpPr txBox="1">
            <a:spLocks noGrp="1"/>
          </p:cNvSpPr>
          <p:nvPr>
            <p:ph type="subTitle" idx="2"/>
          </p:nvPr>
        </p:nvSpPr>
        <p:spPr>
          <a:xfrm>
            <a:off x="1164336" y="3128772"/>
            <a:ext cx="20301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30"/>
          <p:cNvSpPr txBox="1">
            <a:spLocks noGrp="1"/>
          </p:cNvSpPr>
          <p:nvPr>
            <p:ph type="subTitle" idx="3"/>
          </p:nvPr>
        </p:nvSpPr>
        <p:spPr>
          <a:xfrm>
            <a:off x="5967984" y="2900934"/>
            <a:ext cx="1645800" cy="13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Playfair Display"/>
              <a:buNone/>
              <a:defRPr sz="20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30"/>
          <p:cNvSpPr txBox="1">
            <a:spLocks noGrp="1"/>
          </p:cNvSpPr>
          <p:nvPr>
            <p:ph type="subTitle" idx="4"/>
          </p:nvPr>
        </p:nvSpPr>
        <p:spPr>
          <a:xfrm>
            <a:off x="5967984" y="3128772"/>
            <a:ext cx="2030100" cy="5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716250" y="543200"/>
            <a:ext cx="7714500" cy="43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16250" y="539500"/>
            <a:ext cx="7714500" cy="4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ubTitle" idx="1"/>
          </p:nvPr>
        </p:nvSpPr>
        <p:spPr>
          <a:xfrm>
            <a:off x="2665950" y="2955450"/>
            <a:ext cx="3812100" cy="70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rgbClr val="2A2828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713250" y="2249850"/>
            <a:ext cx="7717500" cy="64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00"/>
              <a:buNone/>
              <a:defRPr sz="5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4577625" y="1715750"/>
            <a:ext cx="3855900" cy="60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4798475" y="2649800"/>
            <a:ext cx="3629400" cy="77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rgbClr val="FFFFFF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713225" y="1017600"/>
            <a:ext cx="3858900" cy="6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800">
                <a:latin typeface="Playfair Display"/>
                <a:ea typeface="Playfair Display"/>
                <a:cs typeface="Playfair Display"/>
                <a:sym typeface="Playfair Display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3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/>
          <p:nvPr/>
        </p:nvSpPr>
        <p:spPr>
          <a:xfrm rot="-5400000">
            <a:off x="2320950" y="-1683000"/>
            <a:ext cx="4502100" cy="8509500"/>
          </a:xfrm>
          <a:prstGeom prst="rect">
            <a:avLst/>
          </a:prstGeom>
          <a:solidFill>
            <a:srgbClr val="2A2828">
              <a:alpha val="676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title"/>
          </p:nvPr>
        </p:nvSpPr>
        <p:spPr>
          <a:xfrm>
            <a:off x="3634350" y="3043150"/>
            <a:ext cx="1875300" cy="19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1400" b="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ubTitle" idx="1"/>
          </p:nvPr>
        </p:nvSpPr>
        <p:spPr>
          <a:xfrm>
            <a:off x="1943100" y="1892850"/>
            <a:ext cx="5257800" cy="79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None/>
              <a:defRPr b="1"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"/>
              <a:buNone/>
              <a:defRPr sz="300">
                <a:solidFill>
                  <a:schemeClr val="lt1"/>
                </a:solidFill>
              </a:defRPr>
            </a:lvl2pPr>
            <a:lvl3pPr lvl="2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300"/>
              <a:buNone/>
              <a:defRPr sz="300">
                <a:solidFill>
                  <a:schemeClr val="lt1"/>
                </a:solidFill>
              </a:defRPr>
            </a:lvl3pPr>
            <a:lvl4pPr lvl="3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300"/>
              <a:buNone/>
              <a:defRPr sz="300">
                <a:solidFill>
                  <a:schemeClr val="lt1"/>
                </a:solidFill>
              </a:defRPr>
            </a:lvl4pPr>
            <a:lvl5pPr lvl="4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300"/>
              <a:buNone/>
              <a:defRPr sz="300">
                <a:solidFill>
                  <a:schemeClr val="lt1"/>
                </a:solidFill>
              </a:defRPr>
            </a:lvl5pPr>
            <a:lvl6pPr lvl="5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300"/>
              <a:buNone/>
              <a:defRPr sz="300">
                <a:solidFill>
                  <a:schemeClr val="lt1"/>
                </a:solidFill>
              </a:defRPr>
            </a:lvl6pPr>
            <a:lvl7pPr lvl="6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300"/>
              <a:buNone/>
              <a:defRPr sz="300">
                <a:solidFill>
                  <a:schemeClr val="lt1"/>
                </a:solidFill>
              </a:defRPr>
            </a:lvl7pPr>
            <a:lvl8pPr lvl="7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300"/>
              <a:buNone/>
              <a:defRPr sz="300">
                <a:solidFill>
                  <a:schemeClr val="lt1"/>
                </a:solidFill>
              </a:defRPr>
            </a:lvl8pPr>
            <a:lvl9pPr lvl="8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300"/>
              <a:buNone/>
              <a:defRPr sz="3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6250" y="543200"/>
            <a:ext cx="7711500" cy="4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anum Myeongjo"/>
              <a:buNone/>
              <a:defRPr sz="2800" b="1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6250" y="1701675"/>
            <a:ext cx="7711500" cy="28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8" r:id="rId8"/>
    <p:sldLayoutId id="2147483659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engineering.case.edu/bearingdatacente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3"/>
          <p:cNvSpPr/>
          <p:nvPr/>
        </p:nvSpPr>
        <p:spPr>
          <a:xfrm>
            <a:off x="693198" y="1092656"/>
            <a:ext cx="7787683" cy="3215184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8" name="Google Shape;188;p33"/>
          <p:cNvSpPr txBox="1">
            <a:spLocks noGrp="1"/>
          </p:cNvSpPr>
          <p:nvPr>
            <p:ph type="ctrTitle"/>
          </p:nvPr>
        </p:nvSpPr>
        <p:spPr>
          <a:xfrm flipH="1">
            <a:off x="694153" y="1822325"/>
            <a:ext cx="7785772" cy="90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3200" b="0"/>
              <a:t>Building model of processing </a:t>
            </a:r>
            <a:br>
              <a:rPr lang="en" sz="3200" b="0"/>
            </a:br>
            <a:r>
              <a:rPr lang="en" sz="3200" b="0"/>
              <a:t>and identifying engine vibration signal</a:t>
            </a:r>
            <a:r>
              <a:rPr lang="en" sz="3600" b="0"/>
              <a:t> </a:t>
            </a:r>
            <a:r>
              <a:rPr lang="en" b="0"/>
              <a:t/>
            </a:r>
            <a:br>
              <a:rPr lang="en" b="0"/>
            </a:br>
            <a:endParaRPr lang="en" b="0"/>
          </a:p>
        </p:txBody>
      </p:sp>
      <p:cxnSp>
        <p:nvCxnSpPr>
          <p:cNvPr id="190" name="Google Shape;190;p33"/>
          <p:cNvCxnSpPr/>
          <p:nvPr/>
        </p:nvCxnSpPr>
        <p:spPr>
          <a:xfrm>
            <a:off x="3790650" y="2629371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xmlns="" id="{E7552D44-6CB8-B286-8562-CDA7F5B915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734048"/>
              </p:ext>
            </p:extLst>
          </p:nvPr>
        </p:nvGraphicFramePr>
        <p:xfrm>
          <a:off x="1201783" y="2731025"/>
          <a:ext cx="6766560" cy="1082040"/>
        </p:xfrm>
        <a:graphic>
          <a:graphicData uri="http://schemas.openxmlformats.org/drawingml/2006/table">
            <a:tbl>
              <a:tblPr firstRow="1" bandRow="1">
                <a:tableStyleId>{BDC68761-CE01-46A6-B47B-D8E6B3737B6F}</a:tableStyleId>
              </a:tblPr>
              <a:tblGrid>
                <a:gridCol w="3383280">
                  <a:extLst>
                    <a:ext uri="{9D8B030D-6E8A-4147-A177-3AD203B41FA5}">
                      <a16:colId xmlns:a16="http://schemas.microsoft.com/office/drawing/2014/main" xmlns="" val="2250877117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xmlns="" val="33711227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0" i="0" u="none" strike="noStrike" noProof="0" dirty="0">
                          <a:solidFill>
                            <a:schemeClr val="bg1"/>
                          </a:solidFill>
                        </a:rPr>
                        <a:t>Phuong X. Nguyen</a:t>
                      </a:r>
                      <a:endParaRPr lang="en-US" sz="16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/>
                      <a:r>
                        <a:rPr lang="en-US" sz="1100" i="1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</a:rPr>
                        <a:t>School of Electrical and Electronics Engineering</a:t>
                      </a:r>
                    </a:p>
                    <a:p>
                      <a:pPr algn="ctr"/>
                      <a:r>
                        <a:rPr lang="en-US" sz="1100" i="1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</a:rPr>
                        <a:t>Hanoi University of Science and Technology</a:t>
                      </a:r>
                    </a:p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</a:rPr>
                        <a:t>Hanoi, Vietnam</a:t>
                      </a:r>
                    </a:p>
                    <a:p>
                      <a:endParaRPr lang="en-US" sz="16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noProof="0" dirty="0">
                          <a:solidFill>
                            <a:schemeClr val="bg1"/>
                          </a:solidFill>
                        </a:rPr>
                        <a:t>Linh H. Tran</a:t>
                      </a:r>
                      <a:endParaRPr lang="en-US" sz="1600" b="0" i="0" u="none" strike="noStrike" noProof="0" dirty="0">
                        <a:solidFill>
                          <a:srgbClr val="FFFFFF"/>
                        </a:solidFill>
                      </a:endParaRPr>
                    </a:p>
                    <a:p>
                      <a:pPr algn="ctr"/>
                      <a:r>
                        <a:rPr lang="en-US" sz="1100" i="1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</a:rPr>
                        <a:t>School of Electrical and Electronics Engineering</a:t>
                      </a:r>
                    </a:p>
                    <a:p>
                      <a:pPr algn="ctr"/>
                      <a:r>
                        <a:rPr lang="en-US" sz="1100" i="1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</a:rPr>
                        <a:t>Hanoi University of Science and Technology</a:t>
                      </a:r>
                    </a:p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  <a:latin typeface="Open Sans"/>
                          <a:ea typeface="Open Sans"/>
                          <a:cs typeface="Open Sans"/>
                        </a:rPr>
                        <a:t>Hanoi, Vietnam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9479880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98331D3-4579-105D-6DD5-24C7E25C2838}"/>
              </a:ext>
            </a:extLst>
          </p:cNvPr>
          <p:cNvSpPr txBox="1"/>
          <p:nvPr/>
        </p:nvSpPr>
        <p:spPr>
          <a:xfrm>
            <a:off x="3324678" y="3866178"/>
            <a:ext cx="252961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800" b="0" i="0" dirty="0">
                <a:solidFill>
                  <a:schemeClr val="bg1"/>
                </a:solidFill>
                <a:effectLst/>
                <a:latin typeface="Outfit"/>
              </a:rPr>
              <a:t>September </a:t>
            </a:r>
            <a:r>
              <a:rPr lang="en-US" sz="1800" dirty="0">
                <a:solidFill>
                  <a:schemeClr val="bg1"/>
                </a:solidFill>
                <a:latin typeface="Outfit"/>
              </a:rPr>
              <a:t>12</a:t>
            </a:r>
            <a:r>
              <a:rPr lang="en-US" sz="1800" baseline="30000" dirty="0">
                <a:solidFill>
                  <a:schemeClr val="bg1"/>
                </a:solidFill>
                <a:latin typeface="Outfit"/>
              </a:rPr>
              <a:t>th</a:t>
            </a:r>
            <a:r>
              <a:rPr lang="en-US" sz="1800" b="0" i="0" dirty="0">
                <a:solidFill>
                  <a:schemeClr val="bg1"/>
                </a:solidFill>
                <a:effectLst/>
                <a:latin typeface="Outfit"/>
              </a:rPr>
              <a:t>, 2023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6AA955-2F3E-7E63-BABE-64E1D137935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914562" y="1430512"/>
            <a:ext cx="4668335" cy="310800"/>
          </a:xfrm>
        </p:spPr>
        <p:txBody>
          <a:bodyPr/>
          <a:lstStyle/>
          <a:p>
            <a:r>
              <a:rPr lang="en-US" dirty="0"/>
              <a:t>Convolutional Neural </a:t>
            </a:r>
            <a:r>
              <a:rPr lang="en-US" dirty="0" smtClean="0"/>
              <a:t>Network (CNN)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C2B604A3-00AF-7218-1A7A-7EBDAE23D2B2}"/>
              </a:ext>
            </a:extLst>
          </p:cNvPr>
          <p:cNvSpPr>
            <a:spLocks noGrp="1"/>
          </p:cNvSpPr>
          <p:nvPr>
            <p:ph type="title" idx="13"/>
          </p:nvPr>
        </p:nvSpPr>
        <p:spPr>
          <a:xfrm>
            <a:off x="649362" y="1480627"/>
            <a:ext cx="530400" cy="173700"/>
          </a:xfrm>
        </p:spPr>
        <p:txBody>
          <a:bodyPr/>
          <a:lstStyle/>
          <a:p>
            <a:r>
              <a:rPr lang="en-US" sz="2000" dirty="0" smtClean="0"/>
              <a:t>B.</a:t>
            </a:r>
            <a:endParaRPr lang="en-US" sz="2000" dirty="0"/>
          </a:p>
        </p:txBody>
      </p:sp>
      <p:sp>
        <p:nvSpPr>
          <p:cNvPr id="17" name="ZoneTexte 4">
            <a:extLst>
              <a:ext uri="{FF2B5EF4-FFF2-40B4-BE49-F238E27FC236}">
                <a16:creationId xmlns:a16="http://schemas.microsoft.com/office/drawing/2014/main" xmlns="" id="{F062857F-8C10-B262-9278-A57B0D22750E}"/>
              </a:ext>
            </a:extLst>
          </p:cNvPr>
          <p:cNvSpPr txBox="1"/>
          <p:nvPr/>
        </p:nvSpPr>
        <p:spPr>
          <a:xfrm>
            <a:off x="756790" y="1787874"/>
            <a:ext cx="7609880" cy="288078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The proposed CNN architecture:</a:t>
            </a:r>
            <a:endParaRPr lang="en-US" sz="1800" dirty="0" smtClean="0"/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Input[96 × 96] → Conv[32 × 3 x 3] → Conv[32 × 3 × 3]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                          → </a:t>
            </a:r>
            <a:r>
              <a:rPr lang="en-US" sz="1800" dirty="0" err="1" smtClean="0">
                <a:latin typeface="Open Sans"/>
              </a:rPr>
              <a:t>MaxPool</a:t>
            </a:r>
            <a:r>
              <a:rPr lang="en-US" sz="1800" dirty="0" smtClean="0">
                <a:latin typeface="Open Sans"/>
              </a:rPr>
              <a:t>[32 x 2 × 2] → Conv[64 × 3 × 3]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                          → Conv[64 × 3 × 3] → </a:t>
            </a:r>
            <a:r>
              <a:rPr lang="en-US" sz="1800" dirty="0" err="1" smtClean="0">
                <a:latin typeface="Open Sans"/>
              </a:rPr>
              <a:t>MaxPool</a:t>
            </a:r>
            <a:r>
              <a:rPr lang="en-US" sz="1800" dirty="0" smtClean="0">
                <a:latin typeface="Open Sans"/>
              </a:rPr>
              <a:t>[64 x 2 × 2]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                          → Conv[128 × 3 × 3] → Conv[128 × 3 × 3]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                          → </a:t>
            </a:r>
            <a:r>
              <a:rPr lang="en-US" sz="1800" dirty="0" err="1" smtClean="0">
                <a:latin typeface="Open Sans"/>
              </a:rPr>
              <a:t>MaxPool</a:t>
            </a:r>
            <a:r>
              <a:rPr lang="en-US" sz="1800" dirty="0" smtClean="0">
                <a:latin typeface="Open Sans"/>
              </a:rPr>
              <a:t>[128 x 2 × 2] → FC[100 x 1]</a:t>
            </a:r>
          </a:p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                          → FC[100 x 1]</a:t>
            </a:r>
            <a:endParaRPr lang="en-US" sz="1200" dirty="0"/>
          </a:p>
        </p:txBody>
      </p:sp>
      <p:sp>
        <p:nvSpPr>
          <p:cNvPr id="18" name="Google Shape;795;p62"/>
          <p:cNvSpPr txBox="1">
            <a:spLocks noGrp="1"/>
          </p:cNvSpPr>
          <p:nvPr>
            <p:ph type="title"/>
          </p:nvPr>
        </p:nvSpPr>
        <p:spPr>
          <a:xfrm>
            <a:off x="649362" y="752317"/>
            <a:ext cx="8094044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Fault  Classification based on Spectrogram of Vibration Signals and Deep Neutral Networks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Google Shape;833;p64">
            <a:extLst>
              <a:ext uri="{FF2B5EF4-FFF2-40B4-BE49-F238E27FC236}">
                <a16:creationId xmlns:a16="http://schemas.microsoft.com/office/drawing/2014/main" xmlns="" id="{223B13FA-F49B-313B-DE74-A8B0B954EC8A}"/>
              </a:ext>
            </a:extLst>
          </p:cNvPr>
          <p:cNvCxnSpPr/>
          <p:nvPr/>
        </p:nvCxnSpPr>
        <p:spPr>
          <a:xfrm>
            <a:off x="761419" y="1257684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4968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6AA955-2F3E-7E63-BABE-64E1D137935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914562" y="1430512"/>
            <a:ext cx="4668335" cy="310800"/>
          </a:xfrm>
        </p:spPr>
        <p:txBody>
          <a:bodyPr/>
          <a:lstStyle/>
          <a:p>
            <a:r>
              <a:rPr lang="en-US" dirty="0"/>
              <a:t>Testing Results of the proposed CNN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C2B604A3-00AF-7218-1A7A-7EBDAE23D2B2}"/>
              </a:ext>
            </a:extLst>
          </p:cNvPr>
          <p:cNvSpPr>
            <a:spLocks noGrp="1"/>
          </p:cNvSpPr>
          <p:nvPr>
            <p:ph type="title" idx="13"/>
          </p:nvPr>
        </p:nvSpPr>
        <p:spPr>
          <a:xfrm>
            <a:off x="649362" y="1480627"/>
            <a:ext cx="530400" cy="173700"/>
          </a:xfrm>
        </p:spPr>
        <p:txBody>
          <a:bodyPr/>
          <a:lstStyle/>
          <a:p>
            <a:r>
              <a:rPr lang="en-US" sz="2000" dirty="0" smtClean="0"/>
              <a:t>C.</a:t>
            </a:r>
            <a:endParaRPr lang="en-US" sz="2000" dirty="0"/>
          </a:p>
        </p:txBody>
      </p:sp>
      <p:sp>
        <p:nvSpPr>
          <p:cNvPr id="18" name="Google Shape;795;p62"/>
          <p:cNvSpPr txBox="1">
            <a:spLocks noGrp="1"/>
          </p:cNvSpPr>
          <p:nvPr>
            <p:ph type="title"/>
          </p:nvPr>
        </p:nvSpPr>
        <p:spPr>
          <a:xfrm>
            <a:off x="649362" y="752317"/>
            <a:ext cx="8094044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Fault  Classification based on Spectrogram of Vibration Signals and Deep Neutral Networks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Google Shape;833;p64">
            <a:extLst>
              <a:ext uri="{FF2B5EF4-FFF2-40B4-BE49-F238E27FC236}">
                <a16:creationId xmlns:a16="http://schemas.microsoft.com/office/drawing/2014/main" xmlns="" id="{223B13FA-F49B-313B-DE74-A8B0B954EC8A}"/>
              </a:ext>
            </a:extLst>
          </p:cNvPr>
          <p:cNvCxnSpPr/>
          <p:nvPr/>
        </p:nvCxnSpPr>
        <p:spPr>
          <a:xfrm>
            <a:off x="761419" y="1257684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ZoneTexte 4">
            <a:extLst>
              <a:ext uri="{FF2B5EF4-FFF2-40B4-BE49-F238E27FC236}">
                <a16:creationId xmlns:a16="http://schemas.microsoft.com/office/drawing/2014/main" xmlns="" id="{BAB70D06-9C69-5E5E-135E-50CF5A2DC685}"/>
              </a:ext>
            </a:extLst>
          </p:cNvPr>
          <p:cNvSpPr txBox="1"/>
          <p:nvPr/>
        </p:nvSpPr>
        <p:spPr>
          <a:xfrm>
            <a:off x="2324119" y="4743390"/>
            <a:ext cx="431631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 smtClean="0"/>
              <a:t>Overall accuracy</a:t>
            </a:r>
            <a:r>
              <a:rPr lang="en-US" sz="2000" dirty="0" smtClean="0"/>
              <a:t>:</a:t>
            </a:r>
            <a:r>
              <a:rPr lang="en-US" sz="2000" dirty="0" smtClean="0"/>
              <a:t> 85.8%</a:t>
            </a:r>
          </a:p>
        </p:txBody>
      </p:sp>
      <p:pic>
        <p:nvPicPr>
          <p:cNvPr id="9" name="Image 3" descr="Une image contenant texte, capture d’écran, nombre, Police&#10;&#10;Description générée automatiquement">
            <a:extLst>
              <a:ext uri="{FF2B5EF4-FFF2-40B4-BE49-F238E27FC236}">
                <a16:creationId xmlns:a16="http://schemas.microsoft.com/office/drawing/2014/main" xmlns="" id="{6D564C99-6696-0E90-AABE-32428F72E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419" y="1877269"/>
            <a:ext cx="6785843" cy="2701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66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6AA955-2F3E-7E63-BABE-64E1D137935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914562" y="1430512"/>
            <a:ext cx="4668335" cy="3108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C2B604A3-00AF-7218-1A7A-7EBDAE23D2B2}"/>
              </a:ext>
            </a:extLst>
          </p:cNvPr>
          <p:cNvSpPr>
            <a:spLocks noGrp="1"/>
          </p:cNvSpPr>
          <p:nvPr>
            <p:ph type="title" idx="13"/>
          </p:nvPr>
        </p:nvSpPr>
        <p:spPr>
          <a:xfrm>
            <a:off x="649362" y="1480627"/>
            <a:ext cx="530400" cy="173700"/>
          </a:xfrm>
        </p:spPr>
        <p:txBody>
          <a:bodyPr/>
          <a:lstStyle/>
          <a:p>
            <a:r>
              <a:rPr lang="en-US" sz="2000" dirty="0" smtClean="0"/>
              <a:t>D.</a:t>
            </a:r>
            <a:endParaRPr lang="en-US" sz="2000" dirty="0"/>
          </a:p>
        </p:txBody>
      </p:sp>
      <p:sp>
        <p:nvSpPr>
          <p:cNvPr id="18" name="Google Shape;795;p62"/>
          <p:cNvSpPr txBox="1">
            <a:spLocks noGrp="1"/>
          </p:cNvSpPr>
          <p:nvPr>
            <p:ph type="title"/>
          </p:nvPr>
        </p:nvSpPr>
        <p:spPr>
          <a:xfrm>
            <a:off x="649362" y="752317"/>
            <a:ext cx="8094044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Fault  Classification based on Spectrogram of Vibration Signals and Deep Neutral Networks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Google Shape;833;p64">
            <a:extLst>
              <a:ext uri="{FF2B5EF4-FFF2-40B4-BE49-F238E27FC236}">
                <a16:creationId xmlns:a16="http://schemas.microsoft.com/office/drawing/2014/main" xmlns="" id="{223B13FA-F49B-313B-DE74-A8B0B954EC8A}"/>
              </a:ext>
            </a:extLst>
          </p:cNvPr>
          <p:cNvCxnSpPr/>
          <p:nvPr/>
        </p:nvCxnSpPr>
        <p:spPr>
          <a:xfrm>
            <a:off x="761419" y="1257684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ZoneTexte 4">
            <a:extLst>
              <a:ext uri="{FF2B5EF4-FFF2-40B4-BE49-F238E27FC236}">
                <a16:creationId xmlns:a16="http://schemas.microsoft.com/office/drawing/2014/main" xmlns="" id="{F062857F-8C10-B262-9278-A57B0D22750E}"/>
              </a:ext>
            </a:extLst>
          </p:cNvPr>
          <p:cNvSpPr txBox="1"/>
          <p:nvPr/>
        </p:nvSpPr>
        <p:spPr>
          <a:xfrm>
            <a:off x="756790" y="1913709"/>
            <a:ext cx="7609880" cy="25730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Open Sans"/>
              </a:rPr>
              <a:t>The proposed architecture exhibits an expected good quality result at 85.8% of </a:t>
            </a:r>
            <a:r>
              <a:rPr lang="en-US" sz="1800" dirty="0" smtClean="0">
                <a:latin typeface="Open Sans"/>
              </a:rPr>
              <a:t>accuracy.</a:t>
            </a:r>
            <a:r>
              <a:rPr lang="en-US" sz="1800" dirty="0">
                <a:latin typeface="Open Sans"/>
              </a:rPr>
              <a:t> 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Open Sans"/>
              </a:rPr>
              <a:t>The model can be extended to train with different features extracted from the vibration signals and </a:t>
            </a:r>
            <a:r>
              <a:rPr lang="en-US" sz="1800" dirty="0" smtClean="0">
                <a:latin typeface="Open Sans"/>
              </a:rPr>
              <a:t>modified </a:t>
            </a:r>
            <a:r>
              <a:rPr lang="en-US" sz="1800" dirty="0">
                <a:latin typeface="Open Sans"/>
              </a:rPr>
              <a:t>loss </a:t>
            </a:r>
            <a:r>
              <a:rPr lang="en-US" sz="1800" dirty="0" smtClean="0">
                <a:latin typeface="Open Sans"/>
              </a:rPr>
              <a:t>functions to </a:t>
            </a:r>
            <a:r>
              <a:rPr lang="en-US" sz="1800" dirty="0">
                <a:latin typeface="Open Sans"/>
              </a:rPr>
              <a:t>achieve better accuracy. 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Open Sans"/>
              </a:rPr>
              <a:t>This model can be combined with other classification models to improve the reliability</a:t>
            </a:r>
            <a:r>
              <a:rPr lang="en-US" sz="1800" dirty="0" smtClean="0">
                <a:latin typeface="Open Sans"/>
              </a:rPr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8364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6AA955-2F3E-7E63-BABE-64E1D137935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914562" y="1430512"/>
            <a:ext cx="4668335" cy="3108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C2B604A3-00AF-7218-1A7A-7EBDAE23D2B2}"/>
              </a:ext>
            </a:extLst>
          </p:cNvPr>
          <p:cNvSpPr>
            <a:spLocks noGrp="1"/>
          </p:cNvSpPr>
          <p:nvPr>
            <p:ph type="title" idx="13"/>
          </p:nvPr>
        </p:nvSpPr>
        <p:spPr>
          <a:xfrm>
            <a:off x="649362" y="1480627"/>
            <a:ext cx="530400" cy="173700"/>
          </a:xfrm>
        </p:spPr>
        <p:txBody>
          <a:bodyPr/>
          <a:lstStyle/>
          <a:p>
            <a:r>
              <a:rPr lang="en-US" sz="2000" dirty="0" smtClean="0"/>
              <a:t>D.</a:t>
            </a:r>
            <a:endParaRPr lang="en-US" sz="2000" dirty="0"/>
          </a:p>
        </p:txBody>
      </p:sp>
      <p:sp>
        <p:nvSpPr>
          <p:cNvPr id="18" name="Google Shape;795;p62"/>
          <p:cNvSpPr txBox="1">
            <a:spLocks noGrp="1"/>
          </p:cNvSpPr>
          <p:nvPr>
            <p:ph type="title"/>
          </p:nvPr>
        </p:nvSpPr>
        <p:spPr>
          <a:xfrm>
            <a:off x="649362" y="752317"/>
            <a:ext cx="8094044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Fault  Classification based on Spectrogram of Vibration Signals and Deep Neutral Networks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Google Shape;833;p64">
            <a:extLst>
              <a:ext uri="{FF2B5EF4-FFF2-40B4-BE49-F238E27FC236}">
                <a16:creationId xmlns:a16="http://schemas.microsoft.com/office/drawing/2014/main" xmlns="" id="{223B13FA-F49B-313B-DE74-A8B0B954EC8A}"/>
              </a:ext>
            </a:extLst>
          </p:cNvPr>
          <p:cNvCxnSpPr/>
          <p:nvPr/>
        </p:nvCxnSpPr>
        <p:spPr>
          <a:xfrm>
            <a:off x="761419" y="1257684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ZoneTexte 4">
            <a:extLst>
              <a:ext uri="{FF2B5EF4-FFF2-40B4-BE49-F238E27FC236}">
                <a16:creationId xmlns:a16="http://schemas.microsoft.com/office/drawing/2014/main" xmlns="" id="{F062857F-8C10-B262-9278-A57B0D22750E}"/>
              </a:ext>
            </a:extLst>
          </p:cNvPr>
          <p:cNvSpPr txBox="1"/>
          <p:nvPr/>
        </p:nvSpPr>
        <p:spPr>
          <a:xfrm>
            <a:off x="756790" y="1913709"/>
            <a:ext cx="7609880" cy="26499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smtClean="0">
                <a:latin typeface="Open Sans"/>
              </a:rPr>
              <a:t>Future developments</a:t>
            </a:r>
            <a:r>
              <a:rPr lang="en-US" sz="1800" dirty="0" smtClean="0">
                <a:latin typeface="Open Sans"/>
              </a:rPr>
              <a:t>:</a:t>
            </a: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Open Sans"/>
              </a:rPr>
              <a:t>Hardware implementation of a measurement device with </a:t>
            </a:r>
            <a:r>
              <a:rPr lang="en-US" sz="1800" dirty="0">
                <a:latin typeface="Open Sans"/>
              </a:rPr>
              <a:t>integrated </a:t>
            </a:r>
            <a:r>
              <a:rPr lang="en-US" sz="1800" dirty="0" smtClean="0">
                <a:latin typeface="Open Sans"/>
              </a:rPr>
              <a:t>classification models (in testing mode).</a:t>
            </a:r>
            <a:endParaRPr lang="en-US" sz="1800" dirty="0">
              <a:latin typeface="Open Sans"/>
            </a:endParaRP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Open Sans"/>
              </a:rPr>
              <a:t>Research on solution for simultaneous vibration signals classification (for machines in a production line) </a:t>
            </a:r>
            <a:endParaRPr lang="en-US" sz="1800" dirty="0">
              <a:latin typeface="Open Sans"/>
            </a:endParaRP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Open Sans"/>
              </a:rPr>
              <a:t>Research on predictive maintenance solution based on vibration signals.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2264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62"/>
          <p:cNvSpPr txBox="1">
            <a:spLocks noGrp="1"/>
          </p:cNvSpPr>
          <p:nvPr>
            <p:ph type="title"/>
          </p:nvPr>
        </p:nvSpPr>
        <p:spPr>
          <a:xfrm>
            <a:off x="713225" y="438832"/>
            <a:ext cx="7723800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</a:t>
            </a:r>
            <a:endParaRPr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795AFDD1-83AF-8807-3251-4F76CB720DF6}"/>
              </a:ext>
            </a:extLst>
          </p:cNvPr>
          <p:cNvSpPr>
            <a:spLocks noGrp="1"/>
          </p:cNvSpPr>
          <p:nvPr>
            <p:ph type="subTitle" idx="2"/>
          </p:nvPr>
        </p:nvSpPr>
        <p:spPr>
          <a:xfrm>
            <a:off x="436228" y="1036234"/>
            <a:ext cx="8414157" cy="3930050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300" dirty="0"/>
              <a:t>[1] Case Western Reserve University Bearing Data Center Website, Apr. 2022, 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300" dirty="0"/>
              <a:t>	[online] Available: https://engineering.case.edu/bearingdatacenter.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300" dirty="0"/>
              <a:t>[2] </a:t>
            </a:r>
            <a:r>
              <a:rPr lang="en-US" sz="1300" dirty="0" err="1"/>
              <a:t>Venkatesan</a:t>
            </a:r>
            <a:r>
              <a:rPr lang="en-US" sz="1300" dirty="0"/>
              <a:t>, </a:t>
            </a:r>
            <a:r>
              <a:rPr lang="en-US" sz="1300" dirty="0" err="1"/>
              <a:t>Ragav</a:t>
            </a:r>
            <a:r>
              <a:rPr lang="en-US" sz="1300" dirty="0"/>
              <a:t>; Li, </a:t>
            </a:r>
            <a:r>
              <a:rPr lang="en-US" sz="1300" dirty="0" err="1"/>
              <a:t>Baoxin</a:t>
            </a:r>
            <a:r>
              <a:rPr lang="en-US" sz="1300" dirty="0"/>
              <a:t> (2017). Convolutional Neural Networks in Visual Computing: A Concise Guide. CRC Press. ISBN 978-1-351- 65032-8.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300" dirty="0"/>
              <a:t>[3] David </a:t>
            </a:r>
            <a:r>
              <a:rPr lang="en-US" sz="1300" dirty="0" err="1" smtClean="0"/>
              <a:t>Verstraete</a:t>
            </a:r>
            <a:r>
              <a:rPr lang="en-US" sz="1300" dirty="0" smtClean="0"/>
              <a:t> et al. </a:t>
            </a:r>
            <a:r>
              <a:rPr lang="en-US" sz="1300" dirty="0"/>
              <a:t>(2017). Deep Learning Enabled Fault Diagnosis Using Time-Frequency Image Analysis of Rolling Element Bearings. Shock and Vibration. vol. 2017, Article ID 5067651.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300" dirty="0"/>
              <a:t>[4] </a:t>
            </a:r>
            <a:r>
              <a:rPr lang="en-US" sz="1300" dirty="0" err="1"/>
              <a:t>Kehtarnavaz</a:t>
            </a:r>
            <a:r>
              <a:rPr lang="en-US" sz="1300" dirty="0"/>
              <a:t>, N. (2008). Frequency Domain Processing. Digital Signal Processing System Design, 175–196. doi:10.1016/b978-0-12-374490- 6.00007-6</a:t>
            </a:r>
            <a:r>
              <a:rPr lang="en-US" sz="1300" dirty="0" smtClean="0"/>
              <a:t>.</a:t>
            </a:r>
            <a:endParaRPr lang="en-US" sz="13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300" dirty="0"/>
              <a:t>[5] Bloomfield, P. (2000). Fourier Analysis of Time Series: An Introduction. </a:t>
            </a:r>
            <a:r>
              <a:rPr lang="en-US" sz="1300" dirty="0" smtClean="0"/>
              <a:t>NY, Wiley.</a:t>
            </a:r>
            <a:endParaRPr lang="en-US" sz="1300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300" dirty="0"/>
              <a:t>[6] Hua Su, </a:t>
            </a:r>
            <a:r>
              <a:rPr lang="en-US" sz="1300" dirty="0" err="1"/>
              <a:t>Kil</a:t>
            </a:r>
            <a:r>
              <a:rPr lang="en-US" sz="1300" dirty="0"/>
              <a:t> To Chong, R. Ravi Kumar (2011). Vibration signal analysis for electrical fault detection of induction machine using neural networks. Neural Computing and Applications. vol. 20, pp. 183–194.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300" dirty="0"/>
              <a:t>[7] </a:t>
            </a:r>
            <a:r>
              <a:rPr lang="en-US" sz="1300" dirty="0" err="1"/>
              <a:t>Maruthi</a:t>
            </a:r>
            <a:r>
              <a:rPr lang="en-US" sz="1300" dirty="0"/>
              <a:t> G. S., </a:t>
            </a:r>
            <a:r>
              <a:rPr lang="en-US" sz="1300" dirty="0" err="1"/>
              <a:t>Vishwanath</a:t>
            </a:r>
            <a:r>
              <a:rPr lang="en-US" sz="1300" dirty="0"/>
              <a:t> </a:t>
            </a:r>
            <a:r>
              <a:rPr lang="en-US" sz="1300" dirty="0" err="1"/>
              <a:t>Hegde</a:t>
            </a:r>
            <a:r>
              <a:rPr lang="en-US" sz="1300" dirty="0"/>
              <a:t> (2016).  Application of MEMS Accelerometer for Detection and Diagnosis of Multiple Faults in the Roller Element Bearings of Three Phase Induction Motor. IEEE Sensors Journal, vol. 16, no. 1, pp. 145 – 152.</a:t>
            </a:r>
          </a:p>
        </p:txBody>
      </p:sp>
      <p:cxnSp>
        <p:nvCxnSpPr>
          <p:cNvPr id="15" name="Google Shape;833;p64">
            <a:extLst>
              <a:ext uri="{FF2B5EF4-FFF2-40B4-BE49-F238E27FC236}">
                <a16:creationId xmlns:a16="http://schemas.microsoft.com/office/drawing/2014/main" xmlns="" id="{C9DD9ABA-CDEF-63AF-9C8C-4F4452B14917}"/>
              </a:ext>
            </a:extLst>
          </p:cNvPr>
          <p:cNvCxnSpPr/>
          <p:nvPr/>
        </p:nvCxnSpPr>
        <p:spPr>
          <a:xfrm>
            <a:off x="810580" y="957582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7107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p61"/>
          <p:cNvSpPr/>
          <p:nvPr/>
        </p:nvSpPr>
        <p:spPr>
          <a:xfrm>
            <a:off x="1343100" y="1799400"/>
            <a:ext cx="6457800" cy="1544700"/>
          </a:xfrm>
          <a:prstGeom prst="rect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61"/>
          <p:cNvSpPr txBox="1">
            <a:spLocks noGrp="1"/>
          </p:cNvSpPr>
          <p:nvPr>
            <p:ph type="title"/>
          </p:nvPr>
        </p:nvSpPr>
        <p:spPr>
          <a:xfrm>
            <a:off x="713250" y="2249850"/>
            <a:ext cx="7717500" cy="64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en" sz="4000" b="0" dirty="0"/>
              <a:t>Thank you </a:t>
            </a:r>
            <a:r>
              <a:rPr lang="en" sz="4000" b="0" dirty="0" smtClean="0"/>
              <a:t/>
            </a:r>
            <a:br>
              <a:rPr lang="en" sz="4000" b="0" dirty="0" smtClean="0"/>
            </a:br>
            <a:r>
              <a:rPr lang="en" sz="4000" b="0" dirty="0" smtClean="0"/>
              <a:t>for </a:t>
            </a:r>
            <a:r>
              <a:rPr lang="en" sz="4000" b="0" dirty="0"/>
              <a:t>your attention!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5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23800" cy="44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Presentation contents</a:t>
            </a:r>
            <a:endParaRPr dirty="0"/>
          </a:p>
        </p:txBody>
      </p:sp>
      <p:sp>
        <p:nvSpPr>
          <p:cNvPr id="203" name="Google Shape;203;p35"/>
          <p:cNvSpPr txBox="1">
            <a:spLocks noGrp="1"/>
          </p:cNvSpPr>
          <p:nvPr>
            <p:ph type="subTitle" idx="1"/>
          </p:nvPr>
        </p:nvSpPr>
        <p:spPr>
          <a:xfrm>
            <a:off x="1349075" y="1649923"/>
            <a:ext cx="3070500" cy="31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Introduction</a:t>
            </a:r>
            <a:endParaRPr dirty="0"/>
          </a:p>
        </p:txBody>
      </p:sp>
      <p:sp>
        <p:nvSpPr>
          <p:cNvPr id="205" name="Google Shape;205;p35"/>
          <p:cNvSpPr txBox="1">
            <a:spLocks noGrp="1"/>
          </p:cNvSpPr>
          <p:nvPr>
            <p:ph type="subTitle" idx="3"/>
          </p:nvPr>
        </p:nvSpPr>
        <p:spPr>
          <a:xfrm>
            <a:off x="1347275" y="2083045"/>
            <a:ext cx="30723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The data sets</a:t>
            </a:r>
            <a:endParaRPr dirty="0"/>
          </a:p>
        </p:txBody>
      </p:sp>
      <p:sp>
        <p:nvSpPr>
          <p:cNvPr id="207" name="Google Shape;207;p35"/>
          <p:cNvSpPr txBox="1">
            <a:spLocks noGrp="1"/>
          </p:cNvSpPr>
          <p:nvPr>
            <p:ph type="subTitle" idx="5"/>
          </p:nvPr>
        </p:nvSpPr>
        <p:spPr>
          <a:xfrm>
            <a:off x="1347275" y="2614861"/>
            <a:ext cx="7018759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indent="0"/>
            <a:r>
              <a:rPr lang="en" dirty="0"/>
              <a:t>Fault  Classification based on Spectrogram of Vibration Signals and Deep Neutral Networks</a:t>
            </a:r>
            <a:endParaRPr dirty="0"/>
          </a:p>
        </p:txBody>
      </p:sp>
      <p:sp>
        <p:nvSpPr>
          <p:cNvPr id="209" name="Google Shape;209;p35"/>
          <p:cNvSpPr txBox="1">
            <a:spLocks noGrp="1"/>
          </p:cNvSpPr>
          <p:nvPr>
            <p:ph type="subTitle" idx="7"/>
          </p:nvPr>
        </p:nvSpPr>
        <p:spPr>
          <a:xfrm>
            <a:off x="1347275" y="3178097"/>
            <a:ext cx="3072300" cy="31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Conclusion</a:t>
            </a:r>
          </a:p>
        </p:txBody>
      </p:sp>
      <p:sp>
        <p:nvSpPr>
          <p:cNvPr id="211" name="Google Shape;211;p35"/>
          <p:cNvSpPr txBox="1">
            <a:spLocks noGrp="1"/>
          </p:cNvSpPr>
          <p:nvPr>
            <p:ph type="title" idx="9"/>
          </p:nvPr>
        </p:nvSpPr>
        <p:spPr>
          <a:xfrm>
            <a:off x="891875" y="1721323"/>
            <a:ext cx="530400" cy="17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1.</a:t>
            </a:r>
            <a:endParaRPr dirty="0"/>
          </a:p>
        </p:txBody>
      </p:sp>
      <p:sp>
        <p:nvSpPr>
          <p:cNvPr id="212" name="Google Shape;212;p35"/>
          <p:cNvSpPr txBox="1">
            <a:spLocks noGrp="1"/>
          </p:cNvSpPr>
          <p:nvPr>
            <p:ph type="title" idx="13"/>
          </p:nvPr>
        </p:nvSpPr>
        <p:spPr>
          <a:xfrm>
            <a:off x="891875" y="2151595"/>
            <a:ext cx="530400" cy="1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2.</a:t>
            </a:r>
            <a:endParaRPr dirty="0"/>
          </a:p>
        </p:txBody>
      </p:sp>
      <p:sp>
        <p:nvSpPr>
          <p:cNvPr id="213" name="Google Shape;213;p35"/>
          <p:cNvSpPr txBox="1">
            <a:spLocks noGrp="1"/>
          </p:cNvSpPr>
          <p:nvPr>
            <p:ph type="title" idx="14"/>
          </p:nvPr>
        </p:nvSpPr>
        <p:spPr>
          <a:xfrm>
            <a:off x="891875" y="2545055"/>
            <a:ext cx="530400" cy="1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3.</a:t>
            </a:r>
            <a:endParaRPr dirty="0"/>
          </a:p>
        </p:txBody>
      </p:sp>
      <p:sp>
        <p:nvSpPr>
          <p:cNvPr id="214" name="Google Shape;214;p35"/>
          <p:cNvSpPr txBox="1">
            <a:spLocks noGrp="1"/>
          </p:cNvSpPr>
          <p:nvPr>
            <p:ph type="title" idx="15"/>
          </p:nvPr>
        </p:nvSpPr>
        <p:spPr>
          <a:xfrm>
            <a:off x="891875" y="3246647"/>
            <a:ext cx="534300" cy="17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4.</a:t>
            </a:r>
            <a:endParaRPr dirty="0"/>
          </a:p>
        </p:txBody>
      </p:sp>
      <p:cxnSp>
        <p:nvCxnSpPr>
          <p:cNvPr id="215" name="Google Shape;215;p35"/>
          <p:cNvCxnSpPr/>
          <p:nvPr/>
        </p:nvCxnSpPr>
        <p:spPr>
          <a:xfrm>
            <a:off x="775650" y="1184404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6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Google Shape;833;p64">
            <a:extLst>
              <a:ext uri="{FF2B5EF4-FFF2-40B4-BE49-F238E27FC236}">
                <a16:creationId xmlns:a16="http://schemas.microsoft.com/office/drawing/2014/main" xmlns="" id="{71D1F3A3-7EFB-C9C5-78CE-1EFF79766831}"/>
              </a:ext>
            </a:extLst>
          </p:cNvPr>
          <p:cNvCxnSpPr/>
          <p:nvPr/>
        </p:nvCxnSpPr>
        <p:spPr>
          <a:xfrm>
            <a:off x="804026" y="1051538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E57EB45F-496A-56D2-D3A2-AABD433D5067}"/>
              </a:ext>
            </a:extLst>
          </p:cNvPr>
          <p:cNvSpPr txBox="1"/>
          <p:nvPr/>
        </p:nvSpPr>
        <p:spPr>
          <a:xfrm>
            <a:off x="805904" y="1230064"/>
            <a:ext cx="7502723" cy="35655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14999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US" sz="1800" dirty="0">
                <a:latin typeface="Open Sans"/>
              </a:rPr>
              <a:t>Bearings are one of the most important parts in motors.</a:t>
            </a:r>
            <a:endParaRPr lang="en-US" sz="1800" dirty="0"/>
          </a:p>
          <a:p>
            <a:pPr marL="342900" indent="-342900">
              <a:lnSpc>
                <a:spcPct val="114999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US" sz="1800" dirty="0">
                <a:latin typeface="Open Sans"/>
              </a:rPr>
              <a:t>Bearing's and motor's vibrations patterns depend on operation modes, changes in electrical circuits, and/or mechanical installations and conditions.</a:t>
            </a:r>
          </a:p>
          <a:p>
            <a:pPr marL="342900" indent="-342900">
              <a:lnSpc>
                <a:spcPct val="114999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>
                <a:latin typeface="Open Sans"/>
              </a:rPr>
              <a:t>              Vibration patterns can be used for state classification, but lots of unwanted noises.</a:t>
            </a:r>
          </a:p>
          <a:p>
            <a:pPr marL="342900" indent="-342900">
              <a:lnSpc>
                <a:spcPct val="114999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US" sz="1800" dirty="0">
                <a:latin typeface="Open Sans"/>
              </a:rPr>
              <a:t>Vibration patterns can be monitored and detected using different measurement solutions.</a:t>
            </a:r>
          </a:p>
          <a:p>
            <a:pPr marL="342900" indent="-342900">
              <a:lnSpc>
                <a:spcPct val="114999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>
                <a:latin typeface="Open Sans"/>
              </a:rPr>
              <a:t>               Propose to use the Convolution Neural Network to process the data to detect the states of the machines.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xmlns="" id="{126839CF-9222-6D21-D019-84DEBAC45A01}"/>
              </a:ext>
            </a:extLst>
          </p:cNvPr>
          <p:cNvSpPr/>
          <p:nvPr/>
        </p:nvSpPr>
        <p:spPr>
          <a:xfrm>
            <a:off x="1238864" y="2798506"/>
            <a:ext cx="377927" cy="15670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xmlns="" id="{C718F86F-0EFC-228A-BD0A-2765BD9A3BE4}"/>
              </a:ext>
            </a:extLst>
          </p:cNvPr>
          <p:cNvSpPr/>
          <p:nvPr/>
        </p:nvSpPr>
        <p:spPr>
          <a:xfrm>
            <a:off x="1238863" y="4236472"/>
            <a:ext cx="377927" cy="15670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04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6AA955-2F3E-7E63-BABE-64E1D137935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804026" y="1303275"/>
            <a:ext cx="6413748" cy="310800"/>
          </a:xfrm>
        </p:spPr>
        <p:txBody>
          <a:bodyPr/>
          <a:lstStyle/>
          <a:p>
            <a:r>
              <a:rPr lang="en-US" dirty="0"/>
              <a:t>Case Western Reserve University Bearing Data Center</a:t>
            </a:r>
          </a:p>
        </p:txBody>
      </p:sp>
      <p:pic>
        <p:nvPicPr>
          <p:cNvPr id="5" name="Image 4" descr="Une image contenant appareil, machine, intérieur, Outil-machine&#10;&#10;Description générée automatiquement">
            <a:extLst>
              <a:ext uri="{FF2B5EF4-FFF2-40B4-BE49-F238E27FC236}">
                <a16:creationId xmlns:a16="http://schemas.microsoft.com/office/drawing/2014/main" xmlns="" id="{D3961880-60D0-8BE3-4994-745A614285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124" y="1879134"/>
            <a:ext cx="3875987" cy="229873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0C2E4A06-A4C9-09C6-49F9-C3CD9E9B4FDF}"/>
              </a:ext>
            </a:extLst>
          </p:cNvPr>
          <p:cNvSpPr txBox="1"/>
          <p:nvPr/>
        </p:nvSpPr>
        <p:spPr>
          <a:xfrm>
            <a:off x="763488" y="1899774"/>
            <a:ext cx="3921918" cy="17293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US" sz="1800" dirty="0" smtClean="0">
                <a:latin typeface="Open Sans"/>
              </a:rPr>
              <a:t>2-HP reliance electric motor, a torque transducer/encoder, a dynamo-meter, and a measurement </a:t>
            </a:r>
            <a:r>
              <a:rPr lang="en-US" sz="1800" dirty="0" smtClean="0">
                <a:latin typeface="Open Sans"/>
              </a:rPr>
              <a:t>device using </a:t>
            </a:r>
            <a:r>
              <a:rPr lang="en-US" sz="1800" dirty="0" smtClean="0">
                <a:latin typeface="Open Sans"/>
              </a:rPr>
              <a:t>accelerometer.</a:t>
            </a:r>
            <a:endParaRPr lang="en-US" sz="1800" dirty="0"/>
          </a:p>
        </p:txBody>
      </p:sp>
      <p:sp>
        <p:nvSpPr>
          <p:cNvPr id="11" name="Google Shape;795;p6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23800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" dirty="0" smtClean="0">
                <a:latin typeface="Calibri" panose="020F0502020204030204" pitchFamily="34" charset="0"/>
                <a:cs typeface="Calibri" panose="020F0502020204030204" pitchFamily="34" charset="0"/>
              </a:rPr>
              <a:t>he data sets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Google Shape;833;p64">
            <a:extLst>
              <a:ext uri="{FF2B5EF4-FFF2-40B4-BE49-F238E27FC236}">
                <a16:creationId xmlns:a16="http://schemas.microsoft.com/office/drawing/2014/main" xmlns="" id="{71D1F3A3-7EFB-C9C5-78CE-1EFF79766831}"/>
              </a:ext>
            </a:extLst>
          </p:cNvPr>
          <p:cNvCxnSpPr/>
          <p:nvPr/>
        </p:nvCxnSpPr>
        <p:spPr>
          <a:xfrm>
            <a:off x="804026" y="1051538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Box 7"/>
          <p:cNvSpPr txBox="1"/>
          <p:nvPr/>
        </p:nvSpPr>
        <p:spPr>
          <a:xfrm>
            <a:off x="4685406" y="4289041"/>
            <a:ext cx="4446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hlinkClick r:id="rId4"/>
              </a:rPr>
              <a:t>https</a:t>
            </a:r>
            <a:r>
              <a:rPr lang="en-US" i="1" dirty="0">
                <a:hlinkClick r:id="rId4"/>
              </a:rPr>
              <a:t>://</a:t>
            </a:r>
            <a:r>
              <a:rPr lang="en-US" i="1" dirty="0" smtClean="0">
                <a:hlinkClick r:id="rId4"/>
              </a:rPr>
              <a:t>engineering.case.edu/bearingdatacenter</a:t>
            </a:r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864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6AA955-2F3E-7E63-BABE-64E1D137935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520117" y="1194217"/>
            <a:ext cx="8204433" cy="542303"/>
          </a:xfrm>
        </p:spPr>
        <p:txBody>
          <a:bodyPr/>
          <a:lstStyle/>
          <a:p>
            <a:pPr marL="117475" indent="-3175"/>
            <a:r>
              <a:rPr lang="en-US" b="0" dirty="0" smtClean="0">
                <a:latin typeface="Open Sans"/>
                <a:ea typeface="Open Sans"/>
                <a:cs typeface="Open Sans"/>
              </a:rPr>
              <a:t>Fault types: Ball (rolling - B), </a:t>
            </a:r>
            <a:r>
              <a:rPr lang="en-US" b="0" dirty="0" smtClean="0">
                <a:latin typeface="Open Sans"/>
                <a:ea typeface="Open Sans"/>
              </a:rPr>
              <a:t>outer raceway (OR), inner raceway (IR).</a:t>
            </a:r>
            <a:endParaRPr lang="en-US" b="0" dirty="0"/>
          </a:p>
        </p:txBody>
      </p:sp>
      <p:sp>
        <p:nvSpPr>
          <p:cNvPr id="11" name="Google Shape;795;p6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23800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" dirty="0" smtClean="0">
                <a:latin typeface="Calibri" panose="020F0502020204030204" pitchFamily="34" charset="0"/>
                <a:cs typeface="Calibri" panose="020F0502020204030204" pitchFamily="34" charset="0"/>
              </a:rPr>
              <a:t>he data sets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Google Shape;833;p64">
            <a:extLst>
              <a:ext uri="{FF2B5EF4-FFF2-40B4-BE49-F238E27FC236}">
                <a16:creationId xmlns:a16="http://schemas.microsoft.com/office/drawing/2014/main" xmlns="" id="{71D1F3A3-7EFB-C9C5-78CE-1EFF79766831}"/>
              </a:ext>
            </a:extLst>
          </p:cNvPr>
          <p:cNvCxnSpPr/>
          <p:nvPr/>
        </p:nvCxnSpPr>
        <p:spPr>
          <a:xfrm>
            <a:off x="804026" y="1051538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TextBox 7"/>
          <p:cNvSpPr txBox="1"/>
          <p:nvPr/>
        </p:nvSpPr>
        <p:spPr>
          <a:xfrm>
            <a:off x="520117" y="4546833"/>
            <a:ext cx="8313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Li</a:t>
            </a:r>
            <a:r>
              <a:rPr lang="en-US" i="1" dirty="0"/>
              <a:t>, S., Liu, G., Tang, X., Lu, J., &amp; Hu, J. (2017). An Ensemble Deep Convolutional Neural Network Model with Improved D-S Evidence Fusion for Bearing Fault Diagnosis. Sensors, 17(8), 1729</a:t>
            </a:r>
            <a:r>
              <a:rPr lang="en-US" i="1" dirty="0" smtClean="0"/>
              <a:t>.</a:t>
            </a:r>
            <a:endParaRPr lang="en-US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050" y="1797285"/>
            <a:ext cx="7810150" cy="193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49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795;p62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23800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" dirty="0" smtClean="0">
                <a:latin typeface="Calibri" panose="020F0502020204030204" pitchFamily="34" charset="0"/>
                <a:cs typeface="Calibri" panose="020F0502020204030204" pitchFamily="34" charset="0"/>
              </a:rPr>
              <a:t>he data sets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Google Shape;833;p64">
            <a:extLst>
              <a:ext uri="{FF2B5EF4-FFF2-40B4-BE49-F238E27FC236}">
                <a16:creationId xmlns:a16="http://schemas.microsoft.com/office/drawing/2014/main" xmlns="" id="{71D1F3A3-7EFB-C9C5-78CE-1EFF79766831}"/>
              </a:ext>
            </a:extLst>
          </p:cNvPr>
          <p:cNvCxnSpPr/>
          <p:nvPr/>
        </p:nvCxnSpPr>
        <p:spPr>
          <a:xfrm>
            <a:off x="804026" y="1051538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ZoneTexte 4">
            <a:extLst>
              <a:ext uri="{FF2B5EF4-FFF2-40B4-BE49-F238E27FC236}">
                <a16:creationId xmlns:a16="http://schemas.microsoft.com/office/drawing/2014/main" xmlns="" id="{BAB70D06-9C69-5E5E-135E-50CF5A2DC685}"/>
              </a:ext>
            </a:extLst>
          </p:cNvPr>
          <p:cNvSpPr txBox="1"/>
          <p:nvPr/>
        </p:nvSpPr>
        <p:spPr>
          <a:xfrm>
            <a:off x="804026" y="1415985"/>
            <a:ext cx="7770614" cy="285616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Data </a:t>
            </a:r>
            <a:r>
              <a:rPr lang="en-US" sz="2000" dirty="0"/>
              <a:t>was </a:t>
            </a:r>
            <a:r>
              <a:rPr lang="en-US" sz="2000" dirty="0" smtClean="0"/>
              <a:t>sampled </a:t>
            </a:r>
            <a:r>
              <a:rPr lang="en-US" sz="2000" dirty="0"/>
              <a:t>at </a:t>
            </a:r>
            <a:r>
              <a:rPr lang="en-US" sz="2000" dirty="0" smtClean="0"/>
              <a:t>12 kHz, ~10s each record.</a:t>
            </a:r>
          </a:p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A total of 49 records for 4 types: normal and 3 listed faults.</a:t>
            </a:r>
          </a:p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Each record was split into 12 segments to form the samples, making 5853 data samples in total.  </a:t>
            </a:r>
          </a:p>
          <a:p>
            <a:pPr marL="285750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fr-FR" sz="2000" dirty="0" smtClean="0">
                <a:latin typeface="Open Sans"/>
              </a:rPr>
              <a:t>4100 </a:t>
            </a:r>
            <a:r>
              <a:rPr lang="en-US" sz="2000" dirty="0" smtClean="0">
                <a:latin typeface="Open Sans"/>
              </a:rPr>
              <a:t>samples</a:t>
            </a:r>
            <a:r>
              <a:rPr lang="fr-FR" sz="2000" dirty="0" smtClean="0">
                <a:latin typeface="Open Sans"/>
              </a:rPr>
              <a:t> (~70%) </a:t>
            </a:r>
            <a:r>
              <a:rPr lang="fr-FR" sz="2000" dirty="0">
                <a:latin typeface="Open Sans"/>
              </a:rPr>
              <a:t>of the </a:t>
            </a:r>
            <a:r>
              <a:rPr lang="en-US" sz="2000" dirty="0" smtClean="0">
                <a:latin typeface="Open Sans"/>
              </a:rPr>
              <a:t>samples were randomly selected for </a:t>
            </a:r>
            <a:r>
              <a:rPr lang="fr-FR" sz="2000" dirty="0" smtClean="0">
                <a:latin typeface="Open Sans"/>
              </a:rPr>
              <a:t>training</a:t>
            </a:r>
            <a:r>
              <a:rPr lang="fr-FR" sz="2000" dirty="0">
                <a:latin typeface="Open Sans"/>
              </a:rPr>
              <a:t> </a:t>
            </a:r>
            <a:r>
              <a:rPr lang="en-US" sz="2000" dirty="0" smtClean="0">
                <a:latin typeface="Open Sans"/>
              </a:rPr>
              <a:t>process</a:t>
            </a:r>
            <a:r>
              <a:rPr lang="fr-FR" sz="2000" dirty="0" smtClean="0">
                <a:latin typeface="Open Sans"/>
              </a:rPr>
              <a:t>.</a:t>
            </a:r>
            <a:endParaRPr lang="fr-FR" sz="2000" dirty="0">
              <a:latin typeface="Open Sans"/>
            </a:endParaRPr>
          </a:p>
          <a:p>
            <a:pPr marL="285750" indent="-28575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US" sz="2000" dirty="0" smtClean="0">
                <a:latin typeface="Open Sans"/>
              </a:rPr>
              <a:t>1753 samples (~30%) of the rest are used for testing purpose.</a:t>
            </a:r>
            <a:endParaRPr lang="en-US" sz="2000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28296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" name="Google Shape;795;p62"/>
          <p:cNvSpPr txBox="1">
            <a:spLocks noGrp="1"/>
          </p:cNvSpPr>
          <p:nvPr>
            <p:ph type="title"/>
          </p:nvPr>
        </p:nvSpPr>
        <p:spPr>
          <a:xfrm>
            <a:off x="649362" y="752317"/>
            <a:ext cx="8094044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Fault  Classification based on Spectrogram of Vibration Signals and Deep Neutral Networks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6AA955-2F3E-7E63-BABE-64E1D137935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914562" y="1438901"/>
            <a:ext cx="4668335" cy="310800"/>
          </a:xfrm>
        </p:spPr>
        <p:txBody>
          <a:bodyPr/>
          <a:lstStyle/>
          <a:p>
            <a:r>
              <a:rPr lang="en-US" dirty="0"/>
              <a:t>The Spectrogram of a time series signal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C2B604A3-00AF-7218-1A7A-7EBDAE23D2B2}"/>
              </a:ext>
            </a:extLst>
          </p:cNvPr>
          <p:cNvSpPr>
            <a:spLocks noGrp="1"/>
          </p:cNvSpPr>
          <p:nvPr>
            <p:ph type="title" idx="13"/>
          </p:nvPr>
        </p:nvSpPr>
        <p:spPr>
          <a:xfrm>
            <a:off x="649362" y="1489016"/>
            <a:ext cx="530400" cy="173700"/>
          </a:xfrm>
        </p:spPr>
        <p:txBody>
          <a:bodyPr/>
          <a:lstStyle/>
          <a:p>
            <a:r>
              <a:rPr lang="en-US" sz="2000" dirty="0"/>
              <a:t>A.</a:t>
            </a:r>
          </a:p>
        </p:txBody>
      </p:sp>
      <p:cxnSp>
        <p:nvCxnSpPr>
          <p:cNvPr id="2" name="Google Shape;833;p64">
            <a:extLst>
              <a:ext uri="{FF2B5EF4-FFF2-40B4-BE49-F238E27FC236}">
                <a16:creationId xmlns:a16="http://schemas.microsoft.com/office/drawing/2014/main" xmlns="" id="{223B13FA-F49B-313B-DE74-A8B0B954EC8A}"/>
              </a:ext>
            </a:extLst>
          </p:cNvPr>
          <p:cNvCxnSpPr/>
          <p:nvPr/>
        </p:nvCxnSpPr>
        <p:spPr>
          <a:xfrm>
            <a:off x="761419" y="1257684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F507F959-E019-1B09-AE8A-5C4B5897F765}"/>
              </a:ext>
            </a:extLst>
          </p:cNvPr>
          <p:cNvSpPr txBox="1"/>
          <p:nvPr/>
        </p:nvSpPr>
        <p:spPr>
          <a:xfrm>
            <a:off x="649362" y="1916482"/>
            <a:ext cx="8094044" cy="17289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US" sz="1800" dirty="0" smtClean="0">
                <a:latin typeface="Open Sans"/>
              </a:rPr>
              <a:t>Short-Time Fourier Transform (STFT) creates the t</a:t>
            </a:r>
            <a:r>
              <a:rPr lang="en-US" sz="1800" dirty="0" smtClean="0">
                <a:latin typeface="Open Sans"/>
              </a:rPr>
              <a:t>ime-frequency characteristics of a time series</a:t>
            </a:r>
          </a:p>
          <a:p>
            <a:pPr marL="342900" indent="-342900"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US" sz="1800" dirty="0" smtClean="0">
                <a:latin typeface="Open Sans"/>
              </a:rPr>
              <a:t>Spectrogram as an </a:t>
            </a:r>
            <a:r>
              <a:rPr lang="en-US" sz="1800" dirty="0" smtClean="0">
                <a:latin typeface="Open Sans"/>
              </a:rPr>
              <a:t>”image-like” can be recognized by image </a:t>
            </a:r>
            <a:br>
              <a:rPr lang="en-US" sz="1800" dirty="0" smtClean="0">
                <a:latin typeface="Open Sans"/>
              </a:rPr>
            </a:br>
            <a:r>
              <a:rPr lang="en-US" sz="1800" dirty="0" smtClean="0">
                <a:latin typeface="Open Sans"/>
              </a:rPr>
              <a:t>recognition tools.</a:t>
            </a:r>
            <a:r>
              <a:rPr lang="fr-FR" sz="1800" dirty="0">
                <a:latin typeface="Open Sans"/>
              </a:rPr>
              <a:t/>
            </a:r>
            <a:br>
              <a:rPr lang="fr-FR" sz="1800" dirty="0">
                <a:latin typeface="Open Sans"/>
              </a:rPr>
            </a:br>
            <a:endParaRPr lang="fr-FR" sz="1800" dirty="0">
              <a:latin typeface="Open Sans"/>
            </a:endParaRPr>
          </a:p>
        </p:txBody>
      </p:sp>
      <p:pic>
        <p:nvPicPr>
          <p:cNvPr id="8" name="Image 3" descr="Une image contenant capture d’écran, Caractère coloré, violet, ligne&#10;&#10;Description générée automatiquement">
            <a:extLst>
              <a:ext uri="{FF2B5EF4-FFF2-40B4-BE49-F238E27FC236}">
                <a16:creationId xmlns:a16="http://schemas.microsoft.com/office/drawing/2014/main" xmlns="" id="{AB249B39-E3B6-2051-A212-BD91FB2B88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44" t="9733" r="5582" b="3954"/>
          <a:stretch/>
        </p:blipFill>
        <p:spPr>
          <a:xfrm>
            <a:off x="5075339" y="3187817"/>
            <a:ext cx="3926048" cy="1901303"/>
          </a:xfrm>
          <a:prstGeom prst="rect">
            <a:avLst/>
          </a:prstGeom>
        </p:spPr>
      </p:pic>
      <p:sp>
        <p:nvSpPr>
          <p:cNvPr id="9" name="ZoneTexte 7">
            <a:extLst>
              <a:ext uri="{FF2B5EF4-FFF2-40B4-BE49-F238E27FC236}">
                <a16:creationId xmlns:a16="http://schemas.microsoft.com/office/drawing/2014/main" xmlns="" id="{7FF53EFA-1B34-4C86-B5B1-EEF2FC9B11E1}"/>
              </a:ext>
            </a:extLst>
          </p:cNvPr>
          <p:cNvSpPr txBox="1"/>
          <p:nvPr/>
        </p:nvSpPr>
        <p:spPr>
          <a:xfrm>
            <a:off x="484582" y="4056756"/>
            <a:ext cx="459075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i="1" dirty="0"/>
              <a:t>Example: 10s </a:t>
            </a:r>
            <a:r>
              <a:rPr lang="en-US" sz="1600" i="1" dirty="0" smtClean="0"/>
              <a:t>of a time series being a super-position</a:t>
            </a:r>
            <a:r>
              <a:rPr lang="en-US" sz="1600" i="1" dirty="0"/>
              <a:t> of 3 components</a:t>
            </a:r>
            <a:r>
              <a:rPr lang="en-US" sz="1600" i="1" dirty="0" smtClean="0"/>
              <a:t>: 50Hz </a:t>
            </a:r>
            <a:r>
              <a:rPr lang="en-US" sz="1600" i="1" dirty="0"/>
              <a:t>in [0s, 4s], </a:t>
            </a:r>
            <a:r>
              <a:rPr lang="en-US" sz="1600" i="1" dirty="0" smtClean="0"/>
              <a:t>80Hz </a:t>
            </a:r>
            <a:r>
              <a:rPr lang="en-US" sz="1600" i="1" dirty="0"/>
              <a:t>in [4s, 8s] and </a:t>
            </a:r>
            <a:r>
              <a:rPr lang="en-US" sz="1600" i="1" dirty="0" smtClean="0"/>
              <a:t>130Hz </a:t>
            </a:r>
            <a:r>
              <a:rPr lang="en-US" sz="1600" i="1" dirty="0"/>
              <a:t>in [6s, 10s]:</a:t>
            </a:r>
            <a:endParaRPr lang="fr-FR" sz="1600" i="1" dirty="0"/>
          </a:p>
        </p:txBody>
      </p:sp>
    </p:spTree>
    <p:extLst>
      <p:ext uri="{BB962C8B-B14F-4D97-AF65-F5344CB8AC3E}">
        <p14:creationId xmlns:p14="http://schemas.microsoft.com/office/powerpoint/2010/main" val="117114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4" descr="Une image contenant capture d’écran, Caractère coloré&#10;&#10;Description générée automatiquement">
            <a:extLst>
              <a:ext uri="{FF2B5EF4-FFF2-40B4-BE49-F238E27FC236}">
                <a16:creationId xmlns:a16="http://schemas.microsoft.com/office/drawing/2014/main" xmlns="" id="{56FE10EB-3D06-93C3-F1E5-447253CD14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21"/>
          <a:stretch/>
        </p:blipFill>
        <p:spPr>
          <a:xfrm>
            <a:off x="387548" y="2751589"/>
            <a:ext cx="3957637" cy="2042562"/>
          </a:xfrm>
          <a:prstGeom prst="rect">
            <a:avLst/>
          </a:prstGeom>
        </p:spPr>
      </p:pic>
      <p:pic>
        <p:nvPicPr>
          <p:cNvPr id="12" name="Image 5" descr="Une image contenant capture d’écran, Caractère coloré&#10;&#10;Description générée automatiquement">
            <a:extLst>
              <a:ext uri="{FF2B5EF4-FFF2-40B4-BE49-F238E27FC236}">
                <a16:creationId xmlns:a16="http://schemas.microsoft.com/office/drawing/2014/main" xmlns="" id="{1D24DDBE-0A13-99B0-D3EF-77887A44E2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371"/>
          <a:stretch/>
        </p:blipFill>
        <p:spPr>
          <a:xfrm>
            <a:off x="4575572" y="2776756"/>
            <a:ext cx="4100512" cy="2019398"/>
          </a:xfrm>
          <a:prstGeom prst="rect">
            <a:avLst/>
          </a:prstGeom>
        </p:spPr>
      </p:pic>
      <p:sp>
        <p:nvSpPr>
          <p:cNvPr id="13" name="ZoneTexte 8">
            <a:extLst>
              <a:ext uri="{FF2B5EF4-FFF2-40B4-BE49-F238E27FC236}">
                <a16:creationId xmlns:a16="http://schemas.microsoft.com/office/drawing/2014/main" xmlns="" id="{0A5642CD-B657-B387-F170-A803F297D5B2}"/>
              </a:ext>
            </a:extLst>
          </p:cNvPr>
          <p:cNvSpPr txBox="1"/>
          <p:nvPr/>
        </p:nvSpPr>
        <p:spPr>
          <a:xfrm>
            <a:off x="542477" y="4862729"/>
            <a:ext cx="178164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 dirty="0" smtClean="0">
                <a:latin typeface="Open Sans"/>
              </a:rPr>
              <a:t>Normal state</a:t>
            </a:r>
            <a:endParaRPr lang="en-US" i="1" dirty="0">
              <a:latin typeface="Open Sans"/>
            </a:endParaRPr>
          </a:p>
        </p:txBody>
      </p:sp>
      <p:sp>
        <p:nvSpPr>
          <p:cNvPr id="14" name="ZoneTexte 10">
            <a:extLst>
              <a:ext uri="{FF2B5EF4-FFF2-40B4-BE49-F238E27FC236}">
                <a16:creationId xmlns:a16="http://schemas.microsoft.com/office/drawing/2014/main" xmlns="" id="{554DA15F-6DC6-33FA-D873-8A6DA6DA6021}"/>
              </a:ext>
            </a:extLst>
          </p:cNvPr>
          <p:cNvSpPr txBox="1"/>
          <p:nvPr/>
        </p:nvSpPr>
        <p:spPr>
          <a:xfrm>
            <a:off x="4575573" y="4862729"/>
            <a:ext cx="202106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 dirty="0" smtClean="0">
                <a:latin typeface="Open Sans"/>
              </a:rPr>
              <a:t>Ball Fault</a:t>
            </a:r>
            <a:endParaRPr lang="en-US" i="1" dirty="0">
              <a:latin typeface="Open Sans"/>
            </a:endParaRPr>
          </a:p>
        </p:txBody>
      </p:sp>
      <p:sp>
        <p:nvSpPr>
          <p:cNvPr id="15" name="ZoneTexte 8">
            <a:extLst>
              <a:ext uri="{FF2B5EF4-FFF2-40B4-BE49-F238E27FC236}">
                <a16:creationId xmlns:a16="http://schemas.microsoft.com/office/drawing/2014/main" xmlns="" id="{0A5642CD-B657-B387-F170-A803F297D5B2}"/>
              </a:ext>
            </a:extLst>
          </p:cNvPr>
          <p:cNvSpPr txBox="1"/>
          <p:nvPr/>
        </p:nvSpPr>
        <p:spPr>
          <a:xfrm>
            <a:off x="2554507" y="4862729"/>
            <a:ext cx="179067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 dirty="0" smtClean="0">
                <a:latin typeface="Open Sans"/>
              </a:rPr>
              <a:t>Inner race fault</a:t>
            </a:r>
            <a:endParaRPr lang="en-US" i="1" dirty="0">
              <a:latin typeface="Open Sans"/>
            </a:endParaRPr>
          </a:p>
        </p:txBody>
      </p:sp>
      <p:sp>
        <p:nvSpPr>
          <p:cNvPr id="16" name="ZoneTexte 10">
            <a:extLst>
              <a:ext uri="{FF2B5EF4-FFF2-40B4-BE49-F238E27FC236}">
                <a16:creationId xmlns:a16="http://schemas.microsoft.com/office/drawing/2014/main" xmlns="" id="{554DA15F-6DC6-33FA-D873-8A6DA6DA6021}"/>
              </a:ext>
            </a:extLst>
          </p:cNvPr>
          <p:cNvSpPr txBox="1"/>
          <p:nvPr/>
        </p:nvSpPr>
        <p:spPr>
          <a:xfrm>
            <a:off x="6827027" y="4862729"/>
            <a:ext cx="18490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 dirty="0" smtClean="0">
                <a:latin typeface="Open Sans"/>
              </a:rPr>
              <a:t>Outer race fault</a:t>
            </a:r>
            <a:endParaRPr lang="en-US" i="1" dirty="0">
              <a:latin typeface="Open Sans"/>
            </a:endParaRPr>
          </a:p>
        </p:txBody>
      </p:sp>
      <p:sp>
        <p:nvSpPr>
          <p:cNvPr id="17" name="Google Shape;795;p62"/>
          <p:cNvSpPr txBox="1">
            <a:spLocks noGrp="1"/>
          </p:cNvSpPr>
          <p:nvPr>
            <p:ph type="title"/>
          </p:nvPr>
        </p:nvSpPr>
        <p:spPr>
          <a:xfrm>
            <a:off x="649362" y="752317"/>
            <a:ext cx="8094044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Fault  Classification based on Spectrogram of Vibration Signals and Deep Neutral Networks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Google Shape;833;p64">
            <a:extLst>
              <a:ext uri="{FF2B5EF4-FFF2-40B4-BE49-F238E27FC236}">
                <a16:creationId xmlns:a16="http://schemas.microsoft.com/office/drawing/2014/main" xmlns="" id="{223B13FA-F49B-313B-DE74-A8B0B954EC8A}"/>
              </a:ext>
            </a:extLst>
          </p:cNvPr>
          <p:cNvCxnSpPr/>
          <p:nvPr/>
        </p:nvCxnSpPr>
        <p:spPr>
          <a:xfrm>
            <a:off x="761419" y="1257684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ubtitle 2">
            <a:extLst>
              <a:ext uri="{FF2B5EF4-FFF2-40B4-BE49-F238E27FC236}">
                <a16:creationId xmlns:a16="http://schemas.microsoft.com/office/drawing/2014/main" xmlns="" id="{DE6AA955-2F3E-7E63-BABE-64E1D137935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914562" y="1438901"/>
            <a:ext cx="4668335" cy="310800"/>
          </a:xfrm>
        </p:spPr>
        <p:txBody>
          <a:bodyPr/>
          <a:lstStyle/>
          <a:p>
            <a:r>
              <a:rPr lang="en-US" dirty="0"/>
              <a:t>The Spectrogram of a time series signal</a:t>
            </a:r>
          </a:p>
        </p:txBody>
      </p:sp>
      <p:sp>
        <p:nvSpPr>
          <p:cNvPr id="20" name="Title 9">
            <a:extLst>
              <a:ext uri="{FF2B5EF4-FFF2-40B4-BE49-F238E27FC236}">
                <a16:creationId xmlns:a16="http://schemas.microsoft.com/office/drawing/2014/main" xmlns="" id="{C2B604A3-00AF-7218-1A7A-7EBDAE23D2B2}"/>
              </a:ext>
            </a:extLst>
          </p:cNvPr>
          <p:cNvSpPr>
            <a:spLocks noGrp="1"/>
          </p:cNvSpPr>
          <p:nvPr>
            <p:ph type="title" idx="13"/>
          </p:nvPr>
        </p:nvSpPr>
        <p:spPr>
          <a:xfrm>
            <a:off x="649362" y="1489016"/>
            <a:ext cx="530400" cy="173700"/>
          </a:xfrm>
        </p:spPr>
        <p:txBody>
          <a:bodyPr/>
          <a:lstStyle/>
          <a:p>
            <a:r>
              <a:rPr lang="en-US" sz="2000" dirty="0"/>
              <a:t>A.</a:t>
            </a:r>
          </a:p>
        </p:txBody>
      </p:sp>
      <p:sp>
        <p:nvSpPr>
          <p:cNvPr id="22" name="ZoneTexte 6">
            <a:extLst>
              <a:ext uri="{FF2B5EF4-FFF2-40B4-BE49-F238E27FC236}">
                <a16:creationId xmlns:a16="http://schemas.microsoft.com/office/drawing/2014/main" xmlns="" id="{F507F959-E019-1B09-AE8A-5C4B5897F765}"/>
              </a:ext>
            </a:extLst>
          </p:cNvPr>
          <p:cNvSpPr txBox="1"/>
          <p:nvPr/>
        </p:nvSpPr>
        <p:spPr>
          <a:xfrm>
            <a:off x="649362" y="1815814"/>
            <a:ext cx="8094044" cy="7046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4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Example of STFT of </a:t>
            </a:r>
            <a:r>
              <a:rPr lang="en-US" sz="1800" dirty="0" smtClean="0">
                <a:latin typeface="Open Sans"/>
              </a:rPr>
              <a:t>different types of vibration signals (</a:t>
            </a:r>
            <a:r>
              <a:rPr lang="en-US" sz="1800" i="1" dirty="0">
                <a:latin typeface="Open Sans"/>
              </a:rPr>
              <a:t>using </a:t>
            </a:r>
            <a:r>
              <a:rPr lang="en-US" sz="1800" i="1" dirty="0" smtClean="0">
                <a:latin typeface="Open Sans"/>
              </a:rPr>
              <a:t>Tukey </a:t>
            </a:r>
            <a:r>
              <a:rPr lang="en-US" sz="1800" i="1" dirty="0">
                <a:latin typeface="Open Sans"/>
              </a:rPr>
              <a:t>window with </a:t>
            </a:r>
            <a:r>
              <a:rPr lang="en-US" sz="1800" i="1" dirty="0" smtClean="0">
                <a:latin typeface="Open Sans"/>
              </a:rPr>
              <a:t>r=0.25, data </a:t>
            </a:r>
            <a:r>
              <a:rPr lang="en-US" sz="1800" i="1" dirty="0">
                <a:latin typeface="Open Sans"/>
              </a:rPr>
              <a:t>sampling frequency </a:t>
            </a:r>
            <a:r>
              <a:rPr lang="en-US" sz="1800" i="1" dirty="0" smtClean="0">
                <a:latin typeface="Open Sans"/>
              </a:rPr>
              <a:t>12 kHz</a:t>
            </a:r>
            <a:r>
              <a:rPr lang="en-US" sz="1800" dirty="0" smtClean="0">
                <a:latin typeface="Open Sans"/>
              </a:rPr>
              <a:t>)</a:t>
            </a:r>
            <a:endParaRPr lang="fr-FR" sz="1800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07445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E6AA955-2F3E-7E63-BABE-64E1D1379350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914562" y="1430512"/>
            <a:ext cx="4668335" cy="310800"/>
          </a:xfrm>
        </p:spPr>
        <p:txBody>
          <a:bodyPr/>
          <a:lstStyle/>
          <a:p>
            <a:r>
              <a:rPr lang="en-US" dirty="0"/>
              <a:t>Convolutional Neural </a:t>
            </a:r>
            <a:r>
              <a:rPr lang="en-US" dirty="0" smtClean="0"/>
              <a:t>Network (CNN)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xmlns="" id="{C2B604A3-00AF-7218-1A7A-7EBDAE23D2B2}"/>
              </a:ext>
            </a:extLst>
          </p:cNvPr>
          <p:cNvSpPr>
            <a:spLocks noGrp="1"/>
          </p:cNvSpPr>
          <p:nvPr>
            <p:ph type="title" idx="13"/>
          </p:nvPr>
        </p:nvSpPr>
        <p:spPr>
          <a:xfrm>
            <a:off x="649362" y="1480627"/>
            <a:ext cx="530400" cy="173700"/>
          </a:xfrm>
        </p:spPr>
        <p:txBody>
          <a:bodyPr/>
          <a:lstStyle/>
          <a:p>
            <a:r>
              <a:rPr lang="en-US" sz="2000" dirty="0" smtClean="0"/>
              <a:t>B.</a:t>
            </a:r>
            <a:endParaRPr lang="en-US" sz="2000" dirty="0"/>
          </a:p>
        </p:txBody>
      </p:sp>
      <p:sp>
        <p:nvSpPr>
          <p:cNvPr id="17" name="ZoneTexte 4">
            <a:extLst>
              <a:ext uri="{FF2B5EF4-FFF2-40B4-BE49-F238E27FC236}">
                <a16:creationId xmlns:a16="http://schemas.microsoft.com/office/drawing/2014/main" xmlns="" id="{F062857F-8C10-B262-9278-A57B0D22750E}"/>
              </a:ext>
            </a:extLst>
          </p:cNvPr>
          <p:cNvSpPr txBox="1"/>
          <p:nvPr/>
        </p:nvSpPr>
        <p:spPr>
          <a:xfrm>
            <a:off x="756790" y="1787874"/>
            <a:ext cx="7609880" cy="24714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Open Sans"/>
              </a:rPr>
              <a:t>Very popular </a:t>
            </a:r>
            <a:r>
              <a:rPr lang="en-US" sz="1800" dirty="0" smtClean="0">
                <a:latin typeface="Open Sans"/>
              </a:rPr>
              <a:t>deep learning methods.</a:t>
            </a: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Open Sans"/>
              </a:rPr>
              <a:t>Successfully used in many image recognition solutions.</a:t>
            </a:r>
            <a:endParaRPr lang="en-US" sz="1800" dirty="0" smtClean="0">
              <a:latin typeface="Open Sans"/>
            </a:endParaRPr>
          </a:p>
          <a:p>
            <a:pPr marL="342900" indent="-34290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Open Sans"/>
              </a:rPr>
              <a:t>The CNN structure consists of three main types of layers:</a:t>
            </a:r>
            <a:endParaRPr lang="en-US" sz="1200" dirty="0" smtClean="0"/>
          </a:p>
          <a:p>
            <a:pPr lvl="5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          - Convolution layer.</a:t>
            </a:r>
            <a:endParaRPr lang="en-US" sz="1200" dirty="0" smtClean="0"/>
          </a:p>
          <a:p>
            <a:pPr lvl="4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          - Pooling layer.</a:t>
            </a:r>
            <a:endParaRPr lang="en-US" sz="1200" dirty="0" smtClean="0"/>
          </a:p>
          <a:p>
            <a:pPr lvl="4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latin typeface="Open Sans"/>
              </a:rPr>
              <a:t>          - Fully Connected layer.</a:t>
            </a:r>
            <a:endParaRPr lang="en-US" sz="1200" dirty="0"/>
          </a:p>
        </p:txBody>
      </p:sp>
      <p:sp>
        <p:nvSpPr>
          <p:cNvPr id="18" name="Google Shape;795;p62"/>
          <p:cNvSpPr txBox="1">
            <a:spLocks noGrp="1"/>
          </p:cNvSpPr>
          <p:nvPr>
            <p:ph type="title"/>
          </p:nvPr>
        </p:nvSpPr>
        <p:spPr>
          <a:xfrm>
            <a:off x="649362" y="752317"/>
            <a:ext cx="8094044" cy="44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Fault  Classification based on Spectrogram of Vibration Signals and Deep Neutral Networks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Google Shape;833;p64">
            <a:extLst>
              <a:ext uri="{FF2B5EF4-FFF2-40B4-BE49-F238E27FC236}">
                <a16:creationId xmlns:a16="http://schemas.microsoft.com/office/drawing/2014/main" xmlns="" id="{223B13FA-F49B-313B-DE74-A8B0B954EC8A}"/>
              </a:ext>
            </a:extLst>
          </p:cNvPr>
          <p:cNvCxnSpPr/>
          <p:nvPr/>
        </p:nvCxnSpPr>
        <p:spPr>
          <a:xfrm>
            <a:off x="761419" y="1257684"/>
            <a:ext cx="15627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9089" y="3103927"/>
            <a:ext cx="4764317" cy="144290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793535" y="4631501"/>
            <a:ext cx="6123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Sit, M. et al. </a:t>
            </a:r>
            <a:r>
              <a:rPr lang="en-US" sz="1200" i="1" dirty="0"/>
              <a:t>(</a:t>
            </a:r>
            <a:r>
              <a:rPr lang="en-US" sz="1200" i="1" dirty="0" smtClean="0"/>
              <a:t>2020</a:t>
            </a:r>
            <a:r>
              <a:rPr lang="en-US" sz="1200" i="1" dirty="0"/>
              <a:t>). A comprehensive review of deep learning applications in hydrology and water resources. Water </a:t>
            </a:r>
            <a:r>
              <a:rPr lang="en-US" sz="1200" i="1" dirty="0" smtClean="0"/>
              <a:t>Science Technology, vol. 82(12</a:t>
            </a:r>
            <a:r>
              <a:rPr lang="en-US" sz="1200" i="1" dirty="0"/>
              <a:t>): 2635–2670.</a:t>
            </a:r>
          </a:p>
        </p:txBody>
      </p:sp>
    </p:spTree>
    <p:extLst>
      <p:ext uri="{BB962C8B-B14F-4D97-AF65-F5344CB8AC3E}">
        <p14:creationId xmlns:p14="http://schemas.microsoft.com/office/powerpoint/2010/main" val="105693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its &amp; Lawyers Firm Profile by Slidesgo">
  <a:themeElements>
    <a:clrScheme name="Simple Light">
      <a:dk1>
        <a:srgbClr val="2A2828"/>
      </a:dk1>
      <a:lt1>
        <a:srgbClr val="FFFFFF"/>
      </a:lt1>
      <a:dk2>
        <a:srgbClr val="F7F7F7"/>
      </a:dk2>
      <a:lt2>
        <a:srgbClr val="F7F7F7"/>
      </a:lt2>
      <a:accent1>
        <a:srgbClr val="E9B249"/>
      </a:accent1>
      <a:accent2>
        <a:srgbClr val="2A2828"/>
      </a:accent2>
      <a:accent3>
        <a:srgbClr val="F7F7F7"/>
      </a:accent3>
      <a:accent4>
        <a:srgbClr val="F7F7F7"/>
      </a:accent4>
      <a:accent5>
        <a:srgbClr val="2A2828"/>
      </a:accent5>
      <a:accent6>
        <a:srgbClr val="F7F7F7"/>
      </a:accent6>
      <a:hlink>
        <a:srgbClr val="2A282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532</Words>
  <Application>Microsoft Office PowerPoint</Application>
  <PresentationFormat>On-screen Show (16:9)</PresentationFormat>
  <Paragraphs>99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Open Sans Light</vt:lpstr>
      <vt:lpstr>Outfit</vt:lpstr>
      <vt:lpstr>Calibri</vt:lpstr>
      <vt:lpstr>Nanum Myeongjo</vt:lpstr>
      <vt:lpstr>Lato</vt:lpstr>
      <vt:lpstr>Open Sans</vt:lpstr>
      <vt:lpstr>Arial</vt:lpstr>
      <vt:lpstr>Playfair Display</vt:lpstr>
      <vt:lpstr>Suits &amp; Lawyers Firm Profile by Slidesgo</vt:lpstr>
      <vt:lpstr>Building model of processing  and identifying engine vibration signal  </vt:lpstr>
      <vt:lpstr>Presentation contents</vt:lpstr>
      <vt:lpstr>Introduction</vt:lpstr>
      <vt:lpstr>The data sets</vt:lpstr>
      <vt:lpstr>The data sets</vt:lpstr>
      <vt:lpstr>The data sets</vt:lpstr>
      <vt:lpstr>Fault  Classification based on Spectrogram of Vibration Signals and Deep Neutral Networks </vt:lpstr>
      <vt:lpstr>Fault  Classification based on Spectrogram of Vibration Signals and Deep Neutral Networks </vt:lpstr>
      <vt:lpstr>B.</vt:lpstr>
      <vt:lpstr>B.</vt:lpstr>
      <vt:lpstr>C.</vt:lpstr>
      <vt:lpstr>D.</vt:lpstr>
      <vt:lpstr>D.</vt:lpstr>
      <vt:lpstr>References</vt:lpstr>
      <vt:lpstr>Thank you  for your attention!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Suits &amp; Lawyers Firm Profile</dc:title>
  <dc:creator>Standard Account</dc:creator>
  <cp:lastModifiedBy>Tran Hoai Linh</cp:lastModifiedBy>
  <cp:revision>89</cp:revision>
  <dcterms:modified xsi:type="dcterms:W3CDTF">2023-09-12T07:16:05Z</dcterms:modified>
</cp:coreProperties>
</file>