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8" r:id="rId4"/>
    <p:sldId id="259" r:id="rId5"/>
    <p:sldId id="279" r:id="rId6"/>
    <p:sldId id="270" r:id="rId7"/>
    <p:sldId id="258" r:id="rId8"/>
    <p:sldId id="271" r:id="rId9"/>
    <p:sldId id="272" r:id="rId10"/>
    <p:sldId id="273" r:id="rId11"/>
    <p:sldId id="274" r:id="rId12"/>
    <p:sldId id="276" r:id="rId13"/>
    <p:sldId id="277" r:id="rId14"/>
    <p:sldId id="280" r:id="rId15"/>
    <p:sldId id="281" r:id="rId16"/>
    <p:sldId id="282" r:id="rId17"/>
    <p:sldId id="283" r:id="rId18"/>
    <p:sldId id="284" r:id="rId19"/>
    <p:sldId id="285" r:id="rId20"/>
    <p:sldId id="286" r:id="rId21"/>
    <p:sldId id="287" r:id="rId22"/>
    <p:sldId id="288" r:id="rId23"/>
    <p:sldId id="289"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5" autoAdjust="0"/>
    <p:restoredTop sz="94660"/>
  </p:normalViewPr>
  <p:slideViewPr>
    <p:cSldViewPr snapToGrid="0">
      <p:cViewPr varScale="1">
        <p:scale>
          <a:sx n="74" d="100"/>
          <a:sy n="74" d="100"/>
        </p:scale>
        <p:origin x="77"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6890F4-6D9C-1D95-4F85-59B057FCFB4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D59D5B9-54EC-00E9-B278-9015890884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C81E5F7-304F-446E-5042-0F0BC9A44F0B}"/>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5" name="フッター プレースホルダー 4">
            <a:extLst>
              <a:ext uri="{FF2B5EF4-FFF2-40B4-BE49-F238E27FC236}">
                <a16:creationId xmlns:a16="http://schemas.microsoft.com/office/drawing/2014/main" id="{D4D65A74-436B-0AE9-CA44-A358474868E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AD1C697-571A-DFE6-C128-7FC8B6C430F3}"/>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670089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44B2EB-F384-2FC3-1E4F-3F0ADFDA7E2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81EB015-61B1-6EB5-65ED-40C8D21B4EB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A246A7C-8ADE-2C91-35F4-EEBAB4171132}"/>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5" name="フッター プレースホルダー 4">
            <a:extLst>
              <a:ext uri="{FF2B5EF4-FFF2-40B4-BE49-F238E27FC236}">
                <a16:creationId xmlns:a16="http://schemas.microsoft.com/office/drawing/2014/main" id="{2932144F-0837-F5A4-B5C0-60315568D95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A7DE8BE-B8B1-C8A3-BCFC-E9703060B3FC}"/>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1300889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2CA02C1-5EAB-72B8-A28C-D9F3140811E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6C7C338-98A5-BBDB-4251-911FB7C3E2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8E5C9D-71B1-B036-D7C7-8DEDF428ACA2}"/>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5" name="フッター プレースホルダー 4">
            <a:extLst>
              <a:ext uri="{FF2B5EF4-FFF2-40B4-BE49-F238E27FC236}">
                <a16:creationId xmlns:a16="http://schemas.microsoft.com/office/drawing/2014/main" id="{471B2CC2-8E12-29D5-3380-BB4F27EDAF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9FED3E-6371-7CA7-00BD-B14381909BC7}"/>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296443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1108C9-B9B4-B4DF-94F8-7268F0DA489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D8883E7-E979-D171-5EF6-4FA2CB0427C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107B823-E8D6-E7CF-A037-64A9260B2A0C}"/>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5" name="フッター プレースホルダー 4">
            <a:extLst>
              <a:ext uri="{FF2B5EF4-FFF2-40B4-BE49-F238E27FC236}">
                <a16:creationId xmlns:a16="http://schemas.microsoft.com/office/drawing/2014/main" id="{29AB1089-8408-10AC-C262-4A4E1C52559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7F1F410-4F70-B3AA-3A70-6FB449A3B548}"/>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4001601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B10270-83EB-A828-40B2-3F063A1CC35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3B7BB6-6558-8DD2-35CA-6504FC600D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9F6C149-4F25-C0B2-13B6-C8794A1C271E}"/>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5" name="フッター プレースホルダー 4">
            <a:extLst>
              <a:ext uri="{FF2B5EF4-FFF2-40B4-BE49-F238E27FC236}">
                <a16:creationId xmlns:a16="http://schemas.microsoft.com/office/drawing/2014/main" id="{9359D451-ABEC-2A82-292B-353446714A5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4B25546-FF93-C4AF-7305-1325CDEC43A4}"/>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4121728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287D28-056B-9A1C-0F7B-3544C4D52E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1D3F145-4C32-6EFE-5A75-8AE930F5404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2D2CC65-55F8-8EE3-6A69-03140B20A7E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5C79DA3-F8AB-4AE0-BEA1-CE7A694E5746}"/>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6" name="フッター プレースホルダー 5">
            <a:extLst>
              <a:ext uri="{FF2B5EF4-FFF2-40B4-BE49-F238E27FC236}">
                <a16:creationId xmlns:a16="http://schemas.microsoft.com/office/drawing/2014/main" id="{90C82210-87EB-CC03-C215-8C4CF8C8B61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831C7AB-AE73-6CA9-4902-17318013A7FC}"/>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1968028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B0AEFA-12D9-99C1-493E-9454C0FABF2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EB16E2A-2A38-2B23-238B-60C5327B1B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DADB72-B881-C295-5090-DC319E9B225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62077DA-0C63-579D-0744-CBB0691FEC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A2793C3-7399-4CC2-B700-0A0E56A48D4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7284C39-340B-231A-91B4-1C06DE610A14}"/>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8" name="フッター プレースホルダー 7">
            <a:extLst>
              <a:ext uri="{FF2B5EF4-FFF2-40B4-BE49-F238E27FC236}">
                <a16:creationId xmlns:a16="http://schemas.microsoft.com/office/drawing/2014/main" id="{AF2E4B7D-A7C4-C5C1-FE7B-D98525E017F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53A1178-A169-9EAE-FF13-013E74C8F540}"/>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886472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3ED102-6F70-1B5E-93C7-C5D36EA043D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F0DE914-57C9-FFBA-EB10-EA77450C5A67}"/>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4" name="フッター プレースホルダー 3">
            <a:extLst>
              <a:ext uri="{FF2B5EF4-FFF2-40B4-BE49-F238E27FC236}">
                <a16:creationId xmlns:a16="http://schemas.microsoft.com/office/drawing/2014/main" id="{6FD980CE-5027-78B2-C571-17B6A5F6929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89D90DA-B785-2CE0-B0B6-D3ED2EAE93D1}"/>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1842020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49A66D0-5C7E-F83D-7233-CCC3F70B44B2}"/>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3" name="フッター プレースホルダー 2">
            <a:extLst>
              <a:ext uri="{FF2B5EF4-FFF2-40B4-BE49-F238E27FC236}">
                <a16:creationId xmlns:a16="http://schemas.microsoft.com/office/drawing/2014/main" id="{E38A95A6-E44E-3AFF-AA05-8B607BF02BB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C837639-07A0-4A32-268D-5B7CD6AFA335}"/>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1036981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EFAC3D-8540-7E94-8F22-23BA8221A59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3025573-9EA7-E376-47A1-6D2E736E08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0B6CAEA-65BC-C5DC-4C9C-B61927BEEB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6FAF2F-E31A-5973-1F80-E401A1662824}"/>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6" name="フッター プレースホルダー 5">
            <a:extLst>
              <a:ext uri="{FF2B5EF4-FFF2-40B4-BE49-F238E27FC236}">
                <a16:creationId xmlns:a16="http://schemas.microsoft.com/office/drawing/2014/main" id="{8FFBE858-4E00-0142-0F71-5DF41871BD8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165E19F-9D13-8B5F-F142-D4ED91F8116F}"/>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3269588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2DA510-5540-E913-BD92-AD67B45989D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26B3567-B4B3-0672-2BD0-7326856169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9EE81B3-3BEA-710C-AB13-03A53DCDA4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A39CEB6-8C18-8065-F1F5-D527729CFC0B}"/>
              </a:ext>
            </a:extLst>
          </p:cNvPr>
          <p:cNvSpPr>
            <a:spLocks noGrp="1"/>
          </p:cNvSpPr>
          <p:nvPr>
            <p:ph type="dt" sz="half" idx="10"/>
          </p:nvPr>
        </p:nvSpPr>
        <p:spPr/>
        <p:txBody>
          <a:bodyPr/>
          <a:lstStyle/>
          <a:p>
            <a:fld id="{C676D169-8C25-4EA0-9FB4-B2928CB67967}" type="datetimeFigureOut">
              <a:rPr kumimoji="1" lang="ja-JP" altLang="en-US" smtClean="0"/>
              <a:t>2023/9/9</a:t>
            </a:fld>
            <a:endParaRPr kumimoji="1" lang="ja-JP" altLang="en-US"/>
          </a:p>
        </p:txBody>
      </p:sp>
      <p:sp>
        <p:nvSpPr>
          <p:cNvPr id="6" name="フッター プレースホルダー 5">
            <a:extLst>
              <a:ext uri="{FF2B5EF4-FFF2-40B4-BE49-F238E27FC236}">
                <a16:creationId xmlns:a16="http://schemas.microsoft.com/office/drawing/2014/main" id="{E808FC55-183C-0850-2761-6428645CF1C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2E3836-B7E3-BD1D-81FF-D72F202F772A}"/>
              </a:ext>
            </a:extLst>
          </p:cNvPr>
          <p:cNvSpPr>
            <a:spLocks noGrp="1"/>
          </p:cNvSpPr>
          <p:nvPr>
            <p:ph type="sldNum" sz="quarter" idx="12"/>
          </p:nvPr>
        </p:nvSpPr>
        <p:spPr/>
        <p:txBody>
          <a:body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2833368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0A1F60D-DA36-58D5-7ECC-736A0A5662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2DEE654-3059-5C04-E075-DDCEA1A103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C5836F7-7A0D-1647-FAAE-771A433B35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76D169-8C25-4EA0-9FB4-B2928CB67967}" type="datetimeFigureOut">
              <a:rPr kumimoji="1" lang="ja-JP" altLang="en-US" smtClean="0"/>
              <a:t>2023/9/9</a:t>
            </a:fld>
            <a:endParaRPr kumimoji="1" lang="ja-JP" altLang="en-US"/>
          </a:p>
        </p:txBody>
      </p:sp>
      <p:sp>
        <p:nvSpPr>
          <p:cNvPr id="5" name="フッター プレースホルダー 4">
            <a:extLst>
              <a:ext uri="{FF2B5EF4-FFF2-40B4-BE49-F238E27FC236}">
                <a16:creationId xmlns:a16="http://schemas.microsoft.com/office/drawing/2014/main" id="{14B6E735-6BE3-5384-908E-84BCA3C40A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45A1FFF-DCC8-6BD1-680A-70C94C4815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401DE3-31D3-4E0B-AD25-F182D6442DD5}" type="slidenum">
              <a:rPr kumimoji="1" lang="ja-JP" altLang="en-US" smtClean="0"/>
              <a:t>‹#›</a:t>
            </a:fld>
            <a:endParaRPr kumimoji="1" lang="ja-JP" altLang="en-US"/>
          </a:p>
        </p:txBody>
      </p:sp>
    </p:spTree>
    <p:extLst>
      <p:ext uri="{BB962C8B-B14F-4D97-AF65-F5344CB8AC3E}">
        <p14:creationId xmlns:p14="http://schemas.microsoft.com/office/powerpoint/2010/main" val="994627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812EB2-4FAF-C6F5-DA13-02FBF8FCD790}"/>
              </a:ext>
            </a:extLst>
          </p:cNvPr>
          <p:cNvSpPr>
            <a:spLocks noGrp="1"/>
          </p:cNvSpPr>
          <p:nvPr>
            <p:ph type="ctrTitle"/>
          </p:nvPr>
        </p:nvSpPr>
        <p:spPr>
          <a:xfrm>
            <a:off x="1210540" y="789853"/>
            <a:ext cx="9144000" cy="2387600"/>
          </a:xfrm>
        </p:spPr>
        <p:txBody>
          <a:bodyPr>
            <a:noAutofit/>
          </a:bodyPr>
          <a:lstStyle/>
          <a:p>
            <a:r>
              <a:rPr kumimoji="1" lang="en-US" altLang="ja-JP" sz="4000" dirty="0"/>
              <a:t>Verification of the effect of hot springs on arteriosclerosis based on the mathematical model of arteriosclerosis onset Ⅱ: in case of weak radioactive springs</a:t>
            </a:r>
            <a:endParaRPr kumimoji="1" lang="ja-JP" altLang="en-US" sz="4000" dirty="0"/>
          </a:p>
        </p:txBody>
      </p:sp>
      <p:sp>
        <p:nvSpPr>
          <p:cNvPr id="3" name="字幕 2">
            <a:extLst>
              <a:ext uri="{FF2B5EF4-FFF2-40B4-BE49-F238E27FC236}">
                <a16:creationId xmlns:a16="http://schemas.microsoft.com/office/drawing/2014/main" id="{BB3D596E-6D3D-582E-4904-8F2651A5127E}"/>
              </a:ext>
            </a:extLst>
          </p:cNvPr>
          <p:cNvSpPr>
            <a:spLocks noGrp="1"/>
          </p:cNvSpPr>
          <p:nvPr>
            <p:ph type="subTitle" idx="1"/>
          </p:nvPr>
        </p:nvSpPr>
        <p:spPr>
          <a:xfrm>
            <a:off x="1210540" y="3680547"/>
            <a:ext cx="9770919" cy="3027363"/>
          </a:xfrm>
        </p:spPr>
        <p:txBody>
          <a:bodyPr>
            <a:normAutofit fontScale="85000" lnSpcReduction="10000"/>
          </a:bodyPr>
          <a:lstStyle/>
          <a:p>
            <a:r>
              <a:rPr kumimoji="1" lang="en-US" altLang="ja-JP" sz="3000" dirty="0"/>
              <a:t>Hiroyuki Kagami</a:t>
            </a:r>
            <a:r>
              <a:rPr kumimoji="1" lang="en-US" altLang="ja-JP" sz="3000" baseline="30000" dirty="0"/>
              <a:t>1</a:t>
            </a:r>
            <a:r>
              <a:rPr kumimoji="1" lang="en-US" altLang="ja-JP" sz="3000" dirty="0"/>
              <a:t>, Atsushi Terada</a:t>
            </a:r>
            <a:r>
              <a:rPr kumimoji="1" lang="en-US" altLang="ja-JP" sz="3000" baseline="30000" dirty="0"/>
              <a:t>2</a:t>
            </a:r>
            <a:r>
              <a:rPr kumimoji="1" lang="en-US" altLang="ja-JP" sz="3000" dirty="0"/>
              <a:t>, Katsushige Nakashima</a:t>
            </a:r>
            <a:r>
              <a:rPr kumimoji="1" lang="en-US" altLang="ja-JP" sz="3000" baseline="30000" dirty="0"/>
              <a:t>3</a:t>
            </a:r>
          </a:p>
          <a:p>
            <a:endParaRPr kumimoji="1" lang="en-US" altLang="ja-JP" baseline="30000" dirty="0"/>
          </a:p>
          <a:p>
            <a:r>
              <a:rPr lang="en-US" altLang="ja-JP" baseline="30000" dirty="0"/>
              <a:t>1</a:t>
            </a:r>
            <a:r>
              <a:rPr lang="en-US" altLang="ja-JP" dirty="0"/>
              <a:t>Nagoya City University, Graduate School of Nursing, Nagoya, Japan</a:t>
            </a:r>
          </a:p>
          <a:p>
            <a:r>
              <a:rPr lang="nn-NO" altLang="ja-JP" dirty="0"/>
              <a:t>kagami@tokuyama-u.ac.jp</a:t>
            </a:r>
          </a:p>
          <a:p>
            <a:r>
              <a:rPr lang="en-US" altLang="ja-JP" baseline="30000" dirty="0"/>
              <a:t>2</a:t>
            </a:r>
            <a:r>
              <a:rPr kumimoji="1" lang="en-US" altLang="ja-JP" dirty="0"/>
              <a:t>Shunan University, Faculty of Economics, </a:t>
            </a:r>
            <a:r>
              <a:rPr lang="nn-NO" altLang="ja-JP" dirty="0"/>
              <a:t>Shunan, Japan</a:t>
            </a:r>
          </a:p>
          <a:p>
            <a:r>
              <a:rPr kumimoji="1" lang="en-US" altLang="ja-JP" dirty="0"/>
              <a:t>terada_a@shunan-u.ac.jp</a:t>
            </a:r>
          </a:p>
          <a:p>
            <a:r>
              <a:rPr lang="en-US" altLang="ja-JP" baseline="30000" dirty="0"/>
              <a:t>3</a:t>
            </a:r>
            <a:r>
              <a:rPr kumimoji="1" lang="en-US" altLang="ja-JP" dirty="0"/>
              <a:t>Shunan University, Faculty of Welfare Information, </a:t>
            </a:r>
            <a:r>
              <a:rPr lang="nn-NO" altLang="ja-JP" dirty="0"/>
              <a:t>Shunan, Japan</a:t>
            </a:r>
          </a:p>
          <a:p>
            <a:r>
              <a:rPr kumimoji="1" lang="en-US" altLang="ja-JP" dirty="0"/>
              <a:t>nakashima_k@shunan-u.ac.jp</a:t>
            </a:r>
            <a:endParaRPr kumimoji="1" lang="ja-JP" altLang="en-US" dirty="0"/>
          </a:p>
        </p:txBody>
      </p:sp>
    </p:spTree>
    <p:extLst>
      <p:ext uri="{BB962C8B-B14F-4D97-AF65-F5344CB8AC3E}">
        <p14:creationId xmlns:p14="http://schemas.microsoft.com/office/powerpoint/2010/main" val="624530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663222-9E39-5887-0B90-AD7D24A8458D}"/>
              </a:ext>
            </a:extLst>
          </p:cNvPr>
          <p:cNvSpPr>
            <a:spLocks noGrp="1"/>
          </p:cNvSpPr>
          <p:nvPr>
            <p:ph type="title"/>
          </p:nvPr>
        </p:nvSpPr>
        <p:spPr/>
        <p:txBody>
          <a:bodyPr/>
          <a:lstStyle/>
          <a:p>
            <a:r>
              <a:rPr kumimoji="1" lang="en-US" altLang="ja-JP" dirty="0"/>
              <a:t>Purpose of this study</a:t>
            </a:r>
            <a:endParaRPr kumimoji="1" lang="ja-JP" altLang="en-US" dirty="0"/>
          </a:p>
        </p:txBody>
      </p:sp>
      <p:sp>
        <p:nvSpPr>
          <p:cNvPr id="3" name="コンテンツ プレースホルダー 2">
            <a:extLst>
              <a:ext uri="{FF2B5EF4-FFF2-40B4-BE49-F238E27FC236}">
                <a16:creationId xmlns:a16="http://schemas.microsoft.com/office/drawing/2014/main" id="{FC789DDE-EC7E-F400-074A-7D2A965DC6EA}"/>
              </a:ext>
            </a:extLst>
          </p:cNvPr>
          <p:cNvSpPr>
            <a:spLocks noGrp="1"/>
          </p:cNvSpPr>
          <p:nvPr>
            <p:ph idx="1"/>
          </p:nvPr>
        </p:nvSpPr>
        <p:spPr/>
        <p:txBody>
          <a:bodyPr/>
          <a:lstStyle/>
          <a:p>
            <a:r>
              <a:rPr kumimoji="1" lang="en-US" altLang="ja-JP" dirty="0"/>
              <a:t>Therefore, in this study, similar measurements were carried out at </a:t>
            </a:r>
            <a:r>
              <a:rPr kumimoji="1" lang="en-US" altLang="ja-JP" dirty="0" err="1"/>
              <a:t>Yobizuru</a:t>
            </a:r>
            <a:r>
              <a:rPr kumimoji="1" lang="en-US" altLang="ja-JP" dirty="0"/>
              <a:t> Onsen  (Yamaguchi Prefecture, Japan), which is classified as a simple weakly radioactive cold mineral spring and has only the characteristics of (1) radioactive spring among the above three characteristics. </a:t>
            </a:r>
          </a:p>
          <a:p>
            <a:r>
              <a:rPr kumimoji="1" lang="en-US" altLang="ja-JP" dirty="0"/>
              <a:t>Then it is verified whether the characteristics of the radioactive spring cause a decrease in blood cholesterol levels after bathing.</a:t>
            </a:r>
            <a:endParaRPr kumimoji="1" lang="ja-JP" altLang="en-US" dirty="0"/>
          </a:p>
        </p:txBody>
      </p:sp>
    </p:spTree>
    <p:extLst>
      <p:ext uri="{BB962C8B-B14F-4D97-AF65-F5344CB8AC3E}">
        <p14:creationId xmlns:p14="http://schemas.microsoft.com/office/powerpoint/2010/main" val="3151008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86A4AA-A979-3D3C-1DC6-3CAB8B4B3D7D}"/>
              </a:ext>
            </a:extLst>
          </p:cNvPr>
          <p:cNvSpPr>
            <a:spLocks noGrp="1"/>
          </p:cNvSpPr>
          <p:nvPr>
            <p:ph type="title"/>
          </p:nvPr>
        </p:nvSpPr>
        <p:spPr/>
        <p:txBody>
          <a:bodyPr/>
          <a:lstStyle/>
          <a:p>
            <a:r>
              <a:rPr kumimoji="1" lang="en-US" altLang="ja-JP" dirty="0"/>
              <a:t>Principle of measurement of blood cholesterol level</a:t>
            </a:r>
            <a:endParaRPr kumimoji="1" lang="ja-JP" altLang="en-US" dirty="0"/>
          </a:p>
        </p:txBody>
      </p:sp>
      <p:sp>
        <p:nvSpPr>
          <p:cNvPr id="3" name="コンテンツ プレースホルダー 2">
            <a:extLst>
              <a:ext uri="{FF2B5EF4-FFF2-40B4-BE49-F238E27FC236}">
                <a16:creationId xmlns:a16="http://schemas.microsoft.com/office/drawing/2014/main" id="{38C444EC-37A1-6EEC-4306-69A43B9A8522}"/>
              </a:ext>
            </a:extLst>
          </p:cNvPr>
          <p:cNvSpPr>
            <a:spLocks noGrp="1"/>
          </p:cNvSpPr>
          <p:nvPr>
            <p:ph idx="1"/>
          </p:nvPr>
        </p:nvSpPr>
        <p:spPr>
          <a:xfrm>
            <a:off x="838199" y="1825625"/>
            <a:ext cx="10958165" cy="4741430"/>
          </a:xfrm>
        </p:spPr>
        <p:txBody>
          <a:bodyPr>
            <a:normAutofit/>
          </a:bodyPr>
          <a:lstStyle/>
          <a:p>
            <a:r>
              <a:rPr kumimoji="1" lang="en-US" altLang="ja-JP" dirty="0"/>
              <a:t>Cholesterol levels were measured using CLE-80, a minimally invasive cutaneous cholesterol ester level measuring device from </a:t>
            </a:r>
            <a:r>
              <a:rPr kumimoji="1" lang="en-US" altLang="ja-JP" dirty="0" err="1"/>
              <a:t>Photoscience</a:t>
            </a:r>
            <a:r>
              <a:rPr kumimoji="1" lang="en-US" altLang="ja-JP" dirty="0"/>
              <a:t> Co., Ltd.</a:t>
            </a:r>
          </a:p>
          <a:p>
            <a:r>
              <a:rPr kumimoji="1" lang="en-US" altLang="ja-JP" dirty="0"/>
              <a:t>Measurement of the concentration of cholesterol ester levels in the skin with this device provides an estimate of the total cholesterol concentration in the blood.</a:t>
            </a:r>
          </a:p>
          <a:p>
            <a:r>
              <a:rPr kumimoji="1" lang="en-US" altLang="ja-JP" dirty="0"/>
              <a:t>The measurement principle is to irradiate the skin with light in the mid-infrared region and determine the cholesterol ester level of the skin from the absorption spectrum intensity.</a:t>
            </a:r>
            <a:endParaRPr kumimoji="1" lang="ja-JP" altLang="en-US" dirty="0"/>
          </a:p>
        </p:txBody>
      </p:sp>
    </p:spTree>
    <p:extLst>
      <p:ext uri="{BB962C8B-B14F-4D97-AF65-F5344CB8AC3E}">
        <p14:creationId xmlns:p14="http://schemas.microsoft.com/office/powerpoint/2010/main" val="2730525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C61583-B763-95E8-D72F-D6225D484F7A}"/>
              </a:ext>
            </a:extLst>
          </p:cNvPr>
          <p:cNvSpPr>
            <a:spLocks noGrp="1"/>
          </p:cNvSpPr>
          <p:nvPr>
            <p:ph type="title"/>
          </p:nvPr>
        </p:nvSpPr>
        <p:spPr>
          <a:xfrm>
            <a:off x="838199" y="180459"/>
            <a:ext cx="10404764" cy="923745"/>
          </a:xfrm>
        </p:spPr>
        <p:txBody>
          <a:bodyPr/>
          <a:lstStyle/>
          <a:p>
            <a:r>
              <a:rPr kumimoji="1" lang="en-US" altLang="ja-JP" dirty="0"/>
              <a:t>Infrared absorption spectrum</a:t>
            </a:r>
            <a:endParaRPr kumimoji="1" lang="ja-JP" altLang="en-US" dirty="0"/>
          </a:p>
        </p:txBody>
      </p:sp>
      <p:sp>
        <p:nvSpPr>
          <p:cNvPr id="3" name="コンテンツ プレースホルダー 2">
            <a:extLst>
              <a:ext uri="{FF2B5EF4-FFF2-40B4-BE49-F238E27FC236}">
                <a16:creationId xmlns:a16="http://schemas.microsoft.com/office/drawing/2014/main" id="{D0223156-952F-DDC7-BA9F-6D1A80003DD6}"/>
              </a:ext>
            </a:extLst>
          </p:cNvPr>
          <p:cNvSpPr>
            <a:spLocks noGrp="1"/>
          </p:cNvSpPr>
          <p:nvPr>
            <p:ph idx="1"/>
          </p:nvPr>
        </p:nvSpPr>
        <p:spPr>
          <a:xfrm>
            <a:off x="727365" y="4696691"/>
            <a:ext cx="11055926" cy="1980850"/>
          </a:xfrm>
        </p:spPr>
        <p:txBody>
          <a:bodyPr>
            <a:normAutofit fontScale="92500" lnSpcReduction="10000"/>
          </a:bodyPr>
          <a:lstStyle/>
          <a:p>
            <a:r>
              <a:rPr kumimoji="1" lang="en-US" altLang="ja-JP" dirty="0"/>
              <a:t>The valley portion (1724 [cm-1]) next to the cholesterol ester peak in the absorption spectrum is called the "ester valley", and the peak portion (1742 [cm-1]) is called the "ester peak".</a:t>
            </a:r>
          </a:p>
          <a:p>
            <a:r>
              <a:rPr kumimoji="1" lang="en-US" altLang="ja-JP" dirty="0"/>
              <a:t>Changes in these values were used to determine the increase or decrease in blood total cholesterol concentration.</a:t>
            </a:r>
            <a:endParaRPr kumimoji="1" lang="ja-JP" altLang="en-US" dirty="0"/>
          </a:p>
          <a:p>
            <a:endParaRPr kumimoji="1" lang="ja-JP" altLang="en-US" dirty="0"/>
          </a:p>
        </p:txBody>
      </p:sp>
      <p:pic>
        <p:nvPicPr>
          <p:cNvPr id="4" name="図 3">
            <a:extLst>
              <a:ext uri="{FF2B5EF4-FFF2-40B4-BE49-F238E27FC236}">
                <a16:creationId xmlns:a16="http://schemas.microsoft.com/office/drawing/2014/main" id="{A486B221-611C-3F26-CB4B-86890C1B1EB2}"/>
              </a:ext>
            </a:extLst>
          </p:cNvPr>
          <p:cNvPicPr>
            <a:picLocks noChangeAspect="1"/>
          </p:cNvPicPr>
          <p:nvPr/>
        </p:nvPicPr>
        <p:blipFill>
          <a:blip r:embed="rId2"/>
          <a:stretch>
            <a:fillRect/>
          </a:stretch>
        </p:blipFill>
        <p:spPr>
          <a:xfrm>
            <a:off x="838199" y="873233"/>
            <a:ext cx="5413717" cy="3615241"/>
          </a:xfrm>
          <a:prstGeom prst="rect">
            <a:avLst/>
          </a:prstGeom>
        </p:spPr>
      </p:pic>
      <p:sp>
        <p:nvSpPr>
          <p:cNvPr id="5" name="テキスト ボックス 4">
            <a:extLst>
              <a:ext uri="{FF2B5EF4-FFF2-40B4-BE49-F238E27FC236}">
                <a16:creationId xmlns:a16="http://schemas.microsoft.com/office/drawing/2014/main" id="{0E6E0EC1-D420-15F3-85D6-6E09FAFCC88D}"/>
              </a:ext>
            </a:extLst>
          </p:cNvPr>
          <p:cNvSpPr txBox="1"/>
          <p:nvPr/>
        </p:nvSpPr>
        <p:spPr>
          <a:xfrm>
            <a:off x="6480464" y="3850645"/>
            <a:ext cx="4055917" cy="369332"/>
          </a:xfrm>
          <a:prstGeom prst="rect">
            <a:avLst/>
          </a:prstGeom>
          <a:noFill/>
        </p:spPr>
        <p:txBody>
          <a:bodyPr wrap="square" rtlCol="0">
            <a:spAutoFit/>
          </a:bodyPr>
          <a:lstStyle/>
          <a:p>
            <a:r>
              <a:rPr kumimoji="1" lang="en-US" altLang="ja-JP" dirty="0"/>
              <a:t>(Provided by </a:t>
            </a:r>
            <a:r>
              <a:rPr kumimoji="1" lang="en-US" altLang="ja-JP" dirty="0" err="1"/>
              <a:t>Photoscience</a:t>
            </a:r>
            <a:r>
              <a:rPr kumimoji="1" lang="en-US" altLang="ja-JP" dirty="0"/>
              <a:t> Co., Ltd)</a:t>
            </a:r>
            <a:endParaRPr kumimoji="1" lang="ja-JP" altLang="en-US" dirty="0"/>
          </a:p>
        </p:txBody>
      </p:sp>
      <p:pic>
        <p:nvPicPr>
          <p:cNvPr id="6" name="図 5">
            <a:extLst>
              <a:ext uri="{FF2B5EF4-FFF2-40B4-BE49-F238E27FC236}">
                <a16:creationId xmlns:a16="http://schemas.microsoft.com/office/drawing/2014/main" id="{CBE61658-C3E7-F34D-B089-CE877B94B7C5}"/>
              </a:ext>
            </a:extLst>
          </p:cNvPr>
          <p:cNvPicPr>
            <a:picLocks noChangeAspect="1"/>
          </p:cNvPicPr>
          <p:nvPr/>
        </p:nvPicPr>
        <p:blipFill>
          <a:blip r:embed="rId3"/>
          <a:stretch>
            <a:fillRect/>
          </a:stretch>
        </p:blipFill>
        <p:spPr>
          <a:xfrm>
            <a:off x="3704403" y="3335489"/>
            <a:ext cx="585267" cy="1030313"/>
          </a:xfrm>
          <a:prstGeom prst="rect">
            <a:avLst/>
          </a:prstGeom>
        </p:spPr>
      </p:pic>
    </p:spTree>
    <p:extLst>
      <p:ext uri="{BB962C8B-B14F-4D97-AF65-F5344CB8AC3E}">
        <p14:creationId xmlns:p14="http://schemas.microsoft.com/office/powerpoint/2010/main" val="839825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5540A9-DCCD-B775-FD89-0AF080106988}"/>
              </a:ext>
            </a:extLst>
          </p:cNvPr>
          <p:cNvSpPr>
            <a:spLocks noGrp="1"/>
          </p:cNvSpPr>
          <p:nvPr>
            <p:ph type="title"/>
          </p:nvPr>
        </p:nvSpPr>
        <p:spPr/>
        <p:txBody>
          <a:bodyPr/>
          <a:lstStyle/>
          <a:p>
            <a:r>
              <a:rPr kumimoji="1" lang="en-US" altLang="ja-JP" dirty="0"/>
              <a:t>Validity of this measurement method</a:t>
            </a:r>
            <a:endParaRPr kumimoji="1" lang="ja-JP" altLang="en-US" dirty="0"/>
          </a:p>
        </p:txBody>
      </p:sp>
      <p:sp>
        <p:nvSpPr>
          <p:cNvPr id="3" name="コンテンツ プレースホルダー 2">
            <a:extLst>
              <a:ext uri="{FF2B5EF4-FFF2-40B4-BE49-F238E27FC236}">
                <a16:creationId xmlns:a16="http://schemas.microsoft.com/office/drawing/2014/main" id="{EB09B13D-530B-58CA-7C7C-09B8EF2410CA}"/>
              </a:ext>
            </a:extLst>
          </p:cNvPr>
          <p:cNvSpPr>
            <a:spLocks noGrp="1"/>
          </p:cNvSpPr>
          <p:nvPr>
            <p:ph idx="1"/>
          </p:nvPr>
        </p:nvSpPr>
        <p:spPr/>
        <p:txBody>
          <a:bodyPr/>
          <a:lstStyle/>
          <a:p>
            <a:r>
              <a:rPr kumimoji="1" lang="en-US" altLang="ja-JP" dirty="0"/>
              <a:t>On the other hand, the cholesterol ester level to the total cholesterol level is approximately constant at about 70%. </a:t>
            </a:r>
          </a:p>
          <a:p>
            <a:r>
              <a:rPr kumimoji="1" lang="en-US" altLang="ja-JP" dirty="0"/>
              <a:t>And according to </a:t>
            </a:r>
            <a:r>
              <a:rPr kumimoji="1" lang="en-US" altLang="ja-JP" dirty="0" err="1"/>
              <a:t>Photoscience</a:t>
            </a:r>
            <a:r>
              <a:rPr kumimoji="1" lang="en-US" altLang="ja-JP" dirty="0"/>
              <a:t> Co., Ltd., the correlation coefficient between blood total cholesterol level and skin cholesterol ester level is as high as 0.997. </a:t>
            </a:r>
          </a:p>
          <a:p>
            <a:r>
              <a:rPr kumimoji="1" lang="en-US" altLang="ja-JP" dirty="0"/>
              <a:t>From these facts, it can be considered that the cholesterol ester level obtained by this measurement method almost accurately reflects the total blood cholesterol level.</a:t>
            </a:r>
            <a:endParaRPr kumimoji="1" lang="ja-JP" altLang="en-US" dirty="0"/>
          </a:p>
        </p:txBody>
      </p:sp>
    </p:spTree>
    <p:extLst>
      <p:ext uri="{BB962C8B-B14F-4D97-AF65-F5344CB8AC3E}">
        <p14:creationId xmlns:p14="http://schemas.microsoft.com/office/powerpoint/2010/main" val="419231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5A4F7B-37D0-43BC-5E41-2EEFEF2E7F3E}"/>
              </a:ext>
            </a:extLst>
          </p:cNvPr>
          <p:cNvSpPr>
            <a:spLocks noGrp="1"/>
          </p:cNvSpPr>
          <p:nvPr>
            <p:ph type="title"/>
          </p:nvPr>
        </p:nvSpPr>
        <p:spPr/>
        <p:txBody>
          <a:bodyPr/>
          <a:lstStyle/>
          <a:p>
            <a:r>
              <a:rPr kumimoji="1" lang="en-US" altLang="ja-JP" dirty="0"/>
              <a:t>Method for measuring cholesterol levels after bathing</a:t>
            </a:r>
            <a:endParaRPr kumimoji="1" lang="ja-JP" altLang="en-US" dirty="0"/>
          </a:p>
        </p:txBody>
      </p:sp>
      <p:sp>
        <p:nvSpPr>
          <p:cNvPr id="3" name="コンテンツ プレースホルダー 2">
            <a:extLst>
              <a:ext uri="{FF2B5EF4-FFF2-40B4-BE49-F238E27FC236}">
                <a16:creationId xmlns:a16="http://schemas.microsoft.com/office/drawing/2014/main" id="{182EC686-4729-098F-7274-C95A4D2A82A5}"/>
              </a:ext>
            </a:extLst>
          </p:cNvPr>
          <p:cNvSpPr>
            <a:spLocks noGrp="1"/>
          </p:cNvSpPr>
          <p:nvPr>
            <p:ph idx="1"/>
          </p:nvPr>
        </p:nvSpPr>
        <p:spPr/>
        <p:txBody>
          <a:bodyPr>
            <a:normAutofit lnSpcReduction="10000"/>
          </a:bodyPr>
          <a:lstStyle/>
          <a:p>
            <a:r>
              <a:rPr kumimoji="1" lang="en-US" altLang="ja-JP" dirty="0"/>
              <a:t>Among the customers who visited </a:t>
            </a:r>
            <a:r>
              <a:rPr kumimoji="1" lang="en-US" altLang="ja-JP" dirty="0" err="1"/>
              <a:t>Yobizuru</a:t>
            </a:r>
            <a:r>
              <a:rPr kumimoji="1" lang="en-US" altLang="ja-JP" dirty="0"/>
              <a:t> Onsen during the 11 business days from February 4 to March 4, 2023, 200 people who gave their consent were measured for cholesterol ester levels in the skin after one bath.</a:t>
            </a:r>
          </a:p>
          <a:p>
            <a:r>
              <a:rPr kumimoji="1" lang="en-US" altLang="ja-JP" dirty="0"/>
              <a:t>Excluding missing data, the number of data obtained by age group is 15 people in 10's to 30's, 44 people in 40's to 50's and 140 people in 60's and older. </a:t>
            </a:r>
          </a:p>
          <a:p>
            <a:r>
              <a:rPr kumimoji="1" lang="en-US" altLang="ja-JP" dirty="0"/>
              <a:t>Of these, excluding the data of 4 people whose sweat was detected in the measurement after bathing, finally 195 people's data in 10's to 30's: 15 people, 40's to 50's: 44 people and over 60's: 136 people were analyzed.</a:t>
            </a:r>
            <a:endParaRPr kumimoji="1" lang="ja-JP" altLang="en-US" dirty="0"/>
          </a:p>
        </p:txBody>
      </p:sp>
    </p:spTree>
    <p:extLst>
      <p:ext uri="{BB962C8B-B14F-4D97-AF65-F5344CB8AC3E}">
        <p14:creationId xmlns:p14="http://schemas.microsoft.com/office/powerpoint/2010/main" val="3726036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7D8639-B333-FF65-8428-8B7762157795}"/>
              </a:ext>
            </a:extLst>
          </p:cNvPr>
          <p:cNvSpPr>
            <a:spLocks noGrp="1"/>
          </p:cNvSpPr>
          <p:nvPr>
            <p:ph type="title"/>
          </p:nvPr>
        </p:nvSpPr>
        <p:spPr>
          <a:xfrm>
            <a:off x="838200" y="190748"/>
            <a:ext cx="10515600" cy="580806"/>
          </a:xfrm>
        </p:spPr>
        <p:txBody>
          <a:bodyPr>
            <a:normAutofit fontScale="90000"/>
          </a:bodyPr>
          <a:lstStyle/>
          <a:p>
            <a:r>
              <a:rPr kumimoji="1" lang="en-US" altLang="ja-JP" dirty="0"/>
              <a:t>Results: All ages</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6A49E86F-8F60-8E48-2F24-087C79565011}"/>
                  </a:ext>
                </a:extLst>
              </p:cNvPr>
              <p:cNvSpPr>
                <a:spLocks noGrp="1"/>
              </p:cNvSpPr>
              <p:nvPr>
                <p:ph idx="1"/>
              </p:nvPr>
            </p:nvSpPr>
            <p:spPr>
              <a:xfrm>
                <a:off x="943303" y="933724"/>
                <a:ext cx="10515600" cy="4351338"/>
              </a:xfrm>
            </p:spPr>
            <p:txBody>
              <a:bodyPr/>
              <a:lstStyle/>
              <a:p>
                <a:r>
                  <a:rPr kumimoji="1" lang="en-US" altLang="ja-JP" dirty="0"/>
                  <a:t>It was investigated whether the values of "</a:t>
                </a:r>
                <a:r>
                  <a:rPr kumimoji="1" lang="en-US" altLang="ja-JP" dirty="0" err="1"/>
                  <a:t>estelle</a:t>
                </a:r>
                <a:r>
                  <a:rPr kumimoji="1" lang="en-US" altLang="ja-JP" dirty="0"/>
                  <a:t> valley" or "</a:t>
                </a:r>
                <a:r>
                  <a:rPr kumimoji="1" lang="en-US" altLang="ja-JP" dirty="0" err="1"/>
                  <a:t>estelle</a:t>
                </a:r>
                <a:r>
                  <a:rPr kumimoji="1" lang="en-US" altLang="ja-JP" dirty="0"/>
                  <a:t> peak" was increased or decreased after bathing in the hot springs for the valid data of 195 people and the results shown in Table I were obtained.</a:t>
                </a:r>
              </a:p>
              <a:p>
                <a:r>
                  <a:rPr kumimoji="1" lang="en-US" altLang="ja-JP" dirty="0"/>
                  <a:t>Concerning this result, from the chi-square value of "ester valley" or "ester mountain" is 9.48 or 23.0, respectively and </a:t>
                </a:r>
                <a14:m>
                  <m:oMath xmlns:m="http://schemas.openxmlformats.org/officeDocument/2006/math">
                    <m:sSubSup>
                      <m:sSubSupPr>
                        <m:ctrlPr>
                          <a:rPr lang="ja-JP" altLang="ja-JP" sz="2400" i="1" smtClean="0">
                            <a:effectLst/>
                            <a:latin typeface="Cambria Math" panose="02040503050406030204" pitchFamily="18" charset="0"/>
                            <a:ea typeface="Cambria Math" panose="02040503050406030204" pitchFamily="18" charset="0"/>
                          </a:rPr>
                        </m:ctrlPr>
                      </m:sSubSupPr>
                      <m:e>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𝜒</m:t>
                        </m:r>
                      </m:e>
                      <m:sub>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0.01</m:t>
                        </m:r>
                      </m:sub>
                      <m:sup>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2</m:t>
                        </m:r>
                      </m:sup>
                    </m:sSubSup>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=6.64</m:t>
                    </m:r>
                  </m:oMath>
                </a14:m>
                <a:r>
                  <a:rPr kumimoji="1" lang="en-US" altLang="ja-JP" dirty="0"/>
                  <a:t> statistically significant increase of the cholesterol level after bathing is confirmed (significance level: 0.01).</a:t>
                </a:r>
                <a:endParaRPr kumimoji="1" lang="ja-JP" altLang="en-US" dirty="0"/>
              </a:p>
            </p:txBody>
          </p:sp>
        </mc:Choice>
        <mc:Fallback>
          <p:sp>
            <p:nvSpPr>
              <p:cNvPr id="3" name="コンテンツ プレースホルダー 2">
                <a:extLst>
                  <a:ext uri="{FF2B5EF4-FFF2-40B4-BE49-F238E27FC236}">
                    <a16:creationId xmlns:a16="http://schemas.microsoft.com/office/drawing/2014/main" id="{6A49E86F-8F60-8E48-2F24-087C79565011}"/>
                  </a:ext>
                </a:extLst>
              </p:cNvPr>
              <p:cNvSpPr>
                <a:spLocks noGrp="1" noRot="1" noChangeAspect="1" noMove="1" noResize="1" noEditPoints="1" noAdjustHandles="1" noChangeArrowheads="1" noChangeShapeType="1" noTextEdit="1"/>
              </p:cNvSpPr>
              <p:nvPr>
                <p:ph idx="1"/>
              </p:nvPr>
            </p:nvSpPr>
            <p:spPr>
              <a:xfrm>
                <a:off x="943303" y="933724"/>
                <a:ext cx="10515600" cy="4351338"/>
              </a:xfrm>
              <a:blipFill>
                <a:blip r:embed="rId2"/>
                <a:stretch>
                  <a:fillRect l="-1043" t="-2241"/>
                </a:stretch>
              </a:blipFill>
            </p:spPr>
            <p:txBody>
              <a:bodyPr/>
              <a:lstStyle/>
              <a:p>
                <a:r>
                  <a:rPr lang="ja-JP" altLang="en-US">
                    <a:noFill/>
                  </a:rPr>
                  <a:t> </a:t>
                </a:r>
              </a:p>
            </p:txBody>
          </p:sp>
        </mc:Fallback>
      </mc:AlternateContent>
      <p:pic>
        <p:nvPicPr>
          <p:cNvPr id="5" name="図 4">
            <a:extLst>
              <a:ext uri="{FF2B5EF4-FFF2-40B4-BE49-F238E27FC236}">
                <a16:creationId xmlns:a16="http://schemas.microsoft.com/office/drawing/2014/main" id="{FF4B41CF-5A26-364A-D93F-7ABEE59DF40C}"/>
              </a:ext>
            </a:extLst>
          </p:cNvPr>
          <p:cNvPicPr>
            <a:picLocks noChangeAspect="1"/>
          </p:cNvPicPr>
          <p:nvPr/>
        </p:nvPicPr>
        <p:blipFill>
          <a:blip r:embed="rId3"/>
          <a:stretch>
            <a:fillRect/>
          </a:stretch>
        </p:blipFill>
        <p:spPr>
          <a:xfrm>
            <a:off x="2401226" y="4975639"/>
            <a:ext cx="13995168" cy="2063773"/>
          </a:xfrm>
          <a:prstGeom prst="rect">
            <a:avLst/>
          </a:prstGeom>
        </p:spPr>
      </p:pic>
      <p:sp>
        <p:nvSpPr>
          <p:cNvPr id="7" name="テキスト ボックス 6">
            <a:extLst>
              <a:ext uri="{FF2B5EF4-FFF2-40B4-BE49-F238E27FC236}">
                <a16:creationId xmlns:a16="http://schemas.microsoft.com/office/drawing/2014/main" id="{ED723370-6D53-DFD4-5055-9F97F8D449EA}"/>
              </a:ext>
            </a:extLst>
          </p:cNvPr>
          <p:cNvSpPr txBox="1"/>
          <p:nvPr/>
        </p:nvSpPr>
        <p:spPr>
          <a:xfrm>
            <a:off x="1427101" y="4357008"/>
            <a:ext cx="8363673" cy="618631"/>
          </a:xfrm>
          <a:prstGeom prst="rect">
            <a:avLst/>
          </a:prstGeom>
          <a:noFill/>
        </p:spPr>
        <p:txBody>
          <a:bodyPr wrap="square">
            <a:spAutoFit/>
          </a:bodyPr>
          <a:lstStyle/>
          <a:p>
            <a:pPr algn="ctr">
              <a:lnSpc>
                <a:spcPct val="90000"/>
              </a:lnSpc>
              <a:spcBef>
                <a:spcPts val="600"/>
              </a:spcBef>
            </a:pPr>
            <a:r>
              <a:rPr lang="en-US" altLang="ja-JP" sz="1800" dirty="0">
                <a:effectLst/>
                <a:latin typeface="Times New Roman" panose="02020603050405020304" pitchFamily="18" charset="0"/>
                <a:ea typeface="游明朝" panose="02020400000000000000" pitchFamily="18" charset="-128"/>
              </a:rPr>
              <a:t>TABLE I</a:t>
            </a:r>
            <a:endParaRPr lang="ja-JP" altLang="ja-JP" sz="2400" dirty="0">
              <a:effectLst/>
              <a:latin typeface="Times New Roman" panose="02020603050405020304" pitchFamily="18" charset="0"/>
              <a:ea typeface="SimSun" panose="02010600030101010101" pitchFamily="2" charset="-122"/>
            </a:endParaRPr>
          </a:p>
          <a:p>
            <a:r>
              <a:rPr lang="en-US" altLang="ja-JP" sz="1800" cap="small" dirty="0">
                <a:effectLst/>
                <a:latin typeface="Times New Roman" panose="02020603050405020304" pitchFamily="18" charset="0"/>
                <a:ea typeface="游明朝" panose="02020400000000000000" pitchFamily="18" charset="-128"/>
              </a:rPr>
              <a:t>Changes in cholesterol ester levels after bathing in hot springs (all ages)</a:t>
            </a:r>
            <a:endParaRPr lang="ja-JP" altLang="en-US" dirty="0"/>
          </a:p>
        </p:txBody>
      </p:sp>
    </p:spTree>
    <p:extLst>
      <p:ext uri="{BB962C8B-B14F-4D97-AF65-F5344CB8AC3E}">
        <p14:creationId xmlns:p14="http://schemas.microsoft.com/office/powerpoint/2010/main" val="2429609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F59065-A06F-BA40-3810-DAD195A7C0A7}"/>
              </a:ext>
            </a:extLst>
          </p:cNvPr>
          <p:cNvSpPr>
            <a:spLocks noGrp="1"/>
          </p:cNvSpPr>
          <p:nvPr>
            <p:ph type="title"/>
          </p:nvPr>
        </p:nvSpPr>
        <p:spPr>
          <a:xfrm>
            <a:off x="838200" y="174396"/>
            <a:ext cx="10425545" cy="424584"/>
          </a:xfrm>
        </p:spPr>
        <p:txBody>
          <a:bodyPr>
            <a:normAutofit fontScale="90000"/>
          </a:bodyPr>
          <a:lstStyle/>
          <a:p>
            <a:r>
              <a:rPr kumimoji="1" lang="en-US" altLang="ja-JP" dirty="0"/>
              <a:t>Results: By age</a:t>
            </a:r>
            <a:r>
              <a:rPr kumimoji="1" lang="ja-JP" altLang="en-US" dirty="0"/>
              <a:t>（</a:t>
            </a:r>
            <a:r>
              <a:rPr kumimoji="1" lang="en-US" altLang="ja-JP" dirty="0"/>
              <a:t>in 10's to 30's </a:t>
            </a:r>
            <a:r>
              <a:rPr kumimoji="1" lang="ja-JP" altLang="en-US" dirty="0"/>
              <a:t>）</a:t>
            </a:r>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A82A35FD-03AF-7B0F-A2EA-472CD3B2E7EE}"/>
                  </a:ext>
                </a:extLst>
              </p:cNvPr>
              <p:cNvSpPr>
                <a:spLocks noGrp="1"/>
              </p:cNvSpPr>
              <p:nvPr>
                <p:ph idx="1"/>
              </p:nvPr>
            </p:nvSpPr>
            <p:spPr>
              <a:xfrm>
                <a:off x="748145" y="722498"/>
                <a:ext cx="10515600" cy="4385530"/>
              </a:xfrm>
            </p:spPr>
            <p:txBody>
              <a:bodyPr>
                <a:normAutofit/>
              </a:bodyPr>
              <a:lstStyle/>
              <a:p>
                <a:pPr marL="0" indent="0">
                  <a:buNone/>
                </a:pPr>
                <a:r>
                  <a:rPr kumimoji="1" lang="ja-JP" altLang="en-US" sz="2000" dirty="0"/>
                  <a:t>（</a:t>
                </a:r>
                <a:r>
                  <a:rPr kumimoji="1" lang="en-US" altLang="ja-JP" sz="2000" dirty="0"/>
                  <a:t>In the following, the same investigation results by age group are shown.</a:t>
                </a:r>
                <a:r>
                  <a:rPr kumimoji="1" lang="ja-JP" altLang="en-US" sz="2000" dirty="0"/>
                  <a:t>）</a:t>
                </a:r>
                <a:endParaRPr kumimoji="1" lang="en-US" altLang="ja-JP" sz="2000" dirty="0"/>
              </a:p>
              <a:p>
                <a:r>
                  <a:rPr kumimoji="1" lang="en-US" altLang="ja-JP" dirty="0"/>
                  <a:t>It was investigated whether the values of "</a:t>
                </a:r>
                <a:r>
                  <a:rPr kumimoji="1" lang="en-US" altLang="ja-JP" dirty="0" err="1"/>
                  <a:t>estelle</a:t>
                </a:r>
                <a:r>
                  <a:rPr kumimoji="1" lang="en-US" altLang="ja-JP" dirty="0"/>
                  <a:t> valley" or "</a:t>
                </a:r>
                <a:r>
                  <a:rPr kumimoji="1" lang="en-US" altLang="ja-JP" dirty="0" err="1"/>
                  <a:t>estelle</a:t>
                </a:r>
                <a:r>
                  <a:rPr kumimoji="1" lang="en-US" altLang="ja-JP" dirty="0"/>
                  <a:t> peak" was increased or decreased after bathing in the hot springs for the data of people in 10's to 30's and the results shown in Table II were obtained.</a:t>
                </a:r>
              </a:p>
              <a:p>
                <a:r>
                  <a:rPr kumimoji="1" lang="en-US" altLang="ja-JP" dirty="0"/>
                  <a:t>Concerning this result, from the chi-square value of "ester valley" or "ester mountain" is 0.600 or 0.0667, respectively and </a:t>
                </a:r>
                <a14:m>
                  <m:oMath xmlns:m="http://schemas.openxmlformats.org/officeDocument/2006/math">
                    <m:sSubSup>
                      <m:sSubSupPr>
                        <m:ctrlPr>
                          <a:rPr lang="ja-JP" altLang="ja-JP" sz="2400" i="1" smtClean="0">
                            <a:effectLst/>
                            <a:latin typeface="Cambria Math" panose="02040503050406030204" pitchFamily="18" charset="0"/>
                            <a:ea typeface="Cambria Math" panose="02040503050406030204" pitchFamily="18" charset="0"/>
                          </a:rPr>
                        </m:ctrlPr>
                      </m:sSubSupPr>
                      <m:e>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𝜒</m:t>
                        </m:r>
                      </m:e>
                      <m:sub>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0.05</m:t>
                        </m:r>
                      </m:sub>
                      <m:sup>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2</m:t>
                        </m:r>
                      </m:sup>
                    </m:sSubSup>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=3.81</m:t>
                    </m:r>
                  </m:oMath>
                </a14:m>
                <a:r>
                  <a:rPr kumimoji="1" lang="en-US" altLang="ja-JP" sz="2400" dirty="0"/>
                  <a:t> </a:t>
                </a:r>
                <a:r>
                  <a:rPr kumimoji="1" lang="en-US" altLang="ja-JP" dirty="0"/>
                  <a:t>statistically significant variation of the cholesterol level after bathing is not confirmed (significance level: 0.05).</a:t>
                </a:r>
                <a:endParaRPr kumimoji="1" lang="ja-JP" altLang="en-US" dirty="0"/>
              </a:p>
            </p:txBody>
          </p:sp>
        </mc:Choice>
        <mc:Fallback>
          <p:sp>
            <p:nvSpPr>
              <p:cNvPr id="3" name="コンテンツ プレースホルダー 2">
                <a:extLst>
                  <a:ext uri="{FF2B5EF4-FFF2-40B4-BE49-F238E27FC236}">
                    <a16:creationId xmlns:a16="http://schemas.microsoft.com/office/drawing/2014/main" id="{A82A35FD-03AF-7B0F-A2EA-472CD3B2E7EE}"/>
                  </a:ext>
                </a:extLst>
              </p:cNvPr>
              <p:cNvSpPr>
                <a:spLocks noGrp="1" noRot="1" noChangeAspect="1" noMove="1" noResize="1" noEditPoints="1" noAdjustHandles="1" noChangeArrowheads="1" noChangeShapeType="1" noTextEdit="1"/>
              </p:cNvSpPr>
              <p:nvPr>
                <p:ph idx="1"/>
              </p:nvPr>
            </p:nvSpPr>
            <p:spPr>
              <a:xfrm>
                <a:off x="748145" y="722498"/>
                <a:ext cx="10515600" cy="4385530"/>
              </a:xfrm>
              <a:blipFill>
                <a:blip r:embed="rId2"/>
                <a:stretch>
                  <a:fillRect l="-1043" t="-1391"/>
                </a:stretch>
              </a:blipFill>
            </p:spPr>
            <p:txBody>
              <a:bodyPr/>
              <a:lstStyle/>
              <a:p>
                <a:r>
                  <a:rPr lang="ja-JP" altLang="en-US">
                    <a:noFill/>
                  </a:rPr>
                  <a:t> </a:t>
                </a:r>
              </a:p>
            </p:txBody>
          </p:sp>
        </mc:Fallback>
      </mc:AlternateContent>
      <p:pic>
        <p:nvPicPr>
          <p:cNvPr id="6" name="図 5">
            <a:extLst>
              <a:ext uri="{FF2B5EF4-FFF2-40B4-BE49-F238E27FC236}">
                <a16:creationId xmlns:a16="http://schemas.microsoft.com/office/drawing/2014/main" id="{B439E7F9-88DC-FE1C-AD0D-6FEE84AFE2FF}"/>
              </a:ext>
            </a:extLst>
          </p:cNvPr>
          <p:cNvPicPr>
            <a:picLocks noChangeAspect="1"/>
          </p:cNvPicPr>
          <p:nvPr/>
        </p:nvPicPr>
        <p:blipFill>
          <a:blip r:embed="rId3"/>
          <a:stretch>
            <a:fillRect/>
          </a:stretch>
        </p:blipFill>
        <p:spPr>
          <a:xfrm>
            <a:off x="3218213" y="5197354"/>
            <a:ext cx="12304021" cy="1814391"/>
          </a:xfrm>
          <a:prstGeom prst="rect">
            <a:avLst/>
          </a:prstGeom>
        </p:spPr>
      </p:pic>
      <p:sp>
        <p:nvSpPr>
          <p:cNvPr id="8" name="テキスト ボックス 7">
            <a:extLst>
              <a:ext uri="{FF2B5EF4-FFF2-40B4-BE49-F238E27FC236}">
                <a16:creationId xmlns:a16="http://schemas.microsoft.com/office/drawing/2014/main" id="{E16E221D-5637-304E-5096-B23650F784DA}"/>
              </a:ext>
            </a:extLst>
          </p:cNvPr>
          <p:cNvSpPr txBox="1"/>
          <p:nvPr/>
        </p:nvSpPr>
        <p:spPr>
          <a:xfrm>
            <a:off x="1596855" y="4596862"/>
            <a:ext cx="8818180" cy="511166"/>
          </a:xfrm>
          <a:prstGeom prst="rect">
            <a:avLst/>
          </a:prstGeom>
          <a:noFill/>
        </p:spPr>
        <p:txBody>
          <a:bodyPr wrap="square">
            <a:spAutoFit/>
          </a:bodyPr>
          <a:lstStyle/>
          <a:p>
            <a:pPr algn="ctr">
              <a:lnSpc>
                <a:spcPct val="90000"/>
              </a:lnSpc>
              <a:spcBef>
                <a:spcPts val="600"/>
              </a:spcBef>
            </a:pPr>
            <a:r>
              <a:rPr lang="en-US" altLang="ja-JP" sz="1800" dirty="0">
                <a:effectLst/>
                <a:latin typeface="Times New Roman" panose="02020603050405020304" pitchFamily="18" charset="0"/>
                <a:ea typeface="游明朝" panose="02020400000000000000" pitchFamily="18" charset="-128"/>
              </a:rPr>
              <a:t>TABLE II</a:t>
            </a:r>
            <a:endParaRPr lang="ja-JP" altLang="ja-JP" sz="2400" dirty="0">
              <a:effectLst/>
              <a:latin typeface="Times New Roman" panose="02020603050405020304" pitchFamily="18" charset="0"/>
              <a:ea typeface="SimSun" panose="02010600030101010101" pitchFamily="2" charset="-122"/>
            </a:endParaRPr>
          </a:p>
          <a:p>
            <a:pPr indent="118745" algn="ctr">
              <a:lnSpc>
                <a:spcPts val="1200"/>
              </a:lnSpc>
            </a:pPr>
            <a:r>
              <a:rPr lang="en-US" altLang="ja-JP" sz="1800" cap="small" dirty="0">
                <a:effectLst/>
                <a:latin typeface="Times New Roman" panose="02020603050405020304" pitchFamily="18" charset="0"/>
                <a:ea typeface="游明朝" panose="02020400000000000000" pitchFamily="18" charset="-128"/>
              </a:rPr>
              <a:t>Changes in cholesterol ester levels after bathing in hot springs (in 10's to 30's)</a:t>
            </a:r>
            <a:endParaRPr lang="ja-JP" altLang="ja-JP" sz="2400" dirty="0">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572043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F59065-A06F-BA40-3810-DAD195A7C0A7}"/>
              </a:ext>
            </a:extLst>
          </p:cNvPr>
          <p:cNvSpPr>
            <a:spLocks noGrp="1"/>
          </p:cNvSpPr>
          <p:nvPr>
            <p:ph type="title"/>
          </p:nvPr>
        </p:nvSpPr>
        <p:spPr>
          <a:xfrm>
            <a:off x="838200" y="174396"/>
            <a:ext cx="10425545" cy="424584"/>
          </a:xfrm>
        </p:spPr>
        <p:txBody>
          <a:bodyPr>
            <a:normAutofit fontScale="90000"/>
          </a:bodyPr>
          <a:lstStyle/>
          <a:p>
            <a:r>
              <a:rPr kumimoji="1" lang="en-US" altLang="ja-JP" dirty="0"/>
              <a:t>Results: By age</a:t>
            </a:r>
            <a:r>
              <a:rPr kumimoji="1" lang="ja-JP" altLang="en-US" dirty="0"/>
              <a:t>（</a:t>
            </a:r>
            <a:r>
              <a:rPr kumimoji="1" lang="en-US" altLang="ja-JP" dirty="0"/>
              <a:t>in 40's to 50's</a:t>
            </a:r>
            <a:r>
              <a:rPr kumimoji="1" lang="ja-JP" altLang="en-US" dirty="0"/>
              <a:t>）</a:t>
            </a:r>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A82A35FD-03AF-7B0F-A2EA-472CD3B2E7EE}"/>
                  </a:ext>
                </a:extLst>
              </p:cNvPr>
              <p:cNvSpPr>
                <a:spLocks noGrp="1"/>
              </p:cNvSpPr>
              <p:nvPr>
                <p:ph idx="1"/>
              </p:nvPr>
            </p:nvSpPr>
            <p:spPr>
              <a:xfrm>
                <a:off x="748145" y="722498"/>
                <a:ext cx="10515600" cy="4385530"/>
              </a:xfrm>
            </p:spPr>
            <p:txBody>
              <a:bodyPr>
                <a:normAutofit/>
              </a:bodyPr>
              <a:lstStyle/>
              <a:p>
                <a:r>
                  <a:rPr kumimoji="1" lang="en-US" altLang="ja-JP" dirty="0"/>
                  <a:t>It was investigated whether the values of "</a:t>
                </a:r>
                <a:r>
                  <a:rPr kumimoji="1" lang="en-US" altLang="ja-JP" dirty="0" err="1"/>
                  <a:t>estelle</a:t>
                </a:r>
                <a:r>
                  <a:rPr kumimoji="1" lang="en-US" altLang="ja-JP" dirty="0"/>
                  <a:t> valley" or "</a:t>
                </a:r>
                <a:r>
                  <a:rPr kumimoji="1" lang="en-US" altLang="ja-JP" dirty="0" err="1"/>
                  <a:t>estelle</a:t>
                </a:r>
                <a:r>
                  <a:rPr kumimoji="1" lang="en-US" altLang="ja-JP" dirty="0"/>
                  <a:t> peak" was increased or decreased after bathing in the hot springs for the data of people in 40's to 50’s and the results shown in Table III were obtained.</a:t>
                </a:r>
              </a:p>
              <a:p>
                <a:r>
                  <a:rPr kumimoji="1" lang="en-US" altLang="ja-JP" dirty="0"/>
                  <a:t>Concerning this result, from the chi-square value of "ester valley" or "ester mountain" </a:t>
                </a:r>
                <a:r>
                  <a:rPr lang="en-US" altLang="ja-JP" dirty="0"/>
                  <a:t>is 2.27 or 3.27, </a:t>
                </a:r>
                <a:r>
                  <a:rPr kumimoji="1" lang="en-US" altLang="ja-JP" dirty="0"/>
                  <a:t>respectively and </a:t>
                </a:r>
                <a14:m>
                  <m:oMath xmlns:m="http://schemas.openxmlformats.org/officeDocument/2006/math">
                    <m:sSubSup>
                      <m:sSubSupPr>
                        <m:ctrlPr>
                          <a:rPr lang="ja-JP" altLang="ja-JP" sz="2400" i="1" smtClean="0">
                            <a:effectLst/>
                            <a:latin typeface="Cambria Math" panose="02040503050406030204" pitchFamily="18" charset="0"/>
                            <a:ea typeface="Cambria Math" panose="02040503050406030204" pitchFamily="18" charset="0"/>
                          </a:rPr>
                        </m:ctrlPr>
                      </m:sSubSupPr>
                      <m:e>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𝜒</m:t>
                        </m:r>
                      </m:e>
                      <m:sub>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0.05</m:t>
                        </m:r>
                      </m:sub>
                      <m:sup>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2</m:t>
                        </m:r>
                      </m:sup>
                    </m:sSubSup>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=3.81</m:t>
                    </m:r>
                  </m:oMath>
                </a14:m>
                <a:r>
                  <a:rPr kumimoji="1" lang="en-US" altLang="ja-JP" sz="2400" dirty="0"/>
                  <a:t> </a:t>
                </a:r>
                <a:r>
                  <a:rPr kumimoji="1" lang="en-US" altLang="ja-JP" dirty="0"/>
                  <a:t>statistically significant variation of the cholesterol level after bathing is not confirmed (significance level: 0.05).</a:t>
                </a:r>
                <a:endParaRPr kumimoji="1" lang="ja-JP" altLang="en-US" dirty="0"/>
              </a:p>
            </p:txBody>
          </p:sp>
        </mc:Choice>
        <mc:Fallback>
          <p:sp>
            <p:nvSpPr>
              <p:cNvPr id="3" name="コンテンツ プレースホルダー 2">
                <a:extLst>
                  <a:ext uri="{FF2B5EF4-FFF2-40B4-BE49-F238E27FC236}">
                    <a16:creationId xmlns:a16="http://schemas.microsoft.com/office/drawing/2014/main" id="{A82A35FD-03AF-7B0F-A2EA-472CD3B2E7EE}"/>
                  </a:ext>
                </a:extLst>
              </p:cNvPr>
              <p:cNvSpPr>
                <a:spLocks noGrp="1" noRot="1" noChangeAspect="1" noMove="1" noResize="1" noEditPoints="1" noAdjustHandles="1" noChangeArrowheads="1" noChangeShapeType="1" noTextEdit="1"/>
              </p:cNvSpPr>
              <p:nvPr>
                <p:ph idx="1"/>
              </p:nvPr>
            </p:nvSpPr>
            <p:spPr>
              <a:xfrm>
                <a:off x="748145" y="722498"/>
                <a:ext cx="10515600" cy="4385530"/>
              </a:xfrm>
              <a:blipFill>
                <a:blip r:embed="rId2"/>
                <a:stretch>
                  <a:fillRect l="-1043" t="-2364"/>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E16E221D-5637-304E-5096-B23650F784DA}"/>
              </a:ext>
            </a:extLst>
          </p:cNvPr>
          <p:cNvSpPr txBox="1"/>
          <p:nvPr/>
        </p:nvSpPr>
        <p:spPr>
          <a:xfrm>
            <a:off x="1641882" y="4302572"/>
            <a:ext cx="8818180" cy="511166"/>
          </a:xfrm>
          <a:prstGeom prst="rect">
            <a:avLst/>
          </a:prstGeom>
          <a:noFill/>
        </p:spPr>
        <p:txBody>
          <a:bodyPr wrap="square">
            <a:spAutoFit/>
          </a:bodyPr>
          <a:lstStyle/>
          <a:p>
            <a:pPr algn="ctr">
              <a:lnSpc>
                <a:spcPct val="90000"/>
              </a:lnSpc>
              <a:spcBef>
                <a:spcPts val="600"/>
              </a:spcBef>
            </a:pPr>
            <a:r>
              <a:rPr lang="en-US" altLang="ja-JP" sz="1800" dirty="0">
                <a:effectLst/>
                <a:latin typeface="Times New Roman" panose="02020603050405020304" pitchFamily="18" charset="0"/>
                <a:ea typeface="游明朝" panose="02020400000000000000" pitchFamily="18" charset="-128"/>
              </a:rPr>
              <a:t>TABLE III</a:t>
            </a:r>
            <a:endParaRPr lang="ja-JP" altLang="ja-JP" sz="2400" dirty="0">
              <a:effectLst/>
              <a:latin typeface="Times New Roman" panose="02020603050405020304" pitchFamily="18" charset="0"/>
              <a:ea typeface="SimSun" panose="02010600030101010101" pitchFamily="2" charset="-122"/>
            </a:endParaRPr>
          </a:p>
          <a:p>
            <a:pPr indent="118745" algn="ctr">
              <a:lnSpc>
                <a:spcPts val="1200"/>
              </a:lnSpc>
            </a:pPr>
            <a:r>
              <a:rPr lang="en-US" altLang="ja-JP" sz="1800" cap="small" dirty="0">
                <a:effectLst/>
                <a:latin typeface="Times New Roman" panose="02020603050405020304" pitchFamily="18" charset="0"/>
                <a:ea typeface="游明朝" panose="02020400000000000000" pitchFamily="18" charset="-128"/>
              </a:rPr>
              <a:t>Changes in cholesterol ester levels after bathing in hot springs (in 40's to 50's)</a:t>
            </a:r>
            <a:endParaRPr lang="ja-JP" altLang="ja-JP" sz="2400" dirty="0">
              <a:effectLst/>
              <a:latin typeface="Times New Roman" panose="02020603050405020304" pitchFamily="18" charset="0"/>
              <a:ea typeface="SimSun" panose="02010600030101010101" pitchFamily="2" charset="-122"/>
            </a:endParaRPr>
          </a:p>
        </p:txBody>
      </p:sp>
      <p:pic>
        <p:nvPicPr>
          <p:cNvPr id="4" name="図 3">
            <a:extLst>
              <a:ext uri="{FF2B5EF4-FFF2-40B4-BE49-F238E27FC236}">
                <a16:creationId xmlns:a16="http://schemas.microsoft.com/office/drawing/2014/main" id="{9A848E67-FB5D-6896-C61D-2EC932407A08}"/>
              </a:ext>
            </a:extLst>
          </p:cNvPr>
          <p:cNvPicPr>
            <a:picLocks noChangeAspect="1"/>
          </p:cNvPicPr>
          <p:nvPr/>
        </p:nvPicPr>
        <p:blipFill>
          <a:blip r:embed="rId3"/>
          <a:stretch>
            <a:fillRect/>
          </a:stretch>
        </p:blipFill>
        <p:spPr>
          <a:xfrm>
            <a:off x="2859072" y="4823273"/>
            <a:ext cx="12615556" cy="1860331"/>
          </a:xfrm>
          <a:prstGeom prst="rect">
            <a:avLst/>
          </a:prstGeom>
        </p:spPr>
      </p:pic>
    </p:spTree>
    <p:extLst>
      <p:ext uri="{BB962C8B-B14F-4D97-AF65-F5344CB8AC3E}">
        <p14:creationId xmlns:p14="http://schemas.microsoft.com/office/powerpoint/2010/main" val="3393365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F59065-A06F-BA40-3810-DAD195A7C0A7}"/>
              </a:ext>
            </a:extLst>
          </p:cNvPr>
          <p:cNvSpPr>
            <a:spLocks noGrp="1"/>
          </p:cNvSpPr>
          <p:nvPr>
            <p:ph type="title"/>
          </p:nvPr>
        </p:nvSpPr>
        <p:spPr>
          <a:xfrm>
            <a:off x="838200" y="174396"/>
            <a:ext cx="10425545" cy="424584"/>
          </a:xfrm>
        </p:spPr>
        <p:txBody>
          <a:bodyPr>
            <a:normAutofit fontScale="90000"/>
          </a:bodyPr>
          <a:lstStyle/>
          <a:p>
            <a:r>
              <a:rPr kumimoji="1" lang="en-US" altLang="ja-JP" dirty="0"/>
              <a:t>Results: By age</a:t>
            </a:r>
            <a:r>
              <a:rPr kumimoji="1" lang="ja-JP" altLang="en-US" dirty="0"/>
              <a:t>（</a:t>
            </a:r>
            <a:r>
              <a:rPr kumimoji="1" lang="en-US" altLang="ja-JP" dirty="0"/>
              <a:t>in 60’s and older</a:t>
            </a:r>
            <a:r>
              <a:rPr kumimoji="1" lang="ja-JP" altLang="en-US" dirty="0"/>
              <a:t>）</a:t>
            </a:r>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A82A35FD-03AF-7B0F-A2EA-472CD3B2E7EE}"/>
                  </a:ext>
                </a:extLst>
              </p:cNvPr>
              <p:cNvSpPr>
                <a:spLocks noGrp="1"/>
              </p:cNvSpPr>
              <p:nvPr>
                <p:ph idx="1"/>
              </p:nvPr>
            </p:nvSpPr>
            <p:spPr>
              <a:xfrm>
                <a:off x="748145" y="722498"/>
                <a:ext cx="10515600" cy="4385530"/>
              </a:xfrm>
            </p:spPr>
            <p:txBody>
              <a:bodyPr>
                <a:normAutofit/>
              </a:bodyPr>
              <a:lstStyle/>
              <a:p>
                <a:r>
                  <a:rPr kumimoji="1" lang="en-US" altLang="ja-JP" dirty="0"/>
                  <a:t>It was investigated whether the values of "</a:t>
                </a:r>
                <a:r>
                  <a:rPr kumimoji="1" lang="en-US" altLang="ja-JP" dirty="0" err="1"/>
                  <a:t>estelle</a:t>
                </a:r>
                <a:r>
                  <a:rPr kumimoji="1" lang="en-US" altLang="ja-JP" dirty="0"/>
                  <a:t> valley" or "</a:t>
                </a:r>
                <a:r>
                  <a:rPr kumimoji="1" lang="en-US" altLang="ja-JP" dirty="0" err="1"/>
                  <a:t>estelle</a:t>
                </a:r>
                <a:r>
                  <a:rPr kumimoji="1" lang="en-US" altLang="ja-JP" dirty="0"/>
                  <a:t> peak" was increased or decreased after bathing in the hot springs for the data of people in 60’s and older and the results shown in Table IV were obtained.</a:t>
                </a:r>
              </a:p>
              <a:p>
                <a:r>
                  <a:rPr kumimoji="1" lang="en-US" altLang="ja-JP" dirty="0"/>
                  <a:t>Concerning this result, from the chi-square value of "ester valley" or "ester mountain" </a:t>
                </a:r>
                <a:r>
                  <a:rPr lang="en-US" altLang="ja-JP" dirty="0"/>
                  <a:t>is 9.53 or 23.1, </a:t>
                </a:r>
                <a:r>
                  <a:rPr kumimoji="1" lang="en-US" altLang="ja-JP" dirty="0"/>
                  <a:t>respectively and </a:t>
                </a:r>
                <a14:m>
                  <m:oMath xmlns:m="http://schemas.openxmlformats.org/officeDocument/2006/math">
                    <m:sSubSup>
                      <m:sSubSupPr>
                        <m:ctrlPr>
                          <a:rPr lang="ja-JP" altLang="ja-JP" sz="2400" i="1" smtClean="0">
                            <a:effectLst/>
                            <a:latin typeface="Cambria Math" panose="02040503050406030204" pitchFamily="18" charset="0"/>
                            <a:ea typeface="Cambria Math" panose="02040503050406030204" pitchFamily="18" charset="0"/>
                          </a:rPr>
                        </m:ctrlPr>
                      </m:sSubSupPr>
                      <m:e>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𝜒</m:t>
                        </m:r>
                      </m:e>
                      <m:sub>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0.0</m:t>
                        </m:r>
                        <m:r>
                          <a:rPr lang="en-US" altLang="ja-JP" sz="2400" b="0" i="1" smtClean="0">
                            <a:effectLst/>
                            <a:latin typeface="Cambria Math" panose="02040503050406030204" pitchFamily="18" charset="0"/>
                            <a:ea typeface="Cambria Math" panose="02040503050406030204" pitchFamily="18" charset="0"/>
                            <a:cs typeface="Times New Roman" panose="02020603050405020304" pitchFamily="18" charset="0"/>
                          </a:rPr>
                          <m:t>1</m:t>
                        </m:r>
                      </m:sub>
                      <m:sup>
                        <m:r>
                          <a:rPr lang="en-US" altLang="ja-JP" sz="2400" i="1">
                            <a:effectLst/>
                            <a:latin typeface="Cambria Math" panose="02040503050406030204" pitchFamily="18" charset="0"/>
                            <a:ea typeface="Cambria Math" panose="02040503050406030204" pitchFamily="18" charset="0"/>
                            <a:cs typeface="Times New Roman" panose="02020603050405020304" pitchFamily="18" charset="0"/>
                          </a:rPr>
                          <m:t>2</m:t>
                        </m:r>
                      </m:sup>
                    </m:sSubSup>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m:t>
                    </m:r>
                    <m:r>
                      <a:rPr lang="en-US" altLang="ja-JP" sz="2400" b="0" i="1" smtClean="0">
                        <a:effectLst/>
                        <a:latin typeface="Cambria Math" panose="02040503050406030204" pitchFamily="18" charset="0"/>
                        <a:ea typeface="SimSun" panose="02010600030101010101" pitchFamily="2" charset="-122"/>
                        <a:cs typeface="Times New Roman" panose="02020603050405020304" pitchFamily="18" charset="0"/>
                      </a:rPr>
                      <m:t>6</m:t>
                    </m:r>
                    <m:r>
                      <a:rPr lang="en-US" altLang="ja-JP" sz="2400" i="1">
                        <a:effectLst/>
                        <a:latin typeface="Cambria Math" panose="02040503050406030204" pitchFamily="18" charset="0"/>
                        <a:ea typeface="SimSun" panose="02010600030101010101" pitchFamily="2" charset="-122"/>
                        <a:cs typeface="Times New Roman" panose="02020603050405020304" pitchFamily="18" charset="0"/>
                      </a:rPr>
                      <m:t>.</m:t>
                    </m:r>
                    <m:r>
                      <a:rPr lang="en-US" altLang="ja-JP" sz="2400" b="0" i="1" smtClean="0">
                        <a:effectLst/>
                        <a:latin typeface="Cambria Math" panose="02040503050406030204" pitchFamily="18" charset="0"/>
                        <a:ea typeface="SimSun" panose="02010600030101010101" pitchFamily="2" charset="-122"/>
                        <a:cs typeface="Times New Roman" panose="02020603050405020304" pitchFamily="18" charset="0"/>
                      </a:rPr>
                      <m:t>64</m:t>
                    </m:r>
                  </m:oMath>
                </a14:m>
                <a:r>
                  <a:rPr kumimoji="1" lang="en-US" altLang="ja-JP" sz="2400" dirty="0"/>
                  <a:t> </a:t>
                </a:r>
                <a:r>
                  <a:rPr kumimoji="1" lang="en-US" altLang="ja-JP" dirty="0"/>
                  <a:t>statistically significant variation of the cholesterol level after bathing is not confirmed (significance level: 0.01).</a:t>
                </a:r>
                <a:endParaRPr kumimoji="1" lang="ja-JP" altLang="en-US" dirty="0"/>
              </a:p>
            </p:txBody>
          </p:sp>
        </mc:Choice>
        <mc:Fallback>
          <p:sp>
            <p:nvSpPr>
              <p:cNvPr id="3" name="コンテンツ プレースホルダー 2">
                <a:extLst>
                  <a:ext uri="{FF2B5EF4-FFF2-40B4-BE49-F238E27FC236}">
                    <a16:creationId xmlns:a16="http://schemas.microsoft.com/office/drawing/2014/main" id="{A82A35FD-03AF-7B0F-A2EA-472CD3B2E7EE}"/>
                  </a:ext>
                </a:extLst>
              </p:cNvPr>
              <p:cNvSpPr>
                <a:spLocks noGrp="1" noRot="1" noChangeAspect="1" noMove="1" noResize="1" noEditPoints="1" noAdjustHandles="1" noChangeArrowheads="1" noChangeShapeType="1" noTextEdit="1"/>
              </p:cNvSpPr>
              <p:nvPr>
                <p:ph idx="1"/>
              </p:nvPr>
            </p:nvSpPr>
            <p:spPr>
              <a:xfrm>
                <a:off x="748145" y="722498"/>
                <a:ext cx="10515600" cy="4385530"/>
              </a:xfrm>
              <a:blipFill>
                <a:blip r:embed="rId2"/>
                <a:stretch>
                  <a:fillRect l="-1043" t="-2364"/>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E16E221D-5637-304E-5096-B23650F784DA}"/>
              </a:ext>
            </a:extLst>
          </p:cNvPr>
          <p:cNvSpPr txBox="1"/>
          <p:nvPr/>
        </p:nvSpPr>
        <p:spPr>
          <a:xfrm>
            <a:off x="1228992" y="4247989"/>
            <a:ext cx="9260331" cy="511166"/>
          </a:xfrm>
          <a:prstGeom prst="rect">
            <a:avLst/>
          </a:prstGeom>
          <a:noFill/>
        </p:spPr>
        <p:txBody>
          <a:bodyPr wrap="square">
            <a:spAutoFit/>
          </a:bodyPr>
          <a:lstStyle/>
          <a:p>
            <a:pPr algn="ctr">
              <a:lnSpc>
                <a:spcPct val="90000"/>
              </a:lnSpc>
              <a:spcBef>
                <a:spcPts val="600"/>
              </a:spcBef>
            </a:pPr>
            <a:r>
              <a:rPr lang="en-US" altLang="ja-JP" sz="1800" dirty="0">
                <a:effectLst/>
                <a:latin typeface="Times New Roman" panose="02020603050405020304" pitchFamily="18" charset="0"/>
                <a:ea typeface="游明朝" panose="02020400000000000000" pitchFamily="18" charset="-128"/>
              </a:rPr>
              <a:t>TABLE IV</a:t>
            </a:r>
            <a:endParaRPr lang="ja-JP" altLang="ja-JP" sz="2400" dirty="0">
              <a:effectLst/>
              <a:latin typeface="Times New Roman" panose="02020603050405020304" pitchFamily="18" charset="0"/>
              <a:ea typeface="SimSun" panose="02010600030101010101" pitchFamily="2" charset="-122"/>
            </a:endParaRPr>
          </a:p>
          <a:p>
            <a:pPr indent="118745" algn="ctr">
              <a:lnSpc>
                <a:spcPts val="1200"/>
              </a:lnSpc>
            </a:pPr>
            <a:r>
              <a:rPr lang="en-US" altLang="ja-JP" sz="1800" cap="small" dirty="0">
                <a:effectLst/>
                <a:latin typeface="Times New Roman" panose="02020603050405020304" pitchFamily="18" charset="0"/>
                <a:ea typeface="游明朝" panose="02020400000000000000" pitchFamily="18" charset="-128"/>
              </a:rPr>
              <a:t>Changes in cholesterol ester levels after bathing in hot springs (in </a:t>
            </a:r>
            <a:r>
              <a:rPr lang="en-US" altLang="ja-JP" cap="small" dirty="0">
                <a:latin typeface="Times New Roman" panose="02020603050405020304" pitchFamily="18" charset="0"/>
                <a:ea typeface="游明朝" panose="02020400000000000000" pitchFamily="18" charset="-128"/>
              </a:rPr>
              <a:t>6</a:t>
            </a:r>
            <a:r>
              <a:rPr lang="en-US" altLang="ja-JP" sz="1800" cap="small" dirty="0">
                <a:effectLst/>
                <a:latin typeface="Times New Roman" panose="02020603050405020304" pitchFamily="18" charset="0"/>
                <a:ea typeface="游明朝" panose="02020400000000000000" pitchFamily="18" charset="-128"/>
              </a:rPr>
              <a:t>0’s and older)</a:t>
            </a:r>
            <a:endParaRPr lang="ja-JP" altLang="ja-JP" sz="2400" dirty="0">
              <a:effectLst/>
              <a:latin typeface="Times New Roman" panose="02020603050405020304" pitchFamily="18" charset="0"/>
              <a:ea typeface="SimSun" panose="02010600030101010101" pitchFamily="2" charset="-122"/>
            </a:endParaRPr>
          </a:p>
        </p:txBody>
      </p:sp>
      <p:pic>
        <p:nvPicPr>
          <p:cNvPr id="5" name="図 4">
            <a:extLst>
              <a:ext uri="{FF2B5EF4-FFF2-40B4-BE49-F238E27FC236}">
                <a16:creationId xmlns:a16="http://schemas.microsoft.com/office/drawing/2014/main" id="{62B668AB-93C5-B353-9E00-6CF0C30C66E6}"/>
              </a:ext>
            </a:extLst>
          </p:cNvPr>
          <p:cNvPicPr>
            <a:picLocks noChangeAspect="1"/>
          </p:cNvPicPr>
          <p:nvPr/>
        </p:nvPicPr>
        <p:blipFill>
          <a:blip r:embed="rId3"/>
          <a:stretch>
            <a:fillRect/>
          </a:stretch>
        </p:blipFill>
        <p:spPr>
          <a:xfrm>
            <a:off x="3012046" y="4759155"/>
            <a:ext cx="13363811" cy="1970671"/>
          </a:xfrm>
          <a:prstGeom prst="rect">
            <a:avLst/>
          </a:prstGeom>
        </p:spPr>
      </p:pic>
    </p:spTree>
    <p:extLst>
      <p:ext uri="{BB962C8B-B14F-4D97-AF65-F5344CB8AC3E}">
        <p14:creationId xmlns:p14="http://schemas.microsoft.com/office/powerpoint/2010/main" val="3174237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7F287-3B89-2BCC-609C-49FF029E3DC5}"/>
              </a:ext>
            </a:extLst>
          </p:cNvPr>
          <p:cNvSpPr>
            <a:spLocks noGrp="1"/>
          </p:cNvSpPr>
          <p:nvPr>
            <p:ph type="title"/>
          </p:nvPr>
        </p:nvSpPr>
        <p:spPr/>
        <p:txBody>
          <a:bodyPr/>
          <a:lstStyle/>
          <a:p>
            <a:r>
              <a:rPr kumimoji="1" lang="en-US" altLang="ja-JP" dirty="0"/>
              <a:t>Results</a:t>
            </a:r>
            <a:endParaRPr kumimoji="1" lang="ja-JP" altLang="en-US" dirty="0"/>
          </a:p>
        </p:txBody>
      </p:sp>
      <p:sp>
        <p:nvSpPr>
          <p:cNvPr id="3" name="コンテンツ プレースホルダー 2">
            <a:extLst>
              <a:ext uri="{FF2B5EF4-FFF2-40B4-BE49-F238E27FC236}">
                <a16:creationId xmlns:a16="http://schemas.microsoft.com/office/drawing/2014/main" id="{A3F22DBD-0BFC-ED5C-E50D-C8D67E6FA8AD}"/>
              </a:ext>
            </a:extLst>
          </p:cNvPr>
          <p:cNvSpPr>
            <a:spLocks noGrp="1"/>
          </p:cNvSpPr>
          <p:nvPr>
            <p:ph idx="1"/>
          </p:nvPr>
        </p:nvSpPr>
        <p:spPr/>
        <p:txBody>
          <a:bodyPr/>
          <a:lstStyle/>
          <a:p>
            <a:r>
              <a:rPr kumimoji="1" lang="en-US" altLang="ja-JP" dirty="0"/>
              <a:t>From the above, all the data of 195 people showed a statistically significant increase in cholesterol level after bathing. </a:t>
            </a:r>
          </a:p>
          <a:p>
            <a:r>
              <a:rPr kumimoji="1" lang="en-US" altLang="ja-JP" dirty="0"/>
              <a:t>By age group, though for the data of people in 50's and under, statistically significant changes in cholesterol level after bathing were not confirmed partly due to the lack of data, for the data of people in 60's and older, a statistically significant increase in cholesterol level after bathing were confirmed.</a:t>
            </a:r>
          </a:p>
          <a:p>
            <a:r>
              <a:rPr kumimoji="1" lang="en-US" altLang="ja-JP" dirty="0"/>
              <a:t>This was the opposite result of the above-mentioned experiment at </a:t>
            </a:r>
            <a:r>
              <a:rPr kumimoji="1" lang="en-US" altLang="ja-JP" dirty="0" err="1"/>
              <a:t>Yuno</a:t>
            </a:r>
            <a:r>
              <a:rPr kumimoji="1" lang="en-US" altLang="ja-JP" dirty="0"/>
              <a:t> Onsen conducted in 2021.</a:t>
            </a:r>
            <a:endParaRPr kumimoji="1" lang="ja-JP" altLang="en-US" dirty="0"/>
          </a:p>
        </p:txBody>
      </p:sp>
    </p:spTree>
    <p:extLst>
      <p:ext uri="{BB962C8B-B14F-4D97-AF65-F5344CB8AC3E}">
        <p14:creationId xmlns:p14="http://schemas.microsoft.com/office/powerpoint/2010/main" val="3926424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9DEC58-140D-5D55-3B6D-89948E396D33}"/>
              </a:ext>
            </a:extLst>
          </p:cNvPr>
          <p:cNvSpPr>
            <a:spLocks noGrp="1"/>
          </p:cNvSpPr>
          <p:nvPr>
            <p:ph type="title"/>
          </p:nvPr>
        </p:nvSpPr>
        <p:spPr/>
        <p:txBody>
          <a:bodyPr/>
          <a:lstStyle/>
          <a:p>
            <a:r>
              <a:rPr lang="en-US" altLang="ja-JP" dirty="0"/>
              <a:t>Introduction</a:t>
            </a:r>
            <a:endParaRPr kumimoji="1" lang="ja-JP" altLang="en-US" dirty="0"/>
          </a:p>
        </p:txBody>
      </p:sp>
      <p:sp>
        <p:nvSpPr>
          <p:cNvPr id="3" name="コンテンツ プレースホルダー 2">
            <a:extLst>
              <a:ext uri="{FF2B5EF4-FFF2-40B4-BE49-F238E27FC236}">
                <a16:creationId xmlns:a16="http://schemas.microsoft.com/office/drawing/2014/main" id="{1717CEDF-11B6-A3F4-BE30-C89DFA4ECD8B}"/>
              </a:ext>
            </a:extLst>
          </p:cNvPr>
          <p:cNvSpPr>
            <a:spLocks noGrp="1"/>
          </p:cNvSpPr>
          <p:nvPr>
            <p:ph idx="1"/>
          </p:nvPr>
        </p:nvSpPr>
        <p:spPr/>
        <p:txBody>
          <a:bodyPr>
            <a:normAutofit fontScale="92500"/>
          </a:bodyPr>
          <a:lstStyle/>
          <a:p>
            <a:r>
              <a:rPr kumimoji="1" lang="en-US" altLang="ja-JP" sz="3200" dirty="0"/>
              <a:t>The mathematical model of arteriosclerosis onset by Kagami (2021) mathematically shows that improvement of blood cholesterol levels can be a factor in suppressing the progression of arteriosclerosis [1].</a:t>
            </a:r>
          </a:p>
          <a:p>
            <a:endParaRPr kumimoji="1" lang="en-US" altLang="ja-JP" dirty="0"/>
          </a:p>
          <a:p>
            <a:pPr marL="0" indent="0">
              <a:buNone/>
            </a:pPr>
            <a:r>
              <a:rPr kumimoji="1" lang="en-US" altLang="ja-JP" dirty="0"/>
              <a:t>[1]	H. Kagami, “The Modified Mathematical Model of Arteriosclerosis onset: Adding the Effect of Repairing Flaws of the Intima,” (The conference proceedings of) The 12th International Symposium on ADVANCED TOPICS IN ELECTRICAL ENGINEERING (IEEE Xplore), DOI: 10.1109/ATEE52255.2021.9425180, 2021.</a:t>
            </a:r>
            <a:endParaRPr kumimoji="1" lang="ja-JP" altLang="en-US" dirty="0"/>
          </a:p>
        </p:txBody>
      </p:sp>
    </p:spTree>
    <p:extLst>
      <p:ext uri="{BB962C8B-B14F-4D97-AF65-F5344CB8AC3E}">
        <p14:creationId xmlns:p14="http://schemas.microsoft.com/office/powerpoint/2010/main" val="10910488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C234BE-201A-6107-534B-3D10CD3606D9}"/>
              </a:ext>
            </a:extLst>
          </p:cNvPr>
          <p:cNvSpPr>
            <a:spLocks noGrp="1"/>
          </p:cNvSpPr>
          <p:nvPr>
            <p:ph type="title"/>
          </p:nvPr>
        </p:nvSpPr>
        <p:spPr>
          <a:xfrm>
            <a:off x="273269" y="56807"/>
            <a:ext cx="10352809" cy="705139"/>
          </a:xfrm>
        </p:spPr>
        <p:txBody>
          <a:bodyPr/>
          <a:lstStyle/>
          <a:p>
            <a:r>
              <a:rPr kumimoji="1" lang="en-US" altLang="ja-JP" dirty="0"/>
              <a:t>Discussion-1</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075F1A32-71EE-D2B9-99AF-A132B94DA691}"/>
                  </a:ext>
                </a:extLst>
              </p:cNvPr>
              <p:cNvSpPr>
                <a:spLocks noGrp="1"/>
              </p:cNvSpPr>
              <p:nvPr>
                <p:ph idx="1"/>
              </p:nvPr>
            </p:nvSpPr>
            <p:spPr>
              <a:xfrm>
                <a:off x="273269" y="803987"/>
                <a:ext cx="11687503" cy="4188428"/>
              </a:xfrm>
            </p:spPr>
            <p:txBody>
              <a:bodyPr>
                <a:normAutofit lnSpcReduction="10000"/>
              </a:bodyPr>
              <a:lstStyle/>
              <a:p>
                <a:r>
                  <a:rPr kumimoji="1" lang="en-US" altLang="ja-JP" dirty="0"/>
                  <a:t>The results of the experiment at </a:t>
                </a:r>
                <a:r>
                  <a:rPr kumimoji="1" lang="en-US" altLang="ja-JP" dirty="0" err="1"/>
                  <a:t>Yuno</a:t>
                </a:r>
                <a:r>
                  <a:rPr kumimoji="1" lang="en-US" altLang="ja-JP" dirty="0"/>
                  <a:t> Onsen conducted in 2021 are shown below.</a:t>
                </a:r>
              </a:p>
              <a:p>
                <a:r>
                  <a:rPr kumimoji="1" lang="en-US" altLang="ja-JP" dirty="0"/>
                  <a:t>It was investigated whether the values of "</a:t>
                </a:r>
                <a:r>
                  <a:rPr kumimoji="1" lang="en-US" altLang="ja-JP" dirty="0" err="1"/>
                  <a:t>estelle</a:t>
                </a:r>
                <a:r>
                  <a:rPr kumimoji="1" lang="en-US" altLang="ja-JP" dirty="0"/>
                  <a:t> valley" or "</a:t>
                </a:r>
                <a:r>
                  <a:rPr kumimoji="1" lang="en-US" altLang="ja-JP" dirty="0" err="1"/>
                  <a:t>estelle</a:t>
                </a:r>
                <a:r>
                  <a:rPr kumimoji="1" lang="en-US" altLang="ja-JP" dirty="0"/>
                  <a:t> peak" was increased or decreased after bathing in the hot springs for the valid data of 208 people and the results shown in Table V were obtained.</a:t>
                </a:r>
              </a:p>
              <a:p>
                <a:r>
                  <a:rPr kumimoji="1" lang="en-US" altLang="ja-JP" dirty="0"/>
                  <a:t>Concerning this result, from the chi-square value of "ester valley" or "ester mountain" is 81.3 or 81.3, respectively and </a:t>
                </a:r>
                <a14:m>
                  <m:oMath xmlns:m="http://schemas.openxmlformats.org/officeDocument/2006/math">
                    <m:sSubSup>
                      <m:sSubSupPr>
                        <m:ctrlPr>
                          <a:rPr lang="ja-JP" altLang="ja-JP" sz="2800" i="1" smtClean="0">
                            <a:effectLst/>
                            <a:latin typeface="Cambria Math" panose="02040503050406030204" pitchFamily="18" charset="0"/>
                            <a:ea typeface="Cambria Math" panose="02040503050406030204" pitchFamily="18" charset="0"/>
                          </a:rPr>
                        </m:ctrlPr>
                      </m:sSubSupPr>
                      <m:e>
                        <m:r>
                          <a:rPr lang="en-US" altLang="ja-JP" sz="2800" i="1">
                            <a:effectLst/>
                            <a:latin typeface="Cambria Math" panose="02040503050406030204" pitchFamily="18" charset="0"/>
                            <a:ea typeface="SimSun" panose="02010600030101010101" pitchFamily="2" charset="-122"/>
                            <a:cs typeface="Times New Roman" panose="02020603050405020304" pitchFamily="18" charset="0"/>
                          </a:rPr>
                          <m:t>𝜒</m:t>
                        </m:r>
                      </m:e>
                      <m:sub>
                        <m:r>
                          <a:rPr lang="en-US" altLang="ja-JP" sz="2800" i="1">
                            <a:effectLst/>
                            <a:latin typeface="Cambria Math" panose="02040503050406030204" pitchFamily="18" charset="0"/>
                            <a:ea typeface="Cambria Math" panose="02040503050406030204" pitchFamily="18" charset="0"/>
                            <a:cs typeface="Times New Roman" panose="02020603050405020304" pitchFamily="18" charset="0"/>
                          </a:rPr>
                          <m:t>0.0</m:t>
                        </m:r>
                        <m:r>
                          <a:rPr lang="en-US" altLang="ja-JP" sz="2800" b="0" i="1" smtClean="0">
                            <a:effectLst/>
                            <a:latin typeface="Cambria Math" panose="02040503050406030204" pitchFamily="18" charset="0"/>
                            <a:ea typeface="Cambria Math" panose="02040503050406030204" pitchFamily="18" charset="0"/>
                            <a:cs typeface="Times New Roman" panose="02020603050405020304" pitchFamily="18" charset="0"/>
                          </a:rPr>
                          <m:t>1</m:t>
                        </m:r>
                      </m:sub>
                      <m:sup>
                        <m:r>
                          <a:rPr lang="en-US" altLang="ja-JP" sz="2800" i="1">
                            <a:effectLst/>
                            <a:latin typeface="Cambria Math" panose="02040503050406030204" pitchFamily="18" charset="0"/>
                            <a:ea typeface="Cambria Math" panose="02040503050406030204" pitchFamily="18" charset="0"/>
                            <a:cs typeface="Times New Roman" panose="02020603050405020304" pitchFamily="18" charset="0"/>
                          </a:rPr>
                          <m:t>2</m:t>
                        </m:r>
                      </m:sup>
                    </m:sSubSup>
                    <m:r>
                      <a:rPr lang="en-US" altLang="ja-JP" sz="2800" i="1">
                        <a:effectLst/>
                        <a:latin typeface="Cambria Math" panose="02040503050406030204" pitchFamily="18" charset="0"/>
                        <a:ea typeface="SimSun" panose="02010600030101010101" pitchFamily="2" charset="-122"/>
                        <a:cs typeface="Times New Roman" panose="02020603050405020304" pitchFamily="18" charset="0"/>
                      </a:rPr>
                      <m:t>=</m:t>
                    </m:r>
                    <m:r>
                      <a:rPr lang="en-US" altLang="ja-JP" sz="2800" b="0" i="1" smtClean="0">
                        <a:effectLst/>
                        <a:latin typeface="Cambria Math" panose="02040503050406030204" pitchFamily="18" charset="0"/>
                        <a:ea typeface="SimSun" panose="02010600030101010101" pitchFamily="2" charset="-122"/>
                        <a:cs typeface="Times New Roman" panose="02020603050405020304" pitchFamily="18" charset="0"/>
                      </a:rPr>
                      <m:t>6</m:t>
                    </m:r>
                    <m:r>
                      <a:rPr lang="en-US" altLang="ja-JP" sz="2800" i="1">
                        <a:effectLst/>
                        <a:latin typeface="Cambria Math" panose="02040503050406030204" pitchFamily="18" charset="0"/>
                        <a:ea typeface="SimSun" panose="02010600030101010101" pitchFamily="2" charset="-122"/>
                        <a:cs typeface="Times New Roman" panose="02020603050405020304" pitchFamily="18" charset="0"/>
                      </a:rPr>
                      <m:t>.</m:t>
                    </m:r>
                    <m:r>
                      <a:rPr lang="en-US" altLang="ja-JP" sz="2800" b="0" i="1" smtClean="0">
                        <a:effectLst/>
                        <a:latin typeface="Cambria Math" panose="02040503050406030204" pitchFamily="18" charset="0"/>
                        <a:ea typeface="SimSun" panose="02010600030101010101" pitchFamily="2" charset="-122"/>
                        <a:cs typeface="Times New Roman" panose="02020603050405020304" pitchFamily="18" charset="0"/>
                      </a:rPr>
                      <m:t>64</m:t>
                    </m:r>
                  </m:oMath>
                </a14:m>
                <a:r>
                  <a:rPr kumimoji="1" lang="en-US" altLang="ja-JP" sz="2800" dirty="0"/>
                  <a:t> </a:t>
                </a:r>
                <a:r>
                  <a:rPr kumimoji="1" lang="en-US" altLang="ja-JP" dirty="0"/>
                  <a:t>statistically significant decrease of the cholesterol level after bathing is confirmed (significance level: 0.01).</a:t>
                </a:r>
                <a:endParaRPr kumimoji="1" lang="ja-JP" altLang="en-US" dirty="0"/>
              </a:p>
            </p:txBody>
          </p:sp>
        </mc:Choice>
        <mc:Fallback>
          <p:sp>
            <p:nvSpPr>
              <p:cNvPr id="3" name="コンテンツ プレースホルダー 2">
                <a:extLst>
                  <a:ext uri="{FF2B5EF4-FFF2-40B4-BE49-F238E27FC236}">
                    <a16:creationId xmlns:a16="http://schemas.microsoft.com/office/drawing/2014/main" id="{075F1A32-71EE-D2B9-99AF-A132B94DA691}"/>
                  </a:ext>
                </a:extLst>
              </p:cNvPr>
              <p:cNvSpPr>
                <a:spLocks noGrp="1" noRot="1" noChangeAspect="1" noMove="1" noResize="1" noEditPoints="1" noAdjustHandles="1" noChangeArrowheads="1" noChangeShapeType="1" noTextEdit="1"/>
              </p:cNvSpPr>
              <p:nvPr>
                <p:ph idx="1"/>
              </p:nvPr>
            </p:nvSpPr>
            <p:spPr>
              <a:xfrm>
                <a:off x="273269" y="803987"/>
                <a:ext cx="11687503" cy="4188428"/>
              </a:xfrm>
              <a:blipFill>
                <a:blip r:embed="rId2"/>
                <a:stretch>
                  <a:fillRect l="-939" t="-3202" r="-678"/>
                </a:stretch>
              </a:blipFill>
            </p:spPr>
            <p:txBody>
              <a:bodyPr/>
              <a:lstStyle/>
              <a:p>
                <a:r>
                  <a:rPr lang="ja-JP" altLang="en-US">
                    <a:noFill/>
                  </a:rPr>
                  <a:t> </a:t>
                </a:r>
              </a:p>
            </p:txBody>
          </p:sp>
        </mc:Fallback>
      </mc:AlternateContent>
      <p:pic>
        <p:nvPicPr>
          <p:cNvPr id="4" name="図 3">
            <a:extLst>
              <a:ext uri="{FF2B5EF4-FFF2-40B4-BE49-F238E27FC236}">
                <a16:creationId xmlns:a16="http://schemas.microsoft.com/office/drawing/2014/main" id="{38DD9E8D-FB6F-F76C-68A1-035B38A0A6C2}"/>
              </a:ext>
            </a:extLst>
          </p:cNvPr>
          <p:cNvPicPr>
            <a:picLocks noChangeAspect="1"/>
          </p:cNvPicPr>
          <p:nvPr/>
        </p:nvPicPr>
        <p:blipFill>
          <a:blip r:embed="rId3"/>
          <a:stretch>
            <a:fillRect/>
          </a:stretch>
        </p:blipFill>
        <p:spPr>
          <a:xfrm>
            <a:off x="2963917" y="5362025"/>
            <a:ext cx="11448432" cy="1688223"/>
          </a:xfrm>
          <a:prstGeom prst="rect">
            <a:avLst/>
          </a:prstGeom>
        </p:spPr>
      </p:pic>
      <p:sp>
        <p:nvSpPr>
          <p:cNvPr id="6" name="テキスト ボックス 5">
            <a:extLst>
              <a:ext uri="{FF2B5EF4-FFF2-40B4-BE49-F238E27FC236}">
                <a16:creationId xmlns:a16="http://schemas.microsoft.com/office/drawing/2014/main" id="{41DD0A06-1FB1-DF0C-C691-2E7F7F1A314F}"/>
              </a:ext>
            </a:extLst>
          </p:cNvPr>
          <p:cNvSpPr txBox="1"/>
          <p:nvPr/>
        </p:nvSpPr>
        <p:spPr>
          <a:xfrm>
            <a:off x="838200" y="4705733"/>
            <a:ext cx="9640614" cy="618631"/>
          </a:xfrm>
          <a:prstGeom prst="rect">
            <a:avLst/>
          </a:prstGeom>
          <a:noFill/>
        </p:spPr>
        <p:txBody>
          <a:bodyPr wrap="square">
            <a:spAutoFit/>
          </a:bodyPr>
          <a:lstStyle/>
          <a:p>
            <a:pPr algn="ctr">
              <a:lnSpc>
                <a:spcPct val="90000"/>
              </a:lnSpc>
              <a:spcBef>
                <a:spcPts val="600"/>
              </a:spcBef>
            </a:pPr>
            <a:r>
              <a:rPr lang="en-US" altLang="ja-JP" sz="1800" dirty="0">
                <a:effectLst/>
                <a:latin typeface="Times New Roman" panose="02020603050405020304" pitchFamily="18" charset="0"/>
                <a:ea typeface="游明朝" panose="02020400000000000000" pitchFamily="18" charset="-128"/>
              </a:rPr>
              <a:t>TABLE V</a:t>
            </a:r>
            <a:endParaRPr lang="ja-JP" altLang="ja-JP" sz="2400" dirty="0">
              <a:effectLst/>
              <a:latin typeface="Times New Roman" panose="02020603050405020304" pitchFamily="18" charset="0"/>
              <a:ea typeface="SimSun" panose="02010600030101010101" pitchFamily="2" charset="-122"/>
            </a:endParaRPr>
          </a:p>
          <a:p>
            <a:r>
              <a:rPr lang="en-US" altLang="ja-JP" sz="1800" cap="small" dirty="0">
                <a:effectLst/>
                <a:latin typeface="Times New Roman" panose="02020603050405020304" pitchFamily="18" charset="0"/>
                <a:ea typeface="游明朝" panose="02020400000000000000" pitchFamily="18" charset="-128"/>
              </a:rPr>
              <a:t>Changes in cholesterol ester levels after bathing in hot springs (all ages (</a:t>
            </a:r>
            <a:r>
              <a:rPr lang="en-US" altLang="ja-JP" sz="1800" cap="small" dirty="0" err="1">
                <a:effectLst/>
                <a:latin typeface="Times New Roman" panose="02020603050405020304" pitchFamily="18" charset="0"/>
                <a:ea typeface="游明朝" panose="02020400000000000000" pitchFamily="18" charset="-128"/>
              </a:rPr>
              <a:t>Yuno</a:t>
            </a:r>
            <a:r>
              <a:rPr lang="en-US" altLang="ja-JP" sz="1800" cap="small" dirty="0">
                <a:effectLst/>
                <a:latin typeface="Times New Roman" panose="02020603050405020304" pitchFamily="18" charset="0"/>
                <a:ea typeface="游明朝" panose="02020400000000000000" pitchFamily="18" charset="-128"/>
              </a:rPr>
              <a:t> Onsen))</a:t>
            </a:r>
            <a:endParaRPr lang="ja-JP" altLang="en-US" dirty="0"/>
          </a:p>
        </p:txBody>
      </p:sp>
    </p:spTree>
    <p:extLst>
      <p:ext uri="{BB962C8B-B14F-4D97-AF65-F5344CB8AC3E}">
        <p14:creationId xmlns:p14="http://schemas.microsoft.com/office/powerpoint/2010/main" val="3149796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36DD42-B531-EEEF-3B98-547A4904438B}"/>
              </a:ext>
            </a:extLst>
          </p:cNvPr>
          <p:cNvSpPr>
            <a:spLocks noGrp="1"/>
          </p:cNvSpPr>
          <p:nvPr>
            <p:ph type="title"/>
          </p:nvPr>
        </p:nvSpPr>
        <p:spPr/>
        <p:txBody>
          <a:bodyPr/>
          <a:lstStyle/>
          <a:p>
            <a:r>
              <a:rPr kumimoji="1" lang="en-US" altLang="ja-JP" dirty="0"/>
              <a:t>Discussion-2</a:t>
            </a:r>
            <a:endParaRPr kumimoji="1" lang="ja-JP" altLang="en-US" dirty="0"/>
          </a:p>
        </p:txBody>
      </p:sp>
      <p:sp>
        <p:nvSpPr>
          <p:cNvPr id="3" name="コンテンツ プレースホルダー 2">
            <a:extLst>
              <a:ext uri="{FF2B5EF4-FFF2-40B4-BE49-F238E27FC236}">
                <a16:creationId xmlns:a16="http://schemas.microsoft.com/office/drawing/2014/main" id="{2BDFCF56-2B3B-43A4-3572-B60A862EA578}"/>
              </a:ext>
            </a:extLst>
          </p:cNvPr>
          <p:cNvSpPr>
            <a:spLocks noGrp="1"/>
          </p:cNvSpPr>
          <p:nvPr>
            <p:ph idx="1"/>
          </p:nvPr>
        </p:nvSpPr>
        <p:spPr/>
        <p:txBody>
          <a:bodyPr>
            <a:normAutofit lnSpcReduction="10000"/>
          </a:bodyPr>
          <a:lstStyle/>
          <a:p>
            <a:r>
              <a:rPr kumimoji="1" lang="en-US" altLang="ja-JP" dirty="0"/>
              <a:t>In addition, for all age groups, the results that statistically significant decrease of cholesterol levels after bathing were obtained.</a:t>
            </a:r>
          </a:p>
          <a:p>
            <a:r>
              <a:rPr kumimoji="1" lang="en-US" altLang="ja-JP" dirty="0"/>
              <a:t>These results indicate that among the above three characteristics that may reduce cholesterol levels after bathing, radioactive springs are eliminated as candidates and alkaline and sulfur springs remain as candidates.</a:t>
            </a:r>
          </a:p>
          <a:p>
            <a:r>
              <a:rPr kumimoji="1" lang="en-US" altLang="ja-JP" dirty="0"/>
              <a:t>In the future, a survey with only one characteristic of alkaline or sulfur springs should be conducted and the characteristics that may reduce cholesterol levels before and after bathing should be narrowed down.</a:t>
            </a:r>
          </a:p>
        </p:txBody>
      </p:sp>
    </p:spTree>
    <p:extLst>
      <p:ext uri="{BB962C8B-B14F-4D97-AF65-F5344CB8AC3E}">
        <p14:creationId xmlns:p14="http://schemas.microsoft.com/office/powerpoint/2010/main" val="24688384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B3ACFF-E438-66C1-D689-3BFF71ABBBE0}"/>
              </a:ext>
            </a:extLst>
          </p:cNvPr>
          <p:cNvSpPr>
            <a:spLocks noGrp="1"/>
          </p:cNvSpPr>
          <p:nvPr>
            <p:ph type="title"/>
          </p:nvPr>
        </p:nvSpPr>
        <p:spPr>
          <a:xfrm>
            <a:off x="838200" y="365125"/>
            <a:ext cx="10515600" cy="590839"/>
          </a:xfrm>
        </p:spPr>
        <p:txBody>
          <a:bodyPr>
            <a:normAutofit fontScale="90000"/>
          </a:bodyPr>
          <a:lstStyle/>
          <a:p>
            <a:r>
              <a:rPr kumimoji="1" lang="en-US" altLang="ja-JP" dirty="0"/>
              <a:t>Conclusion</a:t>
            </a:r>
            <a:endParaRPr kumimoji="1" lang="ja-JP" altLang="en-US" dirty="0"/>
          </a:p>
        </p:txBody>
      </p:sp>
      <p:sp>
        <p:nvSpPr>
          <p:cNvPr id="3" name="コンテンツ プレースホルダー 2">
            <a:extLst>
              <a:ext uri="{FF2B5EF4-FFF2-40B4-BE49-F238E27FC236}">
                <a16:creationId xmlns:a16="http://schemas.microsoft.com/office/drawing/2014/main" id="{36B181D5-9C1E-DB06-A1FE-05D7BC786B39}"/>
              </a:ext>
            </a:extLst>
          </p:cNvPr>
          <p:cNvSpPr>
            <a:spLocks noGrp="1"/>
          </p:cNvSpPr>
          <p:nvPr>
            <p:ph idx="1"/>
          </p:nvPr>
        </p:nvSpPr>
        <p:spPr>
          <a:xfrm>
            <a:off x="976744" y="1080655"/>
            <a:ext cx="10692247" cy="5631872"/>
          </a:xfrm>
        </p:spPr>
        <p:txBody>
          <a:bodyPr>
            <a:normAutofit lnSpcReduction="10000"/>
          </a:bodyPr>
          <a:lstStyle/>
          <a:p>
            <a:r>
              <a:rPr kumimoji="1" lang="en-US" altLang="ja-JP" dirty="0"/>
              <a:t>In order to narrow down the characteristics of hot springs that have efficacies on arteriosclerosis, changes in skin cholesterol levels after bathing at the </a:t>
            </a:r>
            <a:r>
              <a:rPr kumimoji="1" lang="en-US" altLang="ja-JP" dirty="0" err="1"/>
              <a:t>Yobizuru</a:t>
            </a:r>
            <a:r>
              <a:rPr kumimoji="1" lang="en-US" altLang="ja-JP" dirty="0"/>
              <a:t> Onsen, which is classified as a simple weakly radioactive cold mineral spring, were measured. </a:t>
            </a:r>
          </a:p>
          <a:p>
            <a:r>
              <a:rPr kumimoji="1" lang="en-US" altLang="ja-JP" dirty="0"/>
              <a:t>As a result, a statistically significant increase in skin cholesterol levels after bathing was confirmed.</a:t>
            </a:r>
          </a:p>
          <a:p>
            <a:r>
              <a:rPr kumimoji="1" lang="en-US" altLang="ja-JP" dirty="0"/>
              <a:t>As a result, based on the results from the mathematical model of arteriosclerosis onset, it was indirectly shown that the nature of a radioactive spring may not have an efficacy on arteriosclerosis.</a:t>
            </a:r>
          </a:p>
          <a:p>
            <a:r>
              <a:rPr kumimoji="1" lang="en-US" altLang="ja-JP" dirty="0"/>
              <a:t>In the future, in order to clarify which of the two characteristics (alkaline, sulfur spring) has the efficacy on arteriosclerosis, it is necessary to investigate hot springs that have only one characteristic, alkaline or sulfur spring.</a:t>
            </a:r>
            <a:endParaRPr kumimoji="1" lang="ja-JP" altLang="en-US" dirty="0"/>
          </a:p>
        </p:txBody>
      </p:sp>
    </p:spTree>
    <p:extLst>
      <p:ext uri="{BB962C8B-B14F-4D97-AF65-F5344CB8AC3E}">
        <p14:creationId xmlns:p14="http://schemas.microsoft.com/office/powerpoint/2010/main" val="16445300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182C60-9294-7428-534A-A5CCBDE02522}"/>
              </a:ext>
            </a:extLst>
          </p:cNvPr>
          <p:cNvSpPr>
            <a:spLocks noGrp="1"/>
          </p:cNvSpPr>
          <p:nvPr>
            <p:ph type="title"/>
          </p:nvPr>
        </p:nvSpPr>
        <p:spPr/>
        <p:txBody>
          <a:bodyPr/>
          <a:lstStyle/>
          <a:p>
            <a:r>
              <a:rPr kumimoji="1" lang="en-US" altLang="ja-JP" dirty="0"/>
              <a:t>Acknowledgment</a:t>
            </a:r>
            <a:endParaRPr kumimoji="1" lang="ja-JP" altLang="en-US" dirty="0"/>
          </a:p>
        </p:txBody>
      </p:sp>
      <p:sp>
        <p:nvSpPr>
          <p:cNvPr id="3" name="コンテンツ プレースホルダー 2">
            <a:extLst>
              <a:ext uri="{FF2B5EF4-FFF2-40B4-BE49-F238E27FC236}">
                <a16:creationId xmlns:a16="http://schemas.microsoft.com/office/drawing/2014/main" id="{910E0123-7C3C-34D3-16A6-8125FDDEF360}"/>
              </a:ext>
            </a:extLst>
          </p:cNvPr>
          <p:cNvSpPr>
            <a:spLocks noGrp="1"/>
          </p:cNvSpPr>
          <p:nvPr>
            <p:ph idx="1"/>
          </p:nvPr>
        </p:nvSpPr>
        <p:spPr/>
        <p:txBody>
          <a:bodyPr/>
          <a:lstStyle/>
          <a:p>
            <a:r>
              <a:rPr kumimoji="1" lang="en-US" altLang="ja-JP" dirty="0"/>
              <a:t>We would like to thank staffs and collaborators at </a:t>
            </a:r>
            <a:r>
              <a:rPr kumimoji="1" lang="en-US" altLang="ja-JP" dirty="0" err="1"/>
              <a:t>Yobizuru</a:t>
            </a:r>
            <a:r>
              <a:rPr kumimoji="1" lang="en-US" altLang="ja-JP" dirty="0"/>
              <a:t> Onsen for their help in carrying out this research.</a:t>
            </a:r>
          </a:p>
          <a:p>
            <a:r>
              <a:rPr kumimoji="1" lang="en-US" altLang="ja-JP" dirty="0"/>
              <a:t>This study was conducted with the support of the 2022 </a:t>
            </a:r>
            <a:r>
              <a:rPr kumimoji="1" lang="en-US" altLang="ja-JP" dirty="0" err="1"/>
              <a:t>Shunan</a:t>
            </a:r>
            <a:r>
              <a:rPr kumimoji="1" lang="en-US" altLang="ja-JP" dirty="0"/>
              <a:t> University Regional Contribution Research Development Program Grant. I appreciate </a:t>
            </a:r>
            <a:r>
              <a:rPr kumimoji="1" lang="en-US" altLang="ja-JP" dirty="0" err="1"/>
              <a:t>Shunan</a:t>
            </a:r>
            <a:r>
              <a:rPr kumimoji="1" lang="en-US" altLang="ja-JP" dirty="0"/>
              <a:t> University.</a:t>
            </a:r>
          </a:p>
        </p:txBody>
      </p:sp>
      <p:sp>
        <p:nvSpPr>
          <p:cNvPr id="4" name="テキスト ボックス 3">
            <a:extLst>
              <a:ext uri="{FF2B5EF4-FFF2-40B4-BE49-F238E27FC236}">
                <a16:creationId xmlns:a16="http://schemas.microsoft.com/office/drawing/2014/main" id="{C53C5DCB-4DFA-8EE3-06B6-8A1FD14ED0AC}"/>
              </a:ext>
            </a:extLst>
          </p:cNvPr>
          <p:cNvSpPr txBox="1"/>
          <p:nvPr/>
        </p:nvSpPr>
        <p:spPr>
          <a:xfrm>
            <a:off x="2975997" y="5119437"/>
            <a:ext cx="5911702" cy="523220"/>
          </a:xfrm>
          <a:prstGeom prst="rect">
            <a:avLst/>
          </a:prstGeom>
          <a:noFill/>
        </p:spPr>
        <p:txBody>
          <a:bodyPr wrap="square" rtlCol="0">
            <a:spAutoFit/>
          </a:bodyPr>
          <a:lstStyle/>
          <a:p>
            <a:r>
              <a:rPr kumimoji="1" lang="en-US" altLang="ja-JP" sz="2800" i="1" dirty="0">
                <a:latin typeface="Arial Black" panose="020B0A04020102020204" pitchFamily="34" charset="0"/>
              </a:rPr>
              <a:t>Thank you for your attention.</a:t>
            </a:r>
          </a:p>
        </p:txBody>
      </p:sp>
    </p:spTree>
    <p:extLst>
      <p:ext uri="{BB962C8B-B14F-4D97-AF65-F5344CB8AC3E}">
        <p14:creationId xmlns:p14="http://schemas.microsoft.com/office/powerpoint/2010/main" val="25030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80372F-E410-D69B-22B1-11262CF3E45D}"/>
              </a:ext>
            </a:extLst>
          </p:cNvPr>
          <p:cNvSpPr>
            <a:spLocks noGrp="1"/>
          </p:cNvSpPr>
          <p:nvPr>
            <p:ph type="title"/>
          </p:nvPr>
        </p:nvSpPr>
        <p:spPr/>
        <p:txBody>
          <a:bodyPr/>
          <a:lstStyle/>
          <a:p>
            <a:r>
              <a:rPr kumimoji="1" lang="en-US" altLang="ja-JP" dirty="0"/>
              <a:t>The mathematical model of arteriosclerosis onset and its fruits</a:t>
            </a:r>
            <a:endParaRPr kumimoji="1" lang="ja-JP" altLang="en-US" dirty="0"/>
          </a:p>
        </p:txBody>
      </p:sp>
      <p:sp>
        <p:nvSpPr>
          <p:cNvPr id="3" name="コンテンツ プレースホルダー 2">
            <a:extLst>
              <a:ext uri="{FF2B5EF4-FFF2-40B4-BE49-F238E27FC236}">
                <a16:creationId xmlns:a16="http://schemas.microsoft.com/office/drawing/2014/main" id="{EEE69451-8515-D54D-39E7-5F149E48B600}"/>
              </a:ext>
            </a:extLst>
          </p:cNvPr>
          <p:cNvSpPr>
            <a:spLocks noGrp="1"/>
          </p:cNvSpPr>
          <p:nvPr>
            <p:ph idx="1"/>
          </p:nvPr>
        </p:nvSpPr>
        <p:spPr/>
        <p:txBody>
          <a:bodyPr>
            <a:normAutofit fontScale="92500" lnSpcReduction="10000"/>
          </a:bodyPr>
          <a:lstStyle/>
          <a:p>
            <a:r>
              <a:rPr kumimoji="1" lang="en-US" altLang="ja-JP" dirty="0"/>
              <a:t>In the beginning, the process of developing arteriosclerosis is outlined. </a:t>
            </a:r>
          </a:p>
          <a:p>
            <a:r>
              <a:rPr kumimoji="1" lang="en-US" altLang="ja-JP" dirty="0"/>
              <a:t>First, when blood vessels are loaded on by high blood pressure etc. and the endothelial cells of blood vessels are damaged, LDL (bad cholesterol) in the blood enters the inner lining and is oxidized to oxidized LDL. </a:t>
            </a:r>
          </a:p>
          <a:p>
            <a:r>
              <a:rPr kumimoji="1" lang="en-US" altLang="ja-JP" dirty="0"/>
              <a:t>To process oxidized LDL, monocytes enter the intima and turn into macrophages. Macrophages take up oxidized LDL and die, but at this time, the fat contained in LDL accumulates in blood vessels as plaque and the intima becomes thicker and thicker.</a:t>
            </a:r>
          </a:p>
          <a:p>
            <a:r>
              <a:rPr kumimoji="1" lang="en-US" altLang="ja-JP" dirty="0"/>
              <a:t> As a result, the volume per unit length of the blood vessel becomes smaller and the blood flow deteriorates.</a:t>
            </a:r>
            <a:endParaRPr kumimoji="1" lang="ja-JP" altLang="en-US" dirty="0"/>
          </a:p>
        </p:txBody>
      </p:sp>
    </p:spTree>
    <p:extLst>
      <p:ext uri="{BB962C8B-B14F-4D97-AF65-F5344CB8AC3E}">
        <p14:creationId xmlns:p14="http://schemas.microsoft.com/office/powerpoint/2010/main" val="339030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a:extLst>
              <a:ext uri="{FF2B5EF4-FFF2-40B4-BE49-F238E27FC236}">
                <a16:creationId xmlns:a16="http://schemas.microsoft.com/office/drawing/2014/main" id="{407F20A2-204D-4F94-8F69-99BFCFF31DEF}"/>
              </a:ext>
            </a:extLst>
          </p:cNvPr>
          <p:cNvGrpSpPr/>
          <p:nvPr/>
        </p:nvGrpSpPr>
        <p:grpSpPr>
          <a:xfrm>
            <a:off x="0" y="488877"/>
            <a:ext cx="6804380" cy="2584309"/>
            <a:chOff x="838199" y="1825625"/>
            <a:chExt cx="6804380" cy="2584309"/>
          </a:xfrm>
        </p:grpSpPr>
        <p:grpSp>
          <p:nvGrpSpPr>
            <p:cNvPr id="7" name="グループ化 6">
              <a:extLst>
                <a:ext uri="{FF2B5EF4-FFF2-40B4-BE49-F238E27FC236}">
                  <a16:creationId xmlns:a16="http://schemas.microsoft.com/office/drawing/2014/main" id="{ABAEEAC1-691D-495C-B4AA-0DF8123AB55E}"/>
                </a:ext>
              </a:extLst>
            </p:cNvPr>
            <p:cNvGrpSpPr/>
            <p:nvPr/>
          </p:nvGrpSpPr>
          <p:grpSpPr>
            <a:xfrm>
              <a:off x="838199" y="1825625"/>
              <a:ext cx="6804380" cy="2584309"/>
              <a:chOff x="838199" y="1825625"/>
              <a:chExt cx="6804380" cy="2584309"/>
            </a:xfrm>
          </p:grpSpPr>
          <p:pic>
            <p:nvPicPr>
              <p:cNvPr id="4" name="図 3">
                <a:extLst>
                  <a:ext uri="{FF2B5EF4-FFF2-40B4-BE49-F238E27FC236}">
                    <a16:creationId xmlns:a16="http://schemas.microsoft.com/office/drawing/2014/main" id="{6D22DDFA-D15C-43AB-BC22-AA718555B48F}"/>
                  </a:ext>
                </a:extLst>
              </p:cNvPr>
              <p:cNvPicPr>
                <a:picLocks noChangeAspect="1"/>
              </p:cNvPicPr>
              <p:nvPr/>
            </p:nvPicPr>
            <p:blipFill>
              <a:blip r:embed="rId2"/>
              <a:stretch>
                <a:fillRect/>
              </a:stretch>
            </p:blipFill>
            <p:spPr>
              <a:xfrm>
                <a:off x="838201" y="1825625"/>
                <a:ext cx="6804378" cy="2584309"/>
              </a:xfrm>
              <a:prstGeom prst="rect">
                <a:avLst/>
              </a:prstGeom>
            </p:spPr>
          </p:pic>
          <p:sp>
            <p:nvSpPr>
              <p:cNvPr id="5" name="テキスト ボックス 4">
                <a:extLst>
                  <a:ext uri="{FF2B5EF4-FFF2-40B4-BE49-F238E27FC236}">
                    <a16:creationId xmlns:a16="http://schemas.microsoft.com/office/drawing/2014/main" id="{4B538830-17A8-4058-B66C-7D73AE98696E}"/>
                  </a:ext>
                </a:extLst>
              </p:cNvPr>
              <p:cNvSpPr txBox="1"/>
              <p:nvPr/>
            </p:nvSpPr>
            <p:spPr>
              <a:xfrm>
                <a:off x="838199" y="1918604"/>
                <a:ext cx="255390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Blood vessel structure</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6" name="テキスト ボックス 5">
                <a:extLst>
                  <a:ext uri="{FF2B5EF4-FFF2-40B4-BE49-F238E27FC236}">
                    <a16:creationId xmlns:a16="http://schemas.microsoft.com/office/drawing/2014/main" id="{F6BBB3F9-C0B7-4F5C-8383-0BA881AD34D2}"/>
                  </a:ext>
                </a:extLst>
              </p:cNvPr>
              <p:cNvSpPr txBox="1"/>
              <p:nvPr/>
            </p:nvSpPr>
            <p:spPr>
              <a:xfrm>
                <a:off x="5178617" y="2472644"/>
                <a:ext cx="2113079" cy="120032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Outer membrane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Middle membrane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Inner membrane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Endothelium</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sp>
          <p:nvSpPr>
            <p:cNvPr id="8" name="テキスト ボックス 7">
              <a:extLst>
                <a:ext uri="{FF2B5EF4-FFF2-40B4-BE49-F238E27FC236}">
                  <a16:creationId xmlns:a16="http://schemas.microsoft.com/office/drawing/2014/main" id="{4E8C745C-0400-4DA2-A54A-BD8DF56E70FA}"/>
                </a:ext>
              </a:extLst>
            </p:cNvPr>
            <p:cNvSpPr txBox="1"/>
            <p:nvPr/>
          </p:nvSpPr>
          <p:spPr>
            <a:xfrm>
              <a:off x="3444979" y="2933113"/>
              <a:ext cx="795411"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Blood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grpSp>
        <p:nvGrpSpPr>
          <p:cNvPr id="20" name="グループ化 19">
            <a:extLst>
              <a:ext uri="{FF2B5EF4-FFF2-40B4-BE49-F238E27FC236}">
                <a16:creationId xmlns:a16="http://schemas.microsoft.com/office/drawing/2014/main" id="{AB73DB81-1773-43E8-BEA2-1E0419FD71FA}"/>
              </a:ext>
            </a:extLst>
          </p:cNvPr>
          <p:cNvGrpSpPr/>
          <p:nvPr/>
        </p:nvGrpSpPr>
        <p:grpSpPr>
          <a:xfrm>
            <a:off x="5712502" y="2383664"/>
            <a:ext cx="6391860" cy="2321070"/>
            <a:chOff x="5846163" y="4502912"/>
            <a:chExt cx="6391860" cy="2321070"/>
          </a:xfrm>
        </p:grpSpPr>
        <p:grpSp>
          <p:nvGrpSpPr>
            <p:cNvPr id="18" name="グループ化 17">
              <a:extLst>
                <a:ext uri="{FF2B5EF4-FFF2-40B4-BE49-F238E27FC236}">
                  <a16:creationId xmlns:a16="http://schemas.microsoft.com/office/drawing/2014/main" id="{12A6F4DF-9FDB-49F6-B7F3-5BC3868241CA}"/>
                </a:ext>
              </a:extLst>
            </p:cNvPr>
            <p:cNvGrpSpPr/>
            <p:nvPr/>
          </p:nvGrpSpPr>
          <p:grpSpPr>
            <a:xfrm>
              <a:off x="5846163" y="4502912"/>
              <a:ext cx="6212176" cy="2321070"/>
              <a:chOff x="5846163" y="4502912"/>
              <a:chExt cx="6212176" cy="2321070"/>
            </a:xfrm>
          </p:grpSpPr>
          <p:pic>
            <p:nvPicPr>
              <p:cNvPr id="11" name="図 10" descr="åèç¡¬åãèµ·ããã¡ã«ããºã ã®ç»åï¼">
                <a:extLst>
                  <a:ext uri="{FF2B5EF4-FFF2-40B4-BE49-F238E27FC236}">
                    <a16:creationId xmlns:a16="http://schemas.microsoft.com/office/drawing/2014/main" id="{57821011-B91A-44AC-867B-6CFA8A6CEB1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46163" y="4502912"/>
                <a:ext cx="6212176" cy="2321070"/>
              </a:xfrm>
              <a:prstGeom prst="rect">
                <a:avLst/>
              </a:prstGeom>
              <a:noFill/>
              <a:ln>
                <a:noFill/>
              </a:ln>
            </p:spPr>
          </p:pic>
          <p:sp>
            <p:nvSpPr>
              <p:cNvPr id="16" name="テキスト ボックス 15">
                <a:extLst>
                  <a:ext uri="{FF2B5EF4-FFF2-40B4-BE49-F238E27FC236}">
                    <a16:creationId xmlns:a16="http://schemas.microsoft.com/office/drawing/2014/main" id="{5B43C026-0342-4F7F-BC4E-36719B223439}"/>
                  </a:ext>
                </a:extLst>
              </p:cNvPr>
              <p:cNvSpPr txBox="1"/>
              <p:nvPr/>
            </p:nvSpPr>
            <p:spPr>
              <a:xfrm>
                <a:off x="6743354" y="5162334"/>
                <a:ext cx="1170513" cy="646331"/>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7" name="テキスト ボックス 16">
                <a:extLst>
                  <a:ext uri="{FF2B5EF4-FFF2-40B4-BE49-F238E27FC236}">
                    <a16:creationId xmlns:a16="http://schemas.microsoft.com/office/drawing/2014/main" id="{3152AF2E-FE48-42B0-90A7-04CC1217EC8A}"/>
                  </a:ext>
                </a:extLst>
              </p:cNvPr>
              <p:cNvSpPr txBox="1"/>
              <p:nvPr/>
            </p:nvSpPr>
            <p:spPr>
              <a:xfrm>
                <a:off x="9819378" y="5017116"/>
                <a:ext cx="1534422" cy="64633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sp>
          <p:nvSpPr>
            <p:cNvPr id="15" name="テキスト ボックス 14">
              <a:extLst>
                <a:ext uri="{FF2B5EF4-FFF2-40B4-BE49-F238E27FC236}">
                  <a16:creationId xmlns:a16="http://schemas.microsoft.com/office/drawing/2014/main" id="{51AE4E87-31E6-4677-AB0F-BCA95F0B7783}"/>
                </a:ext>
              </a:extLst>
            </p:cNvPr>
            <p:cNvSpPr txBox="1"/>
            <p:nvPr/>
          </p:nvSpPr>
          <p:spPr>
            <a:xfrm>
              <a:off x="6430778" y="4608336"/>
              <a:ext cx="2388795"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LDL enters the inner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membrane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turns into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oxidized LDL</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9" name="テキスト ボックス 18">
              <a:extLst>
                <a:ext uri="{FF2B5EF4-FFF2-40B4-BE49-F238E27FC236}">
                  <a16:creationId xmlns:a16="http://schemas.microsoft.com/office/drawing/2014/main" id="{BC3A9179-44C5-42D4-8106-57D4F7BE249D}"/>
                </a:ext>
              </a:extLst>
            </p:cNvPr>
            <p:cNvSpPr txBox="1"/>
            <p:nvPr/>
          </p:nvSpPr>
          <p:spPr>
            <a:xfrm>
              <a:off x="9124670" y="4835420"/>
              <a:ext cx="311335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Monocytes enter the intima</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and become macrophages</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grpSp>
        <p:nvGrpSpPr>
          <p:cNvPr id="28" name="グループ化 27">
            <a:extLst>
              <a:ext uri="{FF2B5EF4-FFF2-40B4-BE49-F238E27FC236}">
                <a16:creationId xmlns:a16="http://schemas.microsoft.com/office/drawing/2014/main" id="{949DA52F-2088-42DE-B088-3F89F4BBE632}"/>
              </a:ext>
            </a:extLst>
          </p:cNvPr>
          <p:cNvGrpSpPr/>
          <p:nvPr/>
        </p:nvGrpSpPr>
        <p:grpSpPr>
          <a:xfrm>
            <a:off x="5630333" y="3987882"/>
            <a:ext cx="6402049" cy="2594239"/>
            <a:chOff x="838199" y="4045391"/>
            <a:chExt cx="6402049" cy="2594239"/>
          </a:xfrm>
        </p:grpSpPr>
        <p:pic>
          <p:nvPicPr>
            <p:cNvPr id="29" name="図 28" descr="åèç¡¬åãèµ·ããã¡ã«ããºã ã®ç»åï¼">
              <a:extLst>
                <a:ext uri="{FF2B5EF4-FFF2-40B4-BE49-F238E27FC236}">
                  <a16:creationId xmlns:a16="http://schemas.microsoft.com/office/drawing/2014/main" id="{84C82E9F-8B00-442D-8290-62A0C50515A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38199" y="4045391"/>
              <a:ext cx="6402049" cy="2594239"/>
            </a:xfrm>
            <a:prstGeom prst="rect">
              <a:avLst/>
            </a:prstGeom>
            <a:noFill/>
            <a:ln>
              <a:noFill/>
            </a:ln>
          </p:spPr>
        </p:pic>
        <p:sp>
          <p:nvSpPr>
            <p:cNvPr id="30" name="テキスト ボックス 29">
              <a:extLst>
                <a:ext uri="{FF2B5EF4-FFF2-40B4-BE49-F238E27FC236}">
                  <a16:creationId xmlns:a16="http://schemas.microsoft.com/office/drawing/2014/main" id="{5F1BA879-2E18-4053-BC4E-32FEDF5DCF5D}"/>
                </a:ext>
              </a:extLst>
            </p:cNvPr>
            <p:cNvSpPr txBox="1"/>
            <p:nvPr/>
          </p:nvSpPr>
          <p:spPr>
            <a:xfrm>
              <a:off x="4619097" y="5263248"/>
              <a:ext cx="1986845" cy="89823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pic>
        <p:nvPicPr>
          <p:cNvPr id="26" name="図 25" descr="åèç¡¬åãèµ·ããã¡ã«ããºã ã®ç»åï¼">
            <a:extLst>
              <a:ext uri="{FF2B5EF4-FFF2-40B4-BE49-F238E27FC236}">
                <a16:creationId xmlns:a16="http://schemas.microsoft.com/office/drawing/2014/main" id="{B5304B9F-0D21-489F-A46D-055BD29519C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0" y="4597567"/>
            <a:ext cx="6402048" cy="2509308"/>
          </a:xfrm>
          <a:prstGeom prst="rect">
            <a:avLst/>
          </a:prstGeom>
          <a:noFill/>
          <a:ln>
            <a:noFill/>
          </a:ln>
        </p:spPr>
      </p:pic>
      <p:sp>
        <p:nvSpPr>
          <p:cNvPr id="27" name="テキスト ボックス 26">
            <a:extLst>
              <a:ext uri="{FF2B5EF4-FFF2-40B4-BE49-F238E27FC236}">
                <a16:creationId xmlns:a16="http://schemas.microsoft.com/office/drawing/2014/main" id="{D57DF6F9-6CDA-40FD-8154-5756681E99B5}"/>
              </a:ext>
            </a:extLst>
          </p:cNvPr>
          <p:cNvSpPr txBox="1"/>
          <p:nvPr/>
        </p:nvSpPr>
        <p:spPr>
          <a:xfrm>
            <a:off x="3643488" y="5125566"/>
            <a:ext cx="1986845" cy="89823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5" name="テキスト ボックス 24">
            <a:extLst>
              <a:ext uri="{FF2B5EF4-FFF2-40B4-BE49-F238E27FC236}">
                <a16:creationId xmlns:a16="http://schemas.microsoft.com/office/drawing/2014/main" id="{8D6A8CDB-5A01-40BA-A568-385633298D75}"/>
              </a:ext>
            </a:extLst>
          </p:cNvPr>
          <p:cNvSpPr txBox="1"/>
          <p:nvPr/>
        </p:nvSpPr>
        <p:spPr>
          <a:xfrm>
            <a:off x="3614824" y="5017602"/>
            <a:ext cx="2855269" cy="147732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Macrophages that have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taken up oxidized LDL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die, and plaques with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accumulated cholesterol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are formed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 name="タイトル 1">
            <a:extLst>
              <a:ext uri="{FF2B5EF4-FFF2-40B4-BE49-F238E27FC236}">
                <a16:creationId xmlns:a16="http://schemas.microsoft.com/office/drawing/2014/main" id="{F524498A-519E-4E35-A383-363C571D6E77}"/>
              </a:ext>
            </a:extLst>
          </p:cNvPr>
          <p:cNvSpPr>
            <a:spLocks noGrp="1"/>
          </p:cNvSpPr>
          <p:nvPr>
            <p:ph type="title"/>
          </p:nvPr>
        </p:nvSpPr>
        <p:spPr>
          <a:xfrm>
            <a:off x="55182" y="41754"/>
            <a:ext cx="10457234" cy="590399"/>
          </a:xfrm>
        </p:spPr>
        <p:txBody>
          <a:bodyPr>
            <a:normAutofit/>
          </a:bodyPr>
          <a:lstStyle/>
          <a:p>
            <a:r>
              <a:rPr lang="en-US" altLang="ja-JP" sz="2800" dirty="0"/>
              <a:t>Overview of the formation mechanism of arteriosclerosis</a:t>
            </a:r>
            <a:endParaRPr kumimoji="1" lang="ja-JP" altLang="en-US" sz="2800" dirty="0"/>
          </a:p>
        </p:txBody>
      </p:sp>
      <p:grpSp>
        <p:nvGrpSpPr>
          <p:cNvPr id="14" name="グループ化 13">
            <a:extLst>
              <a:ext uri="{FF2B5EF4-FFF2-40B4-BE49-F238E27FC236}">
                <a16:creationId xmlns:a16="http://schemas.microsoft.com/office/drawing/2014/main" id="{E4FA9426-81DD-4833-9B56-ABC30885A779}"/>
              </a:ext>
            </a:extLst>
          </p:cNvPr>
          <p:cNvGrpSpPr/>
          <p:nvPr/>
        </p:nvGrpSpPr>
        <p:grpSpPr>
          <a:xfrm>
            <a:off x="261" y="2769803"/>
            <a:ext cx="5712502" cy="1996400"/>
            <a:chOff x="133661" y="4516003"/>
            <a:chExt cx="5712502" cy="1996400"/>
          </a:xfrm>
        </p:grpSpPr>
        <p:pic>
          <p:nvPicPr>
            <p:cNvPr id="10" name="図 9" descr="åèç¡¬åãèµ·ããã¡ã«ããºã ã®ç»åï¼">
              <a:extLst>
                <a:ext uri="{FF2B5EF4-FFF2-40B4-BE49-F238E27FC236}">
                  <a16:creationId xmlns:a16="http://schemas.microsoft.com/office/drawing/2014/main" id="{D6E181BA-002B-4FC6-AA90-50947E3EDD5C}"/>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33661" y="4522441"/>
              <a:ext cx="5712502" cy="1989962"/>
            </a:xfrm>
            <a:prstGeom prst="rect">
              <a:avLst/>
            </a:prstGeom>
            <a:noFill/>
            <a:ln>
              <a:noFill/>
            </a:ln>
          </p:spPr>
        </p:pic>
        <p:sp>
          <p:nvSpPr>
            <p:cNvPr id="12" name="テキスト ボックス 11">
              <a:extLst>
                <a:ext uri="{FF2B5EF4-FFF2-40B4-BE49-F238E27FC236}">
                  <a16:creationId xmlns:a16="http://schemas.microsoft.com/office/drawing/2014/main" id="{DF8F263C-21F6-4EE9-9A65-38DE0E11B2A8}"/>
                </a:ext>
              </a:extLst>
            </p:cNvPr>
            <p:cNvSpPr txBox="1"/>
            <p:nvPr/>
          </p:nvSpPr>
          <p:spPr>
            <a:xfrm>
              <a:off x="2980124" y="4516003"/>
              <a:ext cx="1031051" cy="646331"/>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Blood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vessels</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61859D0A-4B3F-4265-8773-3E5783C3E1BF}"/>
                </a:ext>
              </a:extLst>
            </p:cNvPr>
            <p:cNvSpPr txBox="1"/>
            <p:nvPr/>
          </p:nvSpPr>
          <p:spPr>
            <a:xfrm>
              <a:off x="838200" y="4880855"/>
              <a:ext cx="1931939" cy="646331"/>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Endothelial cells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get damaged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grpSp>
      <p:sp>
        <p:nvSpPr>
          <p:cNvPr id="21" name="テキスト ボックス 20">
            <a:extLst>
              <a:ext uri="{FF2B5EF4-FFF2-40B4-BE49-F238E27FC236}">
                <a16:creationId xmlns:a16="http://schemas.microsoft.com/office/drawing/2014/main" id="{547DB246-7A6D-4BDD-A6B5-7DB949D2BEBB}"/>
              </a:ext>
            </a:extLst>
          </p:cNvPr>
          <p:cNvSpPr txBox="1"/>
          <p:nvPr/>
        </p:nvSpPr>
        <p:spPr>
          <a:xfrm>
            <a:off x="7058591" y="1466880"/>
            <a:ext cx="470513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(https://www.astellas.com/jp/ja/diseases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/moreinformation-01/atheros-02)</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31" name="テキスト ボックス 30">
            <a:extLst>
              <a:ext uri="{FF2B5EF4-FFF2-40B4-BE49-F238E27FC236}">
                <a16:creationId xmlns:a16="http://schemas.microsoft.com/office/drawing/2014/main" id="{3902E79B-E0A9-45C9-A10F-35F0EEE56585}"/>
              </a:ext>
            </a:extLst>
          </p:cNvPr>
          <p:cNvSpPr txBox="1"/>
          <p:nvPr/>
        </p:nvSpPr>
        <p:spPr>
          <a:xfrm>
            <a:off x="9347875" y="5054691"/>
            <a:ext cx="2933816"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When the plaque breaks,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 blood clot forms and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the blood vessels become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clogged</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718407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E7CBB1-3E6B-0991-E1E6-60E4BBBE66D9}"/>
              </a:ext>
            </a:extLst>
          </p:cNvPr>
          <p:cNvSpPr>
            <a:spLocks noGrp="1"/>
          </p:cNvSpPr>
          <p:nvPr>
            <p:ph type="title"/>
          </p:nvPr>
        </p:nvSpPr>
        <p:spPr/>
        <p:txBody>
          <a:bodyPr/>
          <a:lstStyle/>
          <a:p>
            <a:r>
              <a:rPr kumimoji="1" lang="en-US" altLang="ja-JP" dirty="0"/>
              <a:t>The mathematical model of arteriosclerosis onset</a:t>
            </a:r>
            <a:endParaRPr kumimoji="1" lang="ja-JP" altLang="en-US"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66D1D9A4-FE72-6257-D8D1-C835FC6E24E6}"/>
                  </a:ext>
                </a:extLst>
              </p:cNvPr>
              <p:cNvSpPr>
                <a:spLocks noGrp="1"/>
              </p:cNvSpPr>
              <p:nvPr>
                <p:ph idx="1"/>
              </p:nvPr>
            </p:nvSpPr>
            <p:spPr>
              <a:xfrm>
                <a:off x="838200" y="1825624"/>
                <a:ext cx="10799618" cy="4803775"/>
              </a:xfrm>
            </p:spPr>
            <p:txBody>
              <a:bodyPr>
                <a:normAutofit lnSpcReduction="10000"/>
              </a:bodyPr>
              <a:lstStyle/>
              <a:p>
                <a:r>
                  <a:rPr kumimoji="1" lang="en-US" altLang="ja-JP" dirty="0"/>
                  <a:t>Kagami (2019) mathematically modeled the above process  and then improved it to derive the following equation as the time evolution equation for the blood vessel volume of arteriosclerosis-developed parts.</a:t>
                </a:r>
              </a:p>
              <a:p>
                <a:endParaRPr lang="en-US" altLang="ja-JP" dirty="0"/>
              </a:p>
              <a:p>
                <a:endParaRPr kumimoji="1" lang="en-US" altLang="ja-JP" dirty="0"/>
              </a:p>
              <a:p>
                <a:r>
                  <a:rPr kumimoji="1" lang="en-US" altLang="ja-JP" dirty="0"/>
                  <a:t>Where </a:t>
                </a:r>
                <a:r>
                  <a:rPr lang="ja-JP" altLang="en-US" sz="2800" dirty="0"/>
                  <a:t>𝑉 </a:t>
                </a:r>
                <a:r>
                  <a:rPr kumimoji="1" lang="en-US" altLang="ja-JP" dirty="0"/>
                  <a:t>is the volume of the blood vessel in the arteriosclerosis-causing part,</a:t>
                </a:r>
                <a14:m>
                  <m:oMath xmlns:m="http://schemas.openxmlformats.org/officeDocument/2006/math">
                    <m:r>
                      <a:rPr lang="en-US" altLang="ja-JP" sz="2800" b="0" i="0" smtClean="0">
                        <a:latin typeface="Cambria Math" panose="02040503050406030204" pitchFamily="18" charset="0"/>
                      </a:rPr>
                      <m:t> </m:t>
                    </m:r>
                    <m:r>
                      <a:rPr lang="en-US" altLang="ja-JP" sz="2800" b="0" i="1" smtClean="0">
                        <a:latin typeface="Cambria Math" panose="02040503050406030204" pitchFamily="18" charset="0"/>
                      </a:rPr>
                      <m:t> </m:t>
                    </m:r>
                    <m:r>
                      <a:rPr lang="ja-JP" altLang="en-US" sz="2800" i="1" smtClean="0">
                        <a:latin typeface="Cambria Math" panose="02040503050406030204" pitchFamily="18" charset="0"/>
                      </a:rPr>
                      <m:t>𝑟</m:t>
                    </m:r>
                    <m:r>
                      <a:rPr lang="en-US" altLang="ja-JP" sz="2800" b="0" i="1" smtClean="0">
                        <a:latin typeface="Cambria Math" panose="02040503050406030204" pitchFamily="18" charset="0"/>
                      </a:rPr>
                      <m:t> </m:t>
                    </m:r>
                  </m:oMath>
                </a14:m>
                <a:r>
                  <a:rPr kumimoji="1" lang="en-US" altLang="ja-JP" dirty="0"/>
                  <a:t>is the flow rate of the blood, </a:t>
                </a:r>
                <a14:m>
                  <m:oMath xmlns:m="http://schemas.openxmlformats.org/officeDocument/2006/math">
                    <m:sSub>
                      <m:sSubPr>
                        <m:ctrlPr>
                          <a:rPr lang="ja-JP" altLang="en-US" i="1">
                            <a:solidFill>
                              <a:srgbClr val="836967"/>
                            </a:solidFill>
                            <a:latin typeface="Cambria Math" panose="02040503050406030204" pitchFamily="18" charset="0"/>
                          </a:rPr>
                        </m:ctrlPr>
                      </m:sSubPr>
                      <m:e>
                        <m:r>
                          <a:rPr lang="ja-JP" altLang="en-US" i="1">
                            <a:latin typeface="Cambria Math" panose="02040503050406030204" pitchFamily="18" charset="0"/>
                          </a:rPr>
                          <m:t>𝑝</m:t>
                        </m:r>
                      </m:e>
                      <m:sub>
                        <m:r>
                          <a:rPr lang="ja-JP" altLang="en-US" i="1">
                            <a:latin typeface="Cambria Math" panose="02040503050406030204" pitchFamily="18" charset="0"/>
                          </a:rPr>
                          <m:t>𝑖</m:t>
                        </m:r>
                      </m:sub>
                    </m:sSub>
                  </m:oMath>
                </a14:m>
                <a:r>
                  <a:rPr kumimoji="1" lang="en-US" altLang="ja-JP" dirty="0"/>
                  <a:t> is the concentration of monocytes in the incoming blood, </a:t>
                </a:r>
                <a14:m>
                  <m:oMath xmlns:m="http://schemas.openxmlformats.org/officeDocument/2006/math">
                    <m:sSub>
                      <m:sSubPr>
                        <m:ctrlPr>
                          <a:rPr lang="ja-JP" altLang="en-US" i="1">
                            <a:solidFill>
                              <a:srgbClr val="836967"/>
                            </a:solidFill>
                            <a:latin typeface="Cambria Math" panose="02040503050406030204" pitchFamily="18" charset="0"/>
                          </a:rPr>
                        </m:ctrlPr>
                      </m:sSubPr>
                      <m:e>
                        <m:r>
                          <a:rPr lang="ja-JP" altLang="en-US" i="1">
                            <a:latin typeface="Cambria Math" panose="02040503050406030204" pitchFamily="18" charset="0"/>
                          </a:rPr>
                          <m:t>𝑝</m:t>
                        </m:r>
                      </m:e>
                      <m:sub>
                        <m:r>
                          <a:rPr lang="ja-JP" altLang="en-US" i="1">
                            <a:latin typeface="Cambria Math" panose="02040503050406030204" pitchFamily="18" charset="0"/>
                          </a:rPr>
                          <m:t>𝑘</m:t>
                        </m:r>
                      </m:sub>
                    </m:sSub>
                  </m:oMath>
                </a14:m>
                <a:r>
                  <a:rPr kumimoji="1" lang="en-US" altLang="ja-JP" dirty="0"/>
                  <a:t> is the cholesterol concentration in blood, </a:t>
                </a:r>
                <a14:m>
                  <m:oMath xmlns:m="http://schemas.openxmlformats.org/officeDocument/2006/math">
                    <m:r>
                      <a:rPr lang="ja-JP" altLang="en-US" i="1">
                        <a:latin typeface="Cambria Math" panose="02040503050406030204" pitchFamily="18" charset="0"/>
                      </a:rPr>
                      <m:t>𝑢</m:t>
                    </m:r>
                  </m:oMath>
                </a14:m>
                <a:r>
                  <a:rPr kumimoji="1" lang="en-US" altLang="ja-JP" dirty="0"/>
                  <a:t> is the number of flaws per unit area of the intima, </a:t>
                </a:r>
                <a14:m>
                  <m:oMath xmlns:m="http://schemas.openxmlformats.org/officeDocument/2006/math">
                    <m:sSub>
                      <m:sSubPr>
                        <m:ctrlPr>
                          <a:rPr lang="ja-JP" altLang="en-US" i="1">
                            <a:solidFill>
                              <a:srgbClr val="836967"/>
                            </a:solidFill>
                            <a:latin typeface="Cambria Math" panose="02040503050406030204" pitchFamily="18" charset="0"/>
                          </a:rPr>
                        </m:ctrlPr>
                      </m:sSubPr>
                      <m:e>
                        <m:r>
                          <a:rPr lang="ja-JP" altLang="en-US" i="1">
                            <a:latin typeface="Cambria Math" panose="02040503050406030204" pitchFamily="18" charset="0"/>
                          </a:rPr>
                          <m:t>𝑢</m:t>
                        </m:r>
                      </m:e>
                      <m:sub>
                        <m:r>
                          <a:rPr lang="ja-JP" altLang="en-US">
                            <a:latin typeface="Cambria Math" panose="02040503050406030204" pitchFamily="18" charset="0"/>
                          </a:rPr>
                          <m:t>0</m:t>
                        </m:r>
                      </m:sub>
                    </m:sSub>
                    <m:r>
                      <a:rPr lang="ja-JP" altLang="en-US" i="1">
                        <a:latin typeface="Cambria Math" panose="02040503050406030204" pitchFamily="18" charset="0"/>
                      </a:rPr>
                      <m:t> </m:t>
                    </m:r>
                  </m:oMath>
                </a14:m>
                <a:r>
                  <a:rPr kumimoji="1" lang="en-US" altLang="ja-JP" dirty="0"/>
                  <a:t>represents</a:t>
                </a:r>
                <a:r>
                  <a:rPr lang="ja-JP" altLang="en-US" dirty="0"/>
                  <a:t> </a:t>
                </a:r>
                <a14:m>
                  <m:oMath xmlns:m="http://schemas.openxmlformats.org/officeDocument/2006/math">
                    <m:r>
                      <a:rPr lang="ja-JP" altLang="en-US" i="1" smtClean="0">
                        <a:latin typeface="Cambria Math" panose="02040503050406030204" pitchFamily="18" charset="0"/>
                      </a:rPr>
                      <m:t>𝑢</m:t>
                    </m:r>
                  </m:oMath>
                </a14:m>
                <a:r>
                  <a:rPr kumimoji="1" lang="en-US" altLang="ja-JP" dirty="0"/>
                  <a:t> when t=0 and </a:t>
                </a:r>
                <a14:m>
                  <m:oMath xmlns:m="http://schemas.openxmlformats.org/officeDocument/2006/math">
                    <m:sSub>
                      <m:sSubPr>
                        <m:ctrlPr>
                          <a:rPr lang="ja-JP" altLang="ja-JP" i="1"/>
                        </m:ctrlPr>
                      </m:sSubPr>
                      <m:e>
                        <m:r>
                          <a:rPr lang="en-US" altLang="ja-JP" i="1"/>
                          <m:t>𝑘</m:t>
                        </m:r>
                      </m:e>
                      <m:sub>
                        <m:r>
                          <a:rPr lang="en-US" altLang="ja-JP" i="1"/>
                          <m:t>1</m:t>
                        </m:r>
                      </m:sub>
                    </m:sSub>
                  </m:oMath>
                </a14:m>
                <a:r>
                  <a:rPr lang="en-US" altLang="ja-JP" dirty="0"/>
                  <a:t>, </a:t>
                </a:r>
                <a14:m>
                  <m:oMath xmlns:m="http://schemas.openxmlformats.org/officeDocument/2006/math">
                    <m:sSub>
                      <m:sSubPr>
                        <m:ctrlPr>
                          <a:rPr lang="ja-JP" altLang="ja-JP" i="1"/>
                        </m:ctrlPr>
                      </m:sSubPr>
                      <m:e>
                        <m:r>
                          <a:rPr lang="en-US" altLang="ja-JP" i="1"/>
                          <m:t>𝑘</m:t>
                        </m:r>
                      </m:e>
                      <m:sub>
                        <m:r>
                          <a:rPr lang="en-US" altLang="ja-JP" i="1"/>
                          <m:t>2</m:t>
                        </m:r>
                      </m:sub>
                    </m:sSub>
                  </m:oMath>
                </a14:m>
                <a:r>
                  <a:rPr lang="en-US" altLang="ja-JP" dirty="0"/>
                  <a:t>, </a:t>
                </a:r>
                <a14:m>
                  <m:oMath xmlns:m="http://schemas.openxmlformats.org/officeDocument/2006/math">
                    <m:sSub>
                      <m:sSubPr>
                        <m:ctrlPr>
                          <a:rPr lang="ja-JP" altLang="ja-JP" i="1"/>
                        </m:ctrlPr>
                      </m:sSubPr>
                      <m:e>
                        <m:r>
                          <a:rPr lang="en-US" altLang="ja-JP" i="1"/>
                          <m:t>𝑘</m:t>
                        </m:r>
                      </m:e>
                      <m:sub>
                        <m:r>
                          <a:rPr lang="en-US" altLang="ja-JP" i="1"/>
                          <m:t>3</m:t>
                        </m:r>
                      </m:sub>
                    </m:sSub>
                  </m:oMath>
                </a14:m>
                <a:r>
                  <a:rPr lang="en-US" altLang="ja-JP" dirty="0"/>
                  <a:t>, </a:t>
                </a:r>
                <a14:m>
                  <m:oMath xmlns:m="http://schemas.openxmlformats.org/officeDocument/2006/math">
                    <m:sSub>
                      <m:sSubPr>
                        <m:ctrlPr>
                          <a:rPr lang="ja-JP" altLang="ja-JP" i="1"/>
                        </m:ctrlPr>
                      </m:sSubPr>
                      <m:e>
                        <m:r>
                          <a:rPr lang="en-US" altLang="ja-JP" i="1"/>
                          <m:t>𝑘</m:t>
                        </m:r>
                      </m:e>
                      <m:sub>
                        <m:r>
                          <a:rPr lang="en-US" altLang="ja-JP" i="1"/>
                          <m:t>4</m:t>
                        </m:r>
                      </m:sub>
                    </m:sSub>
                  </m:oMath>
                </a14:m>
                <a:r>
                  <a:rPr lang="en-US" altLang="ja-JP" dirty="0"/>
                  <a:t>or </a:t>
                </a:r>
                <a14:m>
                  <m:oMath xmlns:m="http://schemas.openxmlformats.org/officeDocument/2006/math">
                    <m:sSub>
                      <m:sSubPr>
                        <m:ctrlPr>
                          <a:rPr lang="ja-JP" altLang="ja-JP" i="1"/>
                        </m:ctrlPr>
                      </m:sSubPr>
                      <m:e>
                        <m:r>
                          <a:rPr lang="en-US" altLang="ja-JP" i="1"/>
                          <m:t>𝑘</m:t>
                        </m:r>
                      </m:e>
                      <m:sub>
                        <m:r>
                          <a:rPr lang="en-US" altLang="ja-JP" i="1"/>
                          <m:t>5</m:t>
                        </m:r>
                      </m:sub>
                    </m:sSub>
                    <m:r>
                      <a:rPr lang="en-US" altLang="ja-JP" i="1"/>
                      <m:t> </m:t>
                    </m:r>
                  </m:oMath>
                </a14:m>
                <a:r>
                  <a:rPr kumimoji="1" lang="en-US" altLang="ja-JP" dirty="0"/>
                  <a:t>is a coefficient, respectively.</a:t>
                </a:r>
              </a:p>
              <a:p>
                <a:endParaRPr kumimoji="1" lang="ja-JP" altLang="en-US" dirty="0"/>
              </a:p>
            </p:txBody>
          </p:sp>
        </mc:Choice>
        <mc:Fallback>
          <p:sp>
            <p:nvSpPr>
              <p:cNvPr id="3" name="コンテンツ プレースホルダー 2">
                <a:extLst>
                  <a:ext uri="{FF2B5EF4-FFF2-40B4-BE49-F238E27FC236}">
                    <a16:creationId xmlns:a16="http://schemas.microsoft.com/office/drawing/2014/main" id="{66D1D9A4-FE72-6257-D8D1-C835FC6E24E6}"/>
                  </a:ext>
                </a:extLst>
              </p:cNvPr>
              <p:cNvSpPr>
                <a:spLocks noGrp="1" noRot="1" noChangeAspect="1" noMove="1" noResize="1" noEditPoints="1" noAdjustHandles="1" noChangeArrowheads="1" noChangeShapeType="1" noTextEdit="1"/>
              </p:cNvSpPr>
              <p:nvPr>
                <p:ph idx="1"/>
              </p:nvPr>
            </p:nvSpPr>
            <p:spPr>
              <a:xfrm>
                <a:off x="838200" y="1825624"/>
                <a:ext cx="10799618" cy="4803775"/>
              </a:xfrm>
              <a:blipFill>
                <a:blip r:embed="rId2"/>
                <a:stretch>
                  <a:fillRect l="-1016" t="-2665" r="-2936"/>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5" name="テキスト ボックス 4">
                <a:extLst>
                  <a:ext uri="{FF2B5EF4-FFF2-40B4-BE49-F238E27FC236}">
                    <a16:creationId xmlns:a16="http://schemas.microsoft.com/office/drawing/2014/main" id="{FDB7B414-4FC0-C81E-66CC-A969D47E50FA}"/>
                  </a:ext>
                </a:extLst>
              </p:cNvPr>
              <p:cNvSpPr txBox="1"/>
              <p:nvPr/>
            </p:nvSpPr>
            <p:spPr>
              <a:xfrm>
                <a:off x="1706707" y="3273136"/>
                <a:ext cx="7354166" cy="8334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ja-JP" altLang="en-US" sz="2400" i="1" smtClean="0">
                              <a:solidFill>
                                <a:srgbClr val="836967"/>
                              </a:solidFill>
                              <a:latin typeface="Cambria Math" panose="02040503050406030204" pitchFamily="18" charset="0"/>
                            </a:rPr>
                          </m:ctrlPr>
                        </m:fPr>
                        <m:num>
                          <m:sSup>
                            <m:sSupPr>
                              <m:ctrlPr>
                                <a:rPr lang="ja-JP" altLang="en-US" sz="2400" i="1">
                                  <a:solidFill>
                                    <a:srgbClr val="836967"/>
                                  </a:solidFill>
                                  <a:latin typeface="Cambria Math" panose="02040503050406030204" pitchFamily="18" charset="0"/>
                                </a:rPr>
                              </m:ctrlPr>
                            </m:sSupPr>
                            <m:e>
                              <m:r>
                                <a:rPr lang="ja-JP" altLang="en-US" sz="2400" i="1">
                                  <a:latin typeface="Cambria Math" panose="02040503050406030204" pitchFamily="18" charset="0"/>
                                </a:rPr>
                                <m:t>𝑑</m:t>
                              </m:r>
                            </m:e>
                            <m:sup>
                              <m:r>
                                <a:rPr lang="ja-JP" altLang="en-US" sz="2400" i="0">
                                  <a:latin typeface="Cambria Math" panose="02040503050406030204" pitchFamily="18" charset="0"/>
                                </a:rPr>
                                <m:t>2</m:t>
                              </m:r>
                            </m:sup>
                          </m:sSup>
                          <m:r>
                            <a:rPr lang="ja-JP" altLang="en-US" sz="2400" i="1">
                              <a:latin typeface="Cambria Math" panose="02040503050406030204" pitchFamily="18" charset="0"/>
                            </a:rPr>
                            <m:t>𝑉</m:t>
                          </m:r>
                        </m:num>
                        <m:den>
                          <m:r>
                            <a:rPr lang="ja-JP" altLang="en-US" sz="2400" i="1">
                              <a:latin typeface="Cambria Math" panose="02040503050406030204" pitchFamily="18" charset="0"/>
                            </a:rPr>
                            <m:t>𝑑</m:t>
                          </m:r>
                          <m:sSup>
                            <m:sSupPr>
                              <m:ctrlPr>
                                <a:rPr lang="ja-JP" altLang="en-US" sz="2400" i="1">
                                  <a:solidFill>
                                    <a:srgbClr val="836967"/>
                                  </a:solidFill>
                                  <a:latin typeface="Cambria Math" panose="02040503050406030204" pitchFamily="18" charset="0"/>
                                </a:rPr>
                              </m:ctrlPr>
                            </m:sSupPr>
                            <m:e>
                              <m:r>
                                <a:rPr lang="ja-JP" altLang="en-US" sz="2400" i="1">
                                  <a:latin typeface="Cambria Math" panose="02040503050406030204" pitchFamily="18" charset="0"/>
                                </a:rPr>
                                <m:t>𝑡</m:t>
                              </m:r>
                            </m:e>
                            <m:sup>
                              <m:r>
                                <a:rPr lang="ja-JP" altLang="en-US" sz="2400" i="0">
                                  <a:latin typeface="Cambria Math" panose="02040503050406030204" pitchFamily="18" charset="0"/>
                                </a:rPr>
                                <m:t>2</m:t>
                              </m:r>
                            </m:sup>
                          </m:sSup>
                        </m:den>
                      </m:f>
                      <m:r>
                        <a:rPr lang="ja-JP" altLang="en-US" sz="2400" i="0">
                          <a:latin typeface="Cambria Math" panose="02040503050406030204" pitchFamily="18" charset="0"/>
                        </a:rPr>
                        <m:t>+</m:t>
                      </m:r>
                      <m:f>
                        <m:fPr>
                          <m:ctrlPr>
                            <a:rPr lang="ja-JP" altLang="en-US" sz="2400" i="1">
                              <a:solidFill>
                                <a:srgbClr val="836967"/>
                              </a:solidFill>
                              <a:latin typeface="Cambria Math" panose="02040503050406030204" pitchFamily="18" charset="0"/>
                            </a:rPr>
                          </m:ctrlPr>
                        </m:fPr>
                        <m:num>
                          <m:r>
                            <a:rPr lang="ja-JP" altLang="en-US" sz="2400" i="1">
                              <a:latin typeface="Cambria Math" panose="02040503050406030204" pitchFamily="18" charset="0"/>
                            </a:rPr>
                            <m:t>𝑟</m:t>
                          </m:r>
                        </m:num>
                        <m:den>
                          <m:r>
                            <a:rPr lang="ja-JP" altLang="en-US" sz="2400" i="1">
                              <a:latin typeface="Cambria Math" panose="02040503050406030204" pitchFamily="18" charset="0"/>
                            </a:rPr>
                            <m:t>𝑉</m:t>
                          </m:r>
                        </m:den>
                      </m:f>
                      <m:f>
                        <m:fPr>
                          <m:ctrlPr>
                            <a:rPr lang="ja-JP" altLang="en-US" sz="2400" i="1">
                              <a:solidFill>
                                <a:srgbClr val="836967"/>
                              </a:solidFill>
                              <a:latin typeface="Cambria Math" panose="02040503050406030204" pitchFamily="18" charset="0"/>
                            </a:rPr>
                          </m:ctrlPr>
                        </m:fPr>
                        <m:num>
                          <m:r>
                            <a:rPr lang="ja-JP" altLang="en-US" sz="2400" i="1">
                              <a:latin typeface="Cambria Math" panose="02040503050406030204" pitchFamily="18" charset="0"/>
                            </a:rPr>
                            <m:t>𝑑𝑉</m:t>
                          </m:r>
                        </m:num>
                        <m:den>
                          <m:r>
                            <a:rPr lang="ja-JP" altLang="en-US" sz="2400" i="1">
                              <a:latin typeface="Cambria Math" panose="02040503050406030204" pitchFamily="18" charset="0"/>
                            </a:rPr>
                            <m:t>𝑑𝑡</m:t>
                          </m:r>
                        </m:den>
                      </m:f>
                      <m:r>
                        <a:rPr lang="ja-JP" altLang="en-US" sz="2400" i="0">
                          <a:latin typeface="Cambria Math" panose="02040503050406030204" pitchFamily="18" charset="0"/>
                        </a:rPr>
                        <m:t>−</m:t>
                      </m:r>
                      <m:f>
                        <m:fPr>
                          <m:ctrlPr>
                            <a:rPr lang="ja-JP" altLang="en-US" sz="2400" i="1">
                              <a:solidFill>
                                <a:srgbClr val="836967"/>
                              </a:solidFill>
                              <a:latin typeface="Cambria Math" panose="02040503050406030204" pitchFamily="18" charset="0"/>
                            </a:rPr>
                          </m:ctrlPr>
                        </m:fPr>
                        <m:num>
                          <m:r>
                            <a:rPr lang="ja-JP" altLang="en-US" sz="2400" i="1">
                              <a:latin typeface="Cambria Math" panose="02040503050406030204" pitchFamily="18" charset="0"/>
                            </a:rPr>
                            <m:t>𝑟</m:t>
                          </m:r>
                        </m:num>
                        <m:den>
                          <m:r>
                            <a:rPr lang="ja-JP" altLang="en-US" sz="2400" i="1">
                              <a:latin typeface="Cambria Math" panose="02040503050406030204" pitchFamily="18" charset="0"/>
                            </a:rPr>
                            <m:t>𝑉</m:t>
                          </m:r>
                        </m:den>
                      </m:f>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𝑝</m:t>
                          </m:r>
                        </m:e>
                        <m:sub>
                          <m:r>
                            <a:rPr lang="ja-JP" altLang="en-US" sz="2400" i="1">
                              <a:latin typeface="Cambria Math" panose="02040503050406030204" pitchFamily="18" charset="0"/>
                            </a:rPr>
                            <m:t>𝑖</m:t>
                          </m:r>
                        </m:sub>
                      </m:sSub>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𝑘</m:t>
                          </m:r>
                        </m:e>
                        <m:sub>
                          <m:r>
                            <a:rPr lang="ja-JP" altLang="en-US" sz="2400" i="0">
                              <a:latin typeface="Cambria Math" panose="02040503050406030204" pitchFamily="18" charset="0"/>
                            </a:rPr>
                            <m:t>1</m:t>
                          </m:r>
                        </m:sub>
                      </m:sSub>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𝑘</m:t>
                          </m:r>
                        </m:e>
                        <m:sub>
                          <m:r>
                            <a:rPr lang="ja-JP" altLang="en-US" sz="2400" i="0">
                              <a:latin typeface="Cambria Math" panose="02040503050406030204" pitchFamily="18" charset="0"/>
                            </a:rPr>
                            <m:t>2</m:t>
                          </m:r>
                        </m:sub>
                      </m:sSub>
                      <m:r>
                        <a:rPr lang="ja-JP" altLang="en-US" sz="2400" i="1">
                          <a:latin typeface="Cambria Math" panose="02040503050406030204" pitchFamily="18" charset="0"/>
                        </a:rPr>
                        <m:t>𝑢</m:t>
                      </m:r>
                      <m:d>
                        <m:dPr>
                          <m:ctrlPr>
                            <a:rPr lang="ja-JP" altLang="en-US" sz="2400" i="1">
                              <a:solidFill>
                                <a:srgbClr val="836967"/>
                              </a:solidFill>
                              <a:latin typeface="Cambria Math" panose="02040503050406030204" pitchFamily="18" charset="0"/>
                            </a:rPr>
                          </m:ctrlPr>
                        </m:dPr>
                        <m:e>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𝑘</m:t>
                              </m:r>
                            </m:e>
                            <m:sub>
                              <m:r>
                                <a:rPr lang="ja-JP" altLang="en-US" sz="2400" i="0">
                                  <a:latin typeface="Cambria Math" panose="02040503050406030204" pitchFamily="18" charset="0"/>
                                </a:rPr>
                                <m:t>3</m:t>
                              </m:r>
                            </m:sub>
                          </m:sSub>
                          <m:r>
                            <a:rPr lang="ja-JP" altLang="en-US" sz="2400" i="0">
                              <a:latin typeface="Cambria Math" panose="02040503050406030204" pitchFamily="18" charset="0"/>
                            </a:rPr>
                            <m:t>+</m:t>
                          </m:r>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𝑘</m:t>
                              </m:r>
                            </m:e>
                            <m:sub>
                              <m:r>
                                <a:rPr lang="ja-JP" altLang="en-US" sz="2400" i="0">
                                  <a:latin typeface="Cambria Math" panose="02040503050406030204" pitchFamily="18" charset="0"/>
                                </a:rPr>
                                <m:t>4</m:t>
                              </m:r>
                            </m:sub>
                          </m:sSub>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𝑝</m:t>
                              </m:r>
                            </m:e>
                            <m:sub>
                              <m:r>
                                <a:rPr lang="ja-JP" altLang="en-US" sz="2400" i="1">
                                  <a:latin typeface="Cambria Math" panose="02040503050406030204" pitchFamily="18" charset="0"/>
                                </a:rPr>
                                <m:t>𝑘</m:t>
                              </m:r>
                            </m:sub>
                          </m:sSub>
                        </m:e>
                      </m:d>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𝑢</m:t>
                          </m:r>
                        </m:e>
                        <m:sub>
                          <m:r>
                            <a:rPr lang="ja-JP" altLang="en-US" sz="2400" i="0">
                              <a:latin typeface="Cambria Math" panose="02040503050406030204" pitchFamily="18" charset="0"/>
                            </a:rPr>
                            <m:t>0</m:t>
                          </m:r>
                        </m:sub>
                      </m:sSub>
                      <m:sSup>
                        <m:sSupPr>
                          <m:ctrlPr>
                            <a:rPr lang="ja-JP" altLang="en-US" sz="2400" i="1">
                              <a:solidFill>
                                <a:srgbClr val="836967"/>
                              </a:solidFill>
                              <a:latin typeface="Cambria Math" panose="02040503050406030204" pitchFamily="18" charset="0"/>
                            </a:rPr>
                          </m:ctrlPr>
                        </m:sSupPr>
                        <m:e>
                          <m:r>
                            <a:rPr lang="ja-JP" altLang="en-US" sz="2400" i="1">
                              <a:latin typeface="Cambria Math" panose="02040503050406030204" pitchFamily="18" charset="0"/>
                            </a:rPr>
                            <m:t>𝑒</m:t>
                          </m:r>
                        </m:e>
                        <m:sup>
                          <m:r>
                            <a:rPr lang="ja-JP" altLang="en-US" sz="2400" i="0">
                              <a:latin typeface="Cambria Math" panose="02040503050406030204" pitchFamily="18" charset="0"/>
                            </a:rPr>
                            <m:t>−</m:t>
                          </m:r>
                          <m:sSub>
                            <m:sSubPr>
                              <m:ctrlPr>
                                <a:rPr lang="ja-JP" altLang="en-US" sz="2400" i="1">
                                  <a:solidFill>
                                    <a:srgbClr val="836967"/>
                                  </a:solidFill>
                                  <a:latin typeface="Cambria Math" panose="02040503050406030204" pitchFamily="18" charset="0"/>
                                </a:rPr>
                              </m:ctrlPr>
                            </m:sSubPr>
                            <m:e>
                              <m:r>
                                <a:rPr lang="ja-JP" altLang="en-US" sz="2400" i="1">
                                  <a:latin typeface="Cambria Math" panose="02040503050406030204" pitchFamily="18" charset="0"/>
                                </a:rPr>
                                <m:t>𝑘</m:t>
                              </m:r>
                            </m:e>
                            <m:sub>
                              <m:r>
                                <a:rPr lang="ja-JP" altLang="en-US" sz="2400" i="0">
                                  <a:latin typeface="Cambria Math" panose="02040503050406030204" pitchFamily="18" charset="0"/>
                                </a:rPr>
                                <m:t>5</m:t>
                              </m:r>
                            </m:sub>
                          </m:sSub>
                          <m:r>
                            <a:rPr lang="ja-JP" altLang="en-US" sz="2400" i="1">
                              <a:latin typeface="Cambria Math" panose="02040503050406030204" pitchFamily="18" charset="0"/>
                            </a:rPr>
                            <m:t>𝑡</m:t>
                          </m:r>
                        </m:sup>
                      </m:sSup>
                      <m:r>
                        <a:rPr lang="ja-JP" altLang="en-US" sz="2400" i="0">
                          <a:latin typeface="Cambria Math" panose="02040503050406030204" pitchFamily="18" charset="0"/>
                        </a:rPr>
                        <m:t>=0</m:t>
                      </m:r>
                    </m:oMath>
                  </m:oMathPara>
                </a14:m>
                <a:endParaRPr lang="ja-JP" altLang="en-US" sz="2400" dirty="0"/>
              </a:p>
            </p:txBody>
          </p:sp>
        </mc:Choice>
        <mc:Fallback>
          <p:sp>
            <p:nvSpPr>
              <p:cNvPr id="5" name="テキスト ボックス 4">
                <a:extLst>
                  <a:ext uri="{FF2B5EF4-FFF2-40B4-BE49-F238E27FC236}">
                    <a16:creationId xmlns:a16="http://schemas.microsoft.com/office/drawing/2014/main" id="{FDB7B414-4FC0-C81E-66CC-A969D47E50FA}"/>
                  </a:ext>
                </a:extLst>
              </p:cNvPr>
              <p:cNvSpPr txBox="1">
                <a:spLocks noRot="1" noChangeAspect="1" noMove="1" noResize="1" noEditPoints="1" noAdjustHandles="1" noChangeArrowheads="1" noChangeShapeType="1" noTextEdit="1"/>
              </p:cNvSpPr>
              <p:nvPr/>
            </p:nvSpPr>
            <p:spPr>
              <a:xfrm>
                <a:off x="1706707" y="3273136"/>
                <a:ext cx="7354166" cy="833498"/>
              </a:xfrm>
              <a:prstGeom prst="rect">
                <a:avLst/>
              </a:prstGeom>
              <a:blipFill>
                <a:blip r:embed="rId3"/>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87101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176059-04F1-48FC-976C-BB0709528677}"/>
              </a:ext>
            </a:extLst>
          </p:cNvPr>
          <p:cNvSpPr>
            <a:spLocks noGrp="1"/>
          </p:cNvSpPr>
          <p:nvPr>
            <p:ph type="title"/>
          </p:nvPr>
        </p:nvSpPr>
        <p:spPr>
          <a:xfrm>
            <a:off x="160116" y="273114"/>
            <a:ext cx="11692360" cy="305620"/>
          </a:xfrm>
        </p:spPr>
        <p:txBody>
          <a:bodyPr>
            <a:noAutofit/>
          </a:bodyPr>
          <a:lstStyle/>
          <a:p>
            <a:r>
              <a:rPr kumimoji="1" lang="en-US" altLang="ja-JP" sz="3400" dirty="0"/>
              <a:t>Comparison of time development of V at large and small k</a:t>
            </a:r>
            <a:r>
              <a:rPr kumimoji="1" lang="en-US" altLang="ja-JP" sz="3400" baseline="-25000" dirty="0"/>
              <a:t>4</a:t>
            </a:r>
            <a:endParaRPr kumimoji="1" lang="ja-JP" altLang="en-US" sz="3400" baseline="-25000"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C4193BAD-8F61-4E2A-9F7E-64F5E62C169A}"/>
                  </a:ext>
                </a:extLst>
              </p:cNvPr>
              <p:cNvSpPr>
                <a:spLocks noGrp="1"/>
              </p:cNvSpPr>
              <p:nvPr>
                <p:ph idx="1"/>
              </p:nvPr>
            </p:nvSpPr>
            <p:spPr>
              <a:xfrm>
                <a:off x="5764190" y="2249321"/>
                <a:ext cx="6267693" cy="2746750"/>
              </a:xfrm>
            </p:spPr>
            <p:txBody>
              <a:bodyPr>
                <a:normAutofit/>
              </a:bodyPr>
              <a:lstStyle/>
              <a:p>
                <a:r>
                  <a:rPr lang="en-US" altLang="ja-JP" sz="2400" dirty="0"/>
                  <a:t>This is a graph of the dependence of </a:t>
                </a:r>
                <a14:m>
                  <m:oMath xmlns:m="http://schemas.openxmlformats.org/officeDocument/2006/math">
                    <m:sSub>
                      <m:sSubPr>
                        <m:ctrlPr>
                          <a:rPr lang="ja-JP" altLang="ja-JP" sz="2400" i="1">
                            <a:latin typeface="Cambria Math" panose="02040503050406030204" pitchFamily="18" charset="0"/>
                          </a:rPr>
                        </m:ctrlPr>
                      </m:sSubPr>
                      <m:e>
                        <m:r>
                          <a:rPr lang="en-US" altLang="ja-JP" sz="2400" i="1">
                            <a:latin typeface="Cambria Math" panose="02040503050406030204" pitchFamily="18" charset="0"/>
                          </a:rPr>
                          <m:t>𝑘</m:t>
                        </m:r>
                      </m:e>
                      <m:sub>
                        <m:r>
                          <a:rPr lang="en-US" altLang="ja-JP" sz="2400" i="1">
                            <a:latin typeface="Cambria Math" panose="02040503050406030204" pitchFamily="18" charset="0"/>
                          </a:rPr>
                          <m:t>4</m:t>
                        </m:r>
                      </m:sub>
                    </m:sSub>
                  </m:oMath>
                </a14:m>
                <a:r>
                  <a:rPr lang="en-US" altLang="ja-JP" sz="2400" dirty="0"/>
                  <a:t> on the time evolution of </a:t>
                </a:r>
                <a:r>
                  <a:rPr lang="ja-JP" altLang="en-US" sz="2400" dirty="0"/>
                  <a:t>𝑉</a:t>
                </a:r>
                <a:r>
                  <a:rPr lang="en-US" altLang="ja-JP" sz="2400" dirty="0"/>
                  <a:t>, and it can be seen that the smaller </a:t>
                </a:r>
                <a14:m>
                  <m:oMath xmlns:m="http://schemas.openxmlformats.org/officeDocument/2006/math">
                    <m:sSub>
                      <m:sSubPr>
                        <m:ctrlPr>
                          <a:rPr lang="ja-JP" altLang="ja-JP" sz="2400" i="1">
                            <a:latin typeface="Cambria Math" panose="02040503050406030204" pitchFamily="18" charset="0"/>
                          </a:rPr>
                        </m:ctrlPr>
                      </m:sSubPr>
                      <m:e>
                        <m:r>
                          <a:rPr lang="en-US" altLang="ja-JP" sz="2400" i="1">
                            <a:latin typeface="Cambria Math" panose="02040503050406030204" pitchFamily="18" charset="0"/>
                          </a:rPr>
                          <m:t>𝑘</m:t>
                        </m:r>
                      </m:e>
                      <m:sub>
                        <m:r>
                          <a:rPr lang="en-US" altLang="ja-JP" sz="2400" i="1">
                            <a:latin typeface="Cambria Math" panose="02040503050406030204" pitchFamily="18" charset="0"/>
                          </a:rPr>
                          <m:t>4</m:t>
                        </m:r>
                      </m:sub>
                    </m:sSub>
                  </m:oMath>
                </a14:m>
                <a:r>
                  <a:rPr lang="ja-JP" altLang="en-US" sz="2400" dirty="0"/>
                  <a:t> </a:t>
                </a:r>
                <a:r>
                  <a:rPr lang="en-US" altLang="ja-JP" sz="2400" dirty="0"/>
                  <a:t>is, the smaller the decrease in </a:t>
                </a:r>
                <a:r>
                  <a:rPr lang="ja-JP" altLang="en-US" sz="2400" dirty="0"/>
                  <a:t>𝑉 </a:t>
                </a:r>
                <a:r>
                  <a:rPr lang="en-US" altLang="ja-JP" sz="2400" dirty="0"/>
                  <a:t>is, that is, the volume of the blood vessel in the area where arteriosclerosis develops does not become smaller, and the onset of arteriosclerosis is suppressed.</a:t>
                </a:r>
              </a:p>
            </p:txBody>
          </p:sp>
        </mc:Choice>
        <mc:Fallback>
          <p:sp>
            <p:nvSpPr>
              <p:cNvPr id="3" name="コンテンツ プレースホルダー 2">
                <a:extLst>
                  <a:ext uri="{FF2B5EF4-FFF2-40B4-BE49-F238E27FC236}">
                    <a16:creationId xmlns:a16="http://schemas.microsoft.com/office/drawing/2014/main" id="{C4193BAD-8F61-4E2A-9F7E-64F5E62C169A}"/>
                  </a:ext>
                </a:extLst>
              </p:cNvPr>
              <p:cNvSpPr>
                <a:spLocks noGrp="1" noRot="1" noChangeAspect="1" noMove="1" noResize="1" noEditPoints="1" noAdjustHandles="1" noChangeArrowheads="1" noChangeShapeType="1" noTextEdit="1"/>
              </p:cNvSpPr>
              <p:nvPr>
                <p:ph idx="1"/>
              </p:nvPr>
            </p:nvSpPr>
            <p:spPr>
              <a:xfrm>
                <a:off x="5764190" y="2249321"/>
                <a:ext cx="6267693" cy="2746750"/>
              </a:xfrm>
              <a:blipFill>
                <a:blip r:embed="rId2"/>
                <a:stretch>
                  <a:fillRect l="-1362" t="-2882" b="-4435"/>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5" name="コンテンツ プレースホルダー 2">
                <a:extLst>
                  <a:ext uri="{FF2B5EF4-FFF2-40B4-BE49-F238E27FC236}">
                    <a16:creationId xmlns:a16="http://schemas.microsoft.com/office/drawing/2014/main" id="{02C1AD2D-B156-4090-8060-D53DB796E703}"/>
                  </a:ext>
                </a:extLst>
              </p:cNvPr>
              <p:cNvSpPr txBox="1">
                <a:spLocks/>
              </p:cNvSpPr>
              <p:nvPr/>
            </p:nvSpPr>
            <p:spPr>
              <a:xfrm>
                <a:off x="277792" y="4955229"/>
                <a:ext cx="11754091" cy="19027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600" dirty="0"/>
                  <a:t>From the numerical simulation results of the equation, it is found that the smaller </a:t>
                </a:r>
                <a14:m>
                  <m:oMath xmlns:m="http://schemas.openxmlformats.org/officeDocument/2006/math">
                    <m:sSub>
                      <m:sSubPr>
                        <m:ctrlPr>
                          <a:rPr lang="ja-JP" altLang="ja-JP" i="1" smtClean="0">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𝑘</m:t>
                        </m:r>
                      </m:sub>
                    </m:sSub>
                  </m:oMath>
                </a14:m>
                <a:r>
                  <a:rPr lang="en-US" altLang="ja-JP" sz="2600" dirty="0"/>
                  <a:t>, that is, the lower the cholesterol concentration in the blood, the not smaller the volume of blood vessels where arteriosclerosis develops, that is, the stronger the development of arteriosclerosis is suppressed.</a:t>
                </a:r>
                <a:endParaRPr lang="ja-JP" altLang="en-US" sz="2600" dirty="0"/>
              </a:p>
            </p:txBody>
          </p:sp>
        </mc:Choice>
        <mc:Fallback>
          <p:sp>
            <p:nvSpPr>
              <p:cNvPr id="5" name="コンテンツ プレースホルダー 2">
                <a:extLst>
                  <a:ext uri="{FF2B5EF4-FFF2-40B4-BE49-F238E27FC236}">
                    <a16:creationId xmlns:a16="http://schemas.microsoft.com/office/drawing/2014/main" id="{02C1AD2D-B156-4090-8060-D53DB796E703}"/>
                  </a:ext>
                </a:extLst>
              </p:cNvPr>
              <p:cNvSpPr txBox="1">
                <a:spLocks noRot="1" noChangeAspect="1" noMove="1" noResize="1" noEditPoints="1" noAdjustHandles="1" noChangeArrowheads="1" noChangeShapeType="1" noTextEdit="1"/>
              </p:cNvSpPr>
              <p:nvPr/>
            </p:nvSpPr>
            <p:spPr>
              <a:xfrm>
                <a:off x="277792" y="4955229"/>
                <a:ext cx="11754091" cy="1902771"/>
              </a:xfrm>
              <a:prstGeom prst="rect">
                <a:avLst/>
              </a:prstGeom>
              <a:blipFill>
                <a:blip r:embed="rId3"/>
                <a:stretch>
                  <a:fillRect l="-830" t="-4808" r="-311" b="-769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FFCE146E-B855-43E3-8892-FE5911DD4327}"/>
                  </a:ext>
                </a:extLst>
              </p:cNvPr>
              <p:cNvSpPr txBox="1"/>
              <p:nvPr/>
            </p:nvSpPr>
            <p:spPr>
              <a:xfrm>
                <a:off x="687300" y="3960392"/>
                <a:ext cx="4549707"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ja-JP" altLang="ja-JP" i="1" smtClean="0">
                              <a:latin typeface="Cambria Math" panose="02040503050406030204" pitchFamily="18" charset="0"/>
                            </a:rPr>
                          </m:ctrlPr>
                        </m:sSubPr>
                        <m:e>
                          <m:r>
                            <a:rPr lang="en-US" altLang="ja-JP" i="1">
                              <a:latin typeface="Cambria Math" panose="02040503050406030204" pitchFamily="18" charset="0"/>
                            </a:rPr>
                            <m:t>𝑘</m:t>
                          </m:r>
                        </m:e>
                        <m:sub>
                          <m:r>
                            <a:rPr lang="en-US" altLang="ja-JP" i="1">
                              <a:latin typeface="Cambria Math" panose="02040503050406030204" pitchFamily="18" charset="0"/>
                            </a:rPr>
                            <m:t>4</m:t>
                          </m:r>
                        </m:sub>
                      </m:sSub>
                      <m:r>
                        <a:rPr lang="en-US" altLang="ja-JP" b="0" i="1" smtClean="0">
                          <a:latin typeface="Cambria Math" panose="020405030504060302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𝑑𝑒𝑝𝑒𝑛𝑑𝑒𝑛𝑐𝑒</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𝑜𝑛</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𝑡𝑖𝑚𝑒</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𝑑𝑒𝑣𝑒𝑙𝑜𝑝𝑚𝑒𝑛𝑡</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𝑜𝑓</m:t>
                      </m:r>
                      <m:r>
                        <a:rPr lang="en-US" altLang="ja-JP" b="0" i="1" kern="100" smtClean="0">
                          <a:latin typeface="Cambria Math" panose="02040503050406030204" pitchFamily="18" charset="0"/>
                          <a:ea typeface="Cambria Math" panose="02040503050406030204" pitchFamily="18" charset="0"/>
                          <a:cs typeface="Times New Roman" panose="02020603050405020304" pitchFamily="18" charset="0"/>
                        </a:rPr>
                        <m:t> </m:t>
                      </m:r>
                      <m:r>
                        <a:rPr lang="en-US" altLang="ja-JP" i="1">
                          <a:solidFill>
                            <a:prstClr val="black"/>
                          </a:solidFill>
                          <a:latin typeface="Cambria Math" panose="02040503050406030204" pitchFamily="18" charset="0"/>
                        </a:rPr>
                        <m:t>𝑉</m:t>
                      </m:r>
                      <m:r>
                        <a:rPr lang="en-US" altLang="ja-JP" b="0" i="1" smtClean="0">
                          <a:solidFill>
                            <a:prstClr val="black"/>
                          </a:solidFill>
                          <a:latin typeface="Cambria Math" panose="02040503050406030204" pitchFamily="18" charset="0"/>
                        </a:rPr>
                        <m:t> </m:t>
                      </m:r>
                    </m:oMath>
                  </m:oMathPara>
                </a14:m>
                <a:endParaRPr lang="en-US" altLang="ja-JP" b="0" i="1" dirty="0">
                  <a:solidFill>
                    <a:prstClr val="black"/>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ja-JP" i="1" kern="100">
                          <a:latin typeface="Cambria Math" panose="02040503050406030204" pitchFamily="18" charset="0"/>
                          <a:ea typeface="Cambria Math" panose="02040503050406030204" pitchFamily="18" charset="0"/>
                          <a:cs typeface="Times New Roman" panose="02020603050405020304" pitchFamily="18" charset="0"/>
                        </a:rPr>
                        <m:t>(</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𝑖𝑛</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𝑐𝑎𝑠𝑒</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𝑜𝑓</m:t>
                      </m:r>
                      <m:r>
                        <a:rPr lang="en-US" altLang="ja-JP" b="0" i="1" kern="100" smtClean="0">
                          <a:latin typeface="Cambria Math" panose="02040503050406030204" pitchFamily="18" charset="0"/>
                          <a:ea typeface="Cambria Math" panose="02040503050406030204" pitchFamily="18" charset="0"/>
                          <a:cs typeface="Times New Roman" panose="02020603050405020304" pitchFamily="18" charset="0"/>
                        </a:rPr>
                        <m:t> </m:t>
                      </m:r>
                      <m:sSub>
                        <m:sSubPr>
                          <m:ctrlPr>
                            <a:rPr lang="ja-JP" altLang="ja-JP" i="1" smtClean="0">
                              <a:latin typeface="Cambria Math" panose="02040503050406030204" pitchFamily="18" charset="0"/>
                            </a:rPr>
                          </m:ctrlPr>
                        </m:sSubPr>
                        <m:e>
                          <m:r>
                            <a:rPr lang="en-US" altLang="ja-JP" i="1">
                              <a:latin typeface="Cambria Math" panose="02040503050406030204" pitchFamily="18" charset="0"/>
                            </a:rPr>
                            <m:t>𝑘</m:t>
                          </m:r>
                        </m:e>
                        <m:sub>
                          <m:r>
                            <a:rPr lang="en-US" altLang="ja-JP" i="1">
                              <a:latin typeface="Cambria Math" panose="02040503050406030204" pitchFamily="18" charset="0"/>
                            </a:rPr>
                            <m:t>5</m:t>
                          </m:r>
                        </m:sub>
                      </m:sSub>
                      <m:r>
                        <a:rPr lang="en-US" altLang="ja-JP" i="1" kern="100">
                          <a:latin typeface="Cambria Math" panose="02040503050406030204" pitchFamily="18" charset="0"/>
                          <a:ea typeface="Cambria Math" panose="02040503050406030204" pitchFamily="18" charset="0"/>
                          <a:cs typeface="Times New Roman" panose="02020603050405020304" pitchFamily="18" charset="0"/>
                        </a:rPr>
                        <m:t>= 5.4×10−8 [1/</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𝑠</m:t>
                      </m:r>
                      <m:r>
                        <a:rPr lang="en-US" altLang="ja-JP" i="1" kern="100">
                          <a:latin typeface="Cambria Math" panose="02040503050406030204" pitchFamily="18" charset="0"/>
                          <a:ea typeface="Cambria Math" panose="02040503050406030204" pitchFamily="18" charset="0"/>
                          <a:cs typeface="Times New Roman" panose="02020603050405020304" pitchFamily="18" charset="0"/>
                        </a:rPr>
                        <m:t>])</m:t>
                      </m:r>
                    </m:oMath>
                  </m:oMathPara>
                </a14:m>
                <a:endParaRPr kumimoji="1" lang="ja-JP" altLang="en-US" dirty="0"/>
              </a:p>
            </p:txBody>
          </p:sp>
        </mc:Choice>
        <mc:Fallback xmlns="">
          <p:sp>
            <p:nvSpPr>
              <p:cNvPr id="7" name="テキスト ボックス 6">
                <a:extLst>
                  <a:ext uri="{FF2B5EF4-FFF2-40B4-BE49-F238E27FC236}">
                    <a16:creationId xmlns:a16="http://schemas.microsoft.com/office/drawing/2014/main" id="{FFCE146E-B855-43E3-8892-FE5911DD4327}"/>
                  </a:ext>
                </a:extLst>
              </p:cNvPr>
              <p:cNvSpPr txBox="1">
                <a:spLocks noRot="1" noChangeAspect="1" noMove="1" noResize="1" noEditPoints="1" noAdjustHandles="1" noChangeArrowheads="1" noChangeShapeType="1" noTextEdit="1"/>
              </p:cNvSpPr>
              <p:nvPr/>
            </p:nvSpPr>
            <p:spPr>
              <a:xfrm>
                <a:off x="687300" y="3960392"/>
                <a:ext cx="4549707" cy="646331"/>
              </a:xfrm>
              <a:prstGeom prst="rect">
                <a:avLst/>
              </a:prstGeom>
              <a:blipFill>
                <a:blip r:embed="rId4"/>
                <a:stretch>
                  <a:fillRect b="-8491"/>
                </a:stretch>
              </a:blipFill>
            </p:spPr>
            <p:txBody>
              <a:bodyPr/>
              <a:lstStyle/>
              <a:p>
                <a:r>
                  <a:rPr lang="ja-JP" altLang="en-US">
                    <a:noFill/>
                  </a:rPr>
                  <a:t> </a:t>
                </a:r>
              </a:p>
            </p:txBody>
          </p:sp>
        </mc:Fallback>
      </mc:AlternateContent>
      <p:pic>
        <p:nvPicPr>
          <p:cNvPr id="4" name="図 3">
            <a:extLst>
              <a:ext uri="{FF2B5EF4-FFF2-40B4-BE49-F238E27FC236}">
                <a16:creationId xmlns:a16="http://schemas.microsoft.com/office/drawing/2014/main" id="{3D0AD89E-D012-47C0-B34B-B5ADD5C14D88}"/>
              </a:ext>
            </a:extLst>
          </p:cNvPr>
          <p:cNvPicPr>
            <a:picLocks noChangeAspect="1"/>
          </p:cNvPicPr>
          <p:nvPr/>
        </p:nvPicPr>
        <p:blipFill>
          <a:blip r:embed="rId5"/>
          <a:stretch>
            <a:fillRect/>
          </a:stretch>
        </p:blipFill>
        <p:spPr>
          <a:xfrm>
            <a:off x="160116" y="712492"/>
            <a:ext cx="5604076" cy="3354974"/>
          </a:xfrm>
          <a:prstGeom prst="rect">
            <a:avLst/>
          </a:prstGeom>
        </p:spPr>
      </p:pic>
      <mc:AlternateContent xmlns:mc="http://schemas.openxmlformats.org/markup-compatibility/2006">
        <mc:Choice xmlns:a14="http://schemas.microsoft.com/office/drawing/2010/main" Requires="a14">
          <p:sp>
            <p:nvSpPr>
              <p:cNvPr id="6" name="テキスト ボックス 5">
                <a:extLst>
                  <a:ext uri="{FF2B5EF4-FFF2-40B4-BE49-F238E27FC236}">
                    <a16:creationId xmlns:a16="http://schemas.microsoft.com/office/drawing/2014/main" id="{2A9FBD3D-4E24-B37A-D458-58A2EEBDB461}"/>
                  </a:ext>
                </a:extLst>
              </p:cNvPr>
              <p:cNvSpPr txBox="1"/>
              <p:nvPr/>
            </p:nvSpPr>
            <p:spPr>
              <a:xfrm>
                <a:off x="5669597" y="674434"/>
                <a:ext cx="6429965" cy="1756186"/>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f>
                        <m:fPr>
                          <m:ctrlPr>
                            <a:rPr lang="ja-JP" altLang="ja-JP" sz="1800" i="1" smtClean="0">
                              <a:latin typeface="Cambria Math" panose="02040503050406030204" pitchFamily="18" charset="0"/>
                            </a:rPr>
                          </m:ctrlPr>
                        </m:fPr>
                        <m:num>
                          <m:sSup>
                            <m:sSupPr>
                              <m:ctrlPr>
                                <a:rPr lang="ja-JP" altLang="ja-JP" sz="1800" i="1">
                                  <a:latin typeface="Cambria Math" panose="02040503050406030204" pitchFamily="18" charset="0"/>
                                </a:rPr>
                              </m:ctrlPr>
                            </m:sSupPr>
                            <m:e>
                              <m:r>
                                <a:rPr lang="en-US" altLang="ja-JP" sz="1800" i="1">
                                  <a:latin typeface="Cambria Math" panose="02040503050406030204" pitchFamily="18" charset="0"/>
                                </a:rPr>
                                <m:t>𝑑</m:t>
                              </m:r>
                            </m:e>
                            <m:sup>
                              <m:r>
                                <a:rPr lang="en-US" altLang="ja-JP" sz="1800" i="1">
                                  <a:latin typeface="Cambria Math" panose="02040503050406030204" pitchFamily="18" charset="0"/>
                                </a:rPr>
                                <m:t>2</m:t>
                              </m:r>
                            </m:sup>
                          </m:sSup>
                          <m:r>
                            <a:rPr lang="en-US" altLang="ja-JP" sz="1800" i="1">
                              <a:latin typeface="Cambria Math" panose="02040503050406030204" pitchFamily="18" charset="0"/>
                            </a:rPr>
                            <m:t>𝑉</m:t>
                          </m:r>
                        </m:num>
                        <m:den>
                          <m:r>
                            <a:rPr lang="en-US" altLang="ja-JP" sz="1800" i="1">
                              <a:latin typeface="Cambria Math" panose="02040503050406030204" pitchFamily="18" charset="0"/>
                            </a:rPr>
                            <m:t>𝑑</m:t>
                          </m:r>
                          <m:sSup>
                            <m:sSupPr>
                              <m:ctrlPr>
                                <a:rPr lang="ja-JP" altLang="ja-JP" sz="1800" i="1">
                                  <a:latin typeface="Cambria Math" panose="02040503050406030204" pitchFamily="18" charset="0"/>
                                </a:rPr>
                              </m:ctrlPr>
                            </m:sSupPr>
                            <m:e>
                              <m:r>
                                <a:rPr lang="en-US" altLang="ja-JP" sz="1800" i="1">
                                  <a:latin typeface="Cambria Math" panose="02040503050406030204" pitchFamily="18" charset="0"/>
                                </a:rPr>
                                <m:t>𝑡</m:t>
                              </m:r>
                            </m:e>
                            <m:sup>
                              <m:r>
                                <a:rPr lang="en-US" altLang="ja-JP" sz="1800" i="1">
                                  <a:latin typeface="Cambria Math" panose="02040503050406030204" pitchFamily="18" charset="0"/>
                                </a:rPr>
                                <m:t>2</m:t>
                              </m:r>
                            </m:sup>
                          </m:sSup>
                        </m:den>
                      </m:f>
                      <m:r>
                        <a:rPr lang="en-US" altLang="ja-JP" sz="1800" i="1">
                          <a:latin typeface="Cambria Math" panose="02040503050406030204" pitchFamily="18" charset="0"/>
                        </a:rPr>
                        <m:t>+</m:t>
                      </m:r>
                      <m:f>
                        <m:fPr>
                          <m:ctrlPr>
                            <a:rPr lang="ja-JP" altLang="ja-JP" sz="1800" i="1">
                              <a:latin typeface="Cambria Math" panose="02040503050406030204" pitchFamily="18" charset="0"/>
                            </a:rPr>
                          </m:ctrlPr>
                        </m:fPr>
                        <m:num>
                          <m:r>
                            <a:rPr lang="en-US" altLang="ja-JP" sz="1800" i="1">
                              <a:latin typeface="Cambria Math" panose="02040503050406030204" pitchFamily="18" charset="0"/>
                            </a:rPr>
                            <m:t>𝑟</m:t>
                          </m:r>
                        </m:num>
                        <m:den>
                          <m:r>
                            <a:rPr lang="en-US" altLang="ja-JP" sz="1800" i="1">
                              <a:latin typeface="Cambria Math" panose="02040503050406030204" pitchFamily="18" charset="0"/>
                            </a:rPr>
                            <m:t>𝑉</m:t>
                          </m:r>
                        </m:den>
                      </m:f>
                      <m:f>
                        <m:fPr>
                          <m:ctrlPr>
                            <a:rPr lang="ja-JP" altLang="ja-JP" sz="1800" i="1">
                              <a:latin typeface="Cambria Math" panose="02040503050406030204" pitchFamily="18" charset="0"/>
                            </a:rPr>
                          </m:ctrlPr>
                        </m:fPr>
                        <m:num>
                          <m:r>
                            <a:rPr lang="en-US" altLang="ja-JP" sz="1800" i="1">
                              <a:latin typeface="Cambria Math" panose="02040503050406030204" pitchFamily="18" charset="0"/>
                            </a:rPr>
                            <m:t>𝑑𝑉</m:t>
                          </m:r>
                        </m:num>
                        <m:den>
                          <m:r>
                            <a:rPr lang="en-US" altLang="ja-JP" sz="1800" i="1">
                              <a:latin typeface="Cambria Math" panose="02040503050406030204" pitchFamily="18" charset="0"/>
                            </a:rPr>
                            <m:t>𝑑𝑡</m:t>
                          </m:r>
                        </m:den>
                      </m:f>
                      <m:r>
                        <a:rPr lang="en-US" altLang="ja-JP" sz="1800" i="1" smtClean="0">
                          <a:latin typeface="Cambria Math" panose="02040503050406030204" pitchFamily="18" charset="0"/>
                        </a:rPr>
                        <m:t>−</m:t>
                      </m:r>
                      <m:f>
                        <m:fPr>
                          <m:ctrlPr>
                            <a:rPr lang="ja-JP" altLang="ja-JP" sz="1800" i="1">
                              <a:latin typeface="Cambria Math" panose="02040503050406030204" pitchFamily="18" charset="0"/>
                            </a:rPr>
                          </m:ctrlPr>
                        </m:fPr>
                        <m:num>
                          <m:r>
                            <a:rPr lang="en-US" altLang="ja-JP" sz="1800" i="1">
                              <a:latin typeface="Cambria Math" panose="02040503050406030204" pitchFamily="18" charset="0"/>
                            </a:rPr>
                            <m:t>𝑟</m:t>
                          </m:r>
                        </m:num>
                        <m:den>
                          <m:r>
                            <a:rPr lang="en-US" altLang="ja-JP" sz="1800" i="1">
                              <a:latin typeface="Cambria Math" panose="02040503050406030204" pitchFamily="18" charset="0"/>
                            </a:rPr>
                            <m:t>𝑉</m:t>
                          </m:r>
                        </m:den>
                      </m:f>
                      <m:sSub>
                        <m:sSubPr>
                          <m:ctrlPr>
                            <a:rPr lang="en-US" altLang="ja-JP" sz="1800" i="1" smtClean="0">
                              <a:latin typeface="Cambria Math" panose="02040503050406030204" pitchFamily="18" charset="0"/>
                            </a:rPr>
                          </m:ctrlPr>
                        </m:sSubPr>
                        <m:e>
                          <m:r>
                            <a:rPr lang="en-US" altLang="ja-JP" sz="1800" i="1" smtClean="0">
                              <a:latin typeface="Cambria Math" panose="02040503050406030204" pitchFamily="18" charset="0"/>
                            </a:rPr>
                            <m:t>𝑝</m:t>
                          </m:r>
                        </m:e>
                        <m:sub>
                          <m:r>
                            <a:rPr lang="en-US" altLang="ja-JP" sz="1800" i="1" smtClean="0">
                              <a:latin typeface="Cambria Math" panose="02040503050406030204" pitchFamily="18" charset="0"/>
                            </a:rPr>
                            <m:t>𝑖</m:t>
                          </m:r>
                        </m:sub>
                      </m:sSub>
                      <m:sSub>
                        <m:sSubPr>
                          <m:ctrlPr>
                            <a:rPr lang="ja-JP" altLang="ja-JP" sz="1800" i="1">
                              <a:latin typeface="Cambria Math" panose="02040503050406030204" pitchFamily="18" charset="0"/>
                            </a:rPr>
                          </m:ctrlPr>
                        </m:sSubPr>
                        <m:e>
                          <m:r>
                            <a:rPr lang="en-US" altLang="ja-JP" sz="1800" i="1">
                              <a:latin typeface="Cambria Math" panose="02040503050406030204" pitchFamily="18" charset="0"/>
                            </a:rPr>
                            <m:t>𝑘</m:t>
                          </m:r>
                        </m:e>
                        <m:sub>
                          <m:r>
                            <a:rPr lang="en-US" altLang="ja-JP" sz="1800" i="1">
                              <a:latin typeface="Cambria Math" panose="02040503050406030204" pitchFamily="18" charset="0"/>
                            </a:rPr>
                            <m:t>1</m:t>
                          </m:r>
                        </m:sub>
                      </m:sSub>
                      <m:sSub>
                        <m:sSubPr>
                          <m:ctrlPr>
                            <a:rPr lang="ja-JP" altLang="ja-JP" sz="1800" i="1">
                              <a:latin typeface="Cambria Math" panose="02040503050406030204" pitchFamily="18" charset="0"/>
                            </a:rPr>
                          </m:ctrlPr>
                        </m:sSubPr>
                        <m:e>
                          <m:r>
                            <a:rPr lang="en-US" altLang="ja-JP" sz="1800" i="1">
                              <a:latin typeface="Cambria Math" panose="02040503050406030204" pitchFamily="18" charset="0"/>
                            </a:rPr>
                            <m:t>𝑘</m:t>
                          </m:r>
                        </m:e>
                        <m:sub>
                          <m:r>
                            <a:rPr lang="en-US" altLang="ja-JP" sz="1800" i="1">
                              <a:latin typeface="Cambria Math" panose="02040503050406030204" pitchFamily="18" charset="0"/>
                            </a:rPr>
                            <m:t>2</m:t>
                          </m:r>
                        </m:sub>
                      </m:sSub>
                      <m:r>
                        <a:rPr lang="en-US" altLang="ja-JP" sz="1800" i="1">
                          <a:latin typeface="Cambria Math" panose="02040503050406030204" pitchFamily="18" charset="0"/>
                        </a:rPr>
                        <m:t>𝑢</m:t>
                      </m:r>
                      <m:d>
                        <m:dPr>
                          <m:ctrlPr>
                            <a:rPr lang="ja-JP" altLang="ja-JP" sz="1800" i="1">
                              <a:latin typeface="Cambria Math" panose="02040503050406030204" pitchFamily="18" charset="0"/>
                            </a:rPr>
                          </m:ctrlPr>
                        </m:dPr>
                        <m:e>
                          <m:sSub>
                            <m:sSubPr>
                              <m:ctrlPr>
                                <a:rPr lang="ja-JP" altLang="ja-JP" sz="1800" i="1">
                                  <a:latin typeface="Cambria Math" panose="02040503050406030204" pitchFamily="18" charset="0"/>
                                </a:rPr>
                              </m:ctrlPr>
                            </m:sSubPr>
                            <m:e>
                              <m:r>
                                <a:rPr lang="en-US" altLang="ja-JP" sz="1800" i="1">
                                  <a:latin typeface="Cambria Math" panose="02040503050406030204" pitchFamily="18" charset="0"/>
                                </a:rPr>
                                <m:t>𝑘</m:t>
                              </m:r>
                            </m:e>
                            <m:sub>
                              <m:r>
                                <a:rPr lang="en-US" altLang="ja-JP" sz="1800" i="1">
                                  <a:latin typeface="Cambria Math" panose="02040503050406030204" pitchFamily="18" charset="0"/>
                                </a:rPr>
                                <m:t>3</m:t>
                              </m:r>
                            </m:sub>
                          </m:sSub>
                          <m:r>
                            <a:rPr lang="en-US" altLang="ja-JP" sz="1800" i="1">
                              <a:latin typeface="Cambria Math" panose="02040503050406030204" pitchFamily="18" charset="0"/>
                            </a:rPr>
                            <m:t>+</m:t>
                          </m:r>
                          <m:sSub>
                            <m:sSubPr>
                              <m:ctrlPr>
                                <a:rPr lang="ja-JP" altLang="ja-JP" sz="1800" i="1">
                                  <a:latin typeface="Cambria Math" panose="02040503050406030204" pitchFamily="18" charset="0"/>
                                </a:rPr>
                              </m:ctrlPr>
                            </m:sSubPr>
                            <m:e>
                              <m:r>
                                <a:rPr lang="en-US" altLang="ja-JP" sz="1800" i="1">
                                  <a:latin typeface="Cambria Math" panose="02040503050406030204" pitchFamily="18" charset="0"/>
                                </a:rPr>
                                <m:t>𝑘</m:t>
                              </m:r>
                            </m:e>
                            <m:sub>
                              <m:r>
                                <a:rPr lang="en-US" altLang="ja-JP" sz="1800" i="1">
                                  <a:latin typeface="Cambria Math" panose="02040503050406030204" pitchFamily="18" charset="0"/>
                                </a:rPr>
                                <m:t>4</m:t>
                              </m:r>
                            </m:sub>
                          </m:sSub>
                          <m:sSub>
                            <m:sSubPr>
                              <m:ctrlPr>
                                <a:rPr lang="ja-JP" altLang="ja-JP" sz="1800" i="1">
                                  <a:latin typeface="Cambria Math" panose="02040503050406030204" pitchFamily="18" charset="0"/>
                                </a:rPr>
                              </m:ctrlPr>
                            </m:sSubPr>
                            <m:e>
                              <m:r>
                                <a:rPr lang="en-US" altLang="ja-JP" sz="1800" i="1">
                                  <a:latin typeface="Cambria Math" panose="02040503050406030204" pitchFamily="18" charset="0"/>
                                </a:rPr>
                                <m:t>𝑝</m:t>
                              </m:r>
                            </m:e>
                            <m:sub>
                              <m:r>
                                <a:rPr lang="en-US" altLang="ja-JP" sz="1800" i="1">
                                  <a:latin typeface="Cambria Math" panose="02040503050406030204" pitchFamily="18" charset="0"/>
                                </a:rPr>
                                <m:t>𝑘</m:t>
                              </m:r>
                            </m:sub>
                          </m:sSub>
                        </m:e>
                      </m:d>
                      <m:sSub>
                        <m:sSubPr>
                          <m:ctrlPr>
                            <a:rPr lang="en-US" altLang="ja-JP" sz="1800" i="1" smtClean="0">
                              <a:latin typeface="Cambria Math" panose="02040503050406030204" pitchFamily="18" charset="0"/>
                            </a:rPr>
                          </m:ctrlPr>
                        </m:sSubPr>
                        <m:e>
                          <m:r>
                            <a:rPr lang="en-US" altLang="ja-JP" sz="1800" i="1" smtClean="0">
                              <a:latin typeface="Cambria Math" panose="02040503050406030204" pitchFamily="18" charset="0"/>
                            </a:rPr>
                            <m:t>𝑢</m:t>
                          </m:r>
                        </m:e>
                        <m:sub>
                          <m:r>
                            <a:rPr lang="en-US" altLang="ja-JP" sz="1800" i="1" smtClean="0">
                              <a:latin typeface="Cambria Math" panose="02040503050406030204" pitchFamily="18" charset="0"/>
                            </a:rPr>
                            <m:t>0</m:t>
                          </m:r>
                        </m:sub>
                      </m:sSub>
                      <m:sSup>
                        <m:sSupPr>
                          <m:ctrlPr>
                            <a:rPr lang="en-US" altLang="ja-JP" sz="1800" i="1" smtClean="0">
                              <a:latin typeface="Cambria Math" panose="02040503050406030204" pitchFamily="18" charset="0"/>
                            </a:rPr>
                          </m:ctrlPr>
                        </m:sSupPr>
                        <m:e>
                          <m:r>
                            <a:rPr lang="en-US" altLang="ja-JP" sz="1800" i="1" smtClean="0">
                              <a:latin typeface="Cambria Math" panose="02040503050406030204" pitchFamily="18" charset="0"/>
                            </a:rPr>
                            <m:t>𝑒</m:t>
                          </m:r>
                        </m:e>
                        <m:sup>
                          <m:r>
                            <a:rPr lang="en-US" altLang="ja-JP" sz="1800" i="1" smtClean="0">
                              <a:latin typeface="Cambria Math" panose="02040503050406030204" pitchFamily="18" charset="0"/>
                            </a:rPr>
                            <m:t>−</m:t>
                          </m:r>
                          <m:sSub>
                            <m:sSubPr>
                              <m:ctrlPr>
                                <a:rPr lang="en-US" altLang="ja-JP" sz="1800" i="1" smtClean="0">
                                  <a:latin typeface="Cambria Math" panose="02040503050406030204" pitchFamily="18" charset="0"/>
                                </a:rPr>
                              </m:ctrlPr>
                            </m:sSubPr>
                            <m:e>
                              <m:r>
                                <a:rPr lang="en-US" altLang="ja-JP" sz="1800" i="1" smtClean="0">
                                  <a:latin typeface="Cambria Math" panose="02040503050406030204" pitchFamily="18" charset="0"/>
                                </a:rPr>
                                <m:t>𝑘</m:t>
                              </m:r>
                            </m:e>
                            <m:sub>
                              <m:r>
                                <a:rPr lang="en-US" altLang="ja-JP" sz="1800" i="1" smtClean="0">
                                  <a:latin typeface="Cambria Math" panose="02040503050406030204" pitchFamily="18" charset="0"/>
                                </a:rPr>
                                <m:t>5</m:t>
                              </m:r>
                            </m:sub>
                          </m:sSub>
                          <m:r>
                            <a:rPr lang="en-US" altLang="ja-JP" sz="1800" i="1" smtClean="0">
                              <a:latin typeface="Cambria Math" panose="02040503050406030204" pitchFamily="18" charset="0"/>
                            </a:rPr>
                            <m:t>𝑡</m:t>
                          </m:r>
                        </m:sup>
                      </m:sSup>
                      <m:r>
                        <a:rPr lang="en-US" altLang="ja-JP" sz="1800" i="1">
                          <a:latin typeface="Cambria Math" panose="02040503050406030204" pitchFamily="18" charset="0"/>
                        </a:rPr>
                        <m:t>=0</m:t>
                      </m:r>
                    </m:oMath>
                  </m:oMathPara>
                </a14:m>
                <a:endParaRPr lang="en-US" altLang="ja-JP" sz="1800" dirty="0"/>
              </a:p>
              <a:p>
                <a:r>
                  <a:rPr lang="ja-JP" altLang="en-US" sz="1800" dirty="0"/>
                  <a:t>𝑉</a:t>
                </a:r>
                <a:r>
                  <a:rPr lang="en-US" altLang="ja-JP" sz="1800" i="1" dirty="0"/>
                  <a:t> </a:t>
                </a:r>
                <a:r>
                  <a:rPr lang="en-US" altLang="ja-JP" sz="1800" dirty="0"/>
                  <a:t>:Volume of blood vessels in areas where arteriosclerosis </a:t>
                </a:r>
              </a:p>
              <a:p>
                <a:r>
                  <a:rPr lang="en-US" altLang="ja-JP" dirty="0"/>
                  <a:t>    </a:t>
                </a:r>
                <a:r>
                  <a:rPr lang="en-US" altLang="ja-JP" sz="1800" dirty="0"/>
                  <a:t>develops</a:t>
                </a:r>
              </a:p>
              <a:p>
                <a:pPr/>
                <a14:m>
                  <m:oMath xmlns:m="http://schemas.openxmlformats.org/officeDocument/2006/math">
                    <m:sSub>
                      <m:sSubPr>
                        <m:ctrlPr>
                          <a:rPr lang="ja-JP" altLang="ja-JP" i="1" smtClean="0">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𝑘</m:t>
                        </m:r>
                      </m:sub>
                    </m:sSub>
                  </m:oMath>
                </a14:m>
                <a:r>
                  <a:rPr lang="en-US" altLang="ja-JP" dirty="0"/>
                  <a:t>: Cholesterol concentration in the blood</a:t>
                </a:r>
                <a:endParaRPr lang="en-US" altLang="ja-JP" sz="1800" dirty="0"/>
              </a:p>
              <a:p>
                <a:endParaRPr kumimoji="1" lang="ja-JP" altLang="en-US" dirty="0"/>
              </a:p>
            </p:txBody>
          </p:sp>
        </mc:Choice>
        <mc:Fallback>
          <p:sp>
            <p:nvSpPr>
              <p:cNvPr id="6" name="テキスト ボックス 5">
                <a:extLst>
                  <a:ext uri="{FF2B5EF4-FFF2-40B4-BE49-F238E27FC236}">
                    <a16:creationId xmlns:a16="http://schemas.microsoft.com/office/drawing/2014/main" id="{2A9FBD3D-4E24-B37A-D458-58A2EEBDB461}"/>
                  </a:ext>
                </a:extLst>
              </p:cNvPr>
              <p:cNvSpPr txBox="1">
                <a:spLocks noRot="1" noChangeAspect="1" noMove="1" noResize="1" noEditPoints="1" noAdjustHandles="1" noChangeArrowheads="1" noChangeShapeType="1" noTextEdit="1"/>
              </p:cNvSpPr>
              <p:nvPr/>
            </p:nvSpPr>
            <p:spPr>
              <a:xfrm>
                <a:off x="5669597" y="674434"/>
                <a:ext cx="6429965" cy="1756186"/>
              </a:xfrm>
              <a:prstGeom prst="rect">
                <a:avLst/>
              </a:prstGeom>
              <a:blipFill>
                <a:blip r:embed="rId6"/>
                <a:stretch>
                  <a:fillRect l="-75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693574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888D2-967E-834E-DD8A-618E2E4F6F7E}"/>
              </a:ext>
            </a:extLst>
          </p:cNvPr>
          <p:cNvSpPr>
            <a:spLocks noGrp="1"/>
          </p:cNvSpPr>
          <p:nvPr>
            <p:ph type="title"/>
          </p:nvPr>
        </p:nvSpPr>
        <p:spPr/>
        <p:txBody>
          <a:bodyPr/>
          <a:lstStyle/>
          <a:p>
            <a:r>
              <a:rPr kumimoji="1" lang="en-US" altLang="ja-JP" dirty="0"/>
              <a:t>Effect of radiation on cholesterol</a:t>
            </a:r>
            <a:endParaRPr kumimoji="1" lang="ja-JP" altLang="en-US" dirty="0"/>
          </a:p>
        </p:txBody>
      </p:sp>
      <p:sp>
        <p:nvSpPr>
          <p:cNvPr id="3" name="コンテンツ プレースホルダー 2">
            <a:extLst>
              <a:ext uri="{FF2B5EF4-FFF2-40B4-BE49-F238E27FC236}">
                <a16:creationId xmlns:a16="http://schemas.microsoft.com/office/drawing/2014/main" id="{D8711A29-974C-9AF1-7AC1-F600C73AC3E7}"/>
              </a:ext>
            </a:extLst>
          </p:cNvPr>
          <p:cNvSpPr>
            <a:spLocks noGrp="1"/>
          </p:cNvSpPr>
          <p:nvPr>
            <p:ph idx="1"/>
          </p:nvPr>
        </p:nvSpPr>
        <p:spPr/>
        <p:txBody>
          <a:bodyPr/>
          <a:lstStyle/>
          <a:p>
            <a:r>
              <a:rPr kumimoji="1" lang="en-US" altLang="ja-JP" dirty="0"/>
              <a:t>On the other hand, although radioactive springs are said to be effective against arteriosclerosis, no scientific verification has been done yet.</a:t>
            </a:r>
          </a:p>
          <a:p>
            <a:endParaRPr lang="en-US" altLang="ja-JP" dirty="0"/>
          </a:p>
          <a:p>
            <a:r>
              <a:rPr kumimoji="1" lang="en-US" altLang="ja-JP" dirty="0"/>
              <a:t>In past research results, Nakagawa et al. (2008) found that radon inhalation in mice decreased the amount of lipid peroxides produced by the oxidation of cholesterol in various organs over time. This result suggests that radioactive springs containing radon may reduce blood cholesterol levels in humans.</a:t>
            </a:r>
            <a:endParaRPr kumimoji="1" lang="ja-JP" altLang="en-US" dirty="0"/>
          </a:p>
        </p:txBody>
      </p:sp>
    </p:spTree>
    <p:extLst>
      <p:ext uri="{BB962C8B-B14F-4D97-AF65-F5344CB8AC3E}">
        <p14:creationId xmlns:p14="http://schemas.microsoft.com/office/powerpoint/2010/main" val="577999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F135AB-E466-911F-4B75-E9CCF7AC2991}"/>
              </a:ext>
            </a:extLst>
          </p:cNvPr>
          <p:cNvSpPr>
            <a:spLocks noGrp="1"/>
          </p:cNvSpPr>
          <p:nvPr>
            <p:ph type="title"/>
          </p:nvPr>
        </p:nvSpPr>
        <p:spPr>
          <a:xfrm>
            <a:off x="618259" y="365126"/>
            <a:ext cx="10955482" cy="1245466"/>
          </a:xfrm>
        </p:spPr>
        <p:txBody>
          <a:bodyPr>
            <a:normAutofit fontScale="90000"/>
          </a:bodyPr>
          <a:lstStyle/>
          <a:p>
            <a:r>
              <a:rPr kumimoji="1" lang="en-US" altLang="ja-JP" dirty="0"/>
              <a:t>Verification experiment at </a:t>
            </a:r>
            <a:r>
              <a:rPr kumimoji="1" lang="en-US" altLang="ja-JP" dirty="0" err="1"/>
              <a:t>Yuno</a:t>
            </a:r>
            <a:r>
              <a:rPr kumimoji="1" lang="en-US" altLang="ja-JP" dirty="0"/>
              <a:t> Onsen (Japan)</a:t>
            </a:r>
            <a:endParaRPr kumimoji="1" lang="ja-JP" altLang="en-US" dirty="0"/>
          </a:p>
        </p:txBody>
      </p:sp>
      <p:sp>
        <p:nvSpPr>
          <p:cNvPr id="3" name="コンテンツ プレースホルダー 2">
            <a:extLst>
              <a:ext uri="{FF2B5EF4-FFF2-40B4-BE49-F238E27FC236}">
                <a16:creationId xmlns:a16="http://schemas.microsoft.com/office/drawing/2014/main" id="{86F47DE2-052D-20D7-B168-49CCEBD62D15}"/>
              </a:ext>
            </a:extLst>
          </p:cNvPr>
          <p:cNvSpPr>
            <a:spLocks noGrp="1"/>
          </p:cNvSpPr>
          <p:nvPr>
            <p:ph idx="1"/>
          </p:nvPr>
        </p:nvSpPr>
        <p:spPr/>
        <p:txBody>
          <a:bodyPr/>
          <a:lstStyle/>
          <a:p>
            <a:r>
              <a:rPr kumimoji="1" lang="en-US" altLang="ja-JP" dirty="0"/>
              <a:t>Based on this speculation, an experiment to verify whether the blood cholesterol level decreased after bathing at </a:t>
            </a:r>
            <a:r>
              <a:rPr kumimoji="1" lang="en-US" altLang="ja-JP" dirty="0" err="1"/>
              <a:t>Yuno</a:t>
            </a:r>
            <a:r>
              <a:rPr kumimoji="1" lang="en-US" altLang="ja-JP" dirty="0"/>
              <a:t> Onsen (Yamaguchi Prefecture, Japan), which is a weakly radioactive alkaline simple sulfur spring, in 2021. </a:t>
            </a:r>
          </a:p>
          <a:p>
            <a:r>
              <a:rPr kumimoji="1" lang="en-US" altLang="ja-JP" dirty="0"/>
              <a:t>As a result, it was clarified that a statistically significant reduction in blood cholesterol levels after bathing was observed even after bathing only once.</a:t>
            </a:r>
          </a:p>
          <a:p>
            <a:r>
              <a:rPr kumimoji="1" lang="en-US" altLang="ja-JP" dirty="0"/>
              <a:t> As a result, based on the above mathematical model, it was indirectly verified that </a:t>
            </a:r>
            <a:r>
              <a:rPr kumimoji="1" lang="en-US" altLang="ja-JP" dirty="0" err="1"/>
              <a:t>Yuno</a:t>
            </a:r>
            <a:r>
              <a:rPr kumimoji="1" lang="en-US" altLang="ja-JP" dirty="0"/>
              <a:t> Onsen has an efficacy on arteriosclerosis.</a:t>
            </a:r>
            <a:endParaRPr kumimoji="1" lang="ja-JP" altLang="en-US" dirty="0"/>
          </a:p>
        </p:txBody>
      </p:sp>
    </p:spTree>
    <p:extLst>
      <p:ext uri="{BB962C8B-B14F-4D97-AF65-F5344CB8AC3E}">
        <p14:creationId xmlns:p14="http://schemas.microsoft.com/office/powerpoint/2010/main" val="3447934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4155A6-91A7-5568-1693-EF0614A206DE}"/>
              </a:ext>
            </a:extLst>
          </p:cNvPr>
          <p:cNvSpPr>
            <a:spLocks noGrp="1"/>
          </p:cNvSpPr>
          <p:nvPr>
            <p:ph type="title"/>
          </p:nvPr>
        </p:nvSpPr>
        <p:spPr/>
        <p:txBody>
          <a:bodyPr/>
          <a:lstStyle/>
          <a:p>
            <a:r>
              <a:rPr kumimoji="1" lang="en-US" altLang="ja-JP" dirty="0"/>
              <a:t>Suggestions from the efficacy of </a:t>
            </a:r>
            <a:r>
              <a:rPr kumimoji="1" lang="en-US" altLang="ja-JP" dirty="0" err="1"/>
              <a:t>Yuno</a:t>
            </a:r>
            <a:r>
              <a:rPr kumimoji="1" lang="en-US" altLang="ja-JP" dirty="0"/>
              <a:t> Onsen</a:t>
            </a:r>
            <a:endParaRPr kumimoji="1" lang="ja-JP" altLang="en-US" dirty="0"/>
          </a:p>
        </p:txBody>
      </p:sp>
      <p:sp>
        <p:nvSpPr>
          <p:cNvPr id="3" name="コンテンツ プレースホルダー 2">
            <a:extLst>
              <a:ext uri="{FF2B5EF4-FFF2-40B4-BE49-F238E27FC236}">
                <a16:creationId xmlns:a16="http://schemas.microsoft.com/office/drawing/2014/main" id="{51D3B6FC-6457-1CB2-0F96-BD4F26FB60BA}"/>
              </a:ext>
            </a:extLst>
          </p:cNvPr>
          <p:cNvSpPr>
            <a:spLocks noGrp="1"/>
          </p:cNvSpPr>
          <p:nvPr>
            <p:ph idx="1"/>
          </p:nvPr>
        </p:nvSpPr>
        <p:spPr/>
        <p:txBody>
          <a:bodyPr/>
          <a:lstStyle/>
          <a:p>
            <a:r>
              <a:rPr kumimoji="1" lang="en-US" altLang="ja-JP" dirty="0"/>
              <a:t>On the other hand, </a:t>
            </a:r>
            <a:r>
              <a:rPr kumimoji="1" lang="en-US" altLang="ja-JP" dirty="0" err="1"/>
              <a:t>Yuno</a:t>
            </a:r>
            <a:r>
              <a:rPr kumimoji="1" lang="en-US" altLang="ja-JP" dirty="0"/>
              <a:t> Onsen has three characteristics: (1) radioactive spring, (2) alkaline, (3) sulfur spring. </a:t>
            </a:r>
          </a:p>
          <a:p>
            <a:r>
              <a:rPr kumimoji="1" lang="en-US" altLang="ja-JP" dirty="0"/>
              <a:t>It is not yet known which of these three characteristics contributed to the post-bathing reduction in blood cholesterol levels described above.</a:t>
            </a:r>
            <a:endParaRPr kumimoji="1" lang="ja-JP" altLang="en-US" dirty="0"/>
          </a:p>
        </p:txBody>
      </p:sp>
    </p:spTree>
    <p:extLst>
      <p:ext uri="{BB962C8B-B14F-4D97-AF65-F5344CB8AC3E}">
        <p14:creationId xmlns:p14="http://schemas.microsoft.com/office/powerpoint/2010/main" val="421897549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TotalTime>
  <Words>2379</Words>
  <Application>Microsoft Office PowerPoint</Application>
  <PresentationFormat>ワイド画面</PresentationFormat>
  <Paragraphs>137</Paragraphs>
  <Slides>23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23</vt:i4>
      </vt:variant>
    </vt:vector>
  </HeadingPairs>
  <TitlesOfParts>
    <vt:vector size="30" baseType="lpstr">
      <vt:lpstr>游ゴシック</vt:lpstr>
      <vt:lpstr>游ゴシック Light</vt:lpstr>
      <vt:lpstr>Arial</vt:lpstr>
      <vt:lpstr>Arial Black</vt:lpstr>
      <vt:lpstr>Cambria Math</vt:lpstr>
      <vt:lpstr>Times New Roman</vt:lpstr>
      <vt:lpstr>Office テーマ</vt:lpstr>
      <vt:lpstr>Verification of the effect of hot springs on arteriosclerosis based on the mathematical model of arteriosclerosis onset Ⅱ: in case of weak radioactive springs</vt:lpstr>
      <vt:lpstr>Introduction</vt:lpstr>
      <vt:lpstr>The mathematical model of arteriosclerosis onset and its fruits</vt:lpstr>
      <vt:lpstr>Overview of the formation mechanism of arteriosclerosis</vt:lpstr>
      <vt:lpstr>The mathematical model of arteriosclerosis onset</vt:lpstr>
      <vt:lpstr>Comparison of time development of V at large and small k4</vt:lpstr>
      <vt:lpstr>Effect of radiation on cholesterol</vt:lpstr>
      <vt:lpstr>Verification experiment at Yuno Onsen (Japan)</vt:lpstr>
      <vt:lpstr>Suggestions from the efficacy of Yuno Onsen</vt:lpstr>
      <vt:lpstr>Purpose of this study</vt:lpstr>
      <vt:lpstr>Principle of measurement of blood cholesterol level</vt:lpstr>
      <vt:lpstr>Infrared absorption spectrum</vt:lpstr>
      <vt:lpstr>Validity of this measurement method</vt:lpstr>
      <vt:lpstr>Method for measuring cholesterol levels after bathing</vt:lpstr>
      <vt:lpstr>Results: All ages</vt:lpstr>
      <vt:lpstr>Results: By age（in 10's to 30's ）</vt:lpstr>
      <vt:lpstr>Results: By age（in 40's to 50's）</vt:lpstr>
      <vt:lpstr>Results: By age（in 60’s and older）</vt:lpstr>
      <vt:lpstr>Results</vt:lpstr>
      <vt:lpstr>Discussion-1</vt:lpstr>
      <vt:lpstr>Discussion-2</vt:lpstr>
      <vt:lpstr>Conclusion</vt:lpstr>
      <vt:lpstr>Acknowledgment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Verification of the effect of hot springs on arteriosclerosis based on the mathematical model of arteriosclerosis onset Ⅱ: in case of weak radioactive springs</dc:title>
  <dc:creator>裕行</dc:creator>
  <cp:lastModifiedBy>裕行</cp:lastModifiedBy>
  <cp:revision>47</cp:revision>
  <dcterms:created xsi:type="dcterms:W3CDTF">2023-09-09T06:21:24Z</dcterms:created>
  <dcterms:modified xsi:type="dcterms:W3CDTF">2023-09-09T09:53:36Z</dcterms:modified>
</cp:coreProperties>
</file>